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CD366-2BCB-4C93-BAF0-CF53381E05A5}" type="datetimeFigureOut">
              <a:rPr lang="en-US" smtClean="0"/>
              <a:pPr/>
              <a:t>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CD366-2BCB-4C93-BAF0-CF53381E05A5}" type="datetimeFigureOut">
              <a:rPr lang="en-US" smtClean="0"/>
              <a:pPr/>
              <a:t>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CD366-2BCB-4C93-BAF0-CF53381E05A5}" type="datetimeFigureOut">
              <a:rPr lang="en-US" smtClean="0"/>
              <a:pPr/>
              <a:t>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CD366-2BCB-4C93-BAF0-CF53381E05A5}" type="datetimeFigureOut">
              <a:rPr lang="en-US" smtClean="0"/>
              <a:pPr/>
              <a:t>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CD366-2BCB-4C93-BAF0-CF53381E05A5}" type="datetimeFigureOut">
              <a:rPr lang="en-US" smtClean="0"/>
              <a:pPr/>
              <a:t>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CD366-2BCB-4C93-BAF0-CF53381E05A5}" type="datetimeFigureOut">
              <a:rPr lang="en-US" smtClean="0"/>
              <a:pPr/>
              <a:t>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CD366-2BCB-4C93-BAF0-CF53381E05A5}" type="datetimeFigureOut">
              <a:rPr lang="en-US" smtClean="0"/>
              <a:pPr/>
              <a:t>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CD366-2BCB-4C93-BAF0-CF53381E05A5}" type="datetimeFigureOut">
              <a:rPr lang="en-US" smtClean="0"/>
              <a:pPr/>
              <a:t>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CD366-2BCB-4C93-BAF0-CF53381E05A5}" type="datetimeFigureOut">
              <a:rPr lang="en-US" smtClean="0"/>
              <a:pPr/>
              <a:t>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CD366-2BCB-4C93-BAF0-CF53381E05A5}" type="datetimeFigureOut">
              <a:rPr lang="en-US" smtClean="0"/>
              <a:pPr/>
              <a:t>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CD366-2BCB-4C93-BAF0-CF53381E05A5}" type="datetimeFigureOut">
              <a:rPr lang="en-US" smtClean="0"/>
              <a:pPr/>
              <a:t>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32C19-FCA2-4C45-8929-E1668D5F2A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CD366-2BCB-4C93-BAF0-CF53381E05A5}" type="datetimeFigureOut">
              <a:rPr lang="en-US" smtClean="0"/>
              <a:pPr/>
              <a:t>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32C19-FCA2-4C45-8929-E1668D5F2A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sz="2300" dirty="0" smtClean="0"/>
              <a:t>•</a:t>
            </a:r>
            <a:r>
              <a:rPr lang="en-US" sz="2300" dirty="0" err="1"/>
              <a:t>JavaServerPages</a:t>
            </a:r>
            <a:r>
              <a:rPr lang="en-US" sz="2300" dirty="0"/>
              <a:t> (JSP) technology allows web developers to</a:t>
            </a:r>
          </a:p>
          <a:p>
            <a:r>
              <a:rPr lang="en-US" sz="2300" dirty="0"/>
              <a:t>rapidly develop dynamic web pages and easily maintain them.</a:t>
            </a:r>
          </a:p>
          <a:p>
            <a:r>
              <a:rPr lang="en-US" sz="2300" dirty="0"/>
              <a:t>•JSP technology helps in embedding dynamic content within a</a:t>
            </a:r>
          </a:p>
          <a:p>
            <a:r>
              <a:rPr lang="en-US" sz="2300" dirty="0"/>
              <a:t>HTML page. This avoids generating the complete HTML page</a:t>
            </a:r>
          </a:p>
          <a:p>
            <a:r>
              <a:rPr lang="en-US" sz="2300" dirty="0"/>
              <a:t>using a </a:t>
            </a:r>
            <a:r>
              <a:rPr lang="en-US" sz="2300" dirty="0" err="1"/>
              <a:t>Servlet</a:t>
            </a:r>
            <a:r>
              <a:rPr lang="en-US" sz="2300" dirty="0"/>
              <a:t>.</a:t>
            </a:r>
          </a:p>
          <a:p>
            <a:r>
              <a:rPr lang="en-US" sz="2300" dirty="0"/>
              <a:t>•Hence, page design can be done by designer and wherever</a:t>
            </a:r>
          </a:p>
          <a:p>
            <a:r>
              <a:rPr lang="en-US" sz="2300" dirty="0"/>
              <a:t>the dynamic content has to come, programmer can put the</a:t>
            </a:r>
          </a:p>
          <a:p>
            <a:r>
              <a:rPr lang="en-US" sz="2300" dirty="0"/>
              <a:t>Java code.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Once this class file is loaded within the </a:t>
            </a:r>
            <a:r>
              <a:rPr lang="en-US" dirty="0" err="1" smtClean="0"/>
              <a:t>servlet</a:t>
            </a:r>
            <a:r>
              <a:rPr lang="en-US" dirty="0" smtClean="0"/>
              <a:t> container, the</a:t>
            </a:r>
          </a:p>
          <a:p>
            <a:r>
              <a:rPr lang="en-US" dirty="0" smtClean="0"/>
              <a:t>_</a:t>
            </a:r>
            <a:r>
              <a:rPr lang="en-US" dirty="0" err="1" smtClean="0"/>
              <a:t>jspService</a:t>
            </a:r>
            <a:r>
              <a:rPr lang="en-US" dirty="0" smtClean="0"/>
              <a:t>() method is responsible for replying to a client's</a:t>
            </a:r>
          </a:p>
          <a:p>
            <a:r>
              <a:rPr lang="en-US" dirty="0" smtClean="0"/>
              <a:t>request.</a:t>
            </a:r>
          </a:p>
          <a:p>
            <a:r>
              <a:rPr lang="en-US" dirty="0" smtClean="0"/>
              <a:t>•By default, the _</a:t>
            </a:r>
            <a:r>
              <a:rPr lang="en-US" dirty="0" err="1" smtClean="0"/>
              <a:t>jspService</a:t>
            </a:r>
            <a:r>
              <a:rPr lang="en-US" dirty="0" smtClean="0"/>
              <a:t>() method is dispatched on a</a:t>
            </a:r>
          </a:p>
          <a:p>
            <a:r>
              <a:rPr lang="en-US" dirty="0" smtClean="0"/>
              <a:t>separate thread by the </a:t>
            </a:r>
            <a:r>
              <a:rPr lang="en-US" dirty="0" err="1" smtClean="0"/>
              <a:t>servlet</a:t>
            </a:r>
            <a:r>
              <a:rPr lang="en-US" dirty="0" smtClean="0"/>
              <a:t> container in processing</a:t>
            </a:r>
          </a:p>
          <a:p>
            <a:r>
              <a:rPr lang="en-US" dirty="0" smtClean="0"/>
              <a:t>concurrent client requests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2455185" y="755769"/>
            <a:ext cx="4081229"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JSP Syntax Basics</a:t>
            </a:r>
          </a:p>
          <a:p>
            <a:r>
              <a:rPr lang="en-US" dirty="0" smtClean="0"/>
              <a:t>Directives :</a:t>
            </a:r>
          </a:p>
          <a:p>
            <a:r>
              <a:rPr lang="en-US" dirty="0" smtClean="0"/>
              <a:t>JSP directives are messages for the JSP engine</a:t>
            </a:r>
          </a:p>
          <a:p>
            <a:r>
              <a:rPr lang="en-US" dirty="0" smtClean="0"/>
              <a:t>•Tell the engine what to do with the rest of the JSP page</a:t>
            </a:r>
          </a:p>
          <a:p>
            <a:r>
              <a:rPr lang="en-US" dirty="0" smtClean="0"/>
              <a:t>•JSP directives are always enclosed within the &lt;%@ ... %&gt; tag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 Directive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Typically, the page directive is found at the top of almost all of your JSP pages</a:t>
            </a:r>
          </a:p>
          <a:p>
            <a:r>
              <a:rPr lang="en-US" dirty="0" smtClean="0"/>
              <a:t>Any number of page directives could be added within a JSP</a:t>
            </a:r>
          </a:p>
          <a:p>
            <a:r>
              <a:rPr lang="en-US" dirty="0" smtClean="0"/>
              <a:t>page, although the attribute/value pair must be unique</a:t>
            </a:r>
          </a:p>
          <a:p>
            <a:r>
              <a:rPr lang="en-US" dirty="0" smtClean="0"/>
              <a:t>•Simple page directive importing a java package:</a:t>
            </a:r>
          </a:p>
          <a:p>
            <a:r>
              <a:rPr lang="en-US" dirty="0" smtClean="0"/>
              <a:t>&lt;%@ page import="</a:t>
            </a:r>
            <a:r>
              <a:rPr lang="en-US" dirty="0" err="1" smtClean="0"/>
              <a:t>java.util</a:t>
            </a:r>
            <a:r>
              <a:rPr lang="en-US" dirty="0" smtClean="0"/>
              <a:t>.*" %&gt;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Include Directive</a:t>
            </a:r>
          </a:p>
          <a:p>
            <a:r>
              <a:rPr lang="en-US" dirty="0" smtClean="0"/>
              <a:t>Helps in separating content into manageable elements. For example : a common header or footer in all the pages of a web application could be included with this directive.</a:t>
            </a:r>
          </a:p>
          <a:p>
            <a:r>
              <a:rPr lang="en-US" dirty="0" smtClean="0"/>
              <a:t>The page included can be a static HTML page or more JSP</a:t>
            </a:r>
          </a:p>
          <a:p>
            <a:r>
              <a:rPr lang="en-US" dirty="0" smtClean="0"/>
              <a:t>content. The page could be included at any location.</a:t>
            </a:r>
          </a:p>
          <a:p>
            <a:r>
              <a:rPr lang="en-US" dirty="0" smtClean="0"/>
              <a:t>&lt;%@ include file="copyright.html" %&gt;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Declarations</a:t>
            </a:r>
          </a:p>
          <a:p>
            <a:r>
              <a:rPr lang="en-US" dirty="0" smtClean="0"/>
              <a:t>A typical declaration directive would be:</a:t>
            </a:r>
          </a:p>
          <a:p>
            <a:r>
              <a:rPr lang="en-US" dirty="0" smtClean="0"/>
              <a:t>&lt;%! </a:t>
            </a:r>
            <a:r>
              <a:rPr lang="en-US" dirty="0" err="1" smtClean="0"/>
              <a:t>int</a:t>
            </a:r>
            <a:r>
              <a:rPr lang="en-US" dirty="0" smtClean="0"/>
              <a:t> </a:t>
            </a:r>
            <a:r>
              <a:rPr lang="en-US" dirty="0" err="1" smtClean="0"/>
              <a:t>i</a:t>
            </a:r>
            <a:r>
              <a:rPr lang="en-US" dirty="0" smtClean="0"/>
              <a:t>=0; %&gt;</a:t>
            </a:r>
          </a:p>
          <a:p>
            <a:r>
              <a:rPr lang="en-US" dirty="0" smtClean="0"/>
              <a:t>We can also declare methods. For example, you can</a:t>
            </a:r>
          </a:p>
          <a:p>
            <a:r>
              <a:rPr lang="en-US" dirty="0" smtClean="0"/>
              <a:t>override the initialization event in the JSP life cycle by</a:t>
            </a:r>
          </a:p>
          <a:p>
            <a:r>
              <a:rPr lang="en-US" dirty="0" smtClean="0"/>
              <a:t>declaring:</a:t>
            </a:r>
          </a:p>
          <a:p>
            <a:r>
              <a:rPr lang="en-US" dirty="0" smtClean="0"/>
              <a:t>&lt;%! public void </a:t>
            </a:r>
            <a:r>
              <a:rPr lang="en-US" dirty="0" err="1" smtClean="0"/>
              <a:t>jspInit</a:t>
            </a:r>
            <a:r>
              <a:rPr lang="en-US" dirty="0" smtClean="0"/>
              <a:t>()</a:t>
            </a:r>
          </a:p>
          <a:p>
            <a:r>
              <a:rPr lang="en-US" dirty="0" smtClean="0"/>
              <a:t>{ //some initialization code }</a:t>
            </a:r>
          </a:p>
          <a:p>
            <a:r>
              <a:rPr lang="en-US" dirty="0" smtClean="0"/>
              <a:t>%&gt;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Expressions</a:t>
            </a:r>
          </a:p>
          <a:p>
            <a:pPr>
              <a:buNone/>
            </a:pPr>
            <a:r>
              <a:rPr lang="en-US" dirty="0" smtClean="0"/>
              <a:t>Typically expressions are used to display simple values of</a:t>
            </a:r>
          </a:p>
          <a:p>
            <a:pPr>
              <a:buNone/>
            </a:pPr>
            <a:r>
              <a:rPr lang="en-US" dirty="0" smtClean="0"/>
              <a:t>variables or return values by invoking a bean's getter</a:t>
            </a:r>
          </a:p>
          <a:p>
            <a:pPr>
              <a:buNone/>
            </a:pPr>
            <a:r>
              <a:rPr lang="en-US" dirty="0" smtClean="0"/>
              <a:t>methods.</a:t>
            </a:r>
          </a:p>
          <a:p>
            <a:pPr>
              <a:buNone/>
            </a:pPr>
            <a:r>
              <a:rPr lang="en-US" dirty="0" smtClean="0"/>
              <a:t>•The results of evaluating the expression are converted to a string and directly included within the output page.</a:t>
            </a:r>
          </a:p>
          <a:p>
            <a:pPr>
              <a:buNone/>
            </a:pPr>
            <a:r>
              <a:rPr lang="en-US" dirty="0" smtClean="0"/>
              <a:t>JSP expressions begin within &lt;%= ... %&gt; tags and do not</a:t>
            </a:r>
          </a:p>
          <a:p>
            <a:pPr>
              <a:buNone/>
            </a:pPr>
            <a:r>
              <a:rPr lang="en-US" dirty="0" smtClean="0"/>
              <a:t>include semicolons:</a:t>
            </a:r>
          </a:p>
          <a:p>
            <a:pPr>
              <a:buNone/>
            </a:pPr>
            <a:r>
              <a:rPr lang="en-US" dirty="0" smtClean="0"/>
              <a:t>&lt;%= </a:t>
            </a:r>
            <a:r>
              <a:rPr lang="en-US" dirty="0" err="1" smtClean="0"/>
              <a:t>fooVariable</a:t>
            </a:r>
            <a:r>
              <a:rPr lang="en-US" dirty="0" smtClean="0"/>
              <a:t> %&gt; &lt;%= </a:t>
            </a:r>
            <a:r>
              <a:rPr lang="en-US" dirty="0" err="1" smtClean="0"/>
              <a:t>fooBean.getName</a:t>
            </a:r>
            <a:r>
              <a:rPr lang="en-US" dirty="0" smtClean="0"/>
              <a:t>() %&gt;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Scriptlets</a:t>
            </a:r>
            <a:endParaRPr lang="en-US" dirty="0" smtClean="0"/>
          </a:p>
          <a:p>
            <a:r>
              <a:rPr lang="en-US" dirty="0" smtClean="0"/>
              <a:t>•JSP code fragments or </a:t>
            </a:r>
            <a:r>
              <a:rPr lang="en-US" dirty="0" err="1" smtClean="0"/>
              <a:t>scriptlets</a:t>
            </a:r>
            <a:r>
              <a:rPr lang="en-US" dirty="0" smtClean="0"/>
              <a:t> are embedded within &lt;%</a:t>
            </a:r>
          </a:p>
          <a:p>
            <a:r>
              <a:rPr lang="en-US" dirty="0" smtClean="0"/>
              <a:t>... %&gt; tags.</a:t>
            </a:r>
          </a:p>
          <a:p>
            <a:r>
              <a:rPr lang="en-US" dirty="0" smtClean="0"/>
              <a:t>•The java code is run when the request is serviced by the</a:t>
            </a:r>
          </a:p>
          <a:p>
            <a:r>
              <a:rPr lang="en-US" dirty="0" smtClean="0"/>
              <a:t>JSP page. You can have just about any valid Java code</a:t>
            </a:r>
          </a:p>
          <a:p>
            <a:r>
              <a:rPr lang="en-US" dirty="0" smtClean="0"/>
              <a:t>within a </a:t>
            </a:r>
            <a:r>
              <a:rPr lang="en-US" dirty="0" err="1" smtClean="0"/>
              <a:t>scriptlet</a:t>
            </a:r>
            <a:r>
              <a:rPr lang="en-US" dirty="0" smtClean="0"/>
              <a:t>, and is not limited to one line of source</a:t>
            </a:r>
          </a:p>
          <a:p>
            <a:r>
              <a:rPr lang="en-US" dirty="0" smtClean="0"/>
              <a:t>code. For example, the following displays the string</a:t>
            </a:r>
          </a:p>
          <a:p>
            <a:r>
              <a:rPr lang="en-US" dirty="0" smtClean="0"/>
              <a:t>"Hello" within H1, H2, H3, and H4 tags, combining the use</a:t>
            </a:r>
          </a:p>
          <a:p>
            <a:r>
              <a:rPr lang="en-US" dirty="0" smtClean="0"/>
              <a:t>of expressions and </a:t>
            </a:r>
            <a:r>
              <a:rPr lang="en-US" dirty="0" err="1" smtClean="0"/>
              <a:t>scriptlets</a:t>
            </a:r>
            <a:r>
              <a:rPr lang="en-US" dirty="0" smtClean="0"/>
              <a:t>:</a:t>
            </a:r>
          </a:p>
          <a:p>
            <a:r>
              <a:rPr lang="nn-NO" dirty="0" smtClean="0"/>
              <a:t>•&lt;% for (int i=1; i&lt;=4; i++) { %&gt;</a:t>
            </a:r>
          </a:p>
          <a:p>
            <a:r>
              <a:rPr lang="en-US" dirty="0" smtClean="0"/>
              <a:t>&lt;H&lt;%=</a:t>
            </a:r>
            <a:r>
              <a:rPr lang="en-US" dirty="0" err="1" smtClean="0"/>
              <a:t>i</a:t>
            </a:r>
            <a:r>
              <a:rPr lang="en-US" dirty="0" smtClean="0"/>
              <a:t>%&gt;&gt;Hello&lt;/H&lt;%=</a:t>
            </a:r>
            <a:r>
              <a:rPr lang="en-US" dirty="0" err="1" smtClean="0"/>
              <a:t>i</a:t>
            </a:r>
            <a:r>
              <a:rPr lang="en-US" dirty="0" smtClean="0"/>
              <a:t>%&gt;&gt; &lt;% } %&gt;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smtClean="0"/>
              <a:t>Comments tag</a:t>
            </a:r>
          </a:p>
          <a:p>
            <a:r>
              <a:rPr lang="en-US" dirty="0" smtClean="0"/>
              <a:t>•Although you can always include HTML comments in JSP</a:t>
            </a:r>
          </a:p>
          <a:p>
            <a:r>
              <a:rPr lang="en-US" dirty="0" smtClean="0"/>
              <a:t>pages, users can view these if they view the page's source.</a:t>
            </a:r>
          </a:p>
          <a:p>
            <a:r>
              <a:rPr lang="en-US" dirty="0" smtClean="0"/>
              <a:t>If you don't want users to be able to see your comments,</a:t>
            </a:r>
          </a:p>
          <a:p>
            <a:r>
              <a:rPr lang="en-US" dirty="0" smtClean="0"/>
              <a:t>embed them within the &lt;%-- ... --%&gt; tag:</a:t>
            </a:r>
          </a:p>
          <a:p>
            <a:r>
              <a:rPr lang="en-US" dirty="0" smtClean="0"/>
              <a:t>•&lt;%-- comment for server side only --%&gt; A most useful</a:t>
            </a:r>
          </a:p>
          <a:p>
            <a:r>
              <a:rPr lang="en-US" dirty="0" smtClean="0"/>
              <a:t>feature of JSP comments is that they can be used to</a:t>
            </a:r>
          </a:p>
          <a:p>
            <a:r>
              <a:rPr lang="en-US" dirty="0" smtClean="0"/>
              <a:t>selectively block out </a:t>
            </a:r>
            <a:r>
              <a:rPr lang="en-US" dirty="0" err="1" smtClean="0"/>
              <a:t>scriptlets</a:t>
            </a:r>
            <a:r>
              <a:rPr lang="en-US" dirty="0" smtClean="0"/>
              <a:t> or tags from compilation.</a:t>
            </a:r>
          </a:p>
          <a:p>
            <a:r>
              <a:rPr lang="en-US" dirty="0" smtClean="0"/>
              <a:t>Thus, they can play a significant role during the debugging</a:t>
            </a:r>
          </a:p>
          <a:p>
            <a:r>
              <a:rPr lang="en-US" dirty="0" smtClean="0"/>
              <a:t>and testing process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Scopes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rot="5400000">
            <a:off x="2200945" y="322456"/>
            <a:ext cx="474211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a JSP page contains ?</a:t>
            </a:r>
          </a:p>
          <a:p>
            <a:r>
              <a:rPr lang="en-US" dirty="0"/>
              <a:t>Text-based document that contains two types of text :</a:t>
            </a:r>
          </a:p>
          <a:p>
            <a:r>
              <a:rPr lang="en-US" dirty="0"/>
              <a:t>– Static components, expressed in any text-based format,</a:t>
            </a:r>
          </a:p>
          <a:p>
            <a:r>
              <a:rPr lang="en-US" dirty="0"/>
              <a:t>such as HTML, WML, XML</a:t>
            </a:r>
          </a:p>
          <a:p>
            <a:r>
              <a:rPr lang="en-US" dirty="0"/>
              <a:t>– JSP elements, which construct dynamic content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Objects</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The JSP container makes available implicit objects that can be used within </a:t>
            </a:r>
            <a:r>
              <a:rPr lang="en-US" dirty="0" err="1" smtClean="0"/>
              <a:t>scriptlets</a:t>
            </a:r>
            <a:r>
              <a:rPr lang="en-US" dirty="0" smtClean="0"/>
              <a:t> and expressions, without the page author first having to create them.</a:t>
            </a:r>
          </a:p>
          <a:p>
            <a:pPr>
              <a:buNone/>
            </a:pPr>
            <a:r>
              <a:rPr lang="en-US" dirty="0" smtClean="0"/>
              <a:t>	The nine implicit objects are :</a:t>
            </a:r>
          </a:p>
          <a:p>
            <a:pPr>
              <a:buNone/>
            </a:pPr>
            <a:r>
              <a:rPr lang="en-US" dirty="0" smtClean="0"/>
              <a:t>    1) request: Represents the </a:t>
            </a:r>
            <a:r>
              <a:rPr lang="en-US" dirty="0" err="1" smtClean="0"/>
              <a:t>HttpServletRequest</a:t>
            </a:r>
            <a:r>
              <a:rPr lang="en-US" dirty="0" smtClean="0"/>
              <a:t> triggering the service invocation. Request scope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364163"/>
          </a:xfrm>
        </p:spPr>
        <p:txBody>
          <a:bodyPr>
            <a:normAutofit/>
          </a:bodyPr>
          <a:lstStyle/>
          <a:p>
            <a:r>
              <a:rPr lang="en-US" dirty="0" smtClean="0"/>
              <a:t>2) response: Represents </a:t>
            </a:r>
            <a:r>
              <a:rPr lang="en-US" dirty="0" err="1" smtClean="0"/>
              <a:t>HttpServletResponse</a:t>
            </a:r>
            <a:r>
              <a:rPr lang="en-US" dirty="0" smtClean="0"/>
              <a:t> to the request. </a:t>
            </a:r>
          </a:p>
          <a:p>
            <a:r>
              <a:rPr lang="en-US" dirty="0" smtClean="0"/>
              <a:t>3) </a:t>
            </a:r>
            <a:r>
              <a:rPr lang="en-US" dirty="0" err="1" smtClean="0"/>
              <a:t>pageContext</a:t>
            </a:r>
            <a:r>
              <a:rPr lang="en-US" dirty="0" smtClean="0"/>
              <a:t>: Encapsulates implementation-dependent features in </a:t>
            </a:r>
            <a:r>
              <a:rPr lang="en-US" dirty="0" err="1" smtClean="0"/>
              <a:t>PageContext</a:t>
            </a:r>
            <a:r>
              <a:rPr lang="en-US" dirty="0" smtClean="0"/>
              <a:t>.</a:t>
            </a:r>
          </a:p>
          <a:p>
            <a:r>
              <a:rPr lang="en-US" dirty="0" smtClean="0"/>
              <a:t>4) application: Represents the </a:t>
            </a:r>
            <a:r>
              <a:rPr lang="en-US" dirty="0" err="1" smtClean="0"/>
              <a:t>ServletContext</a:t>
            </a:r>
            <a:r>
              <a:rPr lang="en-US" dirty="0" smtClean="0"/>
              <a:t> obtained from </a:t>
            </a:r>
            <a:r>
              <a:rPr lang="en-US" dirty="0" err="1" smtClean="0"/>
              <a:t>servlet</a:t>
            </a:r>
            <a:r>
              <a:rPr lang="en-US" dirty="0" smtClean="0"/>
              <a:t> configuration object. Application scope.</a:t>
            </a:r>
          </a:p>
          <a:p>
            <a:r>
              <a:rPr lang="en-US" dirty="0" smtClean="0"/>
              <a:t>5) out: A </a:t>
            </a:r>
            <a:r>
              <a:rPr lang="en-US" dirty="0" err="1" smtClean="0"/>
              <a:t>JspWriter</a:t>
            </a:r>
            <a:r>
              <a:rPr lang="en-US" dirty="0" smtClean="0"/>
              <a:t> object that writes into the output stream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382000" cy="4724400"/>
          </a:xfrm>
        </p:spPr>
        <p:txBody>
          <a:bodyPr>
            <a:normAutofit/>
          </a:bodyPr>
          <a:lstStyle/>
          <a:p>
            <a:pPr>
              <a:buNone/>
            </a:pPr>
            <a:r>
              <a:rPr lang="en-US" dirty="0" err="1" smtClean="0"/>
              <a:t>config</a:t>
            </a:r>
            <a:r>
              <a:rPr lang="en-US" dirty="0" smtClean="0"/>
              <a:t>: Represents the </a:t>
            </a:r>
            <a:r>
              <a:rPr lang="en-US" dirty="0" err="1" smtClean="0"/>
              <a:t>ServletConfig</a:t>
            </a:r>
            <a:r>
              <a:rPr lang="en-US" dirty="0" smtClean="0"/>
              <a:t> for the JSP. synonym for the "this" operator, as an </a:t>
            </a:r>
            <a:r>
              <a:rPr lang="en-US" dirty="0" err="1" smtClean="0"/>
              <a:t>HttpJspPage</a:t>
            </a:r>
            <a:r>
              <a:rPr lang="en-US" dirty="0" smtClean="0"/>
              <a:t>. Not used often by page authors. </a:t>
            </a:r>
          </a:p>
          <a:p>
            <a:pPr>
              <a:buNone/>
            </a:pPr>
            <a:r>
              <a:rPr lang="en-US" dirty="0" smtClean="0"/>
              <a:t>session: An </a:t>
            </a:r>
            <a:r>
              <a:rPr lang="en-US" dirty="0" err="1" smtClean="0"/>
              <a:t>HttpSession</a:t>
            </a:r>
            <a:r>
              <a:rPr lang="en-US" dirty="0" smtClean="0"/>
              <a:t>. Session scope.</a:t>
            </a:r>
          </a:p>
          <a:p>
            <a:pPr>
              <a:buNone/>
            </a:pPr>
            <a:r>
              <a:rPr lang="en-US" dirty="0" smtClean="0"/>
              <a:t>exception: the uncaught </a:t>
            </a:r>
            <a:r>
              <a:rPr lang="en-US" dirty="0" err="1" smtClean="0"/>
              <a:t>Throwable</a:t>
            </a:r>
            <a:r>
              <a:rPr lang="en-US" dirty="0" smtClean="0"/>
              <a:t> object that resulted in the  error page being invoked. Page scope.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These implicit objects are only visible within the system generated _</a:t>
            </a:r>
            <a:r>
              <a:rPr lang="en-US" dirty="0" err="1" smtClean="0"/>
              <a:t>jspService</a:t>
            </a:r>
            <a:r>
              <a:rPr lang="en-US" dirty="0" smtClean="0"/>
              <a:t>() method. They are not visible within methods you define yourself in declarations.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Issues</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By default, the service method of the JSP page implementation  class that services the client request is multithreaded. Thus, it is the responsibility of the JSP page author to ensure that  access to shared state is effectively synchronized.</a:t>
            </a:r>
          </a:p>
          <a:p>
            <a:pPr>
              <a:buNone/>
            </a:pPr>
            <a:r>
              <a:rPr lang="en-US" dirty="0" smtClean="0"/>
              <a:t>    There are a couple of different ways to ensure that the service  methods are thread-safe. The easy approach is to include the JSP page directive.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&lt;%@ page </a:t>
            </a:r>
            <a:r>
              <a:rPr lang="en-US" dirty="0" err="1" smtClean="0"/>
              <a:t>isThreadSafe</a:t>
            </a:r>
            <a:r>
              <a:rPr lang="en-US" dirty="0" smtClean="0"/>
              <a:t>="false" %&gt;</a:t>
            </a:r>
          </a:p>
          <a:p>
            <a:pPr>
              <a:buNone/>
            </a:pPr>
            <a:r>
              <a:rPr lang="en-US" dirty="0" smtClean="0"/>
              <a:t>This causes the JSP page implementation class to implement  the </a:t>
            </a:r>
            <a:r>
              <a:rPr lang="en-US" dirty="0" err="1" smtClean="0"/>
              <a:t>SingleThreadModel</a:t>
            </a:r>
            <a:r>
              <a:rPr lang="en-US" dirty="0" smtClean="0"/>
              <a:t> interface, resulting in the  synchronization of the service method, and having multiple  instances of the </a:t>
            </a:r>
            <a:r>
              <a:rPr lang="en-US" dirty="0" err="1" smtClean="0"/>
              <a:t>servlet</a:t>
            </a:r>
            <a:r>
              <a:rPr lang="en-US" dirty="0" smtClean="0"/>
              <a:t> to be loaded in memory.</a:t>
            </a:r>
          </a:p>
          <a:p>
            <a:pPr>
              <a:buNone/>
            </a:pPr>
            <a:r>
              <a:rPr lang="en-US" dirty="0" smtClean="0"/>
              <a:t> The concurrent client requests are then distributed evenly  amongst these instances for processing in a round-robin  fashion.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 better approach is to explicitly synchronize access to shared</a:t>
            </a:r>
          </a:p>
          <a:p>
            <a:pPr>
              <a:buNone/>
            </a:pPr>
            <a:r>
              <a:rPr lang="en-US" dirty="0" smtClean="0"/>
              <a:t>    objects (like those instances with application scope, for example) within the JSP page, using </a:t>
            </a:r>
            <a:r>
              <a:rPr lang="en-US" dirty="0" err="1" smtClean="0"/>
              <a:t>scriptlets</a:t>
            </a:r>
            <a:r>
              <a:rPr lang="en-US" dirty="0" smtClean="0"/>
              <a:t>:</a:t>
            </a:r>
          </a:p>
          <a:p>
            <a:pPr>
              <a:buNone/>
            </a:pPr>
            <a:r>
              <a:rPr lang="en-US" dirty="0" smtClean="0"/>
              <a:t>    &lt;% synchronized (application) {</a:t>
            </a:r>
          </a:p>
          <a:p>
            <a:pPr>
              <a:buNone/>
            </a:pPr>
            <a:r>
              <a:rPr lang="en-US" dirty="0" smtClean="0"/>
              <a:t>    </a:t>
            </a:r>
            <a:r>
              <a:rPr lang="en-US" dirty="0" err="1" smtClean="0"/>
              <a:t>SharedObject</a:t>
            </a:r>
            <a:r>
              <a:rPr lang="en-US" dirty="0" smtClean="0"/>
              <a:t> </a:t>
            </a:r>
            <a:r>
              <a:rPr lang="en-US" dirty="0" err="1" smtClean="0"/>
              <a:t>foo</a:t>
            </a:r>
            <a:r>
              <a:rPr lang="en-US" dirty="0" smtClean="0"/>
              <a:t> =</a:t>
            </a:r>
          </a:p>
          <a:p>
            <a:pPr>
              <a:buNone/>
            </a:pPr>
            <a:r>
              <a:rPr lang="en-US" dirty="0" smtClean="0"/>
              <a:t>  (</a:t>
            </a:r>
            <a:r>
              <a:rPr lang="en-US" dirty="0" err="1" smtClean="0"/>
              <a:t>SharedObject</a:t>
            </a:r>
            <a:r>
              <a:rPr lang="en-US" dirty="0" smtClean="0"/>
              <a:t>)</a:t>
            </a:r>
            <a:r>
              <a:rPr lang="en-US" dirty="0" err="1" smtClean="0"/>
              <a:t>application.getAttribute</a:t>
            </a:r>
            <a:r>
              <a:rPr lang="en-US" dirty="0" smtClean="0"/>
              <a:t>("</a:t>
            </a:r>
            <a:r>
              <a:rPr lang="en-US" dirty="0" err="1" smtClean="0"/>
              <a:t>sharedObject</a:t>
            </a:r>
            <a:r>
              <a:rPr lang="en-US" dirty="0" smtClean="0"/>
              <a:t>");</a:t>
            </a:r>
          </a:p>
          <a:p>
            <a:pPr>
              <a:buNone/>
            </a:pPr>
            <a:r>
              <a:rPr lang="en-US" dirty="0" smtClean="0"/>
              <a:t>   </a:t>
            </a:r>
            <a:r>
              <a:rPr lang="en-US" dirty="0" err="1" smtClean="0"/>
              <a:t>foo.update</a:t>
            </a:r>
            <a:r>
              <a:rPr lang="en-US" dirty="0" smtClean="0"/>
              <a:t>(</a:t>
            </a:r>
            <a:r>
              <a:rPr lang="en-US" dirty="0" err="1" smtClean="0"/>
              <a:t>someValue</a:t>
            </a:r>
            <a:r>
              <a:rPr lang="en-US" dirty="0" smtClean="0"/>
              <a:t>);</a:t>
            </a:r>
          </a:p>
          <a:p>
            <a:pPr>
              <a:buNone/>
            </a:pPr>
            <a:r>
              <a:rPr lang="en-US" dirty="0" smtClean="0"/>
              <a:t>  </a:t>
            </a:r>
            <a:r>
              <a:rPr lang="en-US" dirty="0" err="1" smtClean="0"/>
              <a:t>application.setAttribute</a:t>
            </a:r>
            <a:r>
              <a:rPr lang="en-US" dirty="0" smtClean="0"/>
              <a:t>("</a:t>
            </a:r>
            <a:r>
              <a:rPr lang="en-US" dirty="0" err="1" smtClean="0"/>
              <a:t>sharedObject",foo</a:t>
            </a:r>
            <a:r>
              <a:rPr lang="en-US" dirty="0" smtClean="0"/>
              <a:t>);</a:t>
            </a:r>
          </a:p>
          <a:p>
            <a:pPr>
              <a:buNone/>
            </a:pPr>
            <a:r>
              <a:rPr lang="en-US" dirty="0" smtClean="0"/>
              <a:t> }</a:t>
            </a:r>
          </a:p>
          <a:p>
            <a:pPr>
              <a:buNone/>
            </a:pPr>
            <a:r>
              <a:rPr lang="en-US" dirty="0" smtClean="0"/>
              <a:t>%&gt;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Exception handling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JSP provides a rather elegant mechanism for handling</a:t>
            </a:r>
          </a:p>
          <a:p>
            <a:pPr>
              <a:buNone/>
            </a:pPr>
            <a:r>
              <a:rPr lang="en-US" dirty="0" smtClean="0"/>
              <a:t>runtime exceptions. Although you can provide your own</a:t>
            </a:r>
          </a:p>
          <a:p>
            <a:pPr>
              <a:buNone/>
            </a:pPr>
            <a:r>
              <a:rPr lang="en-US" dirty="0" smtClean="0"/>
              <a:t>exception handling within JSP pages, it may not be possible to anticipate all situations.</a:t>
            </a:r>
          </a:p>
          <a:p>
            <a:pPr>
              <a:buNone/>
            </a:pPr>
            <a:r>
              <a:rPr lang="en-US" dirty="0" smtClean="0"/>
              <a:t>    By making use of the page directive's </a:t>
            </a:r>
            <a:r>
              <a:rPr lang="en-US" dirty="0" err="1" smtClean="0"/>
              <a:t>errorPage</a:t>
            </a:r>
            <a:r>
              <a:rPr lang="en-US" dirty="0" smtClean="0"/>
              <a:t> attribute, it is possible to forward an uncaught exception to an error handling</a:t>
            </a:r>
          </a:p>
          <a:p>
            <a:pPr>
              <a:buNone/>
            </a:pPr>
            <a:r>
              <a:rPr lang="en-US" dirty="0" smtClean="0"/>
              <a:t>    JSP page for processing.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handling(Contd..)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For example :</a:t>
            </a:r>
          </a:p>
          <a:p>
            <a:pPr>
              <a:buNone/>
            </a:pPr>
            <a:r>
              <a:rPr lang="en-US" dirty="0" smtClean="0"/>
              <a:t>    &lt;%@ page </a:t>
            </a:r>
            <a:r>
              <a:rPr lang="en-US" dirty="0" err="1" smtClean="0"/>
              <a:t>isErrorPage</a:t>
            </a:r>
            <a:r>
              <a:rPr lang="en-US" dirty="0" smtClean="0"/>
              <a:t>="</a:t>
            </a:r>
            <a:r>
              <a:rPr lang="en-US" dirty="0" err="1" smtClean="0"/>
              <a:t>false“errorPage</a:t>
            </a:r>
            <a:r>
              <a:rPr lang="en-US" dirty="0" smtClean="0"/>
              <a:t>="errorHandler.jsp"</a:t>
            </a:r>
          </a:p>
          <a:p>
            <a:pPr>
              <a:buNone/>
            </a:pPr>
            <a:r>
              <a:rPr lang="en-US" dirty="0" smtClean="0"/>
              <a:t>    %&gt;</a:t>
            </a:r>
          </a:p>
          <a:p>
            <a:pPr>
              <a:buNone/>
            </a:pPr>
            <a:r>
              <a:rPr lang="en-US" dirty="0" smtClean="0"/>
              <a:t>  - informs the JSP engine to forward any uncaught</a:t>
            </a:r>
          </a:p>
          <a:p>
            <a:pPr>
              <a:buNone/>
            </a:pPr>
            <a:r>
              <a:rPr lang="en-US" dirty="0" smtClean="0"/>
              <a:t>   exception to the JSP page errorHandler.jsp. It is then</a:t>
            </a:r>
          </a:p>
          <a:p>
            <a:pPr>
              <a:buNone/>
            </a:pPr>
            <a:r>
              <a:rPr lang="en-US" dirty="0" smtClean="0"/>
              <a:t>   necessary for errorHandler.jsp to flag itself as a error  processing page using the directive: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&lt;%@ page </a:t>
            </a:r>
            <a:r>
              <a:rPr lang="en-US" dirty="0" err="1" smtClean="0"/>
              <a:t>isErrorPage</a:t>
            </a:r>
            <a:r>
              <a:rPr lang="en-US" dirty="0" smtClean="0"/>
              <a:t>="true" %&gt;</a:t>
            </a:r>
          </a:p>
          <a:p>
            <a:pPr>
              <a:buNone/>
            </a:pPr>
            <a:r>
              <a:rPr lang="en-US" dirty="0" smtClean="0"/>
              <a:t>  - This allows the </a:t>
            </a:r>
            <a:r>
              <a:rPr lang="en-US" dirty="0" err="1" smtClean="0"/>
              <a:t>Throwable</a:t>
            </a:r>
            <a:r>
              <a:rPr lang="en-US" dirty="0" smtClean="0"/>
              <a:t> object describing the exception</a:t>
            </a:r>
          </a:p>
          <a:p>
            <a:pPr>
              <a:buNone/>
            </a:pPr>
            <a:r>
              <a:rPr lang="en-US" dirty="0" smtClean="0"/>
              <a:t> to be accessed within a </a:t>
            </a:r>
            <a:r>
              <a:rPr lang="en-US" dirty="0" err="1" smtClean="0"/>
              <a:t>scriptlet</a:t>
            </a:r>
            <a:r>
              <a:rPr lang="en-US" dirty="0" smtClean="0"/>
              <a:t> through the implicit   exception object.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Main Purpose of JSP</a:t>
            </a:r>
          </a:p>
          <a:p>
            <a:r>
              <a:rPr lang="en-US" dirty="0"/>
              <a:t>Separation of static from dynamic content</a:t>
            </a:r>
          </a:p>
          <a:p>
            <a:r>
              <a:rPr lang="en-US" dirty="0"/>
              <a:t>– Logic to generate the dynamic content is separated from</a:t>
            </a:r>
          </a:p>
          <a:p>
            <a:r>
              <a:rPr lang="en-US" dirty="0"/>
              <a:t>the static presentation templates by using it within</a:t>
            </a:r>
          </a:p>
          <a:p>
            <a:r>
              <a:rPr lang="en-US" dirty="0"/>
              <a:t>external JavaBeans components.</a:t>
            </a:r>
          </a:p>
          <a:p>
            <a:r>
              <a:rPr lang="en-US" dirty="0"/>
              <a:t>– The JavaBeans are then created and used by the JSP</a:t>
            </a:r>
          </a:p>
          <a:p>
            <a:r>
              <a:rPr lang="en-US" dirty="0"/>
              <a:t>page using special tags and </a:t>
            </a:r>
            <a:r>
              <a:rPr lang="en-US" dirty="0" err="1"/>
              <a:t>scriptlets</a:t>
            </a:r>
            <a:r>
              <a:rPr lang="en-US" dirty="0"/>
              <a:t>.</a:t>
            </a:r>
          </a:p>
          <a:p>
            <a:r>
              <a:rPr lang="en-US" dirty="0"/>
              <a:t>–When a page designer makes any changes to the</a:t>
            </a:r>
          </a:p>
          <a:p>
            <a:r>
              <a:rPr lang="en-US" dirty="0"/>
              <a:t>presentation template, the JSP page is automatically</a:t>
            </a:r>
          </a:p>
          <a:p>
            <a:r>
              <a:rPr lang="en-US" dirty="0"/>
              <a:t>recompiled and reloaded into the web server by the JSP</a:t>
            </a:r>
          </a:p>
          <a:p>
            <a:r>
              <a:rPr lang="en-US" dirty="0"/>
              <a:t>engine.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Session Management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Sessions are a good place for storing beans and objects that</a:t>
            </a:r>
          </a:p>
          <a:p>
            <a:pPr>
              <a:buNone/>
            </a:pPr>
            <a:r>
              <a:rPr lang="en-US" dirty="0" smtClean="0"/>
              <a:t>   need to be shared across other JSP pages and </a:t>
            </a:r>
            <a:r>
              <a:rPr lang="en-US" dirty="0" err="1" smtClean="0"/>
              <a:t>servlets</a:t>
            </a:r>
            <a:r>
              <a:rPr lang="en-US" dirty="0" smtClean="0"/>
              <a:t> that</a:t>
            </a:r>
          </a:p>
          <a:p>
            <a:pPr>
              <a:buNone/>
            </a:pPr>
            <a:r>
              <a:rPr lang="en-US" dirty="0" smtClean="0"/>
              <a:t>    may be accessed by the user.</a:t>
            </a:r>
          </a:p>
          <a:p>
            <a:pPr>
              <a:buNone/>
            </a:pPr>
            <a:r>
              <a:rPr lang="en-US" dirty="0" smtClean="0"/>
              <a:t>By default, all JSP pages participate in an </a:t>
            </a:r>
            <a:r>
              <a:rPr lang="en-US" dirty="0" err="1" smtClean="0"/>
              <a:t>Httpsession</a:t>
            </a:r>
            <a:r>
              <a:rPr lang="en-US" dirty="0" smtClean="0"/>
              <a:t>.</a:t>
            </a:r>
          </a:p>
          <a:p>
            <a:pPr>
              <a:buNone/>
            </a:pPr>
            <a:r>
              <a:rPr lang="en-US" dirty="0" smtClean="0"/>
              <a:t>  The </a:t>
            </a:r>
            <a:r>
              <a:rPr lang="en-US" dirty="0" err="1" smtClean="0"/>
              <a:t>HttpSession</a:t>
            </a:r>
            <a:r>
              <a:rPr lang="en-US" dirty="0" smtClean="0"/>
              <a:t> object can be accessed within </a:t>
            </a:r>
            <a:r>
              <a:rPr lang="en-US" dirty="0" err="1" smtClean="0"/>
              <a:t>scriptlets</a:t>
            </a:r>
            <a:endParaRPr lang="en-US" dirty="0" smtClean="0"/>
          </a:p>
          <a:p>
            <a:pPr>
              <a:buNone/>
            </a:pPr>
            <a:r>
              <a:rPr lang="en-US" dirty="0" smtClean="0"/>
              <a:t>through the session implicit JSP object.</a:t>
            </a:r>
          </a:p>
          <a:p>
            <a:pPr>
              <a:buNone/>
            </a:pPr>
            <a:r>
              <a:rPr lang="en-US" dirty="0" smtClean="0"/>
              <a:t>   The session objects is identified by a session ID and stored in  the browser as a cookie.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Management(Contd..)</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rot="5400000">
            <a:off x="1889592" y="517995"/>
            <a:ext cx="4265397" cy="6738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JavaBean</a:t>
            </a:r>
            <a:r>
              <a:rPr lang="en-US" dirty="0" smtClean="0"/>
              <a:t> Components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Before you can access a bean within a JSP page, it is</a:t>
            </a:r>
          </a:p>
          <a:p>
            <a:pPr>
              <a:buNone/>
            </a:pPr>
            <a:r>
              <a:rPr lang="en-US" dirty="0" smtClean="0"/>
              <a:t>    necessary to identify the bean and obtain a reference to</a:t>
            </a:r>
          </a:p>
          <a:p>
            <a:pPr>
              <a:buNone/>
            </a:pPr>
            <a:r>
              <a:rPr lang="en-US" dirty="0" smtClean="0"/>
              <a:t>   it.  The &lt;</a:t>
            </a:r>
            <a:r>
              <a:rPr lang="en-US" dirty="0" err="1" smtClean="0"/>
              <a:t>jsp:useBean</a:t>
            </a:r>
            <a:r>
              <a:rPr lang="en-US" dirty="0" smtClean="0"/>
              <a:t>&gt; tag tries to obtain a reference to an</a:t>
            </a:r>
          </a:p>
          <a:p>
            <a:pPr>
              <a:buNone/>
            </a:pPr>
            <a:r>
              <a:rPr lang="en-US" dirty="0" smtClean="0"/>
              <a:t>    existing instance using the specified id and scope, as the</a:t>
            </a:r>
          </a:p>
          <a:p>
            <a:pPr>
              <a:buNone/>
            </a:pPr>
            <a:r>
              <a:rPr lang="en-US" dirty="0" smtClean="0"/>
              <a:t>    bean may have been previously created and placed into</a:t>
            </a:r>
          </a:p>
          <a:p>
            <a:pPr>
              <a:buNone/>
            </a:pPr>
            <a:r>
              <a:rPr lang="en-US" dirty="0" smtClean="0"/>
              <a:t>    the session or application scope from within a different</a:t>
            </a:r>
          </a:p>
          <a:p>
            <a:pPr>
              <a:buNone/>
            </a:pPr>
            <a:r>
              <a:rPr lang="en-US" dirty="0" smtClean="0"/>
              <a:t>    JSP page.</a:t>
            </a:r>
          </a:p>
          <a:p>
            <a:pPr>
              <a:buNone/>
            </a:pPr>
            <a:r>
              <a:rPr lang="en-US" dirty="0" smtClean="0"/>
              <a:t>   The bean is newly instantiated using the Java class name</a:t>
            </a:r>
          </a:p>
          <a:p>
            <a:pPr>
              <a:buNone/>
            </a:pPr>
            <a:r>
              <a:rPr lang="en-US" dirty="0" smtClean="0"/>
              <a:t>   specified through the class attribute only if a reference</a:t>
            </a:r>
          </a:p>
          <a:p>
            <a:pPr>
              <a:buNone/>
            </a:pPr>
            <a:r>
              <a:rPr lang="en-US" dirty="0" smtClean="0"/>
              <a:t>   was not obtained from the specified scope.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    &lt;</a:t>
            </a:r>
            <a:r>
              <a:rPr lang="en-US" dirty="0" err="1" smtClean="0"/>
              <a:t>jsp:useBean</a:t>
            </a:r>
            <a:r>
              <a:rPr lang="en-US" dirty="0" smtClean="0"/>
              <a:t> id="user" class="</a:t>
            </a:r>
            <a:r>
              <a:rPr lang="en-US" dirty="0" err="1" smtClean="0"/>
              <a:t>com.jguru.Person</a:t>
            </a:r>
            <a:r>
              <a:rPr lang="en-US" dirty="0" smtClean="0"/>
              <a:t>"</a:t>
            </a:r>
          </a:p>
          <a:p>
            <a:pPr>
              <a:buNone/>
            </a:pPr>
            <a:r>
              <a:rPr lang="en-US" dirty="0" smtClean="0"/>
              <a:t>    scope="session" /&gt;</a:t>
            </a:r>
          </a:p>
          <a:p>
            <a:pPr>
              <a:buNone/>
            </a:pPr>
            <a:r>
              <a:rPr lang="en-US" dirty="0" smtClean="0"/>
              <a:t>    In this example, the Person instance is created just once and  placed into the session. If this </a:t>
            </a:r>
            <a:r>
              <a:rPr lang="en-US" dirty="0" err="1" smtClean="0"/>
              <a:t>useBean</a:t>
            </a:r>
            <a:r>
              <a:rPr lang="en-US" dirty="0" smtClean="0"/>
              <a:t> tag is later</a:t>
            </a:r>
          </a:p>
          <a:p>
            <a:pPr>
              <a:buNone/>
            </a:pPr>
            <a:r>
              <a:rPr lang="en-US" dirty="0" smtClean="0"/>
              <a:t>    encountered within a different JSP page, a reference to the original instance that was created before is retrieved from the</a:t>
            </a:r>
          </a:p>
          <a:p>
            <a:pPr>
              <a:buNone/>
            </a:pPr>
            <a:r>
              <a:rPr lang="en-US" dirty="0" smtClean="0"/>
              <a:t>   session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Java Bean properties(Contd..)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•Once you have declared a </a:t>
            </a:r>
            <a:r>
              <a:rPr lang="en-US" dirty="0" err="1" smtClean="0"/>
              <a:t>JavaBean</a:t>
            </a:r>
            <a:r>
              <a:rPr lang="en-US" dirty="0" smtClean="0"/>
              <a:t> component, you have</a:t>
            </a:r>
          </a:p>
          <a:p>
            <a:r>
              <a:rPr lang="en-US" dirty="0" smtClean="0"/>
              <a:t>access to its properties to customize it.</a:t>
            </a:r>
          </a:p>
          <a:p>
            <a:r>
              <a:rPr lang="en-US" dirty="0" smtClean="0"/>
              <a:t>•The value of a bean's property is accessed using the</a:t>
            </a:r>
          </a:p>
          <a:p>
            <a:r>
              <a:rPr lang="en-US" dirty="0" smtClean="0"/>
              <a:t>&lt;</a:t>
            </a:r>
            <a:r>
              <a:rPr lang="en-US" dirty="0" err="1" smtClean="0"/>
              <a:t>jsp:getProperty</a:t>
            </a:r>
            <a:r>
              <a:rPr lang="en-US" dirty="0" smtClean="0"/>
              <a:t>&gt; tag. With the &lt;</a:t>
            </a:r>
            <a:r>
              <a:rPr lang="en-US" dirty="0" err="1" smtClean="0"/>
              <a:t>jsp:getProperty</a:t>
            </a:r>
            <a:r>
              <a:rPr lang="en-US" dirty="0" smtClean="0"/>
              <a:t>&gt; tag, you</a:t>
            </a:r>
          </a:p>
          <a:p>
            <a:r>
              <a:rPr lang="en-US" dirty="0" smtClean="0"/>
              <a:t>specify the name of the bean to use (from the id field of</a:t>
            </a:r>
          </a:p>
          <a:p>
            <a:r>
              <a:rPr lang="en-US" dirty="0" err="1" smtClean="0"/>
              <a:t>useBean</a:t>
            </a:r>
            <a:r>
              <a:rPr lang="en-US" dirty="0" smtClean="0"/>
              <a:t>), as well as the name of the property whose value</a:t>
            </a:r>
          </a:p>
          <a:p>
            <a:r>
              <a:rPr lang="en-US" dirty="0" smtClean="0"/>
              <a:t>you are interested in. The actual value is then directly printed</a:t>
            </a:r>
          </a:p>
          <a:p>
            <a:r>
              <a:rPr lang="en-US" dirty="0" smtClean="0"/>
              <a:t>to the output:</a:t>
            </a:r>
          </a:p>
          <a:p>
            <a:r>
              <a:rPr lang="en-US" dirty="0" smtClean="0"/>
              <a:t>&lt;</a:t>
            </a:r>
            <a:r>
              <a:rPr lang="en-US" dirty="0" err="1" smtClean="0"/>
              <a:t>jsp:getProperty</a:t>
            </a:r>
            <a:r>
              <a:rPr lang="en-US" dirty="0" smtClean="0"/>
              <a:t> name="user" property="name" /&gt;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Java Bean properties(Contd..)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Changing the property of a </a:t>
            </a:r>
            <a:r>
              <a:rPr lang="en-US" dirty="0" err="1" smtClean="0"/>
              <a:t>JavaBean</a:t>
            </a:r>
            <a:r>
              <a:rPr lang="en-US" dirty="0" smtClean="0"/>
              <a:t> component requires you</a:t>
            </a:r>
          </a:p>
          <a:p>
            <a:r>
              <a:rPr lang="en-US" dirty="0" smtClean="0"/>
              <a:t>to use the &lt;</a:t>
            </a:r>
            <a:r>
              <a:rPr lang="en-US" dirty="0" err="1" smtClean="0"/>
              <a:t>jsp:setProperty</a:t>
            </a:r>
            <a:r>
              <a:rPr lang="en-US" dirty="0" smtClean="0"/>
              <a:t>&gt; tag. For this tag, you identify the</a:t>
            </a:r>
          </a:p>
          <a:p>
            <a:r>
              <a:rPr lang="en-US" dirty="0" smtClean="0"/>
              <a:t>bean and property to modify and provide the new value:</a:t>
            </a:r>
          </a:p>
          <a:p>
            <a:r>
              <a:rPr lang="en-US" dirty="0" smtClean="0"/>
              <a:t>•&lt;</a:t>
            </a:r>
            <a:r>
              <a:rPr lang="en-US" dirty="0" err="1" smtClean="0"/>
              <a:t>jsp:setProperty</a:t>
            </a:r>
            <a:r>
              <a:rPr lang="en-US" dirty="0" smtClean="0"/>
              <a:t> name="user" property="name" value="</a:t>
            </a:r>
            <a:r>
              <a:rPr lang="en-US" dirty="0" err="1" smtClean="0"/>
              <a:t>jec</a:t>
            </a:r>
            <a:r>
              <a:rPr lang="en-US" dirty="0" smtClean="0"/>
              <a:t>" /&gt;</a:t>
            </a:r>
          </a:p>
          <a:p>
            <a:r>
              <a:rPr lang="en-US" dirty="0" smtClean="0"/>
              <a:t>or</a:t>
            </a:r>
          </a:p>
          <a:p>
            <a:r>
              <a:rPr lang="en-US" dirty="0" smtClean="0"/>
              <a:t>•&lt;</a:t>
            </a:r>
            <a:r>
              <a:rPr lang="en-US" dirty="0" err="1" smtClean="0"/>
              <a:t>jsp:setProperty</a:t>
            </a:r>
            <a:r>
              <a:rPr lang="en-US" dirty="0" smtClean="0"/>
              <a:t> name="user" property="name"</a:t>
            </a:r>
          </a:p>
          <a:p>
            <a:r>
              <a:rPr lang="en-US" dirty="0" smtClean="0"/>
              <a:t>value="&lt;%=expression %&gt;" /&gt;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Approach</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developing beans for processing form data, you can</a:t>
            </a:r>
          </a:p>
          <a:p>
            <a:r>
              <a:rPr lang="en-US" dirty="0" smtClean="0"/>
              <a:t>follow a common design pattern by matching the names of</a:t>
            </a:r>
          </a:p>
          <a:p>
            <a:r>
              <a:rPr lang="en-US" dirty="0" smtClean="0"/>
              <a:t>the bean properties with the names of the form input</a:t>
            </a:r>
          </a:p>
          <a:p>
            <a:r>
              <a:rPr lang="en-US" dirty="0" smtClean="0"/>
              <a:t>elements.</a:t>
            </a:r>
          </a:p>
          <a:p>
            <a:r>
              <a:rPr lang="en-US" dirty="0" smtClean="0"/>
              <a:t>You also need to define the corresponding getter/setter</a:t>
            </a:r>
          </a:p>
          <a:p>
            <a:r>
              <a:rPr lang="en-US" dirty="0" smtClean="0"/>
              <a:t>methods for each property within the bean. The advantage in</a:t>
            </a:r>
          </a:p>
          <a:p>
            <a:r>
              <a:rPr lang="en-US" dirty="0" smtClean="0"/>
              <a:t>this is that you can now direct the JSP engine to parse all the</a:t>
            </a:r>
          </a:p>
          <a:p>
            <a:r>
              <a:rPr lang="en-US" dirty="0" smtClean="0"/>
              <a:t>incoming values from the HTML form elements that are part of</a:t>
            </a:r>
          </a:p>
          <a:p>
            <a:r>
              <a:rPr lang="en-US" dirty="0" smtClean="0"/>
              <a:t>the request object, then assign them to their corresponding</a:t>
            </a:r>
          </a:p>
          <a:p>
            <a:r>
              <a:rPr lang="en-US" dirty="0" smtClean="0"/>
              <a:t>bean properties with a single statement, like this:</a:t>
            </a:r>
          </a:p>
          <a:p>
            <a:r>
              <a:rPr lang="en-US" dirty="0" smtClean="0"/>
              <a:t>•&lt;</a:t>
            </a:r>
            <a:r>
              <a:rPr lang="en-US" dirty="0" err="1" smtClean="0"/>
              <a:t>jsp:setProperty</a:t>
            </a:r>
            <a:r>
              <a:rPr lang="en-US" dirty="0" smtClean="0"/>
              <a:t> name="user" property="*"/&gt;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Forwarding requests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rot="5400000">
            <a:off x="2653585" y="1358185"/>
            <a:ext cx="4217829"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 &lt;</a:t>
            </a:r>
            <a:r>
              <a:rPr lang="en-US" dirty="0" err="1" smtClean="0"/>
              <a:t>jsp:forward</a:t>
            </a:r>
            <a:r>
              <a:rPr lang="en-US" dirty="0" smtClean="0"/>
              <a:t>&gt; tag may also have </a:t>
            </a:r>
            <a:r>
              <a:rPr lang="en-US" dirty="0" err="1" smtClean="0"/>
              <a:t>jsp:param</a:t>
            </a:r>
            <a:r>
              <a:rPr lang="en-US" dirty="0" smtClean="0"/>
              <a:t> </a:t>
            </a:r>
            <a:r>
              <a:rPr lang="en-US" dirty="0" err="1" smtClean="0"/>
              <a:t>subelements</a:t>
            </a:r>
            <a:endParaRPr lang="en-US" dirty="0" smtClean="0"/>
          </a:p>
          <a:p>
            <a:r>
              <a:rPr lang="en-US" dirty="0" smtClean="0"/>
              <a:t>that can provide values for some elements in the request used</a:t>
            </a:r>
          </a:p>
          <a:p>
            <a:r>
              <a:rPr lang="en-US" dirty="0" smtClean="0"/>
              <a:t>in the forwarding:</a:t>
            </a:r>
          </a:p>
          <a:p>
            <a:r>
              <a:rPr lang="en-US" dirty="0" smtClean="0"/>
              <a:t>•For example :</a:t>
            </a:r>
          </a:p>
          <a:p>
            <a:r>
              <a:rPr lang="en-US" dirty="0" smtClean="0"/>
              <a:t>&lt;</a:t>
            </a:r>
            <a:r>
              <a:rPr lang="en-US" dirty="0" err="1" smtClean="0"/>
              <a:t>jsp:forward</a:t>
            </a:r>
            <a:r>
              <a:rPr lang="en-US" dirty="0" smtClean="0"/>
              <a:t> page="&lt;%= </a:t>
            </a:r>
            <a:r>
              <a:rPr lang="en-US" dirty="0" err="1" smtClean="0"/>
              <a:t>somePage</a:t>
            </a:r>
            <a:r>
              <a:rPr lang="en-US" dirty="0" smtClean="0"/>
              <a:t> %&gt;" &gt; &lt;</a:t>
            </a:r>
            <a:r>
              <a:rPr lang="en-US" dirty="0" err="1" smtClean="0"/>
              <a:t>jsp:param</a:t>
            </a:r>
            <a:endParaRPr lang="en-US" dirty="0" smtClean="0"/>
          </a:p>
          <a:p>
            <a:r>
              <a:rPr lang="en-US" dirty="0" smtClean="0"/>
              <a:t>name="name1" value="value1" /&gt; &lt;</a:t>
            </a:r>
            <a:r>
              <a:rPr lang="en-US" dirty="0" err="1" smtClean="0"/>
              <a:t>jsp:param</a:t>
            </a:r>
            <a:r>
              <a:rPr lang="en-US" dirty="0" smtClean="0"/>
              <a:t> name="name2"</a:t>
            </a:r>
          </a:p>
          <a:p>
            <a:r>
              <a:rPr lang="en-US" dirty="0" smtClean="0"/>
              <a:t>value="value2" /&gt; &lt;/</a:t>
            </a:r>
            <a:r>
              <a:rPr lang="en-US" dirty="0" err="1" smtClean="0"/>
              <a:t>jsp:forward</a:t>
            </a:r>
            <a:r>
              <a:rPr lang="en-US" dirty="0" smtClean="0"/>
              <a:t>&gt;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•With the &lt;</a:t>
            </a:r>
            <a:r>
              <a:rPr lang="en-US" dirty="0" err="1" smtClean="0"/>
              <a:t>jsp:forward</a:t>
            </a:r>
            <a:r>
              <a:rPr lang="en-US" dirty="0" smtClean="0"/>
              <a:t>&gt; tag, you can redirect the request to any</a:t>
            </a:r>
          </a:p>
          <a:p>
            <a:r>
              <a:rPr lang="en-US" dirty="0" smtClean="0"/>
              <a:t>JSP, </a:t>
            </a:r>
            <a:r>
              <a:rPr lang="en-US" dirty="0" err="1" smtClean="0"/>
              <a:t>servlet</a:t>
            </a:r>
            <a:r>
              <a:rPr lang="en-US" dirty="0" smtClean="0"/>
              <a:t>, or static HTML page within the same context as</a:t>
            </a:r>
          </a:p>
          <a:p>
            <a:r>
              <a:rPr lang="en-US" dirty="0" smtClean="0"/>
              <a:t>the invoking page. This effectively halts processing of the</a:t>
            </a:r>
          </a:p>
          <a:p>
            <a:r>
              <a:rPr lang="en-US" dirty="0" smtClean="0"/>
              <a:t>current page at the point where the redirection occurs,</a:t>
            </a:r>
          </a:p>
          <a:p>
            <a:r>
              <a:rPr lang="en-US" dirty="0" smtClean="0"/>
              <a:t>although all processing up to that point still takes place:</a:t>
            </a:r>
          </a:p>
          <a:p>
            <a:r>
              <a:rPr lang="en-US" dirty="0" smtClean="0"/>
              <a:t>•&lt;</a:t>
            </a:r>
            <a:r>
              <a:rPr lang="en-US" dirty="0" err="1" smtClean="0"/>
              <a:t>jsp:forward</a:t>
            </a:r>
            <a:r>
              <a:rPr lang="en-US" dirty="0" smtClean="0"/>
              <a:t> page="somePage.jsp" /&gt;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JSP -Advantages</a:t>
            </a:r>
          </a:p>
          <a:p>
            <a:r>
              <a:rPr lang="en-US" dirty="0"/>
              <a:t>•Write Once Run Anywhere</a:t>
            </a:r>
          </a:p>
          <a:p>
            <a:r>
              <a:rPr lang="en-US" dirty="0"/>
              <a:t>JSP pages can be moved easily across platforms, and</a:t>
            </a:r>
          </a:p>
          <a:p>
            <a:r>
              <a:rPr lang="en-US" dirty="0"/>
              <a:t>across web servers, without any changes</a:t>
            </a:r>
          </a:p>
          <a:p>
            <a:r>
              <a:rPr lang="en-US" dirty="0"/>
              <a:t>•Dynamic content can be served in a variety of formats</a:t>
            </a:r>
          </a:p>
          <a:p>
            <a:r>
              <a:rPr lang="en-US" dirty="0"/>
              <a:t>There is nothing that mandates the static template data</a:t>
            </a:r>
          </a:p>
          <a:p>
            <a:r>
              <a:rPr lang="en-US" dirty="0"/>
              <a:t>within a JSP page to be of a certain format.</a:t>
            </a:r>
          </a:p>
          <a:p>
            <a:r>
              <a:rPr lang="en-US" dirty="0"/>
              <a:t>JSP can service a diverse clientele ranging from</a:t>
            </a:r>
          </a:p>
          <a:p>
            <a:r>
              <a:rPr lang="en-US" dirty="0"/>
              <a:t>conventional browsers using HTML/DHTML, to handheld</a:t>
            </a:r>
          </a:p>
          <a:p>
            <a:r>
              <a:rPr lang="en-US" dirty="0"/>
              <a:t>wireless devices like mobile phones and PDAs using</a:t>
            </a:r>
          </a:p>
          <a:p>
            <a:r>
              <a:rPr lang="en-US" dirty="0"/>
              <a:t>WML, to B2B applications using XML.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Including Requests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example:</a:t>
            </a:r>
          </a:p>
          <a:p>
            <a:r>
              <a:rPr lang="en-US" dirty="0" smtClean="0"/>
              <a:t>•&lt;</a:t>
            </a:r>
            <a:r>
              <a:rPr lang="en-US" dirty="0" err="1" smtClean="0"/>
              <a:t>jsp:include</a:t>
            </a:r>
            <a:r>
              <a:rPr lang="en-US" dirty="0" smtClean="0"/>
              <a:t> page="shoppingcart.jsp”/&gt;</a:t>
            </a:r>
          </a:p>
          <a:p>
            <a:r>
              <a:rPr lang="en-US" dirty="0" smtClean="0"/>
              <a:t>not only allows shoppingcart.jsp to access any beans placed</a:t>
            </a:r>
          </a:p>
          <a:p>
            <a:r>
              <a:rPr lang="en-US" dirty="0" smtClean="0"/>
              <a:t>within the request using a &lt;</a:t>
            </a:r>
            <a:r>
              <a:rPr lang="en-US" dirty="0" err="1" smtClean="0"/>
              <a:t>jsp:useBean</a:t>
            </a:r>
            <a:r>
              <a:rPr lang="en-US" dirty="0" smtClean="0"/>
              <a:t>&gt; tag, but the dynamic</a:t>
            </a:r>
          </a:p>
          <a:p>
            <a:r>
              <a:rPr lang="en-US" dirty="0" smtClean="0"/>
              <a:t>content produced by it is inserted into the calling page at the</a:t>
            </a:r>
          </a:p>
          <a:p>
            <a:r>
              <a:rPr lang="en-US" dirty="0" smtClean="0"/>
              <a:t>point where the &lt;</a:t>
            </a:r>
            <a:r>
              <a:rPr lang="en-US" dirty="0" err="1" smtClean="0"/>
              <a:t>jsp:include</a:t>
            </a:r>
            <a:r>
              <a:rPr lang="en-US" dirty="0" smtClean="0"/>
              <a:t>&gt; tag occurs. The included</a:t>
            </a:r>
          </a:p>
          <a:p>
            <a:r>
              <a:rPr lang="en-US" dirty="0" smtClean="0"/>
              <a:t>resource, however, cannot set any HTTP headers, which</a:t>
            </a:r>
          </a:p>
          <a:p>
            <a:r>
              <a:rPr lang="en-US" dirty="0" smtClean="0"/>
              <a:t>precludes it from doing things like setting cookies, or else an</a:t>
            </a:r>
          </a:p>
          <a:p>
            <a:r>
              <a:rPr lang="en-US" dirty="0" smtClean="0"/>
              <a:t>exception is thrown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Request</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rot="5400000">
            <a:off x="2714704" y="638096"/>
            <a:ext cx="3409791"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JSP – Advantages(Contd..)</a:t>
            </a:r>
          </a:p>
          <a:p>
            <a:r>
              <a:rPr lang="en-US" dirty="0"/>
              <a:t>•Recommended Web access layer for n-tier architecture: Sun's</a:t>
            </a:r>
          </a:p>
          <a:p>
            <a:r>
              <a:rPr lang="en-US" dirty="0"/>
              <a:t>J2EETM Blueprints, which categorically recommends JSP over</a:t>
            </a:r>
          </a:p>
          <a:p>
            <a:r>
              <a:rPr lang="en-US" dirty="0" err="1"/>
              <a:t>servlets</a:t>
            </a:r>
            <a:r>
              <a:rPr lang="en-US" dirty="0"/>
              <a:t> for serving dynamic content.</a:t>
            </a:r>
          </a:p>
          <a:p>
            <a:r>
              <a:rPr lang="en-US" dirty="0"/>
              <a:t>•Completely leverages the </a:t>
            </a:r>
            <a:r>
              <a:rPr lang="en-US" dirty="0" err="1"/>
              <a:t>Servlet</a:t>
            </a:r>
            <a:r>
              <a:rPr lang="en-US" dirty="0"/>
              <a:t> API:</a:t>
            </a:r>
          </a:p>
          <a:p>
            <a:r>
              <a:rPr lang="en-US" dirty="0"/>
              <a:t>You can do almost anything that can be done with </a:t>
            </a:r>
            <a:r>
              <a:rPr lang="en-US" dirty="0" err="1"/>
              <a:t>servlets</a:t>
            </a:r>
            <a:endParaRPr lang="en-US" dirty="0"/>
          </a:p>
          <a:p>
            <a:r>
              <a:rPr lang="en-US" dirty="0"/>
              <a:t>using JSP--but more easily!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JSP Architecture</a:t>
            </a:r>
          </a:p>
          <a:p>
            <a:r>
              <a:rPr lang="en-US" dirty="0"/>
              <a:t>JSP pages are subject to two phases.</a:t>
            </a:r>
          </a:p>
          <a:p>
            <a:r>
              <a:rPr lang="en-US" dirty="0"/>
              <a:t>– Translation phase</a:t>
            </a:r>
          </a:p>
          <a:p>
            <a:r>
              <a:rPr lang="en-US" dirty="0"/>
              <a:t>– Request processing phase</a:t>
            </a:r>
          </a:p>
          <a:p>
            <a:r>
              <a:rPr lang="en-US" dirty="0"/>
              <a:t>Translation phase : The JSP page is translated</a:t>
            </a:r>
          </a:p>
          <a:p>
            <a:r>
              <a:rPr lang="en-US" dirty="0"/>
              <a:t>only once into </a:t>
            </a:r>
            <a:r>
              <a:rPr lang="en-US" dirty="0" err="1"/>
              <a:t>Servlet</a:t>
            </a:r>
            <a:r>
              <a:rPr lang="en-US" dirty="0"/>
              <a:t>, until the JSP page changes again.</a:t>
            </a:r>
          </a:p>
          <a:p>
            <a:r>
              <a:rPr lang="en-US" dirty="0"/>
              <a:t>Request processing phase : After the page</a:t>
            </a:r>
          </a:p>
          <a:p>
            <a:r>
              <a:rPr lang="en-US" dirty="0"/>
              <a:t>has been translated, the request processing</a:t>
            </a:r>
          </a:p>
          <a:p>
            <a:r>
              <a:rPr lang="en-US" dirty="0"/>
              <a:t>phase is handled by the </a:t>
            </a:r>
            <a:r>
              <a:rPr lang="en-US" dirty="0" err="1"/>
              <a:t>servlet</a:t>
            </a:r>
            <a:r>
              <a:rPr lang="en-US"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571500" y="-38100"/>
            <a:ext cx="7543800" cy="701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Translation (Contd..)</a:t>
            </a:r>
            <a:br>
              <a:rPr lang="en-US" dirty="0" smtClean="0"/>
            </a:br>
            <a:endParaRPr lang="en-US" dirty="0"/>
          </a:p>
        </p:txBody>
      </p:sp>
      <p:sp>
        <p:nvSpPr>
          <p:cNvPr id="3" name="Content Placeholder 2"/>
          <p:cNvSpPr>
            <a:spLocks noGrp="1"/>
          </p:cNvSpPr>
          <p:nvPr>
            <p:ph idx="1"/>
          </p:nvPr>
        </p:nvSpPr>
        <p:spPr>
          <a:xfrm>
            <a:off x="381000" y="1600200"/>
            <a:ext cx="8305800" cy="4800600"/>
          </a:xfrm>
        </p:spPr>
        <p:txBody>
          <a:bodyPr>
            <a:normAutofit fontScale="77500" lnSpcReduction="20000"/>
          </a:bodyPr>
          <a:lstStyle/>
          <a:p>
            <a:r>
              <a:rPr lang="en-US" dirty="0" smtClean="0"/>
              <a:t>•The translation phase is carried out by the JSP engine itself,</a:t>
            </a:r>
          </a:p>
          <a:p>
            <a:r>
              <a:rPr lang="en-US" dirty="0" smtClean="0"/>
              <a:t>when it receives an incoming request for the JSP page for the</a:t>
            </a:r>
          </a:p>
          <a:p>
            <a:r>
              <a:rPr lang="en-US" dirty="0" smtClean="0"/>
              <a:t>first time.</a:t>
            </a:r>
          </a:p>
          <a:p>
            <a:r>
              <a:rPr lang="en-US" dirty="0" smtClean="0"/>
              <a:t>•The JSP 1.1 specification allows for JSP pages to be</a:t>
            </a:r>
          </a:p>
          <a:p>
            <a:r>
              <a:rPr lang="en-US" dirty="0" smtClean="0"/>
              <a:t>precompiled into class files. </a:t>
            </a:r>
            <a:r>
              <a:rPr lang="en-US" dirty="0" err="1" smtClean="0"/>
              <a:t>Precompilation</a:t>
            </a:r>
            <a:r>
              <a:rPr lang="en-US" dirty="0" smtClean="0"/>
              <a:t> may be useful in</a:t>
            </a:r>
          </a:p>
          <a:p>
            <a:r>
              <a:rPr lang="en-US" dirty="0" smtClean="0"/>
              <a:t>removing the start-up lag that occurs when a JSP page</a:t>
            </a:r>
          </a:p>
          <a:p>
            <a:r>
              <a:rPr lang="en-US" dirty="0" smtClean="0"/>
              <a:t>receives the first request from a client.</a:t>
            </a:r>
          </a:p>
          <a:p>
            <a:r>
              <a:rPr lang="en-US" dirty="0" smtClean="0"/>
              <a:t>Note : Many details of the translation phase, like the location</a:t>
            </a:r>
          </a:p>
          <a:p>
            <a:r>
              <a:rPr lang="en-US" dirty="0" smtClean="0"/>
              <a:t>where the source and class files are stored are implementation</a:t>
            </a:r>
          </a:p>
          <a:p>
            <a:r>
              <a:rPr lang="en-US" dirty="0" smtClean="0"/>
              <a:t>dependent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Translated </a:t>
            </a:r>
            <a:r>
              <a:rPr lang="en-US" dirty="0" err="1" smtClean="0"/>
              <a:t>Servlet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JSP page implementation class file extends</a:t>
            </a:r>
          </a:p>
          <a:p>
            <a:r>
              <a:rPr lang="en-US" dirty="0" err="1" smtClean="0"/>
              <a:t>HttpJspBase</a:t>
            </a:r>
            <a:r>
              <a:rPr lang="en-US" dirty="0" smtClean="0"/>
              <a:t>, which implements the </a:t>
            </a:r>
            <a:r>
              <a:rPr lang="en-US" dirty="0" err="1" smtClean="0"/>
              <a:t>Servlet</a:t>
            </a:r>
            <a:r>
              <a:rPr lang="en-US" dirty="0" smtClean="0"/>
              <a:t> interface. The</a:t>
            </a:r>
          </a:p>
          <a:p>
            <a:r>
              <a:rPr lang="en-US" dirty="0" smtClean="0"/>
              <a:t>service method of this class, _</a:t>
            </a:r>
            <a:r>
              <a:rPr lang="en-US" dirty="0" err="1" smtClean="0"/>
              <a:t>jspService</a:t>
            </a:r>
            <a:r>
              <a:rPr lang="en-US" dirty="0" smtClean="0"/>
              <a:t>(), essentially inline</a:t>
            </a:r>
          </a:p>
          <a:p>
            <a:r>
              <a:rPr lang="en-US" dirty="0" smtClean="0"/>
              <a:t>the contents of the JSP page.</a:t>
            </a:r>
          </a:p>
          <a:p>
            <a:r>
              <a:rPr lang="en-US" dirty="0" smtClean="0"/>
              <a:t>Note : Although _</a:t>
            </a:r>
            <a:r>
              <a:rPr lang="en-US" dirty="0" err="1" smtClean="0"/>
              <a:t>jspService</a:t>
            </a:r>
            <a:r>
              <a:rPr lang="en-US" dirty="0" smtClean="0"/>
              <a:t>() cannot be overridden, the</a:t>
            </a:r>
          </a:p>
          <a:p>
            <a:r>
              <a:rPr lang="en-US" dirty="0" smtClean="0"/>
              <a:t>developer can describe initialization and destroy events by</a:t>
            </a:r>
          </a:p>
          <a:p>
            <a:r>
              <a:rPr lang="en-US" dirty="0" smtClean="0"/>
              <a:t>providing implementations for the </a:t>
            </a:r>
            <a:r>
              <a:rPr lang="en-US" dirty="0" err="1" smtClean="0"/>
              <a:t>jspInit</a:t>
            </a:r>
            <a:r>
              <a:rPr lang="en-US" dirty="0" smtClean="0"/>
              <a:t>() and </a:t>
            </a:r>
            <a:r>
              <a:rPr lang="en-US" dirty="0" err="1" smtClean="0"/>
              <a:t>jspDestroy</a:t>
            </a:r>
            <a:r>
              <a:rPr lang="en-US" dirty="0" smtClean="0"/>
              <a:t>()</a:t>
            </a:r>
          </a:p>
          <a:p>
            <a:r>
              <a:rPr lang="en-US" dirty="0" smtClean="0"/>
              <a:t>methods within their JSP pages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2304</Words>
  <Application>Microsoft Office PowerPoint</Application>
  <PresentationFormat>On-screen Show (4:3)</PresentationFormat>
  <Paragraphs>257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JSP </vt:lpstr>
      <vt:lpstr>Slide 2</vt:lpstr>
      <vt:lpstr>Slide 3</vt:lpstr>
      <vt:lpstr>Slide 4</vt:lpstr>
      <vt:lpstr>Slide 5</vt:lpstr>
      <vt:lpstr>Slide 6</vt:lpstr>
      <vt:lpstr>Slide 7</vt:lpstr>
      <vt:lpstr>JSP Translation (Contd..) </vt:lpstr>
      <vt:lpstr>JSP Translated Servlet </vt:lpstr>
      <vt:lpstr>Slide 10</vt:lpstr>
      <vt:lpstr>Slide 11</vt:lpstr>
      <vt:lpstr>Slide 12</vt:lpstr>
      <vt:lpstr>Page Directive </vt:lpstr>
      <vt:lpstr>Slide 14</vt:lpstr>
      <vt:lpstr>Slide 15</vt:lpstr>
      <vt:lpstr>Slide 16</vt:lpstr>
      <vt:lpstr>Slide 17</vt:lpstr>
      <vt:lpstr>Slide 18</vt:lpstr>
      <vt:lpstr>Object Scopes</vt:lpstr>
      <vt:lpstr>JSP Implicit Objects </vt:lpstr>
      <vt:lpstr>Slide 21</vt:lpstr>
      <vt:lpstr>Slide 22</vt:lpstr>
      <vt:lpstr>Slide 23</vt:lpstr>
      <vt:lpstr>Synchronization Issues</vt:lpstr>
      <vt:lpstr>Slide 25</vt:lpstr>
      <vt:lpstr>Synchronization</vt:lpstr>
      <vt:lpstr>Exception handling </vt:lpstr>
      <vt:lpstr>Exception handling(Contd..)</vt:lpstr>
      <vt:lpstr>Slide 29</vt:lpstr>
      <vt:lpstr>Session Management </vt:lpstr>
      <vt:lpstr>Session Management(Contd..)</vt:lpstr>
      <vt:lpstr>Using JavaBean Components </vt:lpstr>
      <vt:lpstr>Slide 33</vt:lpstr>
      <vt:lpstr>Access Java Bean properties(Contd..)</vt:lpstr>
      <vt:lpstr>Access Java Bean properties(Contd..)</vt:lpstr>
      <vt:lpstr>Better Approach </vt:lpstr>
      <vt:lpstr>Forwarding requests</vt:lpstr>
      <vt:lpstr>Slide 38</vt:lpstr>
      <vt:lpstr>Slide 39</vt:lpstr>
      <vt:lpstr>Including Requests </vt:lpstr>
      <vt:lpstr>Including Request</vt:lpstr>
    </vt:vector>
  </TitlesOfParts>
  <Company>rvk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rvk</dc:creator>
  <cp:lastModifiedBy>RADHA</cp:lastModifiedBy>
  <cp:revision>71</cp:revision>
  <dcterms:created xsi:type="dcterms:W3CDTF">2011-05-10T23:10:25Z</dcterms:created>
  <dcterms:modified xsi:type="dcterms:W3CDTF">2012-01-06T03:03:55Z</dcterms:modified>
</cp:coreProperties>
</file>