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2F3F1-3E58-4A5C-B5C5-3CC2A48A5558}" type="datetimeFigureOut">
              <a:rPr lang="en-IN" smtClean="0"/>
              <a:pPr/>
              <a:t>09-08-2013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906D9-3C89-4250-BC74-0BB1EFE4A1A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A5FC00-5B2F-4699-9E1A-ED11BCD4831E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225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47A3-2389-4443-96E9-CD712F8CAF05}" type="datetime1">
              <a:rPr lang="en-IN" smtClean="0"/>
              <a:t>09-08-2013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2307-20C6-42C6-9904-FA694F213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A3C2-0CD0-41E9-95AC-9DB57B44F4A3}" type="datetime1">
              <a:rPr lang="en-IN" smtClean="0"/>
              <a:t>09-08-2013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2307-20C6-42C6-9904-FA694F213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5068-350C-4261-9027-02525DAB0922}" type="datetime1">
              <a:rPr lang="en-IN" smtClean="0"/>
              <a:t>09-08-2013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2307-20C6-42C6-9904-FA694F213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E43E-DAB9-41B9-9EE7-E8FB6EC8539A}" type="datetime1">
              <a:rPr lang="en-IN" smtClean="0"/>
              <a:t>09-08-2013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2307-20C6-42C6-9904-FA694F213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A706-85DC-4871-B271-62A5CB18E4C2}" type="datetime1">
              <a:rPr lang="en-IN" smtClean="0"/>
              <a:t>09-08-2013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2307-20C6-42C6-9904-FA694F213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0ADE-C228-4D75-9A5F-A4966A2E2518}" type="datetime1">
              <a:rPr lang="en-IN" smtClean="0"/>
              <a:t>09-08-2013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2307-20C6-42C6-9904-FA694F213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7E047-F639-4FE6-9BEC-1C90B2F1AF3C}" type="datetime1">
              <a:rPr lang="en-IN" smtClean="0"/>
              <a:t>09-08-2013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2307-20C6-42C6-9904-FA694F213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E660D-2DEF-4BA4-964C-602BC077AE65}" type="datetime1">
              <a:rPr lang="en-IN" smtClean="0"/>
              <a:t>09-08-2013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2307-20C6-42C6-9904-FA694F213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ED61-AACF-448C-BB73-C8A17E3DB59E}" type="datetime1">
              <a:rPr lang="en-IN" smtClean="0"/>
              <a:t>09-08-2013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2307-20C6-42C6-9904-FA694F213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96A5-F0A4-41F6-BF2A-701F72907159}" type="datetime1">
              <a:rPr lang="en-IN" smtClean="0"/>
              <a:t>09-08-2013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2307-20C6-42C6-9904-FA694F213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A026-9649-4E59-BAE2-DF758838E66F}" type="datetime1">
              <a:rPr lang="en-IN" smtClean="0"/>
              <a:t>09-08-2013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82307-20C6-42C6-9904-FA694F213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E6D92-9563-4402-A892-512DCA726AED}" type="datetime1">
              <a:rPr lang="en-IN" smtClean="0"/>
              <a:t>09-08-2013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Prepared by RVK..............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82307-20C6-42C6-9904-FA694F2131D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ACAB21EF-0DAE-468A-86EE-A35C11809A63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4588"/>
          </a:xfrm>
        </p:spPr>
        <p:txBody>
          <a:bodyPr/>
          <a:lstStyle/>
          <a:p>
            <a:pPr eaLnBrk="1" hangingPunct="1"/>
            <a:r>
              <a:rPr lang="en-US" smtClean="0"/>
              <a:t>JSP:</a:t>
            </a:r>
            <a:endParaRPr lang="en-US" sz="4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286000" y="457200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Quiz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Implicit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exception</a:t>
            </a:r>
            <a:r>
              <a:rPr lang="en-US" dirty="0" smtClean="0"/>
              <a:t> object is available to</a:t>
            </a:r>
            <a:endParaRPr lang="en-US" dirty="0"/>
          </a:p>
          <a:p>
            <a:pPr marL="457200" indent="-457200">
              <a:buFont typeface="+mj-lt"/>
              <a:buAutoNum type="alphaUcPeriod"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All JSP pages</a:t>
            </a:r>
          </a:p>
          <a:p>
            <a:pPr marL="457200" indent="-457200">
              <a:buFont typeface="+mj-lt"/>
              <a:buAutoNum type="alphaUcPeriod"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Only JSP page which has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isErrorPage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="true" in the page directive</a:t>
            </a:r>
          </a:p>
          <a:p>
            <a:pPr marL="457200" indent="-457200">
              <a:buFont typeface="+mj-lt"/>
              <a:buAutoNum type="alphaUcPeriod"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Only JSP page which has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errorPage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=“true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the page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directive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 of the above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buNone/>
            </a:pPr>
            <a:endParaRPr lang="en-US" b="1" kern="1200" dirty="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877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Implicit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exception</a:t>
            </a:r>
            <a:r>
              <a:rPr lang="en-US" dirty="0" smtClean="0"/>
              <a:t> object is available to</a:t>
            </a:r>
            <a:endParaRPr lang="en-US" dirty="0"/>
          </a:p>
          <a:p>
            <a:pPr marL="457200" indent="-457200">
              <a:buFont typeface="+mj-lt"/>
              <a:buAutoNum type="alphaUcPeriod"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All JSP pages</a:t>
            </a:r>
          </a:p>
          <a:p>
            <a:pPr marL="457200" indent="-457200">
              <a:buFont typeface="+mj-lt"/>
              <a:buAutoNum type="alphaUcPeriod"/>
            </a:pPr>
            <a:r>
              <a:rPr lang="en-IN" b="1" dirty="0">
                <a:latin typeface="Courier New" pitchFamily="49" charset="0"/>
                <a:cs typeface="Courier New" pitchFamily="49" charset="0"/>
              </a:rPr>
              <a:t>Only JSP page which has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isErrorPage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="true" in the page directive</a:t>
            </a:r>
          </a:p>
          <a:p>
            <a:pPr marL="457200" indent="-457200">
              <a:buFont typeface="+mj-lt"/>
              <a:buAutoNum type="alphaUcPeriod"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Only JSP page which has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errorPage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=“true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the page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directive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 of the above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buNone/>
            </a:pPr>
            <a:endParaRPr lang="en-US" b="1" kern="1200" dirty="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3815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&lt;%@ page language=“Java” session=“false”&gt;</a:t>
            </a:r>
          </a:p>
          <a:p>
            <a:pPr marL="0" indent="0">
              <a:buNone/>
            </a:pPr>
            <a:r>
              <a:rPr lang="en-US" dirty="0"/>
              <a:t>The above line</a:t>
            </a:r>
          </a:p>
          <a:p>
            <a:pPr marL="457200" indent="-457200">
              <a:buAutoNum type="alphaUcPeriod"/>
            </a:pPr>
            <a:r>
              <a:rPr lang="en-US" dirty="0"/>
              <a:t>Invalidates the session</a:t>
            </a:r>
          </a:p>
          <a:p>
            <a:pPr marL="457200" indent="-457200">
              <a:buAutoNum type="alphaUcPeriod"/>
            </a:pPr>
            <a:r>
              <a:rPr lang="en-US" dirty="0"/>
              <a:t>Makes implicit session object unavailable to the page</a:t>
            </a:r>
          </a:p>
          <a:p>
            <a:pPr marL="457200" indent="-457200">
              <a:buAutoNum type="alphaUcPeriod"/>
            </a:pPr>
            <a:r>
              <a:rPr lang="en-US" dirty="0"/>
              <a:t>Makes the page devoid of session</a:t>
            </a:r>
          </a:p>
          <a:p>
            <a:pPr marL="457200" indent="-457200">
              <a:buAutoNum type="alphaUcPeriod"/>
            </a:pPr>
            <a:r>
              <a:rPr lang="en-US" dirty="0" smtClean="0"/>
              <a:t>Results in an error in the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3466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&lt;%@ page language=“Java” session=“false”&gt;</a:t>
            </a:r>
          </a:p>
          <a:p>
            <a:pPr marL="0" indent="0">
              <a:buNone/>
            </a:pPr>
            <a:r>
              <a:rPr lang="en-US" dirty="0"/>
              <a:t>The above line</a:t>
            </a:r>
          </a:p>
          <a:p>
            <a:pPr marL="457200" indent="-457200">
              <a:buAutoNum type="alphaUcPeriod"/>
            </a:pPr>
            <a:r>
              <a:rPr lang="en-US" dirty="0"/>
              <a:t>Invalidates the session</a:t>
            </a:r>
          </a:p>
          <a:p>
            <a:pPr marL="457200" indent="-457200">
              <a:buAutoNum type="alphaUcPeriod"/>
            </a:pPr>
            <a:r>
              <a:rPr lang="en-US" b="1" dirty="0"/>
              <a:t>Makes implicit session object unavailable to the page</a:t>
            </a:r>
          </a:p>
          <a:p>
            <a:pPr marL="457200" indent="-457200">
              <a:buAutoNum type="alphaUcPeriod"/>
            </a:pPr>
            <a:r>
              <a:rPr lang="en-US" dirty="0"/>
              <a:t>Makes the page devoid of session</a:t>
            </a:r>
          </a:p>
          <a:p>
            <a:pPr marL="457200" indent="-457200">
              <a:buAutoNum type="alphaUcPeriod"/>
            </a:pPr>
            <a:r>
              <a:rPr lang="en-US" dirty="0" smtClean="0"/>
              <a:t>Results in an error in the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3481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JSP is </a:t>
            </a:r>
          </a:p>
          <a:p>
            <a:pPr marL="457200" indent="-457200">
              <a:buAutoNum type="alphaUcPeriod"/>
            </a:pPr>
            <a:r>
              <a:rPr lang="en-US" dirty="0"/>
              <a:t>Compiled every time  it is requested</a:t>
            </a:r>
          </a:p>
          <a:p>
            <a:pPr marL="457200" indent="-457200">
              <a:buAutoNum type="alphaUcPeriod"/>
            </a:pPr>
            <a:r>
              <a:rPr lang="en-US" dirty="0"/>
              <a:t>Compiled </a:t>
            </a:r>
            <a:r>
              <a:rPr lang="en-US" dirty="0" smtClean="0"/>
              <a:t>into class like servlets and then used</a:t>
            </a:r>
          </a:p>
          <a:p>
            <a:pPr marL="457200" indent="-457200">
              <a:buAutoNum type="alphaUcPeriod"/>
            </a:pPr>
            <a:r>
              <a:rPr lang="en-US" dirty="0" smtClean="0"/>
              <a:t>Compiled only when it changes</a:t>
            </a:r>
          </a:p>
          <a:p>
            <a:pPr marL="457200" indent="-457200">
              <a:buAutoNum type="alphaUcPeriod"/>
            </a:pPr>
            <a:r>
              <a:rPr lang="en-US" dirty="0" smtClean="0"/>
              <a:t>Never compiled only interpreted</a:t>
            </a:r>
            <a:endParaRPr lang="en-US" dirty="0"/>
          </a:p>
          <a:p>
            <a:pPr marL="0" indent="0">
              <a:buNone/>
            </a:pPr>
            <a:endParaRPr lang="en-US" b="1" kern="1200" dirty="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0237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JSP is </a:t>
            </a:r>
          </a:p>
          <a:p>
            <a:pPr marL="457200" indent="-457200">
              <a:buAutoNum type="alphaUcPeriod"/>
            </a:pPr>
            <a:r>
              <a:rPr lang="en-US" dirty="0"/>
              <a:t>Compiled every time  it is requested</a:t>
            </a:r>
          </a:p>
          <a:p>
            <a:pPr marL="457200" indent="-457200">
              <a:buAutoNum type="alphaUcPeriod"/>
            </a:pPr>
            <a:r>
              <a:rPr lang="en-US" b="1" dirty="0"/>
              <a:t>Compiled </a:t>
            </a:r>
            <a:r>
              <a:rPr lang="en-US" b="1" dirty="0" smtClean="0"/>
              <a:t>into class like servlets and then used</a:t>
            </a:r>
          </a:p>
          <a:p>
            <a:pPr marL="457200" indent="-457200">
              <a:buAutoNum type="alphaUcPeriod"/>
            </a:pPr>
            <a:r>
              <a:rPr lang="en-US" b="1" dirty="0" smtClean="0"/>
              <a:t>Compiled only when it changes</a:t>
            </a:r>
          </a:p>
          <a:p>
            <a:pPr marL="457200" indent="-457200">
              <a:buAutoNum type="alphaUcPeriod"/>
            </a:pPr>
            <a:r>
              <a:rPr lang="en-US" dirty="0" smtClean="0"/>
              <a:t>Never compiled only interpreted</a:t>
            </a:r>
            <a:endParaRPr lang="en-US" dirty="0"/>
          </a:p>
          <a:p>
            <a:pPr marL="0" indent="0">
              <a:buNone/>
            </a:pPr>
            <a:endParaRPr lang="en-US" b="1" kern="1200" dirty="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3060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Implicit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session </a:t>
            </a:r>
            <a:r>
              <a:rPr lang="en-US" dirty="0" smtClean="0"/>
              <a:t>object </a:t>
            </a:r>
          </a:p>
          <a:p>
            <a:pPr marL="457200" indent="-457200">
              <a:buAutoNum type="alphaU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is available to a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ll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JSP pages</a:t>
            </a:r>
          </a:p>
          <a:p>
            <a:pPr marL="457200" indent="-457200">
              <a:buAutoNum type="alphaUcPeriod"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Only 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JSP page which has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session="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true"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specified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the page directive</a:t>
            </a:r>
          </a:p>
          <a:p>
            <a:pPr marL="457200" indent="-457200">
              <a:buAutoNum type="alphaUcPeriod"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Not available to pages that have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=“false"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specified in the page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directive</a:t>
            </a:r>
          </a:p>
          <a:p>
            <a:pPr marL="457200" indent="-457200">
              <a:buAutoNum type="alphaU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 of the above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buNone/>
            </a:pPr>
            <a:endParaRPr lang="en-US" b="1" kern="1200" dirty="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6166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Implicit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session </a:t>
            </a:r>
            <a:r>
              <a:rPr lang="en-US" dirty="0" smtClean="0"/>
              <a:t>object </a:t>
            </a:r>
          </a:p>
          <a:p>
            <a:pPr marL="457200" indent="-457200">
              <a:buAutoNum type="alphaUcPeriod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is available to a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ll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JSP pages</a:t>
            </a:r>
          </a:p>
          <a:p>
            <a:pPr marL="457200" indent="-457200">
              <a:buAutoNum type="alphaUcPeriod"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Only 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JSP page which has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session="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true"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specified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the page directive</a:t>
            </a:r>
          </a:p>
          <a:p>
            <a:pPr marL="457200" indent="-457200">
              <a:buAutoNum type="alphaUcPeriod"/>
            </a:pPr>
            <a:r>
              <a:rPr lang="en-IN" b="1" dirty="0" smtClean="0">
                <a:latin typeface="Courier New" pitchFamily="49" charset="0"/>
                <a:cs typeface="Courier New" pitchFamily="49" charset="0"/>
              </a:rPr>
              <a:t>Not available to pages that have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session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=“false"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specified in the page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directive</a:t>
            </a:r>
          </a:p>
          <a:p>
            <a:pPr marL="457200" indent="-457200">
              <a:buAutoNum type="alphaU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 of the above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buNone/>
            </a:pPr>
            <a:endParaRPr lang="en-US" b="1" kern="1200" dirty="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0779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POST request cannot be sent to a JSP</a:t>
            </a:r>
          </a:p>
          <a:p>
            <a:pPr marL="457200" indent="-457200">
              <a:buAutoNum type="alphaUcPeriod"/>
            </a:pPr>
            <a:r>
              <a:rPr lang="en-US" dirty="0" smtClean="0"/>
              <a:t>True</a:t>
            </a:r>
          </a:p>
          <a:p>
            <a:pPr marL="457200" indent="-457200">
              <a:buAutoNum type="alphaUcPeriod"/>
            </a:pPr>
            <a:r>
              <a:rPr lang="en-US" dirty="0"/>
              <a:t>False</a:t>
            </a:r>
          </a:p>
          <a:p>
            <a:pPr marL="457200" indent="-457200">
              <a:buAutoNum type="alphaU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buNone/>
            </a:pPr>
            <a:endParaRPr lang="en-US" b="1" kern="1200" dirty="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762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POST request cannot be sent to a JSP</a:t>
            </a:r>
          </a:p>
          <a:p>
            <a:pPr marL="457200" indent="-457200">
              <a:buAutoNum type="alphaUcPeriod"/>
            </a:pPr>
            <a:r>
              <a:rPr lang="en-US" dirty="0" smtClean="0"/>
              <a:t>True</a:t>
            </a:r>
          </a:p>
          <a:p>
            <a:pPr marL="457200" indent="-457200">
              <a:buAutoNum type="alphaUcPeriod"/>
            </a:pPr>
            <a:r>
              <a:rPr lang="en-US" b="1" dirty="0"/>
              <a:t>False</a:t>
            </a:r>
          </a:p>
          <a:p>
            <a:pPr marL="457200" indent="-457200">
              <a:buAutoNum type="alphaU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buNone/>
            </a:pPr>
            <a:endParaRPr lang="en-US" b="1" kern="1200" dirty="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8993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562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IN" sz="2000" dirty="0" smtClean="0"/>
              <a:t>A </a:t>
            </a:r>
            <a:r>
              <a:rPr lang="en-IN" sz="2000" dirty="0" err="1" smtClean="0"/>
              <a:t>test.jsp</a:t>
            </a:r>
            <a:r>
              <a:rPr lang="en-IN" sz="2000" dirty="0" smtClean="0"/>
              <a:t> page has the following code: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&lt;%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request.getParameter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(“type")!=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null) 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&lt;%=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request.getParameter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(“type") 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%&gt;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%&gt;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2000" dirty="0" smtClean="0"/>
              <a:t>If  this JSP is requested when the following form is submitted, what will the page print?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&lt;form action=“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test.jsp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”&gt;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&lt;input type=“text” name=“type” value=“H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ardCopy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&lt;/form&gt;</a:t>
            </a:r>
          </a:p>
          <a:p>
            <a:pPr marL="857250" lvl="1" indent="-457200">
              <a:lnSpc>
                <a:spcPct val="100000"/>
              </a:lnSpc>
              <a:spcBef>
                <a:spcPts val="200"/>
              </a:spcBef>
              <a:buFont typeface="+mj-lt"/>
              <a:buAutoNum type="alphaUcPeriod"/>
            </a:pPr>
            <a:r>
              <a:rPr lang="en-IN" sz="2000" dirty="0" smtClean="0"/>
              <a:t>Will print </a:t>
            </a:r>
            <a:r>
              <a:rPr lang="en-IN" sz="2000" dirty="0" err="1" smtClean="0"/>
              <a:t>HardCopy</a:t>
            </a:r>
            <a:endParaRPr lang="en-IN" sz="2000" dirty="0" smtClean="0"/>
          </a:p>
          <a:p>
            <a:pPr marL="857250" lvl="1" indent="-457200">
              <a:lnSpc>
                <a:spcPct val="100000"/>
              </a:lnSpc>
              <a:spcBef>
                <a:spcPts val="200"/>
              </a:spcBef>
              <a:buFont typeface="+mj-lt"/>
              <a:buAutoNum type="alphaUcPeriod"/>
            </a:pPr>
            <a:r>
              <a:rPr lang="en-US" sz="2000" dirty="0" smtClean="0"/>
              <a:t>There will be an error while submitting the form because forms actions cannot be JSP pages</a:t>
            </a:r>
          </a:p>
          <a:p>
            <a:pPr marL="857250" lvl="1" indent="-457200">
              <a:lnSpc>
                <a:spcPct val="100000"/>
              </a:lnSpc>
              <a:spcBef>
                <a:spcPts val="200"/>
              </a:spcBef>
              <a:buFont typeface="+mj-lt"/>
              <a:buAutoNum type="alphaUcPeriod"/>
            </a:pPr>
            <a:r>
              <a:rPr lang="en-US" sz="2000" dirty="0"/>
              <a:t>There will be an error </a:t>
            </a:r>
            <a:r>
              <a:rPr lang="en-US" sz="2000" dirty="0" smtClean="0"/>
              <a:t>in the page </a:t>
            </a:r>
            <a:r>
              <a:rPr lang="en-US" sz="2000" dirty="0"/>
              <a:t>because </a:t>
            </a:r>
            <a:r>
              <a:rPr lang="en-IN" sz="2000" dirty="0" err="1"/>
              <a:t>request.getParameter</a:t>
            </a:r>
            <a:r>
              <a:rPr lang="en-IN" sz="2000" dirty="0"/>
              <a:t>(“type") will throw </a:t>
            </a:r>
            <a:r>
              <a:rPr lang="en-IN" sz="2000" dirty="0" err="1" smtClean="0"/>
              <a:t>NullPointerException</a:t>
            </a:r>
            <a:endParaRPr lang="en-IN" sz="2000" dirty="0" smtClean="0"/>
          </a:p>
          <a:p>
            <a:pPr marL="857250" lvl="1" indent="-457200">
              <a:lnSpc>
                <a:spcPct val="100000"/>
              </a:lnSpc>
              <a:spcBef>
                <a:spcPts val="200"/>
              </a:spcBef>
              <a:buFont typeface="+mj-lt"/>
              <a:buAutoNum type="alphaUcPeriod"/>
            </a:pPr>
            <a:r>
              <a:rPr lang="en-US" sz="2000" dirty="0"/>
              <a:t>There will be an error in </a:t>
            </a:r>
            <a:r>
              <a:rPr lang="en-US" sz="2000" dirty="0" smtClean="0"/>
              <a:t>the page because expression cannot be added inside the </a:t>
            </a:r>
            <a:r>
              <a:rPr lang="en-US" sz="2000" dirty="0" err="1" smtClean="0"/>
              <a:t>scriptlets</a:t>
            </a:r>
            <a:endParaRPr lang="en-IN" sz="2000" dirty="0"/>
          </a:p>
          <a:p>
            <a:pPr marL="857250" lvl="1" indent="-457200">
              <a:lnSpc>
                <a:spcPct val="100000"/>
              </a:lnSpc>
              <a:spcBef>
                <a:spcPts val="200"/>
              </a:spcBef>
              <a:buFont typeface="+mj-lt"/>
              <a:buAutoNum type="alphaUcPeriod"/>
            </a:pP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857250" lvl="1" indent="-457200">
              <a:lnSpc>
                <a:spcPct val="100000"/>
              </a:lnSpc>
              <a:spcBef>
                <a:spcPts val="200"/>
              </a:spcBef>
              <a:buFont typeface="+mj-lt"/>
              <a:buAutoNum type="alphaUcPeriod"/>
            </a:pPr>
            <a:endParaRPr lang="en-GB" sz="2000" dirty="0" smtClean="0"/>
          </a:p>
          <a:p>
            <a:pPr marL="857250" lvl="2" indent="-457200">
              <a:lnSpc>
                <a:spcPct val="100000"/>
              </a:lnSpc>
              <a:spcBef>
                <a:spcPts val="200"/>
              </a:spcBef>
              <a:buNone/>
            </a:pPr>
            <a:endParaRPr lang="en-US" sz="2000" dirty="0" smtClean="0">
              <a:ea typeface="+mn-ea"/>
              <a:cs typeface="+mn-cs"/>
            </a:endParaRPr>
          </a:p>
          <a:p>
            <a:pPr marL="857250" lvl="2" indent="-457200">
              <a:lnSpc>
                <a:spcPct val="100000"/>
              </a:lnSpc>
              <a:spcBef>
                <a:spcPts val="200"/>
              </a:spcBef>
              <a:buNone/>
            </a:pPr>
            <a:endParaRPr lang="en-US" sz="2000" dirty="0" smtClean="0"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10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JSP code generates a class which extends directly from</a:t>
            </a:r>
          </a:p>
          <a:p>
            <a:pPr marL="457200" indent="-457200">
              <a:buAutoNum type="alphaUcPeriod"/>
            </a:pPr>
            <a:r>
              <a:rPr lang="en-US" dirty="0" err="1" smtClean="0"/>
              <a:t>HttpServlet</a:t>
            </a:r>
            <a:endParaRPr lang="en-US" dirty="0" smtClean="0"/>
          </a:p>
          <a:p>
            <a:pPr marL="457200" indent="-457200">
              <a:buAutoNum type="alphaUcPeriod"/>
            </a:pPr>
            <a:r>
              <a:rPr lang="en-US" dirty="0" err="1"/>
              <a:t>HttpJspPage</a:t>
            </a:r>
            <a:r>
              <a:rPr lang="en-US" dirty="0"/>
              <a:t> </a:t>
            </a:r>
            <a:endParaRPr lang="en-US" dirty="0" smtClean="0"/>
          </a:p>
          <a:p>
            <a:pPr marL="457200" indent="-457200">
              <a:buAutoNum type="alphaUcPeriod"/>
            </a:pPr>
            <a:r>
              <a:rPr lang="en-US" dirty="0" err="1" smtClean="0"/>
              <a:t>JspPage</a:t>
            </a:r>
            <a:endParaRPr lang="en-US" dirty="0" smtClean="0"/>
          </a:p>
          <a:p>
            <a:pPr marL="457200" indent="-457200">
              <a:buAutoNum type="alphaUcPeriod"/>
            </a:pPr>
            <a:r>
              <a:rPr lang="en-US" dirty="0" smtClean="0"/>
              <a:t>Servlet</a:t>
            </a:r>
            <a:endParaRPr lang="en-US" dirty="0"/>
          </a:p>
          <a:p>
            <a:pPr marL="457200" indent="-457200">
              <a:buAutoNum type="alphaUcPeriod"/>
            </a:pPr>
            <a:endParaRPr lang="en-US" dirty="0"/>
          </a:p>
          <a:p>
            <a:pPr marL="457200" indent="-457200">
              <a:buAutoNum type="alphaU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buNone/>
            </a:pPr>
            <a:endParaRPr lang="en-US" b="1" kern="1200" dirty="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6284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10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JSP code generates a class which extends directly from</a:t>
            </a:r>
          </a:p>
          <a:p>
            <a:pPr marL="457200" indent="-457200">
              <a:buAutoNum type="alphaUcPeriod"/>
            </a:pPr>
            <a:r>
              <a:rPr lang="en-US" dirty="0" err="1" smtClean="0"/>
              <a:t>HttpServlet</a:t>
            </a:r>
            <a:endParaRPr lang="en-US" dirty="0" smtClean="0"/>
          </a:p>
          <a:p>
            <a:pPr marL="457200" indent="-457200">
              <a:buAutoNum type="alphaUcPeriod"/>
            </a:pPr>
            <a:r>
              <a:rPr lang="en-US" b="1" dirty="0" err="1"/>
              <a:t>HttpJspPage</a:t>
            </a:r>
            <a:r>
              <a:rPr lang="en-US" b="1" dirty="0"/>
              <a:t> </a:t>
            </a:r>
            <a:endParaRPr lang="en-US" b="1" dirty="0" smtClean="0"/>
          </a:p>
          <a:p>
            <a:pPr marL="457200" indent="-457200">
              <a:buAutoNum type="alphaUcPeriod"/>
            </a:pPr>
            <a:r>
              <a:rPr lang="en-US" dirty="0" err="1" smtClean="0"/>
              <a:t>JspPage</a:t>
            </a:r>
            <a:endParaRPr lang="en-US" dirty="0" smtClean="0"/>
          </a:p>
          <a:p>
            <a:pPr marL="457200" indent="-457200">
              <a:buAutoNum type="alphaUcPeriod"/>
            </a:pPr>
            <a:r>
              <a:rPr lang="en-US" dirty="0" smtClean="0"/>
              <a:t>Servlet</a:t>
            </a:r>
            <a:endParaRPr lang="en-US" dirty="0"/>
          </a:p>
          <a:p>
            <a:pPr marL="457200" indent="-457200">
              <a:buAutoNum type="alphaUcPeriod"/>
            </a:pPr>
            <a:endParaRPr lang="en-US" dirty="0"/>
          </a:p>
          <a:p>
            <a:pPr marL="457200" indent="-457200">
              <a:buAutoNum type="alphaU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buNone/>
            </a:pPr>
            <a:endParaRPr lang="en-US" b="1" kern="1200" dirty="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7870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11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/>
              <a:t>HttpJspPage</a:t>
            </a:r>
            <a:r>
              <a:rPr lang="en-US" b="1" dirty="0"/>
              <a:t> </a:t>
            </a:r>
            <a:r>
              <a:rPr lang="en-US" dirty="0" smtClean="0"/>
              <a:t>class that is generated has which of the following methods?</a:t>
            </a:r>
          </a:p>
          <a:p>
            <a:pPr marL="457200" indent="-457200">
              <a:buAutoNum type="alphaUcPeriod"/>
            </a:pPr>
            <a:r>
              <a:rPr lang="en-US" dirty="0" err="1" smtClean="0"/>
              <a:t>doGet</a:t>
            </a:r>
            <a:r>
              <a:rPr lang="en-US" dirty="0" smtClean="0"/>
              <a:t>() </a:t>
            </a:r>
          </a:p>
          <a:p>
            <a:pPr marL="457200" indent="-457200">
              <a:buAutoNum type="alphaUcPeriod"/>
            </a:pPr>
            <a:r>
              <a:rPr lang="en-US" dirty="0" err="1" smtClean="0"/>
              <a:t>doPost</a:t>
            </a:r>
            <a:r>
              <a:rPr lang="en-US" dirty="0" smtClean="0"/>
              <a:t>()</a:t>
            </a:r>
          </a:p>
          <a:p>
            <a:pPr marL="457200" indent="-457200">
              <a:buAutoNum type="alphaUcPeriod"/>
            </a:pPr>
            <a:r>
              <a:rPr lang="en-US" dirty="0" smtClean="0"/>
              <a:t>service()</a:t>
            </a:r>
          </a:p>
          <a:p>
            <a:pPr marL="457200" indent="-457200">
              <a:buAutoNum type="alphaUcPeriod"/>
            </a:pPr>
            <a:r>
              <a:rPr lang="en-US" dirty="0" err="1"/>
              <a:t>i</a:t>
            </a:r>
            <a:r>
              <a:rPr lang="en-US" dirty="0" err="1" smtClean="0"/>
              <a:t>nit</a:t>
            </a:r>
            <a:r>
              <a:rPr lang="en-US" dirty="0"/>
              <a:t>()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lphaUcPeriod"/>
            </a:pPr>
            <a:endParaRPr lang="en-US" dirty="0"/>
          </a:p>
          <a:p>
            <a:pPr marL="457200" indent="-457200">
              <a:buAutoNum type="alphaU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buNone/>
            </a:pPr>
            <a:endParaRPr lang="en-US" b="1" kern="1200" dirty="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6734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11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/>
              <a:t>HttpJspPage</a:t>
            </a:r>
            <a:r>
              <a:rPr lang="en-US" b="1" dirty="0"/>
              <a:t> </a:t>
            </a:r>
            <a:r>
              <a:rPr lang="en-US" dirty="0" smtClean="0"/>
              <a:t>class that is generated has which of the following methods?</a:t>
            </a:r>
          </a:p>
          <a:p>
            <a:pPr marL="457200" indent="-457200">
              <a:buAutoNum type="alphaUcPeriod"/>
            </a:pPr>
            <a:r>
              <a:rPr lang="en-US" dirty="0" err="1" smtClean="0"/>
              <a:t>doGet</a:t>
            </a:r>
            <a:r>
              <a:rPr lang="en-US" dirty="0" smtClean="0"/>
              <a:t>() </a:t>
            </a:r>
          </a:p>
          <a:p>
            <a:pPr marL="457200" indent="-457200">
              <a:buAutoNum type="alphaUcPeriod"/>
            </a:pPr>
            <a:r>
              <a:rPr lang="en-US" dirty="0" err="1" smtClean="0"/>
              <a:t>doPost</a:t>
            </a:r>
            <a:r>
              <a:rPr lang="en-US" dirty="0" smtClean="0"/>
              <a:t>()</a:t>
            </a:r>
          </a:p>
          <a:p>
            <a:pPr marL="457200" indent="-457200">
              <a:buAutoNum type="alphaUcPeriod"/>
            </a:pPr>
            <a:r>
              <a:rPr lang="en-US" b="1" dirty="0" smtClean="0"/>
              <a:t>service()</a:t>
            </a:r>
          </a:p>
          <a:p>
            <a:pPr marL="457200" indent="-457200">
              <a:buAutoNum type="alphaUcPeriod"/>
            </a:pPr>
            <a:r>
              <a:rPr lang="en-US" b="1" dirty="0" err="1"/>
              <a:t>i</a:t>
            </a:r>
            <a:r>
              <a:rPr lang="en-US" b="1" dirty="0" err="1" smtClean="0"/>
              <a:t>nit</a:t>
            </a:r>
            <a:r>
              <a:rPr lang="en-US" b="1" dirty="0"/>
              <a:t>()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lphaUcPeriod"/>
            </a:pPr>
            <a:endParaRPr lang="en-US" dirty="0"/>
          </a:p>
          <a:p>
            <a:pPr marL="457200" indent="-457200">
              <a:buAutoNum type="alphaU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buNone/>
            </a:pPr>
            <a:endParaRPr lang="en-US" b="1" kern="1200" dirty="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6195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12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Which of the following will print hello in the page?</a:t>
            </a:r>
          </a:p>
          <a:p>
            <a:pPr marL="457200" indent="-457200">
              <a:buAutoNum type="alphaUcPeriod"/>
            </a:pPr>
            <a:r>
              <a:rPr lang="en-US" dirty="0"/>
              <a:t>&lt;% </a:t>
            </a:r>
            <a:r>
              <a:rPr lang="en-US" dirty="0" err="1"/>
              <a:t>out.println</a:t>
            </a:r>
            <a:r>
              <a:rPr lang="en-US" dirty="0"/>
              <a:t>("hello</a:t>
            </a:r>
            <a:r>
              <a:rPr lang="en-US" dirty="0" smtClean="0"/>
              <a:t>");%&gt;</a:t>
            </a:r>
          </a:p>
          <a:p>
            <a:pPr marL="457200" indent="-457200">
              <a:buAutoNum type="alphaUcPeriod"/>
            </a:pPr>
            <a:r>
              <a:rPr lang="en-US" dirty="0"/>
              <a:t>&lt;%="hello" </a:t>
            </a:r>
            <a:r>
              <a:rPr lang="en-US" dirty="0" smtClean="0"/>
              <a:t>%&gt;</a:t>
            </a:r>
          </a:p>
          <a:p>
            <a:pPr marL="457200" indent="-457200">
              <a:buAutoNum type="alphaUcPeriod"/>
            </a:pPr>
            <a:r>
              <a:rPr lang="en-US" dirty="0"/>
              <a:t>&lt;%</a:t>
            </a:r>
            <a:r>
              <a:rPr lang="en-US" dirty="0" err="1"/>
              <a:t>response.getWriter</a:t>
            </a:r>
            <a:r>
              <a:rPr lang="en-US" dirty="0"/>
              <a:t>().</a:t>
            </a:r>
            <a:r>
              <a:rPr lang="en-US" dirty="0" err="1"/>
              <a:t>println</a:t>
            </a:r>
            <a:r>
              <a:rPr lang="en-US" dirty="0"/>
              <a:t>("hello"); </a:t>
            </a:r>
            <a:r>
              <a:rPr lang="en-US" dirty="0" smtClean="0"/>
              <a:t>%&gt;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 smtClean="0"/>
              <a:t> </a:t>
            </a:r>
            <a:r>
              <a:rPr lang="en-US" dirty="0"/>
              <a:t>&lt;% </a:t>
            </a:r>
            <a:r>
              <a:rPr lang="en-US" dirty="0" err="1" smtClean="0"/>
              <a:t>System.out.println</a:t>
            </a:r>
            <a:r>
              <a:rPr lang="en-US" dirty="0"/>
              <a:t>("hello");%&gt;</a:t>
            </a:r>
          </a:p>
          <a:p>
            <a:pPr marL="457200" indent="-457200">
              <a:buAutoNum type="alphaUcPeriod"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lphaUcPeriod"/>
            </a:pPr>
            <a:endParaRPr lang="en-US" dirty="0"/>
          </a:p>
          <a:p>
            <a:pPr marL="457200" indent="-457200">
              <a:buAutoNum type="alphaU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buNone/>
            </a:pPr>
            <a:endParaRPr lang="en-US" b="1" kern="1200" dirty="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0274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12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Which of the following will print hello in the page?</a:t>
            </a:r>
          </a:p>
          <a:p>
            <a:pPr marL="457200" indent="-457200">
              <a:buAutoNum type="alphaUcPeriod"/>
            </a:pPr>
            <a:r>
              <a:rPr lang="en-US" b="1" dirty="0"/>
              <a:t>&lt;% </a:t>
            </a:r>
            <a:r>
              <a:rPr lang="en-US" b="1" dirty="0" err="1"/>
              <a:t>out.println</a:t>
            </a:r>
            <a:r>
              <a:rPr lang="en-US" b="1" dirty="0"/>
              <a:t>("hello</a:t>
            </a:r>
            <a:r>
              <a:rPr lang="en-US" b="1" dirty="0" smtClean="0"/>
              <a:t>");%&gt;</a:t>
            </a:r>
          </a:p>
          <a:p>
            <a:pPr marL="457200" indent="-457200">
              <a:buAutoNum type="alphaUcPeriod"/>
            </a:pPr>
            <a:r>
              <a:rPr lang="en-US" b="1" dirty="0"/>
              <a:t>&lt;%="hello" </a:t>
            </a:r>
            <a:r>
              <a:rPr lang="en-US" b="1" dirty="0" smtClean="0"/>
              <a:t>%&gt;</a:t>
            </a:r>
          </a:p>
          <a:p>
            <a:pPr marL="457200" indent="-457200">
              <a:buAutoNum type="alphaUcPeriod"/>
            </a:pPr>
            <a:r>
              <a:rPr lang="en-US" b="1" dirty="0"/>
              <a:t>&lt;%</a:t>
            </a:r>
            <a:r>
              <a:rPr lang="en-US" b="1" dirty="0" err="1"/>
              <a:t>response.getWriter</a:t>
            </a:r>
            <a:r>
              <a:rPr lang="en-US" b="1" dirty="0"/>
              <a:t>().</a:t>
            </a:r>
            <a:r>
              <a:rPr lang="en-US" b="1" dirty="0" err="1"/>
              <a:t>println</a:t>
            </a:r>
            <a:r>
              <a:rPr lang="en-US" b="1" dirty="0"/>
              <a:t>("hello"); </a:t>
            </a:r>
            <a:r>
              <a:rPr lang="en-US" b="1" dirty="0" smtClean="0"/>
              <a:t>%&gt;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 smtClean="0"/>
              <a:t> </a:t>
            </a:r>
            <a:r>
              <a:rPr lang="en-US" dirty="0"/>
              <a:t>&lt;% </a:t>
            </a:r>
            <a:r>
              <a:rPr lang="en-US" dirty="0" err="1" smtClean="0"/>
              <a:t>System.out.println</a:t>
            </a:r>
            <a:r>
              <a:rPr lang="en-US" dirty="0"/>
              <a:t>("hello");%&gt;</a:t>
            </a:r>
          </a:p>
          <a:p>
            <a:pPr marL="457200" indent="-457200">
              <a:buAutoNum type="alphaUcPeriod"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lphaUcPeriod"/>
            </a:pPr>
            <a:endParaRPr lang="en-US" dirty="0"/>
          </a:p>
          <a:p>
            <a:pPr marL="457200" indent="-457200">
              <a:buAutoNum type="alphaU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buNone/>
            </a:pPr>
            <a:endParaRPr lang="en-US" b="1" kern="1200" dirty="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0258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13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Which of the following is not an implicit JSP object?</a:t>
            </a:r>
          </a:p>
          <a:p>
            <a:pPr marL="457200" indent="-457200">
              <a:buAutoNum type="alphaUcPeriod"/>
            </a:pPr>
            <a:r>
              <a:rPr lang="en-US" dirty="0" smtClean="0"/>
              <a:t>request</a:t>
            </a:r>
          </a:p>
          <a:p>
            <a:pPr marL="457200" indent="-457200">
              <a:buAutoNum type="alphaUcPeriod"/>
            </a:pPr>
            <a:r>
              <a:rPr lang="en-US" dirty="0" smtClean="0"/>
              <a:t>response</a:t>
            </a:r>
          </a:p>
          <a:p>
            <a:pPr marL="457200" indent="-457200">
              <a:buAutoNum type="alphaUcPeriod"/>
            </a:pPr>
            <a:r>
              <a:rPr lang="en-US" dirty="0" smtClean="0"/>
              <a:t>session</a:t>
            </a:r>
          </a:p>
          <a:p>
            <a:pPr marL="457200" indent="-457200">
              <a:buAutoNum type="alphaUcPeriod"/>
            </a:pPr>
            <a:r>
              <a:rPr lang="en-US" dirty="0" smtClean="0"/>
              <a:t>context</a:t>
            </a:r>
            <a:endParaRPr lang="en-US" dirty="0"/>
          </a:p>
          <a:p>
            <a:pPr marL="457200" indent="-457200">
              <a:buAutoNum type="alphaUcPeriod"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lphaUcPeriod"/>
            </a:pPr>
            <a:endParaRPr lang="en-US" dirty="0"/>
          </a:p>
          <a:p>
            <a:pPr marL="457200" indent="-457200">
              <a:buAutoNum type="alphaU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buNone/>
            </a:pPr>
            <a:endParaRPr lang="en-US" b="1" kern="1200" dirty="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3276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13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Which of the following is not an implicit JSP object?</a:t>
            </a:r>
          </a:p>
          <a:p>
            <a:pPr marL="457200" indent="-457200">
              <a:buAutoNum type="alphaUcPeriod"/>
            </a:pPr>
            <a:r>
              <a:rPr lang="en-US" dirty="0" smtClean="0"/>
              <a:t>request</a:t>
            </a:r>
          </a:p>
          <a:p>
            <a:pPr marL="457200" indent="-457200">
              <a:buAutoNum type="alphaUcPeriod"/>
            </a:pPr>
            <a:r>
              <a:rPr lang="en-US" dirty="0" smtClean="0"/>
              <a:t>response</a:t>
            </a:r>
          </a:p>
          <a:p>
            <a:pPr marL="457200" indent="-457200">
              <a:buAutoNum type="alphaUcPeriod"/>
            </a:pPr>
            <a:r>
              <a:rPr lang="en-US" dirty="0" smtClean="0"/>
              <a:t>session</a:t>
            </a:r>
          </a:p>
          <a:p>
            <a:pPr marL="457200" indent="-457200">
              <a:buAutoNum type="alphaUcPeriod"/>
            </a:pPr>
            <a:r>
              <a:rPr lang="en-US" b="1" dirty="0" smtClean="0"/>
              <a:t>context</a:t>
            </a:r>
            <a:endParaRPr lang="en-US" b="1" dirty="0"/>
          </a:p>
          <a:p>
            <a:pPr marL="457200" indent="-457200">
              <a:buAutoNum type="alphaUcPeriod"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lphaUcPeriod"/>
            </a:pPr>
            <a:endParaRPr lang="en-US" dirty="0"/>
          </a:p>
          <a:p>
            <a:pPr marL="457200" indent="-457200">
              <a:buAutoNum type="alphaU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buNone/>
            </a:pPr>
            <a:endParaRPr lang="en-US" b="1" kern="1200" dirty="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2708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14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web.xml contains </a:t>
            </a:r>
          </a:p>
          <a:p>
            <a:pPr marL="0" indent="0">
              <a:buNone/>
            </a:pPr>
            <a:r>
              <a:rPr lang="pt-BR" dirty="0"/>
              <a:t>&lt;context-param&gt;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smtClean="0"/>
              <a:t>param-name&gt;database&lt;/</a:t>
            </a:r>
            <a:r>
              <a:rPr lang="pt-BR" dirty="0"/>
              <a:t>param-name&gt;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smtClean="0"/>
              <a:t>param-value&gt;oracle </a:t>
            </a:r>
            <a:r>
              <a:rPr lang="pt-BR" dirty="0"/>
              <a:t>&lt;/param-value&gt;</a:t>
            </a:r>
          </a:p>
          <a:p>
            <a:pPr marL="0" indent="0">
              <a:buNone/>
            </a:pPr>
            <a:r>
              <a:rPr lang="pt-BR" dirty="0"/>
              <a:t>&lt;/context-param&gt;</a:t>
            </a:r>
          </a:p>
          <a:p>
            <a:pPr marL="0" indent="0">
              <a:buNone/>
            </a:pPr>
            <a:r>
              <a:rPr lang="en-US" dirty="0" smtClean="0"/>
              <a:t>This can be obtained in JSP using </a:t>
            </a:r>
          </a:p>
          <a:p>
            <a:pPr marL="457200" indent="-457200">
              <a:buAutoNum type="alphaUcPeriod"/>
            </a:pPr>
            <a:r>
              <a:rPr lang="en-US" dirty="0" err="1" smtClean="0"/>
              <a:t>config</a:t>
            </a:r>
            <a:r>
              <a:rPr lang="en-US" dirty="0" smtClean="0"/>
              <a:t>. </a:t>
            </a:r>
            <a:r>
              <a:rPr lang="en-US" dirty="0" err="1"/>
              <a:t>application.getInitParameter</a:t>
            </a:r>
            <a:r>
              <a:rPr lang="en-US" dirty="0" smtClean="0"/>
              <a:t>(“database”</a:t>
            </a:r>
            <a:r>
              <a:rPr lang="en-US" u="sng" dirty="0" smtClean="0"/>
              <a:t>) </a:t>
            </a:r>
            <a:endParaRPr lang="en-US" dirty="0" smtClean="0"/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 smtClean="0"/>
              <a:t>session. </a:t>
            </a:r>
            <a:r>
              <a:rPr lang="en-US" dirty="0" err="1"/>
              <a:t>application.getInitParameter</a:t>
            </a:r>
            <a:r>
              <a:rPr lang="en-US" dirty="0"/>
              <a:t>(“database”</a:t>
            </a:r>
            <a:r>
              <a:rPr lang="en-US" u="sng" dirty="0"/>
              <a:t>) </a:t>
            </a:r>
            <a:endParaRPr lang="en-US" dirty="0"/>
          </a:p>
          <a:p>
            <a:pPr marL="457200" indent="-457200">
              <a:buAutoNum type="alphaUcPeriod"/>
            </a:pPr>
            <a:r>
              <a:rPr lang="en-US" dirty="0" smtClean="0"/>
              <a:t>context.</a:t>
            </a:r>
            <a:r>
              <a:rPr lang="en-US" dirty="0"/>
              <a:t> </a:t>
            </a:r>
            <a:r>
              <a:rPr lang="en-US" dirty="0" err="1"/>
              <a:t>application.getInitParameter</a:t>
            </a:r>
            <a:r>
              <a:rPr lang="en-US" dirty="0"/>
              <a:t>(“database”</a:t>
            </a:r>
            <a:r>
              <a:rPr lang="en-US" u="sng" dirty="0"/>
              <a:t>) </a:t>
            </a:r>
            <a:endParaRPr lang="en-US" u="sng" dirty="0" smtClean="0"/>
          </a:p>
          <a:p>
            <a:pPr marL="457200" indent="-457200">
              <a:buAutoNum type="alphaUcPeriod"/>
            </a:pPr>
            <a:r>
              <a:rPr lang="en-US" dirty="0" err="1"/>
              <a:t>application.getInitParameter</a:t>
            </a:r>
            <a:r>
              <a:rPr lang="en-US" dirty="0"/>
              <a:t>(“database”</a:t>
            </a:r>
            <a:r>
              <a:rPr lang="en-US" u="sng" dirty="0"/>
              <a:t>)</a:t>
            </a:r>
            <a:endParaRPr lang="en-US" dirty="0"/>
          </a:p>
          <a:p>
            <a:pPr marL="457200" indent="-457200">
              <a:buAutoNum type="alphaUcPeriod"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lphaUcPeriod"/>
            </a:pPr>
            <a:endParaRPr lang="en-US" dirty="0"/>
          </a:p>
          <a:p>
            <a:pPr marL="457200" indent="-457200">
              <a:buAutoNum type="alphaU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buNone/>
            </a:pPr>
            <a:endParaRPr lang="en-US" b="1" kern="1200" dirty="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8135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14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web.xml contains </a:t>
            </a:r>
          </a:p>
          <a:p>
            <a:pPr marL="0" indent="0">
              <a:buNone/>
            </a:pPr>
            <a:r>
              <a:rPr lang="pt-BR" sz="2800" dirty="0"/>
              <a:t>&lt;context-param&gt;</a:t>
            </a:r>
          </a:p>
          <a:p>
            <a:pPr marL="0" indent="0">
              <a:buNone/>
            </a:pPr>
            <a:r>
              <a:rPr lang="pt-BR" sz="2800" dirty="0"/>
              <a:t>&lt;</a:t>
            </a:r>
            <a:r>
              <a:rPr lang="pt-BR" sz="2800" dirty="0" smtClean="0"/>
              <a:t>param-name&gt;database&lt;/</a:t>
            </a:r>
            <a:r>
              <a:rPr lang="pt-BR" sz="2800" dirty="0"/>
              <a:t>param-name&gt;</a:t>
            </a:r>
          </a:p>
          <a:p>
            <a:pPr marL="0" indent="0">
              <a:buNone/>
            </a:pPr>
            <a:r>
              <a:rPr lang="pt-BR" sz="2800" dirty="0"/>
              <a:t>&lt;</a:t>
            </a:r>
            <a:r>
              <a:rPr lang="pt-BR" sz="2800" dirty="0" smtClean="0"/>
              <a:t>param-value&gt;oracle </a:t>
            </a:r>
            <a:r>
              <a:rPr lang="pt-BR" sz="2800" dirty="0"/>
              <a:t>&lt;/param-value&gt;</a:t>
            </a:r>
          </a:p>
          <a:p>
            <a:pPr marL="0" indent="0">
              <a:buNone/>
            </a:pPr>
            <a:r>
              <a:rPr lang="pt-BR" sz="2800" dirty="0"/>
              <a:t>&lt;/context-param&gt;</a:t>
            </a:r>
          </a:p>
          <a:p>
            <a:pPr marL="0" indent="0">
              <a:buNone/>
            </a:pPr>
            <a:r>
              <a:rPr lang="en-US" sz="2800" dirty="0" smtClean="0"/>
              <a:t>This can be obtained in JSP using </a:t>
            </a:r>
          </a:p>
          <a:p>
            <a:pPr marL="457200" indent="-457200">
              <a:buAutoNum type="alphaUcPeriod"/>
            </a:pPr>
            <a:r>
              <a:rPr lang="en-US" sz="2800" dirty="0" err="1" smtClean="0"/>
              <a:t>config</a:t>
            </a:r>
            <a:r>
              <a:rPr lang="en-US" sz="2800" dirty="0" smtClean="0"/>
              <a:t>. </a:t>
            </a:r>
            <a:r>
              <a:rPr lang="en-US" sz="2800" dirty="0" err="1"/>
              <a:t>application.getInitParameter</a:t>
            </a:r>
            <a:r>
              <a:rPr lang="en-US" sz="2800" dirty="0" smtClean="0"/>
              <a:t>(“database”</a:t>
            </a:r>
            <a:r>
              <a:rPr lang="en-US" sz="2800" u="sng" dirty="0" smtClean="0"/>
              <a:t>) </a:t>
            </a:r>
            <a:endParaRPr lang="en-US" sz="2800" dirty="0" smtClean="0"/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sz="2800" dirty="0" smtClean="0"/>
              <a:t>session. </a:t>
            </a:r>
            <a:r>
              <a:rPr lang="en-US" sz="2800" dirty="0" err="1"/>
              <a:t>application.getInitParameter</a:t>
            </a:r>
            <a:r>
              <a:rPr lang="en-US" sz="2800" dirty="0"/>
              <a:t>(“database”</a:t>
            </a:r>
            <a:r>
              <a:rPr lang="en-US" sz="2800" u="sng" dirty="0"/>
              <a:t>) </a:t>
            </a:r>
            <a:endParaRPr lang="en-US" sz="2800" dirty="0"/>
          </a:p>
          <a:p>
            <a:pPr marL="457200" indent="-457200">
              <a:buAutoNum type="alphaUcPeriod"/>
            </a:pPr>
            <a:r>
              <a:rPr lang="en-US" sz="2800" dirty="0" smtClean="0"/>
              <a:t>context.</a:t>
            </a:r>
            <a:r>
              <a:rPr lang="en-US" sz="2800" dirty="0"/>
              <a:t> </a:t>
            </a:r>
            <a:r>
              <a:rPr lang="en-US" sz="2800" dirty="0" err="1"/>
              <a:t>application.getInitParameter</a:t>
            </a:r>
            <a:r>
              <a:rPr lang="en-US" sz="2800" dirty="0"/>
              <a:t>(“database”</a:t>
            </a:r>
            <a:r>
              <a:rPr lang="en-US" sz="2800" u="sng" dirty="0"/>
              <a:t>) </a:t>
            </a:r>
            <a:endParaRPr lang="en-US" sz="2800" u="sng" dirty="0" smtClean="0"/>
          </a:p>
          <a:p>
            <a:pPr marL="457200" indent="-457200">
              <a:buAutoNum type="alphaUcPeriod"/>
            </a:pPr>
            <a:r>
              <a:rPr lang="en-US" sz="2800" b="1" dirty="0" err="1"/>
              <a:t>application.getInitParameter</a:t>
            </a:r>
            <a:r>
              <a:rPr lang="en-US" sz="2800" b="1" dirty="0"/>
              <a:t>(“database”</a:t>
            </a:r>
            <a:r>
              <a:rPr lang="en-US" sz="2800" b="1" u="sng" dirty="0"/>
              <a:t>)</a:t>
            </a:r>
            <a:endParaRPr lang="en-US" sz="2800" b="1" dirty="0"/>
          </a:p>
          <a:p>
            <a:pPr marL="457200" indent="-457200">
              <a:buAutoNum type="alphaUcPeriod"/>
            </a:pPr>
            <a:endParaRPr lang="en-US" sz="2800" b="1" dirty="0"/>
          </a:p>
          <a:p>
            <a:pPr marL="0" indent="0">
              <a:buNone/>
            </a:pPr>
            <a:endParaRPr lang="en-US" sz="2800" dirty="0"/>
          </a:p>
          <a:p>
            <a:pPr marL="457200" indent="-457200">
              <a:buAutoNum type="alphaUcPeriod"/>
            </a:pPr>
            <a:endParaRPr lang="en-US" sz="2800" dirty="0"/>
          </a:p>
          <a:p>
            <a:pPr marL="457200" indent="-457200">
              <a:buAutoNum type="alphaUcPeriod"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800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buNone/>
            </a:pPr>
            <a:endParaRPr lang="en-US" sz="2800" b="1" kern="1200" dirty="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3140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562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IN" sz="2000" dirty="0" smtClean="0"/>
              <a:t>A </a:t>
            </a:r>
            <a:r>
              <a:rPr lang="en-IN" sz="2000" dirty="0" err="1" smtClean="0"/>
              <a:t>test.jsp</a:t>
            </a:r>
            <a:r>
              <a:rPr lang="en-IN" sz="2000" dirty="0" smtClean="0"/>
              <a:t> page has the following code: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&lt;%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request.getParameter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(“type")!=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null) 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&lt;%=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request.getParameter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(“type") 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%&gt;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%&gt;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2000" dirty="0" smtClean="0"/>
              <a:t>If  this JSP is requested when the following form is submitted, what will the page print?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&lt;form action=“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test.jsp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”&gt;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&lt;input type=“text” name=“type” value=“H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ardCopy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”&gt;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&lt;/form&gt;</a:t>
            </a:r>
          </a:p>
          <a:p>
            <a:pPr marL="857250" lvl="1" indent="-457200">
              <a:lnSpc>
                <a:spcPct val="100000"/>
              </a:lnSpc>
              <a:spcBef>
                <a:spcPts val="200"/>
              </a:spcBef>
              <a:buFont typeface="+mj-lt"/>
              <a:buAutoNum type="alphaUcPeriod"/>
            </a:pPr>
            <a:r>
              <a:rPr lang="en-IN" sz="2000" dirty="0" smtClean="0"/>
              <a:t>Will print </a:t>
            </a:r>
            <a:r>
              <a:rPr lang="en-IN" sz="2000" dirty="0" err="1" smtClean="0"/>
              <a:t>HardCopy</a:t>
            </a:r>
            <a:endParaRPr lang="en-IN" sz="2000" dirty="0" smtClean="0"/>
          </a:p>
          <a:p>
            <a:pPr marL="857250" lvl="1" indent="-457200">
              <a:lnSpc>
                <a:spcPct val="100000"/>
              </a:lnSpc>
              <a:spcBef>
                <a:spcPts val="200"/>
              </a:spcBef>
              <a:buFont typeface="+mj-lt"/>
              <a:buAutoNum type="alphaUcPeriod"/>
            </a:pPr>
            <a:r>
              <a:rPr lang="en-US" sz="2000" dirty="0" smtClean="0"/>
              <a:t>There will be an error while submitting the form because forms actions cannot be JSP pages</a:t>
            </a:r>
          </a:p>
          <a:p>
            <a:pPr marL="857250" lvl="1" indent="-457200">
              <a:lnSpc>
                <a:spcPct val="100000"/>
              </a:lnSpc>
              <a:spcBef>
                <a:spcPts val="200"/>
              </a:spcBef>
              <a:buFont typeface="+mj-lt"/>
              <a:buAutoNum type="alphaUcPeriod"/>
            </a:pPr>
            <a:r>
              <a:rPr lang="en-US" sz="2000" dirty="0"/>
              <a:t>There will be an error </a:t>
            </a:r>
            <a:r>
              <a:rPr lang="en-US" sz="2000" dirty="0" smtClean="0"/>
              <a:t>in the page </a:t>
            </a:r>
            <a:r>
              <a:rPr lang="en-US" sz="2000" dirty="0"/>
              <a:t>because </a:t>
            </a:r>
            <a:r>
              <a:rPr lang="en-IN" sz="2000" dirty="0" err="1"/>
              <a:t>request.getParameter</a:t>
            </a:r>
            <a:r>
              <a:rPr lang="en-IN" sz="2000" dirty="0"/>
              <a:t>(“type") will throw </a:t>
            </a:r>
            <a:r>
              <a:rPr lang="en-IN" sz="2000" dirty="0" err="1" smtClean="0"/>
              <a:t>NullPointerException</a:t>
            </a:r>
            <a:endParaRPr lang="en-IN" sz="2000" dirty="0" smtClean="0"/>
          </a:p>
          <a:p>
            <a:pPr marL="857250" lvl="1" indent="-457200">
              <a:lnSpc>
                <a:spcPct val="100000"/>
              </a:lnSpc>
              <a:spcBef>
                <a:spcPts val="200"/>
              </a:spcBef>
              <a:buFont typeface="+mj-lt"/>
              <a:buAutoNum type="alphaUcPeriod"/>
            </a:pPr>
            <a:r>
              <a:rPr lang="en-US" sz="2000" b="1" dirty="0"/>
              <a:t>There will be an error in </a:t>
            </a:r>
            <a:r>
              <a:rPr lang="en-US" sz="2000" b="1" dirty="0" smtClean="0"/>
              <a:t>the page because expression cannot be added inside the </a:t>
            </a:r>
            <a:r>
              <a:rPr lang="en-US" sz="2000" b="1" dirty="0" err="1" smtClean="0"/>
              <a:t>scriptlets</a:t>
            </a:r>
            <a:endParaRPr lang="en-IN" sz="2000" b="1" dirty="0"/>
          </a:p>
          <a:p>
            <a:pPr marL="857250" lvl="1" indent="-457200">
              <a:lnSpc>
                <a:spcPct val="100000"/>
              </a:lnSpc>
              <a:spcBef>
                <a:spcPts val="200"/>
              </a:spcBef>
              <a:buFont typeface="+mj-lt"/>
              <a:buAutoNum type="alphaUcPeriod"/>
            </a:pP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857250" lvl="1" indent="-457200">
              <a:lnSpc>
                <a:spcPct val="100000"/>
              </a:lnSpc>
              <a:spcBef>
                <a:spcPts val="200"/>
              </a:spcBef>
              <a:buFont typeface="+mj-lt"/>
              <a:buAutoNum type="alphaUcPeriod"/>
            </a:pPr>
            <a:endParaRPr lang="en-GB" sz="2000" dirty="0" smtClean="0"/>
          </a:p>
          <a:p>
            <a:pPr marL="857250" lvl="2" indent="-457200">
              <a:lnSpc>
                <a:spcPct val="100000"/>
              </a:lnSpc>
              <a:spcBef>
                <a:spcPts val="200"/>
              </a:spcBef>
              <a:buNone/>
            </a:pPr>
            <a:endParaRPr lang="en-US" sz="2000" dirty="0" smtClean="0">
              <a:ea typeface="+mn-ea"/>
              <a:cs typeface="+mn-cs"/>
            </a:endParaRPr>
          </a:p>
          <a:p>
            <a:pPr marL="857250" lvl="2" indent="-457200">
              <a:lnSpc>
                <a:spcPct val="100000"/>
              </a:lnSpc>
              <a:spcBef>
                <a:spcPts val="200"/>
              </a:spcBef>
              <a:buNone/>
            </a:pPr>
            <a:endParaRPr lang="en-US" sz="2000" dirty="0" smtClean="0"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1248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15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Which packages </a:t>
            </a:r>
            <a:r>
              <a:rPr lang="en-US" dirty="0"/>
              <a:t>are implicitly imported in a JSP </a:t>
            </a:r>
            <a:r>
              <a:rPr lang="en-US" dirty="0" smtClean="0"/>
              <a:t>file?</a:t>
            </a:r>
            <a:endParaRPr lang="en-US" dirty="0"/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>
                <a:latin typeface="Courier New" pitchFamily="49" charset="0"/>
              </a:rPr>
              <a:t>java.lang.* 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>
                <a:latin typeface="Courier New" pitchFamily="49" charset="0"/>
              </a:rPr>
              <a:t>javax.servlet.* 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>
                <a:latin typeface="Courier New" pitchFamily="49" charset="0"/>
              </a:rPr>
              <a:t>javax.servlet.jsp.* 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>
                <a:latin typeface="Courier New" pitchFamily="49" charset="0"/>
              </a:rPr>
              <a:t>javax.servlet.http.* </a:t>
            </a:r>
          </a:p>
          <a:p>
            <a:pPr marL="457200" indent="-457200">
              <a:buAutoNum type="alphaUcPeriod"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lphaUcPeriod"/>
            </a:pPr>
            <a:endParaRPr lang="en-US" dirty="0"/>
          </a:p>
          <a:p>
            <a:pPr marL="457200" indent="-457200">
              <a:buAutoNum type="alphaU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buNone/>
            </a:pPr>
            <a:endParaRPr lang="en-US" b="1" kern="1200" dirty="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7493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15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Which packages </a:t>
            </a:r>
            <a:r>
              <a:rPr lang="en-US" dirty="0"/>
              <a:t>are implicitly imported in a JSP </a:t>
            </a:r>
            <a:r>
              <a:rPr lang="en-US" dirty="0" smtClean="0"/>
              <a:t>file?</a:t>
            </a:r>
            <a:endParaRPr lang="en-US" dirty="0"/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</a:rPr>
              <a:t>java.lang.* 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</a:rPr>
              <a:t>javax.servlet.* 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</a:rPr>
              <a:t>javax.servlet.jsp.* 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</a:rPr>
              <a:t>javax.servlet.http.* </a:t>
            </a:r>
          </a:p>
          <a:p>
            <a:pPr marL="457200" indent="-457200">
              <a:buAutoNum type="alphaUcPeriod"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lphaUcPeriod"/>
            </a:pPr>
            <a:endParaRPr lang="en-US" dirty="0"/>
          </a:p>
          <a:p>
            <a:pPr marL="457200" indent="-457200">
              <a:buAutoNum type="alphaU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buNone/>
            </a:pPr>
            <a:endParaRPr lang="en-US" b="1" kern="1200" dirty="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2994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562600"/>
          </a:xfrm>
        </p:spPr>
        <p:txBody>
          <a:bodyPr/>
          <a:lstStyle/>
          <a:p>
            <a:pPr marL="0" lvl="0" indent="0">
              <a:buNone/>
            </a:pPr>
            <a:r>
              <a:rPr lang="en-IN" dirty="0"/>
              <a:t>Which of the following is/are the syntax for JSP comment?</a:t>
            </a:r>
            <a:endParaRPr lang="en-US" dirty="0"/>
          </a:p>
          <a:p>
            <a:endParaRPr lang="en-US" dirty="0"/>
          </a:p>
          <a:p>
            <a:pPr marL="914400" lvl="1" indent="-457200">
              <a:buFont typeface="+mj-lt"/>
              <a:buAutoNum type="alphaUcPeriod"/>
            </a:pPr>
            <a:r>
              <a:rPr lang="en-IN" sz="2000" dirty="0">
                <a:latin typeface="Courier New" pitchFamily="49" charset="0"/>
                <a:ea typeface="+mn-ea"/>
                <a:cs typeface="Courier New" pitchFamily="49" charset="0"/>
              </a:rPr>
              <a:t>&lt;%-- comment --%&gt;</a:t>
            </a:r>
            <a:endParaRPr lang="en-US" sz="2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IN" sz="2000" dirty="0">
                <a:latin typeface="Courier New" pitchFamily="49" charset="0"/>
                <a:ea typeface="+mn-ea"/>
                <a:cs typeface="Courier New" pitchFamily="49" charset="0"/>
              </a:rPr>
              <a:t>&lt;!—comment --&gt;</a:t>
            </a:r>
            <a:endParaRPr lang="en-US" sz="2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IN" sz="2000" dirty="0">
                <a:latin typeface="Courier New" pitchFamily="49" charset="0"/>
                <a:ea typeface="+mn-ea"/>
                <a:cs typeface="Courier New" pitchFamily="49" charset="0"/>
              </a:rPr>
              <a:t>/* comment */</a:t>
            </a:r>
            <a:endParaRPr lang="en-US" sz="2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IN" sz="2000" dirty="0">
                <a:latin typeface="Courier New" pitchFamily="49" charset="0"/>
                <a:ea typeface="+mn-ea"/>
                <a:cs typeface="Courier New" pitchFamily="49" charset="0"/>
              </a:rPr>
              <a:t>// comment</a:t>
            </a:r>
            <a:endParaRPr lang="en-US" sz="2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857250" lvl="1" indent="-457200">
              <a:lnSpc>
                <a:spcPct val="100000"/>
              </a:lnSpc>
              <a:spcBef>
                <a:spcPts val="200"/>
              </a:spcBef>
              <a:buFont typeface="+mj-lt"/>
              <a:buAutoNum type="alphaUcPeriod"/>
            </a:pP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857250" lvl="1" indent="-457200">
              <a:lnSpc>
                <a:spcPct val="100000"/>
              </a:lnSpc>
              <a:spcBef>
                <a:spcPts val="200"/>
              </a:spcBef>
              <a:buFont typeface="+mj-lt"/>
              <a:buAutoNum type="alphaUcPeriod"/>
            </a:pPr>
            <a:endParaRPr lang="en-GB" sz="2000" dirty="0" smtClean="0"/>
          </a:p>
          <a:p>
            <a:pPr marL="857250" lvl="2" indent="-457200">
              <a:lnSpc>
                <a:spcPct val="100000"/>
              </a:lnSpc>
              <a:spcBef>
                <a:spcPts val="200"/>
              </a:spcBef>
              <a:buNone/>
            </a:pPr>
            <a:endParaRPr lang="en-US" sz="2000" dirty="0" smtClean="0">
              <a:ea typeface="+mn-ea"/>
              <a:cs typeface="+mn-cs"/>
            </a:endParaRPr>
          </a:p>
          <a:p>
            <a:pPr marL="857250" lvl="2" indent="-457200">
              <a:lnSpc>
                <a:spcPct val="100000"/>
              </a:lnSpc>
              <a:spcBef>
                <a:spcPts val="200"/>
              </a:spcBef>
              <a:buNone/>
            </a:pPr>
            <a:endParaRPr lang="en-US" sz="2000" dirty="0" smtClean="0"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5805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562600"/>
          </a:xfrm>
        </p:spPr>
        <p:txBody>
          <a:bodyPr/>
          <a:lstStyle/>
          <a:p>
            <a:pPr marL="0" lvl="0" indent="0">
              <a:buNone/>
            </a:pPr>
            <a:r>
              <a:rPr lang="en-IN" dirty="0"/>
              <a:t>Which of the following is/are the syntax for JSP comment?</a:t>
            </a:r>
            <a:endParaRPr lang="en-US" dirty="0"/>
          </a:p>
          <a:p>
            <a:endParaRPr lang="en-US" dirty="0"/>
          </a:p>
          <a:p>
            <a:pPr marL="914400" lvl="1" indent="-457200">
              <a:buFont typeface="+mj-lt"/>
              <a:buAutoNum type="alphaUcPeriod"/>
            </a:pPr>
            <a:r>
              <a:rPr lang="en-IN" sz="2000" b="1" dirty="0">
                <a:latin typeface="Courier New" pitchFamily="49" charset="0"/>
                <a:ea typeface="+mn-ea"/>
                <a:cs typeface="Courier New" pitchFamily="49" charset="0"/>
              </a:rPr>
              <a:t>&lt;%-- comment --%&gt;</a:t>
            </a:r>
            <a:endParaRPr lang="en-US" sz="2000" b="1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IN" sz="2000" dirty="0">
                <a:latin typeface="Courier New" pitchFamily="49" charset="0"/>
                <a:ea typeface="+mn-ea"/>
                <a:cs typeface="Courier New" pitchFamily="49" charset="0"/>
              </a:rPr>
              <a:t>&lt;!—comment --&gt;</a:t>
            </a:r>
            <a:endParaRPr lang="en-US" sz="2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IN" sz="2000" dirty="0">
                <a:latin typeface="Courier New" pitchFamily="49" charset="0"/>
                <a:ea typeface="+mn-ea"/>
                <a:cs typeface="Courier New" pitchFamily="49" charset="0"/>
              </a:rPr>
              <a:t>/* comment */</a:t>
            </a:r>
            <a:endParaRPr lang="en-US" sz="2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IN" sz="2000" dirty="0">
                <a:latin typeface="Courier New" pitchFamily="49" charset="0"/>
                <a:ea typeface="+mn-ea"/>
                <a:cs typeface="Courier New" pitchFamily="49" charset="0"/>
              </a:rPr>
              <a:t>// comment</a:t>
            </a:r>
            <a:endParaRPr lang="en-US" sz="2000" dirty="0">
              <a:latin typeface="Courier New" pitchFamily="49" charset="0"/>
              <a:ea typeface="+mn-ea"/>
              <a:cs typeface="Courier New" pitchFamily="49" charset="0"/>
            </a:endParaRPr>
          </a:p>
          <a:p>
            <a:pPr marL="857250" lvl="1" indent="-457200">
              <a:lnSpc>
                <a:spcPct val="100000"/>
              </a:lnSpc>
              <a:spcBef>
                <a:spcPts val="200"/>
              </a:spcBef>
              <a:buFont typeface="+mj-lt"/>
              <a:buAutoNum type="alphaUcPeriod"/>
            </a:pP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857250" lvl="1" indent="-457200">
              <a:lnSpc>
                <a:spcPct val="100000"/>
              </a:lnSpc>
              <a:spcBef>
                <a:spcPts val="200"/>
              </a:spcBef>
              <a:buFont typeface="+mj-lt"/>
              <a:buAutoNum type="alphaUcPeriod"/>
            </a:pPr>
            <a:endParaRPr lang="en-GB" sz="2000" dirty="0" smtClean="0"/>
          </a:p>
          <a:p>
            <a:pPr marL="857250" lvl="2" indent="-457200">
              <a:lnSpc>
                <a:spcPct val="100000"/>
              </a:lnSpc>
              <a:spcBef>
                <a:spcPts val="200"/>
              </a:spcBef>
              <a:buNone/>
            </a:pPr>
            <a:endParaRPr lang="en-US" sz="2000" dirty="0" smtClean="0">
              <a:ea typeface="+mn-ea"/>
              <a:cs typeface="+mn-cs"/>
            </a:endParaRPr>
          </a:p>
          <a:p>
            <a:pPr marL="857250" lvl="2" indent="-457200">
              <a:lnSpc>
                <a:spcPct val="100000"/>
              </a:lnSpc>
              <a:spcBef>
                <a:spcPts val="200"/>
              </a:spcBef>
              <a:buNone/>
            </a:pPr>
            <a:endParaRPr lang="en-US" sz="2000" dirty="0" smtClean="0"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7302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JSP contains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&lt;%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x=10; %&gt;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&lt;%=x+10 %&gt;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&lt;%!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%&gt;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The page displays</a:t>
            </a:r>
          </a:p>
          <a:p>
            <a:pPr marL="457200" indent="-457200">
              <a:buAutoNum type="alphaU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10</a:t>
            </a:r>
          </a:p>
          <a:p>
            <a:pPr marL="457200" indent="-457200">
              <a:buAutoNum type="alphaU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20</a:t>
            </a:r>
          </a:p>
          <a:p>
            <a:pPr marL="457200" indent="-457200">
              <a:buAutoNum type="alphaU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pPr marL="457200" indent="-457200">
              <a:buAutoNum type="alphaU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Error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6648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JSP contains 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&lt;%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x=10; %&gt;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&lt;%=x+10 %&gt;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&lt;%!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%&gt;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The page displays</a:t>
            </a:r>
          </a:p>
          <a:p>
            <a:pPr marL="457200" indent="-457200">
              <a:buAutoNum type="alphaU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10</a:t>
            </a:r>
          </a:p>
          <a:p>
            <a:pPr marL="457200" indent="-457200">
              <a:buAutoNum type="alphaU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20</a:t>
            </a:r>
          </a:p>
          <a:p>
            <a:pPr marL="457200" indent="-457200">
              <a:buAutoNum type="alphaU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pPr marL="457200" indent="-457200">
              <a:buAutoNum type="alphaUcPeriod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Error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4224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Which of the following assigns a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ErrorPage.jsp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/>
              <a:t>JSP page as an error page?</a:t>
            </a:r>
            <a:endParaRPr lang="en-US" dirty="0"/>
          </a:p>
          <a:p>
            <a:pPr marL="457200" indent="-457200">
              <a:buFont typeface="+mj-lt"/>
              <a:buAutoNum type="alphaUcPeriod"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&lt;%@ page error=”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ErrorPage.jsp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” %&gt;</a:t>
            </a:r>
          </a:p>
          <a:p>
            <a:pPr marL="457200" indent="-457200">
              <a:buFont typeface="+mj-lt"/>
              <a:buAutoNum type="alphaUcPeriod"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&lt;%@ page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errorPage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=”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ErrorPage.jsp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” 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%&gt;</a:t>
            </a:r>
          </a:p>
          <a:p>
            <a:pPr marL="457200" indent="-457200">
              <a:buFont typeface="+mj-lt"/>
              <a:buAutoNum type="alphaUcPeriod"/>
            </a:pPr>
            <a:r>
              <a:rPr lang="en-US" kern="1200" dirty="0" smtClean="0">
                <a:solidFill>
                  <a:schemeClr val="tx2"/>
                </a:solidFill>
                <a:latin typeface="Courier New" pitchFamily="49" charset="0"/>
              </a:rPr>
              <a:t>&lt;%@ </a:t>
            </a:r>
            <a:r>
              <a:rPr lang="en-US" kern="1200" dirty="0">
                <a:solidFill>
                  <a:schemeClr val="tx2"/>
                </a:solidFill>
                <a:latin typeface="Courier New" pitchFamily="49" charset="0"/>
              </a:rPr>
              <a:t>page </a:t>
            </a:r>
            <a:r>
              <a:rPr lang="en-US" kern="1200" dirty="0" err="1">
                <a:solidFill>
                  <a:schemeClr val="tx2"/>
                </a:solidFill>
                <a:latin typeface="Courier New" pitchFamily="49" charset="0"/>
              </a:rPr>
              <a:t>isErrorPage</a:t>
            </a:r>
            <a:r>
              <a:rPr lang="en-US" kern="1200" dirty="0">
                <a:solidFill>
                  <a:schemeClr val="tx2"/>
                </a:solidFill>
                <a:latin typeface="Courier New" pitchFamily="49" charset="0"/>
              </a:rPr>
              <a:t>="true" </a:t>
            </a:r>
            <a:r>
              <a:rPr lang="en-US" kern="1200" dirty="0" smtClean="0">
                <a:solidFill>
                  <a:schemeClr val="tx2"/>
                </a:solidFill>
                <a:latin typeface="Courier New" pitchFamily="49" charset="0"/>
              </a:rPr>
              <a:t>%&gt;</a:t>
            </a:r>
          </a:p>
          <a:p>
            <a:pPr marL="457200" indent="-457200">
              <a:buFont typeface="+mj-lt"/>
              <a:buAutoNum type="alphaUcPeriod"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&lt;%@ page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errorpage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=”true” 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%&gt;</a:t>
            </a:r>
          </a:p>
          <a:p>
            <a:pPr marL="0" indent="0">
              <a:buNone/>
            </a:pPr>
            <a:endParaRPr lang="en-US" b="1" kern="1200" dirty="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5704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Which of the following assigns a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ErrorPage.jsp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/>
              <a:t>JSP page as an error page?</a:t>
            </a:r>
            <a:endParaRPr lang="en-US" dirty="0"/>
          </a:p>
          <a:p>
            <a:pPr marL="457200" indent="-457200">
              <a:buFont typeface="+mj-lt"/>
              <a:buAutoNum type="alphaUcPeriod"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&lt;%@ page error=”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ErrorPage.jsp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” %&gt;</a:t>
            </a:r>
          </a:p>
          <a:p>
            <a:pPr marL="457200" indent="-457200">
              <a:buFont typeface="+mj-lt"/>
              <a:buAutoNum type="alphaUcPeriod"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&lt;%@ page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errorPage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=”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ErrorPage.jsp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” 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%&gt;</a:t>
            </a:r>
          </a:p>
          <a:p>
            <a:pPr marL="457200" indent="-457200">
              <a:buFont typeface="+mj-lt"/>
              <a:buAutoNum type="alphaUcPeriod"/>
            </a:pPr>
            <a:r>
              <a:rPr lang="en-US" b="1" kern="1200" dirty="0" smtClean="0">
                <a:solidFill>
                  <a:schemeClr val="tx2"/>
                </a:solidFill>
                <a:latin typeface="Courier New" pitchFamily="49" charset="0"/>
              </a:rPr>
              <a:t>&lt;%@ </a:t>
            </a:r>
            <a:r>
              <a:rPr lang="en-US" b="1" kern="1200" dirty="0">
                <a:solidFill>
                  <a:schemeClr val="tx2"/>
                </a:solidFill>
                <a:latin typeface="Courier New" pitchFamily="49" charset="0"/>
              </a:rPr>
              <a:t>page </a:t>
            </a:r>
            <a:r>
              <a:rPr lang="en-US" b="1" kern="1200" dirty="0" err="1">
                <a:solidFill>
                  <a:schemeClr val="tx2"/>
                </a:solidFill>
                <a:latin typeface="Courier New" pitchFamily="49" charset="0"/>
              </a:rPr>
              <a:t>isErrorPage</a:t>
            </a:r>
            <a:r>
              <a:rPr lang="en-US" b="1" kern="1200" dirty="0">
                <a:solidFill>
                  <a:schemeClr val="tx2"/>
                </a:solidFill>
                <a:latin typeface="Courier New" pitchFamily="49" charset="0"/>
              </a:rPr>
              <a:t>="true" </a:t>
            </a:r>
            <a:r>
              <a:rPr lang="en-US" b="1" kern="1200" dirty="0" smtClean="0">
                <a:solidFill>
                  <a:schemeClr val="tx2"/>
                </a:solidFill>
                <a:latin typeface="Courier New" pitchFamily="49" charset="0"/>
              </a:rPr>
              <a:t>%&gt;</a:t>
            </a:r>
          </a:p>
          <a:p>
            <a:pPr marL="457200" indent="-457200">
              <a:buFont typeface="+mj-lt"/>
              <a:buAutoNum type="alphaUcPeriod"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&lt;%@ page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errorpage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=”true” 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%&gt;</a:t>
            </a:r>
          </a:p>
          <a:p>
            <a:pPr marL="0" indent="0">
              <a:buNone/>
            </a:pPr>
            <a:endParaRPr lang="en-US" b="1" kern="1200" dirty="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742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1229</Words>
  <Application>Microsoft Office PowerPoint</Application>
  <PresentationFormat>On-screen Show (4:3)</PresentationFormat>
  <Paragraphs>333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JSP:</vt:lpstr>
      <vt:lpstr>Question 1</vt:lpstr>
      <vt:lpstr>Question 1</vt:lpstr>
      <vt:lpstr>Question 2</vt:lpstr>
      <vt:lpstr>Question 2</vt:lpstr>
      <vt:lpstr>Question 3</vt:lpstr>
      <vt:lpstr>Question 3</vt:lpstr>
      <vt:lpstr>Question 4</vt:lpstr>
      <vt:lpstr>Question 4</vt:lpstr>
      <vt:lpstr>Question 5</vt:lpstr>
      <vt:lpstr>Question 5</vt:lpstr>
      <vt:lpstr>Question 6</vt:lpstr>
      <vt:lpstr>Question 6</vt:lpstr>
      <vt:lpstr>Question 7</vt:lpstr>
      <vt:lpstr>Question 7</vt:lpstr>
      <vt:lpstr>Question 8</vt:lpstr>
      <vt:lpstr>Question 8</vt:lpstr>
      <vt:lpstr>Question 9</vt:lpstr>
      <vt:lpstr>Question 9</vt:lpstr>
      <vt:lpstr>Question 10 </vt:lpstr>
      <vt:lpstr>Question 10 </vt:lpstr>
      <vt:lpstr>Question 11 </vt:lpstr>
      <vt:lpstr>Question 11 </vt:lpstr>
      <vt:lpstr>Question 12 </vt:lpstr>
      <vt:lpstr>Question 12 </vt:lpstr>
      <vt:lpstr>Question 13 </vt:lpstr>
      <vt:lpstr>Question 13 </vt:lpstr>
      <vt:lpstr>Question 14 </vt:lpstr>
      <vt:lpstr>Question 14 </vt:lpstr>
      <vt:lpstr>Question 15 </vt:lpstr>
      <vt:lpstr>Question 15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JSP:</dc:title>
  <dc:creator>RADHA</dc:creator>
  <cp:lastModifiedBy>RADHA</cp:lastModifiedBy>
  <cp:revision>3</cp:revision>
  <dcterms:created xsi:type="dcterms:W3CDTF">2013-01-04T10:41:53Z</dcterms:created>
  <dcterms:modified xsi:type="dcterms:W3CDTF">2013-08-09T15:53:52Z</dcterms:modified>
</cp:coreProperties>
</file>