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6" r:id="rId11"/>
    <p:sldId id="267" r:id="rId12"/>
    <p:sldId id="264" r:id="rId13"/>
    <p:sldId id="270" r:id="rId14"/>
    <p:sldId id="280" r:id="rId15"/>
    <p:sldId id="268" r:id="rId16"/>
    <p:sldId id="265" r:id="rId17"/>
    <p:sldId id="282" r:id="rId18"/>
    <p:sldId id="269" r:id="rId19"/>
    <p:sldId id="271" r:id="rId20"/>
    <p:sldId id="272" r:id="rId21"/>
    <p:sldId id="273" r:id="rId22"/>
    <p:sldId id="274" r:id="rId23"/>
    <p:sldId id="278" r:id="rId24"/>
    <p:sldId id="279" r:id="rId25"/>
    <p:sldId id="277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4505D-1C09-41E7-84A1-3AA73D222D80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D2548-6B37-4718-870D-752F89F80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5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divform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align: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{font-family: </a:t>
            </a:r>
            <a:r>
              <a:rPr lang="en-I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Arial, Helvetica, sans-serif;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 Bordered form */</a:t>
            </a: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3px solid #f1f1f1;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auto;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input[type=text], input[type=password]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12px 20px;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8px 0;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display: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inline-block;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1px solid #ccc;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box-sizing: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border-box;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background-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#00F5FF;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14px 20px;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8px 0;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cursor: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cancelbtn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10px 18px;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background-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#f44336;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n-IN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:hover</a:t>
            </a:r>
            <a:r>
              <a:rPr lang="en-I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opacity: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</a:t>
            </a:r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#641E16;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IN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.avatar</a:t>
            </a:r>
            <a:r>
              <a:rPr lang="en-IN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border-radius: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margin-top: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padding: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1px;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imgcontainer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text-align: 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margin: 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24px 0 0 0;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error_label</a:t>
            </a:r>
            <a:endParaRPr lang="en-IN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color:</a:t>
            </a:r>
            <a:r>
              <a:rPr lang="en-I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font-size:</a:t>
            </a:r>
            <a:r>
              <a:rPr lang="en-I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15px;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D2548-6B37-4718-870D-752F89F80D1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9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2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9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5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6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6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0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6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3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3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4147-718D-4589-A79F-78B9349EE827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3B7667-D410-470F-9E5B-D7C2DD9A0AD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1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pivotal.com/" TargetMode="External"/><Relationship Id="rId2" Type="http://schemas.openxmlformats.org/officeDocument/2006/relationships/hyperlink" Target="http://projects.spring.io/spring-boot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9EB7-0987-488D-B158-4A3FA48F490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54413" y="801688"/>
            <a:ext cx="8637587" cy="2541587"/>
          </a:xfrm>
        </p:spPr>
        <p:txBody>
          <a:bodyPr/>
          <a:lstStyle/>
          <a:p>
            <a:r>
              <a:rPr lang="en-IN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67562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40C6-A3FB-43B0-9053-C9E54F43DD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Hands On  -- 1.1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D93D-A1FE-4859-B976-BB9D41AB4F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08125"/>
            <a:ext cx="10515600" cy="4668838"/>
          </a:xfrm>
        </p:spPr>
        <p:txBody>
          <a:bodyPr/>
          <a:lstStyle/>
          <a:p>
            <a:r>
              <a:rPr lang="en-IN" dirty="0"/>
              <a:t>Create a class User that stores the </a:t>
            </a:r>
            <a:r>
              <a:rPr lang="en-IN" dirty="0" err="1"/>
              <a:t>name,dob,email</a:t>
            </a:r>
            <a:r>
              <a:rPr lang="en-IN" dirty="0"/>
              <a:t> and phone no.</a:t>
            </a:r>
          </a:p>
          <a:p>
            <a:endParaRPr lang="en-IN" dirty="0"/>
          </a:p>
          <a:p>
            <a:r>
              <a:rPr lang="en-IN" dirty="0"/>
              <a:t>Create a Controller that has a method </a:t>
            </a:r>
            <a:r>
              <a:rPr lang="en-IN" dirty="0" err="1"/>
              <a:t>getUser</a:t>
            </a:r>
            <a:r>
              <a:rPr lang="en-IN" dirty="0"/>
              <a:t>() that a returns an User Object.</a:t>
            </a:r>
          </a:p>
          <a:p>
            <a:endParaRPr lang="en-IN" dirty="0"/>
          </a:p>
          <a:p>
            <a:r>
              <a:rPr lang="en-IN" dirty="0"/>
              <a:t>Observe the results.</a:t>
            </a:r>
          </a:p>
          <a:p>
            <a:endParaRPr lang="en-IN" dirty="0"/>
          </a:p>
          <a:p>
            <a:r>
              <a:rPr lang="en-IN" dirty="0"/>
              <a:t>Modify the controller to Rest Controller and observe the results.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76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85DE-A174-455C-B1E2-E540D85585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625"/>
            <a:ext cx="10683875" cy="13890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Application Configuration with Spring Boot </a:t>
            </a:r>
            <a:r>
              <a:rPr lang="en-IN" b="1" dirty="0" err="1"/>
              <a:t>application.properties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19D4-8AE1-4AC0-A5E4-186C065695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65275"/>
            <a:ext cx="10515600" cy="4611688"/>
          </a:xfrm>
        </p:spPr>
        <p:txBody>
          <a:bodyPr/>
          <a:lstStyle/>
          <a:p>
            <a:r>
              <a:rPr lang="en-IN" dirty="0"/>
              <a:t>Spring Boot allows you to configure your application configuration using a file named </a:t>
            </a:r>
            <a:r>
              <a:rPr lang="en-IN" dirty="0" err="1"/>
              <a:t>application.properties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application.properties</a:t>
            </a:r>
            <a:r>
              <a:rPr lang="en-IN" dirty="0"/>
              <a:t> can reside anywhere in the </a:t>
            </a:r>
            <a:r>
              <a:rPr lang="en-IN" dirty="0" err="1"/>
              <a:t>classpath</a:t>
            </a:r>
            <a:r>
              <a:rPr lang="en-IN" dirty="0"/>
              <a:t> of the application.</a:t>
            </a:r>
          </a:p>
          <a:p>
            <a:r>
              <a:rPr lang="en-IN" dirty="0"/>
              <a:t>Following can be set</a:t>
            </a:r>
          </a:p>
          <a:p>
            <a:pPr lvl="1"/>
            <a:r>
              <a:rPr lang="en-IN" dirty="0" err="1"/>
              <a:t>server.port</a:t>
            </a:r>
            <a:endParaRPr lang="en-IN" dirty="0"/>
          </a:p>
          <a:p>
            <a:pPr lvl="1"/>
            <a:r>
              <a:rPr lang="en-IN" dirty="0"/>
              <a:t>Spring.application.name</a:t>
            </a:r>
          </a:p>
          <a:p>
            <a:pPr lvl="1"/>
            <a:r>
              <a:rPr lang="en-IN" dirty="0" err="1"/>
              <a:t>logging.level.org.springframework.web.servlet</a:t>
            </a:r>
            <a:r>
              <a:rPr lang="en-IN" dirty="0"/>
              <a:t>: DEBUG</a:t>
            </a:r>
          </a:p>
          <a:p>
            <a:pPr lvl="1"/>
            <a:r>
              <a:rPr lang="en-IN" dirty="0"/>
              <a:t>&lt;</a:t>
            </a:r>
            <a:r>
              <a:rPr lang="en-IN" dirty="0" err="1"/>
              <a:t>userdefined</a:t>
            </a:r>
            <a:r>
              <a:rPr lang="en-IN" dirty="0"/>
              <a:t>-properties&gt;.&lt;value&gt;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53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9520-73D4-4D47-8BE4-7B96B8B679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Changing the server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71FF-02D4-4ECA-8F09-9BB9227CD9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8051" y="1554163"/>
            <a:ext cx="9604375" cy="3449638"/>
          </a:xfrm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2400" dirty="0" err="1"/>
              <a:t>application.resources</a:t>
            </a:r>
            <a:endParaRPr lang="en-IN" sz="2400" dirty="0"/>
          </a:p>
          <a:p>
            <a:pPr lvl="1"/>
            <a:r>
              <a:rPr lang="en-IN" sz="2400" dirty="0" err="1"/>
              <a:t>server.port</a:t>
            </a:r>
            <a:r>
              <a:rPr lang="en-IN" sz="2400" dirty="0"/>
              <a:t>=8888  or &lt;any port number&gt;</a:t>
            </a:r>
          </a:p>
        </p:txBody>
      </p:sp>
    </p:spTree>
    <p:extLst>
      <p:ext uri="{BB962C8B-B14F-4D97-AF65-F5344CB8AC3E}">
        <p14:creationId xmlns:p14="http://schemas.microsoft.com/office/powerpoint/2010/main" val="187151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BEFB-ED8C-4866-A0C8-D0E18628AA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8115" y="345440"/>
            <a:ext cx="9604375" cy="467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@Component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u="sng" dirty="0" err="1"/>
              <a:t>ConfigurationProperties</a:t>
            </a:r>
            <a:r>
              <a:rPr lang="en-IN" u="sng" dirty="0"/>
              <a:t>("limits-service")</a:t>
            </a:r>
          </a:p>
          <a:p>
            <a:pPr marL="0" indent="0">
              <a:buNone/>
            </a:pPr>
            <a:r>
              <a:rPr lang="en-IN" b="1" dirty="0"/>
              <a:t>public class Configuration {</a:t>
            </a:r>
          </a:p>
          <a:p>
            <a:pPr marL="0" indent="0">
              <a:buNone/>
            </a:pPr>
            <a:r>
              <a:rPr lang="en-IN" b="1" dirty="0"/>
              <a:t>public int </a:t>
            </a:r>
            <a:r>
              <a:rPr lang="en-IN" b="1" dirty="0" err="1"/>
              <a:t>getMaximum</a:t>
            </a:r>
            <a:r>
              <a:rPr lang="en-IN" b="1" dirty="0"/>
              <a:t>() {</a:t>
            </a:r>
          </a:p>
          <a:p>
            <a:pPr marL="0" indent="0">
              <a:buNone/>
            </a:pPr>
            <a:r>
              <a:rPr lang="en-IN" b="1" dirty="0"/>
              <a:t>return maximum;</a:t>
            </a:r>
          </a:p>
          <a:p>
            <a:pPr marL="0" indent="0">
              <a:buNone/>
            </a:pPr>
            <a:r>
              <a:rPr lang="en-IN" b="1" dirty="0"/>
              <a:t>………..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Or @Value(“${message}”)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74AB5-AD6A-49BA-ADF2-F9CC62DBE9DC}"/>
              </a:ext>
            </a:extLst>
          </p:cNvPr>
          <p:cNvSpPr/>
          <p:nvPr/>
        </p:nvSpPr>
        <p:spPr>
          <a:xfrm>
            <a:off x="6360660" y="230887"/>
            <a:ext cx="3949831" cy="2677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In </a:t>
            </a:r>
            <a:r>
              <a:rPr lang="en-IN" sz="2400" dirty="0" err="1"/>
              <a:t>application.properties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r>
              <a:rPr lang="en-IN" sz="2400" dirty="0"/>
              <a:t>limits-</a:t>
            </a:r>
            <a:r>
              <a:rPr lang="en-IN" sz="2400" dirty="0" err="1"/>
              <a:t>service.maximum</a:t>
            </a:r>
            <a:r>
              <a:rPr lang="en-IN" sz="2400" dirty="0"/>
              <a:t>=100</a:t>
            </a:r>
          </a:p>
          <a:p>
            <a:r>
              <a:rPr lang="en-IN" sz="2400" dirty="0"/>
              <a:t>Message=hello</a:t>
            </a:r>
          </a:p>
        </p:txBody>
      </p:sp>
    </p:spTree>
    <p:extLst>
      <p:ext uri="{BB962C8B-B14F-4D97-AF65-F5344CB8AC3E}">
        <p14:creationId xmlns:p14="http://schemas.microsoft.com/office/powerpoint/2010/main" val="413031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5B22E8-864A-4CED-BA1E-0DAC1B683205}"/>
              </a:ext>
            </a:extLst>
          </p:cNvPr>
          <p:cNvSpPr/>
          <p:nvPr/>
        </p:nvSpPr>
        <p:spPr>
          <a:xfrm>
            <a:off x="355600" y="966876"/>
            <a:ext cx="3616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//using </a:t>
            </a:r>
            <a:r>
              <a:rPr lang="en-IN" dirty="0" err="1">
                <a:solidFill>
                  <a:srgbClr val="00C832"/>
                </a:solidFill>
                <a:latin typeface="Consolas" panose="020B0609020204030204" pitchFamily="49" charset="0"/>
              </a:rPr>
              <a:t>application.yaml</a:t>
            </a:r>
            <a:endParaRPr lang="en-IN" dirty="0">
              <a:solidFill>
                <a:srgbClr val="00C832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8088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Spring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Yaml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Example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977CA-9BC4-4013-BC35-5CA02A2CE049}"/>
              </a:ext>
            </a:extLst>
          </p:cNvPr>
          <p:cNvSpPr/>
          <p:nvPr/>
        </p:nvSpPr>
        <p:spPr>
          <a:xfrm>
            <a:off x="2184400" y="152400"/>
            <a:ext cx="4165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Using </a:t>
            </a:r>
            <a:r>
              <a:rPr lang="en-IN" dirty="0" err="1"/>
              <a:t>Yaml</a:t>
            </a:r>
            <a:r>
              <a:rPr lang="en-IN" dirty="0"/>
              <a:t> for 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F47EF-25C1-4BBD-A102-D52596DD5D28}"/>
              </a:ext>
            </a:extLst>
          </p:cNvPr>
          <p:cNvSpPr/>
          <p:nvPr/>
        </p:nvSpPr>
        <p:spPr>
          <a:xfrm>
            <a:off x="5740400" y="7620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EnableConfigurationProperties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u="sng" dirty="0" err="1">
                <a:solidFill>
                  <a:srgbClr val="646464"/>
                </a:solidFill>
                <a:latin typeface="Consolas" panose="020B0609020204030204" pitchFamily="49" charset="0"/>
              </a:rPr>
              <a:t>ConfigurationProperties</a:t>
            </a:r>
            <a:endParaRPr lang="en-IN" u="sng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YamlConfig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//getters and setters..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D9726D-EC35-40AC-94F2-251A35B3A110}"/>
              </a:ext>
            </a:extLst>
          </p:cNvPr>
          <p:cNvSpPr/>
          <p:nvPr/>
        </p:nvSpPr>
        <p:spPr>
          <a:xfrm>
            <a:off x="701040" y="3012281"/>
            <a:ext cx="6522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YamlSupoortApplication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CommandLineRunner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Autowired</a:t>
            </a:r>
            <a:endParaRPr lang="en-IN" dirty="0">
              <a:solidFill>
                <a:srgbClr val="646464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YamlConfig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config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…main()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run(String...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I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IN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IN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config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"name1:"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b="1" i="1" dirty="0">
                <a:solidFill>
                  <a:srgbClr val="0000C0"/>
                </a:solidFill>
                <a:latin typeface="Consolas" panose="020B0609020204030204" pitchFamily="49" charset="0"/>
              </a:rPr>
              <a:t>config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.getName1()));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32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931-388B-4489-98EB-4998D85938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 err="1"/>
              <a:t>HandsOn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E73D-765C-4411-9F26-AB68D52D67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1006" y="1445854"/>
            <a:ext cx="9604375" cy="3449638"/>
          </a:xfrm>
        </p:spPr>
        <p:txBody>
          <a:bodyPr/>
          <a:lstStyle/>
          <a:p>
            <a:r>
              <a:rPr lang="en-IN" dirty="0"/>
              <a:t>Create a </a:t>
            </a:r>
            <a:r>
              <a:rPr lang="en-IN" dirty="0" err="1"/>
              <a:t>RestController</a:t>
            </a:r>
            <a:r>
              <a:rPr lang="en-IN" dirty="0"/>
              <a:t> that reads properties defined in </a:t>
            </a:r>
            <a:r>
              <a:rPr lang="en-IN" dirty="0" err="1"/>
              <a:t>application.resources</a:t>
            </a:r>
            <a:endParaRPr lang="en-IN" dirty="0"/>
          </a:p>
          <a:p>
            <a:r>
              <a:rPr lang="en-IN" dirty="0"/>
              <a:t>Like </a:t>
            </a:r>
            <a:r>
              <a:rPr lang="en-IN" dirty="0" err="1"/>
              <a:t>server.port</a:t>
            </a:r>
            <a:r>
              <a:rPr lang="en-IN" dirty="0"/>
              <a:t>.</a:t>
            </a:r>
          </a:p>
          <a:p>
            <a:r>
              <a:rPr lang="en-IN" dirty="0"/>
              <a:t>Limits-</a:t>
            </a:r>
            <a:r>
              <a:rPr lang="en-IN" dirty="0" err="1"/>
              <a:t>service.minimum</a:t>
            </a:r>
            <a:endParaRPr lang="en-IN" dirty="0"/>
          </a:p>
          <a:p>
            <a:r>
              <a:rPr lang="en-IN" dirty="0"/>
              <a:t>Limits-</a:t>
            </a:r>
            <a:r>
              <a:rPr lang="en-IN" dirty="0" err="1"/>
              <a:t>service.maximum</a:t>
            </a:r>
            <a:endParaRPr lang="en-IN" dirty="0"/>
          </a:p>
          <a:p>
            <a:r>
              <a:rPr lang="en-IN" dirty="0" err="1"/>
              <a:t>welcome.message</a:t>
            </a:r>
            <a:endParaRPr lang="en-IN" dirty="0"/>
          </a:p>
          <a:p>
            <a:r>
              <a:rPr lang="en-IN" dirty="0" err="1"/>
              <a:t>logfile:text.txt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89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9255-C312-432A-86DD-3FDED2B6F1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CB4A-B1C9-4CBB-A47C-95C3B48C82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9496" y="1554163"/>
            <a:ext cx="9604375" cy="3449638"/>
          </a:xfrm>
        </p:spPr>
        <p:txBody>
          <a:bodyPr/>
          <a:lstStyle/>
          <a:p>
            <a:r>
              <a:rPr lang="en-IN" dirty="0"/>
              <a:t>Create a spring boot app with a controller that reads name of the person from user.html and prints a hello along with the name.</a:t>
            </a:r>
          </a:p>
          <a:p>
            <a:r>
              <a:rPr lang="en-IN" dirty="0"/>
              <a:t>Create a html form for the same.</a:t>
            </a:r>
          </a:p>
          <a:p>
            <a:endParaRPr lang="en-IN" dirty="0"/>
          </a:p>
          <a:p>
            <a:r>
              <a:rPr lang="en-IN" dirty="0"/>
              <a:t>Note:</a:t>
            </a:r>
          </a:p>
          <a:p>
            <a:r>
              <a:rPr lang="en-IN" dirty="0"/>
              <a:t>All Html files go into </a:t>
            </a:r>
            <a:r>
              <a:rPr lang="en-IN" dirty="0" err="1"/>
              <a:t>src</a:t>
            </a:r>
            <a:r>
              <a:rPr lang="en-IN" dirty="0"/>
              <a:t>/main/resources/templates</a:t>
            </a:r>
          </a:p>
        </p:txBody>
      </p:sp>
    </p:spTree>
    <p:extLst>
      <p:ext uri="{BB962C8B-B14F-4D97-AF65-F5344CB8AC3E}">
        <p14:creationId xmlns:p14="http://schemas.microsoft.com/office/powerpoint/2010/main" val="323136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0B651-F0E0-4235-A170-C67EEFADDF1F}"/>
              </a:ext>
            </a:extLst>
          </p:cNvPr>
          <p:cNvSpPr txBox="1"/>
          <p:nvPr/>
        </p:nvSpPr>
        <p:spPr>
          <a:xfrm>
            <a:off x="1148080" y="1351280"/>
            <a:ext cx="895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&lt;!-- https://mvnrepository.com/artifact/org.projectlombok/lombok --&gt;</a:t>
            </a:r>
          </a:p>
          <a:p>
            <a:r>
              <a:rPr lang="en-IN" sz="2400" dirty="0"/>
              <a:t>&lt;dependency&gt;</a:t>
            </a:r>
          </a:p>
          <a:p>
            <a:r>
              <a:rPr lang="en-IN" sz="2400" dirty="0"/>
              <a:t>    &lt;</a:t>
            </a:r>
            <a:r>
              <a:rPr lang="en-IN" sz="2400" dirty="0" err="1"/>
              <a:t>groupId</a:t>
            </a:r>
            <a:r>
              <a:rPr lang="en-IN" sz="2400" dirty="0"/>
              <a:t>&gt;</a:t>
            </a:r>
            <a:r>
              <a:rPr lang="en-IN" sz="2400" dirty="0" err="1"/>
              <a:t>org.projectlombok</a:t>
            </a:r>
            <a:r>
              <a:rPr lang="en-IN" sz="2400" dirty="0"/>
              <a:t>&lt;/</a:t>
            </a:r>
            <a:r>
              <a:rPr lang="en-IN" sz="2400" dirty="0" err="1"/>
              <a:t>groupId</a:t>
            </a:r>
            <a:r>
              <a:rPr lang="en-IN" sz="2400" dirty="0"/>
              <a:t>&gt;</a:t>
            </a:r>
          </a:p>
          <a:p>
            <a:r>
              <a:rPr lang="en-IN" sz="2400" dirty="0"/>
              <a:t>    &lt;</a:t>
            </a:r>
            <a:r>
              <a:rPr lang="en-IN" sz="2400" dirty="0" err="1"/>
              <a:t>artifactId</a:t>
            </a:r>
            <a:r>
              <a:rPr lang="en-IN" sz="2400" dirty="0"/>
              <a:t>&gt;</a:t>
            </a:r>
            <a:r>
              <a:rPr lang="en-IN" sz="2400" dirty="0" err="1"/>
              <a:t>lombok</a:t>
            </a:r>
            <a:r>
              <a:rPr lang="en-IN" sz="2400" dirty="0"/>
              <a:t>&lt;/</a:t>
            </a:r>
            <a:r>
              <a:rPr lang="en-IN" sz="2400" dirty="0" err="1"/>
              <a:t>artifactId</a:t>
            </a:r>
            <a:r>
              <a:rPr lang="en-IN" sz="2400" dirty="0"/>
              <a:t>&gt;</a:t>
            </a:r>
          </a:p>
          <a:p>
            <a:r>
              <a:rPr lang="en-IN" sz="2400" dirty="0"/>
              <a:t>    &lt;version&gt;1.18.12&lt;/version&gt;</a:t>
            </a:r>
          </a:p>
          <a:p>
            <a:r>
              <a:rPr lang="en-IN" sz="2400" dirty="0"/>
              <a:t>    &lt;scope&gt;provided&lt;/scope&gt;</a:t>
            </a:r>
          </a:p>
          <a:p>
            <a:r>
              <a:rPr lang="en-IN" sz="2400" dirty="0"/>
              <a:t>&lt;/dependency&gt;</a:t>
            </a:r>
          </a:p>
          <a:p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91DCB-FB18-4029-A292-CAEF656B2D57}"/>
              </a:ext>
            </a:extLst>
          </p:cNvPr>
          <p:cNvSpPr/>
          <p:nvPr/>
        </p:nvSpPr>
        <p:spPr>
          <a:xfrm>
            <a:off x="995680" y="467360"/>
            <a:ext cx="8950960" cy="701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Lombok Dependency for </a:t>
            </a:r>
            <a:r>
              <a:rPr lang="en-US" dirty="0" err="1"/>
              <a:t>autogeneration</a:t>
            </a:r>
            <a:r>
              <a:rPr lang="en-US" dirty="0"/>
              <a:t> of bean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37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6C13-3FE6-4535-8CDC-9C8A11D9F9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 err="1"/>
              <a:t>Thymeleaf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4EA7-1752-4901-8728-A2D263456A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0503" y="1554163"/>
            <a:ext cx="9604375" cy="3449638"/>
          </a:xfrm>
        </p:spPr>
        <p:txBody>
          <a:bodyPr/>
          <a:lstStyle/>
          <a:p>
            <a:r>
              <a:rPr lang="en-IN" b="1" dirty="0" err="1"/>
              <a:t>Thymeleaf</a:t>
            </a:r>
            <a:r>
              <a:rPr lang="en-IN" dirty="0"/>
              <a:t> is a modern server-side Java template engine for both web and standalone environments.</a:t>
            </a:r>
          </a:p>
          <a:p>
            <a:r>
              <a:rPr lang="en-IN" dirty="0" err="1"/>
              <a:t>Thymeleaf's</a:t>
            </a:r>
            <a:r>
              <a:rPr lang="en-IN" dirty="0"/>
              <a:t> main goal is to bring elegant </a:t>
            </a:r>
            <a:r>
              <a:rPr lang="en-IN" i="1" dirty="0"/>
              <a:t>natural templates</a:t>
            </a:r>
            <a:r>
              <a:rPr lang="en-IN" dirty="0"/>
              <a:t> to your development workflow — HTML that can be correctly displayed in browsers and also work as static prototypes, allowing for stronger collaboration in development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96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44674D-02A2-4343-95ED-99C1D732060E}"/>
              </a:ext>
            </a:extLst>
          </p:cNvPr>
          <p:cNvSpPr/>
          <p:nvPr/>
        </p:nvSpPr>
        <p:spPr>
          <a:xfrm>
            <a:off x="216816" y="-121292"/>
            <a:ext cx="1197518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html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"http://www.thymeleaf.org"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/usercss.css"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th:action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"@{/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validateuser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th:object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imgcontainer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img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"images/avatar.jpg"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alt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"Avatar"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"avatar"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error_label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"${#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fields.hasErrors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('email')}"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th:errors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"*{email}"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Email empty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th:field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"*{email}"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"Email address" 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error_label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"${#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fields.hasErrors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('password')}"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th:errors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"*{password}"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Empty Password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th:field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"*{password}"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4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1DA-C018-4E9D-8AFE-15C4116E73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462628"/>
            <a:ext cx="9625781" cy="4007772"/>
          </a:xfrm>
        </p:spPr>
        <p:txBody>
          <a:bodyPr>
            <a:noAutofit/>
          </a:bodyPr>
          <a:lstStyle/>
          <a:p>
            <a:r>
              <a:rPr lang="en-IN" sz="2800" dirty="0">
                <a:hlinkClick r:id="rId2"/>
              </a:rPr>
              <a:t>Spring Boot</a:t>
            </a:r>
            <a:r>
              <a:rPr lang="en-IN" sz="2800" dirty="0"/>
              <a:t> is a brand new framework from the team at </a:t>
            </a:r>
            <a:r>
              <a:rPr lang="en-IN" sz="2800" dirty="0">
                <a:hlinkClick r:id="rId3"/>
              </a:rPr>
              <a:t>Pivotal</a:t>
            </a:r>
            <a:r>
              <a:rPr lang="en-IN" sz="2800" dirty="0"/>
              <a:t>, designed to simplify the bootstrapping and development of a new Spring application. The framework takes an opinionated approach to configuration, freeing developers from the need to define boilerplate configuration. In that, Boot aims to be a front-runner in the ever-expanding rapid application development space.</a:t>
            </a:r>
          </a:p>
        </p:txBody>
      </p:sp>
    </p:spTree>
    <p:extLst>
      <p:ext uri="{BB962C8B-B14F-4D97-AF65-F5344CB8AC3E}">
        <p14:creationId xmlns:p14="http://schemas.microsoft.com/office/powerpoint/2010/main" val="189856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C46F67-2106-4377-866F-4CF44004F976}"/>
              </a:ext>
            </a:extLst>
          </p:cNvPr>
          <p:cNvSpPr/>
          <p:nvPr/>
        </p:nvSpPr>
        <p:spPr>
          <a:xfrm>
            <a:off x="424206" y="1028343"/>
            <a:ext cx="87197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IN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userform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New User?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"checkbox"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checked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"checked"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"remember"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 Remember me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background-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i="1" dirty="0">
                <a:solidFill>
                  <a:srgbClr val="2A00E1"/>
                </a:solidFill>
                <a:latin typeface="Consolas" panose="020B0609020204030204" pitchFamily="49" charset="0"/>
              </a:rPr>
              <a:t>#f1f1f1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"button" </a:t>
            </a:r>
            <a:r>
              <a:rPr lang="en-IN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cancelbtn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span </a:t>
            </a:r>
            <a:r>
              <a:rPr lang="en-IN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psw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Forgot 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IN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"#"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password?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IN" i="1" dirty="0">
                <a:solidFill>
                  <a:srgbClr val="3F7F7F"/>
                </a:solidFill>
                <a:latin typeface="Consolas" panose="020B0609020204030204" pitchFamily="49" charset="0"/>
              </a:rPr>
              <a:t>span</a:t>
            </a:r>
            <a:r>
              <a:rPr lang="en-IN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Note: CSS in the notes 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06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8DA608-7CAD-4799-9371-90D324754B66}"/>
              </a:ext>
            </a:extLst>
          </p:cNvPr>
          <p:cNvSpPr/>
          <p:nvPr/>
        </p:nvSpPr>
        <p:spPr>
          <a:xfrm>
            <a:off x="447261" y="58847"/>
            <a:ext cx="564873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com.examples.HelloWorldApplication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(message=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"Email cannot be null"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(message=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"Password cannot be null"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1A410-15FA-4D11-A288-2D49AE981183}"/>
              </a:ext>
            </a:extLst>
          </p:cNvPr>
          <p:cNvSpPr/>
          <p:nvPr/>
        </p:nvSpPr>
        <p:spPr>
          <a:xfrm>
            <a:off x="7146235" y="934277"/>
            <a:ext cx="3011556" cy="1540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Validations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EA6359-05BB-4C62-B03B-054B6F58C034}"/>
              </a:ext>
            </a:extLst>
          </p:cNvPr>
          <p:cNvCxnSpPr/>
          <p:nvPr/>
        </p:nvCxnSpPr>
        <p:spPr>
          <a:xfrm flipV="1">
            <a:off x="5496339" y="1381539"/>
            <a:ext cx="1610139" cy="5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9900FD-E985-4C3F-BAE0-DC856FD4D631}"/>
              </a:ext>
            </a:extLst>
          </p:cNvPr>
          <p:cNvCxnSpPr/>
          <p:nvPr/>
        </p:nvCxnSpPr>
        <p:spPr>
          <a:xfrm flipV="1">
            <a:off x="6096000" y="1520687"/>
            <a:ext cx="1050235" cy="95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7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60B-25F7-4CB5-BF49-70C0D5DBDE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EACE7-F162-4850-B1F0-587DCB5701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2012" y="1436022"/>
            <a:ext cx="9604375" cy="3449638"/>
          </a:xfrm>
        </p:spPr>
        <p:txBody>
          <a:bodyPr>
            <a:normAutofit/>
          </a:bodyPr>
          <a:lstStyle/>
          <a:p>
            <a:r>
              <a:rPr lang="en-IN" sz="2400" dirty="0"/>
              <a:t>Create a Map of Book Objects .Create endpoints for </a:t>
            </a:r>
            <a:r>
              <a:rPr lang="en-IN" sz="2400" dirty="0" err="1"/>
              <a:t>Get,POST,PUT</a:t>
            </a:r>
            <a:r>
              <a:rPr lang="en-IN" sz="2400" dirty="0"/>
              <a:t> and DELETE and test with a Suitable REST Client</a:t>
            </a:r>
          </a:p>
          <a:p>
            <a:r>
              <a:rPr lang="en-IN" sz="2400" dirty="0"/>
              <a:t>Like </a:t>
            </a:r>
            <a:r>
              <a:rPr lang="en-IN" sz="2400" dirty="0" err="1"/>
              <a:t>PostMan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4573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DDA007-03FB-4D2F-8703-804ADF50DBBE}"/>
              </a:ext>
            </a:extLst>
          </p:cNvPr>
          <p:cNvSpPr/>
          <p:nvPr/>
        </p:nvSpPr>
        <p:spPr>
          <a:xfrm>
            <a:off x="2794000" y="203200"/>
            <a:ext cx="5557520" cy="944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Integrating JPA (</a:t>
            </a:r>
            <a:r>
              <a:rPr lang="en-IN" dirty="0" err="1"/>
              <a:t>Mysql</a:t>
            </a:r>
            <a:r>
              <a:rPr lang="en-IN" dirty="0"/>
              <a:t>) in Spring Boot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9C416-DEED-4B5C-9095-DB0D2C5F8A42}"/>
              </a:ext>
            </a:extLst>
          </p:cNvPr>
          <p:cNvSpPr/>
          <p:nvPr/>
        </p:nvSpPr>
        <p:spPr>
          <a:xfrm>
            <a:off x="599440" y="875076"/>
            <a:ext cx="65430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//Step 1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//in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application.properties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spring.jpa.show-sql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spring.jpa.hibernate.ddl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-auto=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# create update validate create-drop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://localhost:3306/training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endParaRPr lang="en-IN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spring.jpa.properties.hibernate.dialect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org.hibernate.dialect.MySQL5Dialect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server.port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8085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AE054-44EC-4671-ABEC-97DAC1276163}"/>
              </a:ext>
            </a:extLst>
          </p:cNvPr>
          <p:cNvSpPr/>
          <p:nvPr/>
        </p:nvSpPr>
        <p:spPr>
          <a:xfrm>
            <a:off x="6268720" y="15903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//Step 2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BookRepo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JpaRepository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&lt;Book, String&gt;{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findByTitle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167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4597D-627C-4F50-8100-73CEF3D99892}"/>
              </a:ext>
            </a:extLst>
          </p:cNvPr>
          <p:cNvSpPr/>
          <p:nvPr/>
        </p:nvSpPr>
        <p:spPr>
          <a:xfrm>
            <a:off x="518160" y="52676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//Step 3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@Controller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BookController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IN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BookRepo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getbooks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List&lt;Book&gt;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getAllBooks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getbooks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/{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isbn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isbn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).get();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11B66-3C5F-47E6-A06A-1972C7FE8136}"/>
              </a:ext>
            </a:extLst>
          </p:cNvPr>
          <p:cNvSpPr/>
          <p:nvPr/>
        </p:nvSpPr>
        <p:spPr>
          <a:xfrm>
            <a:off x="5313680" y="773836"/>
            <a:ext cx="6177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(method=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,value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I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addbook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addBook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Book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.addBook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book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59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4B9923-DB81-4D21-A5A7-A968474495EA}"/>
              </a:ext>
            </a:extLst>
          </p:cNvPr>
          <p:cNvSpPr/>
          <p:nvPr/>
        </p:nvSpPr>
        <p:spPr>
          <a:xfrm>
            <a:off x="294640" y="285601"/>
            <a:ext cx="695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//Example : Currency Exchange Service</a:t>
            </a:r>
          </a:p>
          <a:p>
            <a:r>
              <a:rPr lang="en-IN" dirty="0"/>
              <a:t>@</a:t>
            </a:r>
            <a:r>
              <a:rPr lang="en-IN" dirty="0" err="1"/>
              <a:t>Autowired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CurrencyRep</a:t>
            </a:r>
            <a:r>
              <a:rPr lang="en-IN" dirty="0"/>
              <a:t> repo;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GetMapping</a:t>
            </a:r>
            <a:r>
              <a:rPr lang="en-IN" dirty="0"/>
              <a:t>("/currency-exchange/from/{from}/to/{to}")</a:t>
            </a:r>
          </a:p>
          <a:p>
            <a:r>
              <a:rPr lang="en-IN" dirty="0"/>
              <a:t>	public </a:t>
            </a:r>
            <a:r>
              <a:rPr lang="en-IN" dirty="0" err="1"/>
              <a:t>ExchangeValue</a:t>
            </a:r>
            <a:r>
              <a:rPr lang="en-IN" dirty="0"/>
              <a:t> </a:t>
            </a:r>
            <a:r>
              <a:rPr lang="en-IN" dirty="0" err="1"/>
              <a:t>getExchangeValue</a:t>
            </a:r>
            <a:r>
              <a:rPr lang="en-IN" dirty="0"/>
              <a:t>(@</a:t>
            </a:r>
            <a:r>
              <a:rPr lang="en-IN" dirty="0" err="1"/>
              <a:t>PathVariable</a:t>
            </a:r>
            <a:r>
              <a:rPr lang="en-IN" dirty="0"/>
              <a:t> String from,</a:t>
            </a:r>
          </a:p>
          <a:p>
            <a:r>
              <a:rPr lang="en-IN" dirty="0"/>
              <a:t>			@</a:t>
            </a:r>
            <a:r>
              <a:rPr lang="en-IN" dirty="0" err="1"/>
              <a:t>PathVariable</a:t>
            </a:r>
            <a:r>
              <a:rPr lang="en-IN" dirty="0"/>
              <a:t> String to)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ExchangeValue</a:t>
            </a:r>
            <a:r>
              <a:rPr lang="en-IN" dirty="0"/>
              <a:t> </a:t>
            </a:r>
            <a:r>
              <a:rPr lang="en-IN" dirty="0" err="1"/>
              <a:t>ev</a:t>
            </a:r>
            <a:r>
              <a:rPr lang="en-IN" dirty="0"/>
              <a:t>=</a:t>
            </a:r>
            <a:r>
              <a:rPr lang="en-IN" dirty="0" err="1"/>
              <a:t>repo.findByFromAndTo</a:t>
            </a:r>
            <a:r>
              <a:rPr lang="en-IN" dirty="0"/>
              <a:t>(from, to);</a:t>
            </a:r>
          </a:p>
          <a:p>
            <a:r>
              <a:rPr lang="en-IN" dirty="0"/>
              <a:t>		return </a:t>
            </a:r>
            <a:r>
              <a:rPr lang="en-IN" dirty="0" err="1"/>
              <a:t>ev</a:t>
            </a:r>
            <a:r>
              <a:rPr lang="en-IN" dirty="0"/>
              <a:t>;</a:t>
            </a:r>
          </a:p>
          <a:p>
            <a:r>
              <a:rPr lang="en-IN" dirty="0"/>
              <a:t>	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BA426-F163-4D86-A220-35C7F7C19591}"/>
              </a:ext>
            </a:extLst>
          </p:cNvPr>
          <p:cNvSpPr/>
          <p:nvPr/>
        </p:nvSpPr>
        <p:spPr>
          <a:xfrm>
            <a:off x="7828280" y="666324"/>
            <a:ext cx="6106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@Entity</a:t>
            </a:r>
          </a:p>
          <a:p>
            <a:r>
              <a:rPr lang="en-IN" dirty="0"/>
              <a:t>public class </a:t>
            </a:r>
            <a:r>
              <a:rPr lang="en-IN" dirty="0" err="1"/>
              <a:t>ExchangeValue</a:t>
            </a:r>
            <a:r>
              <a:rPr lang="en-IN" dirty="0"/>
              <a:t> {</a:t>
            </a:r>
          </a:p>
          <a:p>
            <a:r>
              <a:rPr lang="en-IN" dirty="0"/>
              <a:t>@Id</a:t>
            </a:r>
          </a:p>
          <a:p>
            <a:r>
              <a:rPr lang="en-IN" dirty="0"/>
              <a:t>private Long id;</a:t>
            </a:r>
          </a:p>
          <a:p>
            <a:endParaRPr lang="en-IN" dirty="0"/>
          </a:p>
          <a:p>
            <a:r>
              <a:rPr lang="en-IN" dirty="0"/>
              <a:t>@Column(name="</a:t>
            </a:r>
            <a:r>
              <a:rPr lang="en-IN" dirty="0" err="1"/>
              <a:t>from_cu</a:t>
            </a:r>
            <a:r>
              <a:rPr lang="en-IN" dirty="0"/>
              <a:t>")</a:t>
            </a:r>
          </a:p>
          <a:p>
            <a:r>
              <a:rPr lang="en-IN" dirty="0"/>
              <a:t>private String from;</a:t>
            </a:r>
          </a:p>
          <a:p>
            <a:r>
              <a:rPr lang="en-IN" dirty="0"/>
              <a:t>@Column(name="to")</a:t>
            </a:r>
          </a:p>
          <a:p>
            <a:r>
              <a:rPr lang="en-IN" dirty="0"/>
              <a:t>private String to;</a:t>
            </a:r>
          </a:p>
          <a:p>
            <a:r>
              <a:rPr lang="en-IN" dirty="0"/>
              <a:t>private Double multiple;</a:t>
            </a:r>
          </a:p>
          <a:p>
            <a:r>
              <a:rPr lang="en-IN" dirty="0"/>
              <a:t>……….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43954-C8E6-46EF-82D1-2B1BA52705F5}"/>
              </a:ext>
            </a:extLst>
          </p:cNvPr>
          <p:cNvSpPr/>
          <p:nvPr/>
        </p:nvSpPr>
        <p:spPr>
          <a:xfrm>
            <a:off x="599440" y="4180116"/>
            <a:ext cx="760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public interface </a:t>
            </a:r>
            <a:r>
              <a:rPr lang="en-IN" dirty="0" err="1"/>
              <a:t>CurrencyRep</a:t>
            </a:r>
            <a:r>
              <a:rPr lang="en-IN" dirty="0"/>
              <a:t> extends </a:t>
            </a:r>
            <a:r>
              <a:rPr lang="en-IN" dirty="0" err="1"/>
              <a:t>JpaRepository</a:t>
            </a:r>
            <a:r>
              <a:rPr lang="en-IN" dirty="0"/>
              <a:t>&lt;</a:t>
            </a:r>
            <a:r>
              <a:rPr lang="en-IN" dirty="0" err="1"/>
              <a:t>ExchangeValue,Long</a:t>
            </a:r>
            <a:r>
              <a:rPr lang="en-IN" dirty="0"/>
              <a:t>&gt;{</a:t>
            </a:r>
          </a:p>
          <a:p>
            <a:r>
              <a:rPr lang="en-IN" dirty="0" err="1"/>
              <a:t>ExchangeValue</a:t>
            </a:r>
            <a:r>
              <a:rPr lang="en-IN" dirty="0"/>
              <a:t> </a:t>
            </a:r>
            <a:r>
              <a:rPr lang="en-IN" dirty="0" err="1"/>
              <a:t>findByFromAndTo</a:t>
            </a:r>
            <a:r>
              <a:rPr lang="en-IN" dirty="0"/>
              <a:t>(String </a:t>
            </a:r>
            <a:r>
              <a:rPr lang="en-IN" dirty="0" err="1"/>
              <a:t>from,String</a:t>
            </a:r>
            <a:r>
              <a:rPr lang="en-IN" dirty="0"/>
              <a:t> to);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60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9E510E-5FD2-419A-AE91-96D8AD3570B9}"/>
              </a:ext>
            </a:extLst>
          </p:cNvPr>
          <p:cNvSpPr/>
          <p:nvPr/>
        </p:nvSpPr>
        <p:spPr>
          <a:xfrm>
            <a:off x="111760" y="172720"/>
            <a:ext cx="776224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//A Service calling another Service.</a:t>
            </a:r>
          </a:p>
          <a:p>
            <a:endParaRPr lang="en-IN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ConverterController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"/convert/from/{from}/to/{to}/qty/{qty}"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ConverterBean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convertCurrency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"from"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"to"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 String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"qty"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 Long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RestTemplate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RestTemplate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Map&lt;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String,String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uriVariables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uriVariables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"from"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uriVariables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"to"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converterResponse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.getForEntity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"http://localhost:8001/</a:t>
            </a:r>
            <a:r>
              <a:rPr lang="en-IN" dirty="0" err="1">
                <a:solidFill>
                  <a:srgbClr val="2A00FF"/>
                </a:solidFill>
                <a:latin typeface="Consolas" panose="020B0609020204030204" pitchFamily="49" charset="0"/>
              </a:rPr>
              <a:t>currency_exchange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/from/{from}/to/{to}"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ConverterBean.</a:t>
            </a:r>
            <a:r>
              <a:rPr lang="en-I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uriVariables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converterResponse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.getBody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.setQuantity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.setAmount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qty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converterBean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.getMultiple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converterBean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5FDE76-EE61-417C-B46A-7535D4CDD390}"/>
              </a:ext>
            </a:extLst>
          </p:cNvPr>
          <p:cNvSpPr/>
          <p:nvPr/>
        </p:nvSpPr>
        <p:spPr>
          <a:xfrm>
            <a:off x="7874000" y="2219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ConverterBean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quantity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amount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to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IN" b="1" dirty="0">
                <a:solidFill>
                  <a:srgbClr val="0000C0"/>
                </a:solidFill>
                <a:latin typeface="Consolas" panose="020B0609020204030204" pitchFamily="49" charset="0"/>
              </a:rPr>
              <a:t>multiple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82570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179B-1F49-41A6-939F-28EE39F0F6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Advantages of Spring Boot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11B3-12AC-4FC2-8B56-DB77163E23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33513"/>
            <a:ext cx="10515600" cy="4743450"/>
          </a:xfrm>
        </p:spPr>
        <p:txBody>
          <a:bodyPr>
            <a:normAutofit/>
          </a:bodyPr>
          <a:lstStyle/>
          <a:p>
            <a:r>
              <a:rPr lang="en-IN" sz="2400" dirty="0"/>
              <a:t>Create stand-alone Spring applications that can be started using java -jar.</a:t>
            </a:r>
          </a:p>
          <a:p>
            <a:r>
              <a:rPr lang="en-IN" sz="2400" dirty="0"/>
              <a:t>Embed Tomcat, Jetty or Undertow directly. You don't need to deploy WAR files.</a:t>
            </a:r>
          </a:p>
          <a:p>
            <a:r>
              <a:rPr lang="en-IN" sz="2400" dirty="0"/>
              <a:t>It provides opinionated 'starter' POMs to simplify your Maven configuration.</a:t>
            </a:r>
          </a:p>
          <a:p>
            <a:r>
              <a:rPr lang="en-IN" sz="2400" dirty="0"/>
              <a:t>It automatically configure Spring whenever possible.</a:t>
            </a:r>
          </a:p>
          <a:p>
            <a:r>
              <a:rPr lang="en-IN" sz="2400" dirty="0"/>
              <a:t>It provides production-ready features such as metrics, health checks and externalized configuration.</a:t>
            </a:r>
          </a:p>
          <a:p>
            <a:r>
              <a:rPr lang="en-IN" sz="2400" dirty="0"/>
              <a:t>Absolutely no code generation and no requirement for XML configuration.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805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D2B3-8376-4D92-839D-FF6B4B22B1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Prerequisite of Spring Boot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B92E-F4A0-4C25-89AE-8D2A993382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2347" y="1704181"/>
            <a:ext cx="9604375" cy="3449638"/>
          </a:xfrm>
        </p:spPr>
        <p:txBody>
          <a:bodyPr>
            <a:noAutofit/>
          </a:bodyPr>
          <a:lstStyle/>
          <a:p>
            <a:r>
              <a:rPr lang="en-IN" sz="2400" dirty="0"/>
              <a:t>To create a Spring Boot application following are the prerequisites. In this tutorial, we will use Spring Tool Suite IDE.</a:t>
            </a:r>
          </a:p>
          <a:p>
            <a:r>
              <a:rPr lang="en-IN" sz="2400" dirty="0"/>
              <a:t>Java 1.8</a:t>
            </a:r>
          </a:p>
          <a:p>
            <a:r>
              <a:rPr lang="en-IN" sz="2400" dirty="0"/>
              <a:t>Gradle 2.3+ or Maven 3.0+</a:t>
            </a:r>
          </a:p>
          <a:p>
            <a:r>
              <a:rPr lang="en-IN" sz="2400" dirty="0"/>
              <a:t>Spring Framework 5.0.0.BUILD-SNAPSHOT</a:t>
            </a:r>
          </a:p>
          <a:p>
            <a:r>
              <a:rPr lang="en-IN" sz="2400" dirty="0"/>
              <a:t>An IDE (Spring Tool Suit) is recommended.</a:t>
            </a:r>
          </a:p>
          <a:p>
            <a:r>
              <a:rPr lang="en-IN" sz="2400" dirty="0"/>
              <a:t>Or Eclipse with Spring boot plugin</a:t>
            </a:r>
          </a:p>
        </p:txBody>
      </p:sp>
    </p:spTree>
    <p:extLst>
      <p:ext uri="{BB962C8B-B14F-4D97-AF65-F5344CB8AC3E}">
        <p14:creationId xmlns:p14="http://schemas.microsoft.com/office/powerpoint/2010/main" val="155709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120C-D3E2-4DD1-9CDF-7745BF6926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Spring Boot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892E-FBD3-4357-B13F-5014E1669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82700"/>
            <a:ext cx="10769600" cy="4894263"/>
          </a:xfrm>
        </p:spPr>
        <p:txBody>
          <a:bodyPr>
            <a:normAutofit/>
          </a:bodyPr>
          <a:lstStyle/>
          <a:p>
            <a:r>
              <a:rPr lang="en-IN" dirty="0"/>
              <a:t>Web Development</a:t>
            </a:r>
          </a:p>
          <a:p>
            <a:r>
              <a:rPr lang="en-IN" dirty="0" err="1"/>
              <a:t>SpringApplication</a:t>
            </a:r>
            <a:endParaRPr lang="en-IN" dirty="0"/>
          </a:p>
          <a:p>
            <a:r>
              <a:rPr lang="en-IN" dirty="0"/>
              <a:t>Application events and listeners</a:t>
            </a:r>
          </a:p>
          <a:p>
            <a:r>
              <a:rPr lang="en-IN" dirty="0"/>
              <a:t>Admin features</a:t>
            </a:r>
          </a:p>
          <a:p>
            <a:r>
              <a:rPr lang="en-IN" dirty="0"/>
              <a:t>Externalized Configuration</a:t>
            </a:r>
          </a:p>
          <a:p>
            <a:r>
              <a:rPr lang="en-IN" dirty="0"/>
              <a:t>Properties Files</a:t>
            </a:r>
          </a:p>
          <a:p>
            <a:r>
              <a:rPr lang="en-IN" dirty="0"/>
              <a:t>YAML Support</a:t>
            </a:r>
          </a:p>
          <a:p>
            <a:r>
              <a:rPr lang="en-IN" dirty="0"/>
              <a:t>Type-safe Configuration</a:t>
            </a:r>
          </a:p>
          <a:p>
            <a:r>
              <a:rPr lang="en-IN" dirty="0"/>
              <a:t>Logging</a:t>
            </a:r>
          </a:p>
          <a:p>
            <a:r>
              <a:rPr lang="en-IN" dirty="0"/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9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A4A0-F338-4389-982D-EC9FB0CF4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Spring Boot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7B0B-0670-46BA-A83C-F1101A8D89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187" y="1455686"/>
            <a:ext cx="9604375" cy="3449638"/>
          </a:xfrm>
        </p:spPr>
        <p:txBody>
          <a:bodyPr>
            <a:normAutofit/>
          </a:bodyPr>
          <a:lstStyle/>
          <a:p>
            <a:r>
              <a:rPr lang="en-IN" sz="2400" dirty="0"/>
              <a:t>There are multiple approaches to create Spring Boot project. We can use any of the following approach to create application.</a:t>
            </a:r>
          </a:p>
          <a:p>
            <a:r>
              <a:rPr lang="en-IN" sz="2400" dirty="0"/>
              <a:t>Spring Maven Project</a:t>
            </a:r>
          </a:p>
          <a:p>
            <a:r>
              <a:rPr lang="en-IN" sz="2400" dirty="0"/>
              <a:t>Spring Starter Project Wizard</a:t>
            </a:r>
          </a:p>
          <a:p>
            <a:r>
              <a:rPr lang="en-IN" sz="2400" dirty="0"/>
              <a:t>Spring Initializer – spring.start.io</a:t>
            </a:r>
          </a:p>
          <a:p>
            <a:r>
              <a:rPr lang="en-IN" sz="2400" dirty="0"/>
              <a:t>Spring Boot CLI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09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8C90E8-343F-468B-BBBF-24C8340F0411}"/>
              </a:ext>
            </a:extLst>
          </p:cNvPr>
          <p:cNvSpPr/>
          <p:nvPr/>
        </p:nvSpPr>
        <p:spPr>
          <a:xfrm>
            <a:off x="416561" y="113015"/>
            <a:ext cx="81726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SpringBootApplication</a:t>
            </a:r>
            <a:endParaRPr lang="en-IN" dirty="0"/>
          </a:p>
          <a:p>
            <a:r>
              <a:rPr lang="en-IN" dirty="0"/>
              <a:t>public class Application {</a:t>
            </a:r>
          </a:p>
          <a:p>
            <a:endParaRPr lang="en-IN" dirty="0"/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SpringApplication.run</a:t>
            </a:r>
            <a:r>
              <a:rPr lang="en-IN" dirty="0"/>
              <a:t>(</a:t>
            </a:r>
            <a:r>
              <a:rPr lang="en-IN" dirty="0" err="1"/>
              <a:t>Application.class</a:t>
            </a:r>
            <a:r>
              <a:rPr lang="en-IN" dirty="0"/>
              <a:t>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@Bean</a:t>
            </a:r>
          </a:p>
          <a:p>
            <a:r>
              <a:rPr lang="en-IN" dirty="0"/>
              <a:t>    public </a:t>
            </a:r>
            <a:r>
              <a:rPr lang="en-IN" dirty="0" err="1"/>
              <a:t>CommandLineRunner</a:t>
            </a:r>
            <a:r>
              <a:rPr lang="en-IN" dirty="0"/>
              <a:t> </a:t>
            </a:r>
            <a:r>
              <a:rPr lang="en-IN" dirty="0" err="1"/>
              <a:t>commandLineRunner</a:t>
            </a:r>
            <a:r>
              <a:rPr lang="en-IN" dirty="0"/>
              <a:t>(</a:t>
            </a:r>
            <a:r>
              <a:rPr lang="en-IN" dirty="0" err="1"/>
              <a:t>ApplicationContext</a:t>
            </a:r>
            <a:r>
              <a:rPr lang="en-IN" dirty="0"/>
              <a:t> </a:t>
            </a:r>
            <a:r>
              <a:rPr lang="en-IN" dirty="0" err="1"/>
              <a:t>ctx</a:t>
            </a:r>
            <a:r>
              <a:rPr lang="en-IN" dirty="0"/>
              <a:t>) {</a:t>
            </a:r>
          </a:p>
          <a:p>
            <a:r>
              <a:rPr lang="en-IN" dirty="0"/>
              <a:t>        return </a:t>
            </a:r>
            <a:r>
              <a:rPr lang="en-IN" dirty="0" err="1"/>
              <a:t>args</a:t>
            </a:r>
            <a:r>
              <a:rPr lang="en-IN" dirty="0"/>
              <a:t> -&gt; {</a:t>
            </a:r>
          </a:p>
          <a:p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("Let's inspect the beans provided by Spring Boot:");</a:t>
            </a:r>
          </a:p>
          <a:p>
            <a:endParaRPr lang="en-IN" dirty="0"/>
          </a:p>
          <a:p>
            <a:r>
              <a:rPr lang="en-IN" dirty="0"/>
              <a:t>            String[] </a:t>
            </a:r>
            <a:r>
              <a:rPr lang="en-IN" dirty="0" err="1"/>
              <a:t>beanNames</a:t>
            </a:r>
            <a:r>
              <a:rPr lang="en-IN" dirty="0"/>
              <a:t> = </a:t>
            </a:r>
            <a:r>
              <a:rPr lang="en-IN" dirty="0" err="1"/>
              <a:t>ctx.getBeanDefinitionNames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Arrays.sort</a:t>
            </a:r>
            <a:r>
              <a:rPr lang="en-IN" dirty="0"/>
              <a:t>(</a:t>
            </a:r>
            <a:r>
              <a:rPr lang="en-IN" dirty="0" err="1"/>
              <a:t>beanNames</a:t>
            </a:r>
            <a:r>
              <a:rPr lang="en-IN" dirty="0"/>
              <a:t>);</a:t>
            </a:r>
          </a:p>
          <a:p>
            <a:r>
              <a:rPr lang="en-IN" dirty="0"/>
              <a:t>            for (String </a:t>
            </a:r>
            <a:r>
              <a:rPr lang="en-IN" dirty="0" err="1"/>
              <a:t>beanName</a:t>
            </a:r>
            <a:r>
              <a:rPr lang="en-IN" dirty="0"/>
              <a:t> : </a:t>
            </a:r>
            <a:r>
              <a:rPr lang="en-IN" dirty="0" err="1"/>
              <a:t>beanNames</a:t>
            </a:r>
            <a:r>
              <a:rPr lang="en-IN" dirty="0"/>
              <a:t>)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beanName</a:t>
            </a:r>
            <a:r>
              <a:rPr lang="en-IN" dirty="0"/>
              <a:t>);</a:t>
            </a:r>
          </a:p>
          <a:p>
            <a:r>
              <a:rPr lang="en-IN" dirty="0"/>
              <a:t>            }</a:t>
            </a:r>
          </a:p>
          <a:p>
            <a:endParaRPr lang="en-IN" dirty="0"/>
          </a:p>
          <a:p>
            <a:r>
              <a:rPr lang="en-IN" dirty="0"/>
              <a:t>        };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238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9F1B-0B89-4AF1-BF60-6DF454490F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3832" y="0"/>
            <a:ext cx="9604375" cy="1049337"/>
          </a:xfrm>
        </p:spPr>
        <p:txBody>
          <a:bodyPr/>
          <a:lstStyle/>
          <a:p>
            <a:r>
              <a:rPr lang="en-IN" dirty="0"/>
              <a:t>Hello 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A2D0-7209-4D10-9A2A-908A0E6A2D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24667"/>
            <a:ext cx="10810567" cy="5443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@Controller</a:t>
            </a:r>
          </a:p>
          <a:p>
            <a:pPr marL="0" indent="0">
              <a:buNone/>
            </a:pPr>
            <a:r>
              <a:rPr lang="en-IN" sz="1800" dirty="0"/>
              <a:t>@</a:t>
            </a:r>
            <a:r>
              <a:rPr lang="en-IN" sz="1800" dirty="0" err="1"/>
              <a:t>SpringBootApplication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public class </a:t>
            </a:r>
            <a:r>
              <a:rPr lang="en-IN" sz="1800" b="1" dirty="0" err="1"/>
              <a:t>HelloWorldApplication</a:t>
            </a:r>
            <a:r>
              <a:rPr lang="en-IN" sz="1800" b="1" dirty="0"/>
              <a:t> {</a:t>
            </a:r>
          </a:p>
          <a:p>
            <a:pPr marL="0" indent="0">
              <a:buNone/>
            </a:pPr>
            <a:r>
              <a:rPr lang="en-IN" sz="1800" b="1" dirty="0"/>
              <a:t>public static void main(String[] </a:t>
            </a:r>
            <a:r>
              <a:rPr lang="en-IN" sz="1800" b="1" dirty="0" err="1"/>
              <a:t>args</a:t>
            </a:r>
            <a:r>
              <a:rPr lang="en-IN" sz="1800" b="1" dirty="0"/>
              <a:t>) {</a:t>
            </a:r>
          </a:p>
          <a:p>
            <a:pPr marL="0" indent="0">
              <a:buNone/>
            </a:pPr>
            <a:r>
              <a:rPr lang="en-IN" sz="1800" dirty="0" err="1"/>
              <a:t>SpringApplication.</a:t>
            </a:r>
            <a:r>
              <a:rPr lang="en-IN" sz="1800" i="1" dirty="0" err="1"/>
              <a:t>run</a:t>
            </a:r>
            <a:r>
              <a:rPr lang="en-IN" sz="1800" i="1" dirty="0"/>
              <a:t>(</a:t>
            </a:r>
            <a:r>
              <a:rPr lang="en-IN" sz="1800" i="1" dirty="0" err="1"/>
              <a:t>HelloWorldApplication.</a:t>
            </a:r>
            <a:r>
              <a:rPr lang="en-IN" sz="1800" b="1" i="1" dirty="0" err="1"/>
              <a:t>class</a:t>
            </a:r>
            <a:r>
              <a:rPr lang="en-IN" sz="1800" b="1" i="1" dirty="0"/>
              <a:t>, </a:t>
            </a:r>
            <a:r>
              <a:rPr lang="en-IN" sz="1800" b="1" i="1" dirty="0" err="1"/>
              <a:t>args</a:t>
            </a:r>
            <a:r>
              <a:rPr lang="en-IN" sz="1800" b="1" i="1" dirty="0"/>
              <a:t>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@</a:t>
            </a:r>
            <a:r>
              <a:rPr lang="en-IN" sz="1800" dirty="0" err="1"/>
              <a:t>RequestMapping</a:t>
            </a:r>
            <a:r>
              <a:rPr lang="en-IN" sz="1800" dirty="0"/>
              <a:t>("/")</a:t>
            </a:r>
          </a:p>
          <a:p>
            <a:pPr marL="0" indent="0">
              <a:buNone/>
            </a:pPr>
            <a:r>
              <a:rPr lang="en-IN" sz="1800" dirty="0"/>
              <a:t>@</a:t>
            </a:r>
            <a:r>
              <a:rPr lang="en-IN" sz="1800" dirty="0" err="1"/>
              <a:t>ResponseBody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public String </a:t>
            </a:r>
            <a:r>
              <a:rPr lang="en-IN" sz="1800" b="1" dirty="0" err="1"/>
              <a:t>sayHello</a:t>
            </a:r>
            <a:r>
              <a:rPr lang="en-IN" sz="1800" b="1" dirty="0"/>
              <a:t>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b="1" dirty="0"/>
              <a:t>return "hello";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8885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E8B6-62D7-4CB4-AC4D-5A7952CA2D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IN" dirty="0"/>
              <a:t>Executing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17BE-CD47-4798-8E34-DF2ED82044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3857" y="1406525"/>
            <a:ext cx="9604375" cy="3449638"/>
          </a:xfrm>
        </p:spPr>
        <p:txBody>
          <a:bodyPr/>
          <a:lstStyle/>
          <a:p>
            <a:r>
              <a:rPr lang="en-IN" dirty="0"/>
              <a:t>In the browser type the url:</a:t>
            </a:r>
          </a:p>
          <a:p>
            <a:r>
              <a:rPr lang="en-IN" dirty="0">
                <a:hlinkClick r:id="rId2"/>
              </a:rPr>
              <a:t>http://localhost:8080/</a:t>
            </a:r>
            <a:endParaRPr lang="en-IN" dirty="0"/>
          </a:p>
          <a:p>
            <a:pPr lvl="1"/>
            <a:r>
              <a:rPr lang="en-IN" dirty="0"/>
              <a:t>Output : hello</a:t>
            </a:r>
          </a:p>
        </p:txBody>
      </p:sp>
    </p:spTree>
    <p:extLst>
      <p:ext uri="{BB962C8B-B14F-4D97-AF65-F5344CB8AC3E}">
        <p14:creationId xmlns:p14="http://schemas.microsoft.com/office/powerpoint/2010/main" val="23206417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8337</TotalTime>
  <Words>2116</Words>
  <Application>Microsoft Office PowerPoint</Application>
  <PresentationFormat>Widescreen</PresentationFormat>
  <Paragraphs>376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Gill Sans MT</vt:lpstr>
      <vt:lpstr>Gallery</vt:lpstr>
      <vt:lpstr>Spring Boot</vt:lpstr>
      <vt:lpstr>PowerPoint Presentation</vt:lpstr>
      <vt:lpstr>Advantages of Spring Boot </vt:lpstr>
      <vt:lpstr>Prerequisite of Spring Boot </vt:lpstr>
      <vt:lpstr>Spring Boot Features </vt:lpstr>
      <vt:lpstr>Spring Boot Project </vt:lpstr>
      <vt:lpstr>PowerPoint Presentation</vt:lpstr>
      <vt:lpstr>Hello World program</vt:lpstr>
      <vt:lpstr>Executing the program</vt:lpstr>
      <vt:lpstr>Hands On  -- 1.1</vt:lpstr>
      <vt:lpstr>Application Configuration with Spring Boot application.properties </vt:lpstr>
      <vt:lpstr>Changing the server port</vt:lpstr>
      <vt:lpstr>PowerPoint Presentation</vt:lpstr>
      <vt:lpstr>PowerPoint Presentation</vt:lpstr>
      <vt:lpstr>HandsOn</vt:lpstr>
      <vt:lpstr>Assignment</vt:lpstr>
      <vt:lpstr>PowerPoint Presentation</vt:lpstr>
      <vt:lpstr>Thymeleaf</vt:lpstr>
      <vt:lpstr>PowerPoint Presentation</vt:lpstr>
      <vt:lpstr>PowerPoint Presentation</vt:lpstr>
      <vt:lpstr>PowerPoint Presentation</vt:lpstr>
      <vt:lpstr>Hands 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Radha V Krishna</dc:creator>
  <cp:lastModifiedBy>Radha V krishna</cp:lastModifiedBy>
  <cp:revision>45</cp:revision>
  <dcterms:created xsi:type="dcterms:W3CDTF">2018-08-03T21:28:55Z</dcterms:created>
  <dcterms:modified xsi:type="dcterms:W3CDTF">2021-09-21T09:03:50Z</dcterms:modified>
</cp:coreProperties>
</file>