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2" r:id="rId9"/>
    <p:sldId id="269" r:id="rId10"/>
    <p:sldId id="270" r:id="rId11"/>
    <p:sldId id="263" r:id="rId12"/>
    <p:sldId id="264" r:id="rId13"/>
    <p:sldId id="265" r:id="rId14"/>
    <p:sldId id="266" r:id="rId15"/>
    <p:sldId id="267" r:id="rId16"/>
    <p:sldId id="274" r:id="rId17"/>
    <p:sldId id="271" r:id="rId18"/>
    <p:sldId id="273"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48F53F1-D064-466B-96BD-860CF97FAF9E}" type="datetimeFigureOut">
              <a:rPr lang="en-IN" smtClean="0"/>
              <a:pPr/>
              <a:t>03-11-2015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C38D1E-ADA6-41AC-A61A-DA374ABE92E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8F53F1-D064-466B-96BD-860CF97FAF9E}" type="datetimeFigureOut">
              <a:rPr lang="en-IN" smtClean="0"/>
              <a:pPr/>
              <a:t>03-11-2015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C38D1E-ADA6-41AC-A61A-DA374ABE92E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8F53F1-D064-466B-96BD-860CF97FAF9E}" type="datetimeFigureOut">
              <a:rPr lang="en-IN" smtClean="0"/>
              <a:pPr/>
              <a:t>03-11-2015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C38D1E-ADA6-41AC-A61A-DA374ABE92E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8F53F1-D064-466B-96BD-860CF97FAF9E}" type="datetimeFigureOut">
              <a:rPr lang="en-IN" smtClean="0"/>
              <a:pPr/>
              <a:t>03-11-2015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C38D1E-ADA6-41AC-A61A-DA374ABE92E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8F53F1-D064-466B-96BD-860CF97FAF9E}" type="datetimeFigureOut">
              <a:rPr lang="en-IN" smtClean="0"/>
              <a:pPr/>
              <a:t>03-11-2015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C38D1E-ADA6-41AC-A61A-DA374ABE92E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48F53F1-D064-466B-96BD-860CF97FAF9E}" type="datetimeFigureOut">
              <a:rPr lang="en-IN" smtClean="0"/>
              <a:pPr/>
              <a:t>03-11-2015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C38D1E-ADA6-41AC-A61A-DA374ABE92E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48F53F1-D064-466B-96BD-860CF97FAF9E}" type="datetimeFigureOut">
              <a:rPr lang="en-IN" smtClean="0"/>
              <a:pPr/>
              <a:t>03-11-2015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C38D1E-ADA6-41AC-A61A-DA374ABE92E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8F53F1-D064-466B-96BD-860CF97FAF9E}" type="datetimeFigureOut">
              <a:rPr lang="en-IN" smtClean="0"/>
              <a:pPr/>
              <a:t>03-11-2015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C38D1E-ADA6-41AC-A61A-DA374ABE92E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F53F1-D064-466B-96BD-860CF97FAF9E}" type="datetimeFigureOut">
              <a:rPr lang="en-IN" smtClean="0"/>
              <a:pPr/>
              <a:t>03-11-2015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C38D1E-ADA6-41AC-A61A-DA374ABE92E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8F53F1-D064-466B-96BD-860CF97FAF9E}" type="datetimeFigureOut">
              <a:rPr lang="en-IN" smtClean="0"/>
              <a:pPr/>
              <a:t>03-11-2015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C38D1E-ADA6-41AC-A61A-DA374ABE92E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8F53F1-D064-466B-96BD-860CF97FAF9E}" type="datetimeFigureOut">
              <a:rPr lang="en-IN" smtClean="0"/>
              <a:pPr/>
              <a:t>03-11-2015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C38D1E-ADA6-41AC-A61A-DA374ABE92E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F53F1-D064-466B-96BD-860CF97FAF9E}" type="datetimeFigureOut">
              <a:rPr lang="en-IN" smtClean="0"/>
              <a:pPr/>
              <a:t>03-11-2015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38D1E-ADA6-41AC-A61A-DA374ABE92E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hibernate.org/dtd/hibernate-mapping-3.0.dt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Caching in Hibernate</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57158" y="357166"/>
          <a:ext cx="8358246" cy="3006088"/>
        </p:xfrm>
        <a:graphic>
          <a:graphicData uri="http://schemas.openxmlformats.org/drawingml/2006/table">
            <a:tbl>
              <a:tblPr firstRow="1" bandRow="1">
                <a:tableStyleId>{5C22544A-7EE6-4342-B048-85BDC9FD1C3A}</a:tableStyleId>
              </a:tblPr>
              <a:tblGrid>
                <a:gridCol w="2000264"/>
                <a:gridCol w="6357982"/>
              </a:tblGrid>
              <a:tr h="294322">
                <a:tc>
                  <a:txBody>
                    <a:bodyPr/>
                    <a:lstStyle/>
                    <a:p>
                      <a:endParaRPr lang="en-US" dirty="0"/>
                    </a:p>
                  </a:txBody>
                  <a:tcPr/>
                </a:tc>
                <a:tc>
                  <a:txBody>
                    <a:bodyPr/>
                    <a:lstStyle/>
                    <a:p>
                      <a:endParaRPr lang="en-US"/>
                    </a:p>
                  </a:txBody>
                  <a:tcPr/>
                </a:tc>
              </a:tr>
              <a:tr h="1177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latin typeface="+mn-lt"/>
                          <a:ea typeface="+mn-ea"/>
                          <a:cs typeface="+mn-cs"/>
                        </a:rPr>
                        <a:t>Nonstrict</a:t>
                      </a:r>
                      <a:r>
                        <a:rPr lang="en-US" sz="1800" b="0" i="0" kern="1200" dirty="0" smtClean="0">
                          <a:solidFill>
                            <a:schemeClr val="dk1"/>
                          </a:solidFill>
                          <a:latin typeface="+mn-lt"/>
                          <a:ea typeface="+mn-ea"/>
                          <a:cs typeface="+mn-cs"/>
                        </a:rPr>
                        <a:t> read-write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smtClean="0">
                        <a:solidFill>
                          <a:schemeClr val="dk1"/>
                        </a:solidFill>
                        <a:latin typeface="+mn-lt"/>
                        <a:ea typeface="+mn-ea"/>
                        <a:cs typeface="+mn-cs"/>
                      </a:endParaRPr>
                    </a:p>
                    <a:p>
                      <a:endParaRPr lang="en-US" dirty="0"/>
                    </a:p>
                  </a:txBody>
                  <a:tcPr/>
                </a:tc>
                <a:tc>
                  <a:txBody>
                    <a:bodyPr/>
                    <a:lstStyle/>
                    <a:p>
                      <a:pPr fontAlgn="base"/>
                      <a:r>
                        <a:rPr lang="en-US" sz="1800" b="0" i="0" kern="1200" dirty="0" smtClean="0">
                          <a:solidFill>
                            <a:schemeClr val="dk1"/>
                          </a:solidFill>
                          <a:latin typeface="+mn-lt"/>
                          <a:ea typeface="+mn-ea"/>
                          <a:cs typeface="+mn-cs"/>
                        </a:rPr>
                        <a:t>Needed if the application needs to update data rarely.</a:t>
                      </a:r>
                    </a:p>
                    <a:p>
                      <a:pPr fontAlgn="base"/>
                      <a:r>
                        <a:rPr lang="en-US" sz="1800" b="0" i="0" kern="1200" dirty="0" smtClean="0">
                          <a:solidFill>
                            <a:schemeClr val="dk1"/>
                          </a:solidFill>
                          <a:latin typeface="+mn-lt"/>
                          <a:ea typeface="+mn-ea"/>
                          <a:cs typeface="+mn-cs"/>
                        </a:rPr>
                        <a:t>we must specify </a:t>
                      </a:r>
                      <a:r>
                        <a:rPr lang="en-US" sz="1800" b="0" i="0" kern="1200" dirty="0" err="1" smtClean="0">
                          <a:solidFill>
                            <a:schemeClr val="dk1"/>
                          </a:solidFill>
                          <a:latin typeface="+mn-lt"/>
                          <a:ea typeface="+mn-ea"/>
                          <a:cs typeface="+mn-cs"/>
                        </a:rPr>
                        <a:t>hibernate.transaction.manager_lookup_class</a:t>
                      </a:r>
                      <a:r>
                        <a:rPr lang="en-US" sz="1800" b="0" i="0" kern="1200" dirty="0" smtClean="0">
                          <a:solidFill>
                            <a:schemeClr val="dk1"/>
                          </a:solidFill>
                          <a:latin typeface="+mn-lt"/>
                          <a:ea typeface="+mn-ea"/>
                          <a:cs typeface="+mn-cs"/>
                        </a:rPr>
                        <a:t> to use this in a JTA environment .</a:t>
                      </a:r>
                    </a:p>
                    <a:p>
                      <a:pPr fontAlgn="base"/>
                      <a:r>
                        <a:rPr lang="en-US" sz="1800" b="0" i="0" kern="1200" dirty="0" smtClean="0">
                          <a:solidFill>
                            <a:schemeClr val="dk1"/>
                          </a:solidFill>
                          <a:latin typeface="+mn-lt"/>
                          <a:ea typeface="+mn-ea"/>
                          <a:cs typeface="+mn-cs"/>
                        </a:rPr>
                        <a:t>The transaction is completed when </a:t>
                      </a:r>
                      <a:r>
                        <a:rPr lang="en-US" sz="1800" b="0" i="0" kern="1200" dirty="0" err="1" smtClean="0">
                          <a:solidFill>
                            <a:schemeClr val="dk1"/>
                          </a:solidFill>
                          <a:latin typeface="+mn-lt"/>
                          <a:ea typeface="+mn-ea"/>
                          <a:cs typeface="+mn-cs"/>
                        </a:rPr>
                        <a:t>Session.close</a:t>
                      </a:r>
                      <a:r>
                        <a:rPr lang="en-US" sz="1800" b="0" i="0" kern="1200" dirty="0" smtClean="0">
                          <a:solidFill>
                            <a:schemeClr val="dk1"/>
                          </a:solidFill>
                          <a:latin typeface="+mn-lt"/>
                          <a:ea typeface="+mn-ea"/>
                          <a:cs typeface="+mn-cs"/>
                        </a:rPr>
                        <a:t>() or </a:t>
                      </a:r>
                      <a:r>
                        <a:rPr lang="en-US" sz="1800" b="0" i="0" kern="1200" dirty="0" err="1" smtClean="0">
                          <a:solidFill>
                            <a:schemeClr val="dk1"/>
                          </a:solidFill>
                          <a:latin typeface="+mn-lt"/>
                          <a:ea typeface="+mn-ea"/>
                          <a:cs typeface="+mn-cs"/>
                        </a:rPr>
                        <a:t>Session.disconnect</a:t>
                      </a:r>
                      <a:r>
                        <a:rPr lang="en-US" sz="1800" b="0" i="0" kern="1200" dirty="0" smtClean="0">
                          <a:solidFill>
                            <a:schemeClr val="dk1"/>
                          </a:solidFill>
                          <a:latin typeface="+mn-lt"/>
                          <a:ea typeface="+mn-ea"/>
                          <a:cs typeface="+mn-cs"/>
                        </a:rPr>
                        <a:t>() is called In other environments (except JTA) .</a:t>
                      </a:r>
                      <a:endParaRPr lang="en-US" sz="1800" b="0" i="0" kern="1200" dirty="0">
                        <a:solidFill>
                          <a:schemeClr val="dk1"/>
                        </a:solidFill>
                        <a:latin typeface="+mn-lt"/>
                        <a:ea typeface="+mn-ea"/>
                        <a:cs typeface="+mn-cs"/>
                      </a:endParaRPr>
                    </a:p>
                  </a:txBody>
                  <a:tcPr/>
                </a:tc>
              </a:tr>
              <a:tr h="1177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Transactional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smtClean="0">
                        <a:solidFill>
                          <a:schemeClr val="dk1"/>
                        </a:solidFill>
                        <a:latin typeface="+mn-lt"/>
                        <a:ea typeface="+mn-ea"/>
                        <a:cs typeface="+mn-cs"/>
                      </a:endParaRPr>
                    </a:p>
                    <a:p>
                      <a:endParaRPr lang="en-US" dirty="0"/>
                    </a:p>
                  </a:txBody>
                  <a:tcPr/>
                </a:tc>
                <a:tc>
                  <a:txBody>
                    <a:bodyPr/>
                    <a:lstStyle/>
                    <a:p>
                      <a:pPr fontAlgn="base"/>
                      <a:r>
                        <a:rPr lang="en-US" sz="1800" b="0" i="0" kern="1200" dirty="0" smtClean="0">
                          <a:solidFill>
                            <a:schemeClr val="dk1"/>
                          </a:solidFill>
                          <a:latin typeface="+mn-lt"/>
                          <a:ea typeface="+mn-ea"/>
                          <a:cs typeface="+mn-cs"/>
                        </a:rPr>
                        <a:t>It supports only transactional cache providers such as </a:t>
                      </a:r>
                      <a:r>
                        <a:rPr lang="en-US" sz="1800" b="0" i="0" kern="1200" dirty="0" err="1" smtClean="0">
                          <a:solidFill>
                            <a:schemeClr val="dk1"/>
                          </a:solidFill>
                          <a:latin typeface="+mn-lt"/>
                          <a:ea typeface="+mn-ea"/>
                          <a:cs typeface="+mn-cs"/>
                        </a:rPr>
                        <a:t>JBoss</a:t>
                      </a:r>
                      <a:r>
                        <a:rPr lang="en-US" sz="1800" b="0" i="0" kern="1200" dirty="0" smtClean="0">
                          <a:solidFill>
                            <a:schemeClr val="dk1"/>
                          </a:solidFill>
                          <a:latin typeface="+mn-lt"/>
                          <a:ea typeface="+mn-ea"/>
                          <a:cs typeface="+mn-cs"/>
                        </a:rPr>
                        <a:t> </a:t>
                      </a:r>
                      <a:r>
                        <a:rPr lang="en-US" sz="1800" b="0" i="0" kern="1200" dirty="0" err="1" smtClean="0">
                          <a:solidFill>
                            <a:schemeClr val="dk1"/>
                          </a:solidFill>
                          <a:latin typeface="+mn-lt"/>
                          <a:ea typeface="+mn-ea"/>
                          <a:cs typeface="+mn-cs"/>
                        </a:rPr>
                        <a:t>TreeCache</a:t>
                      </a:r>
                      <a:r>
                        <a:rPr lang="en-US" sz="1800" b="0" i="0" kern="1200" dirty="0" smtClean="0">
                          <a:solidFill>
                            <a:schemeClr val="dk1"/>
                          </a:solidFill>
                          <a:latin typeface="+mn-lt"/>
                          <a:ea typeface="+mn-ea"/>
                          <a:cs typeface="+mn-cs"/>
                        </a:rPr>
                        <a:t>.</a:t>
                      </a:r>
                    </a:p>
                    <a:p>
                      <a:pPr fontAlgn="base"/>
                      <a:r>
                        <a:rPr lang="en-US" sz="1800" b="0" i="0" kern="1200" dirty="0" smtClean="0">
                          <a:solidFill>
                            <a:schemeClr val="dk1"/>
                          </a:solidFill>
                          <a:latin typeface="+mn-lt"/>
                          <a:ea typeface="+mn-ea"/>
                          <a:cs typeface="+mn-cs"/>
                        </a:rPr>
                        <a:t>only used in JTA environment.</a:t>
                      </a:r>
                      <a:endParaRPr lang="en-US" sz="1800" b="0" i="0" kern="1200" dirty="0">
                        <a:solidFill>
                          <a:schemeClr val="dk1"/>
                        </a:solidFill>
                        <a:latin typeface="+mn-lt"/>
                        <a:ea typeface="+mn-ea"/>
                        <a:cs typeface="+mn-cs"/>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5" name="Rectangle 4"/>
          <p:cNvSpPr/>
          <p:nvPr/>
        </p:nvSpPr>
        <p:spPr>
          <a:xfrm>
            <a:off x="323528" y="1412776"/>
            <a:ext cx="8352928" cy="5355312"/>
          </a:xfrm>
          <a:prstGeom prst="rect">
            <a:avLst/>
          </a:prstGeom>
        </p:spPr>
        <p:txBody>
          <a:bodyPr wrap="square">
            <a:spAutoFit/>
          </a:bodyPr>
          <a:lstStyle/>
          <a:p>
            <a:r>
              <a:rPr lang="en-IN" dirty="0"/>
              <a:t>&lt;?xml version="1.0" encoding="utf-8"?&gt;</a:t>
            </a:r>
          </a:p>
          <a:p>
            <a:r>
              <a:rPr lang="en-IN" dirty="0"/>
              <a:t>&lt;!DOCTYPE hibernate-mapping PUBLIC </a:t>
            </a:r>
          </a:p>
          <a:p>
            <a:r>
              <a:rPr lang="en-IN" dirty="0"/>
              <a:t> "-//Hibernate/Hibernate Mapping DTD//EN"</a:t>
            </a:r>
          </a:p>
          <a:p>
            <a:r>
              <a:rPr lang="en-IN" dirty="0"/>
              <a:t> "</a:t>
            </a:r>
            <a:r>
              <a:rPr lang="en-IN" u="sng" dirty="0">
                <a:hlinkClick r:id="rId2"/>
              </a:rPr>
              <a:t>http://www.hibernate.org/dtd/hibernate-mapping-3.0.dtd"&gt; </a:t>
            </a:r>
          </a:p>
          <a:p>
            <a:endParaRPr lang="en" dirty="0"/>
          </a:p>
          <a:p>
            <a:r>
              <a:rPr lang="en-IN" dirty="0"/>
              <a:t>&lt;hibernate-mapping&gt;</a:t>
            </a:r>
          </a:p>
          <a:p>
            <a:r>
              <a:rPr lang="en-IN" dirty="0"/>
              <a:t>   &lt;class name="Employee" table="EMPLOYEE"&gt;</a:t>
            </a:r>
          </a:p>
          <a:p>
            <a:r>
              <a:rPr lang="en-IN" dirty="0"/>
              <a:t>      &lt;meta attribute="class-description"&gt;</a:t>
            </a:r>
          </a:p>
          <a:p>
            <a:r>
              <a:rPr lang="en-IN" dirty="0"/>
              <a:t>         This class contains the employee detail. </a:t>
            </a:r>
          </a:p>
          <a:p>
            <a:r>
              <a:rPr lang="en-IN" dirty="0"/>
              <a:t>      &lt;/meta&gt;</a:t>
            </a:r>
          </a:p>
          <a:p>
            <a:r>
              <a:rPr lang="en-IN" dirty="0"/>
              <a:t>      &lt;cache usage="read-write"/&gt;</a:t>
            </a:r>
          </a:p>
          <a:p>
            <a:r>
              <a:rPr lang="en-IN" dirty="0"/>
              <a:t>      &lt;id name="id" type="</a:t>
            </a:r>
            <a:r>
              <a:rPr lang="en-IN" dirty="0" err="1"/>
              <a:t>int</a:t>
            </a:r>
            <a:r>
              <a:rPr lang="en-IN" dirty="0"/>
              <a:t>" column="id"&gt;</a:t>
            </a:r>
          </a:p>
          <a:p>
            <a:r>
              <a:rPr lang="en-IN" dirty="0"/>
              <a:t>         &lt;generator class="native"/&gt;</a:t>
            </a:r>
          </a:p>
          <a:p>
            <a:r>
              <a:rPr lang="en-IN" dirty="0"/>
              <a:t>      &lt;/id&gt;</a:t>
            </a:r>
          </a:p>
          <a:p>
            <a:r>
              <a:rPr lang="en-IN" dirty="0"/>
              <a:t>      &lt;property name="</a:t>
            </a:r>
            <a:r>
              <a:rPr lang="en-IN" dirty="0" err="1"/>
              <a:t>firstName</a:t>
            </a:r>
            <a:r>
              <a:rPr lang="en-IN" dirty="0"/>
              <a:t>" column="</a:t>
            </a:r>
            <a:r>
              <a:rPr lang="en-IN" dirty="0" err="1"/>
              <a:t>first_name</a:t>
            </a:r>
            <a:r>
              <a:rPr lang="en-IN" dirty="0"/>
              <a:t>" type="string"/&gt;</a:t>
            </a:r>
          </a:p>
          <a:p>
            <a:r>
              <a:rPr lang="en-IN" dirty="0"/>
              <a:t>      &lt;property name="</a:t>
            </a:r>
            <a:r>
              <a:rPr lang="en-IN" dirty="0" err="1"/>
              <a:t>lastName</a:t>
            </a:r>
            <a:r>
              <a:rPr lang="en-IN" dirty="0"/>
              <a:t>" column="</a:t>
            </a:r>
            <a:r>
              <a:rPr lang="en-IN" dirty="0" err="1"/>
              <a:t>last_name</a:t>
            </a:r>
            <a:r>
              <a:rPr lang="en-IN" dirty="0"/>
              <a:t>" type="string"/&gt;</a:t>
            </a:r>
          </a:p>
          <a:p>
            <a:r>
              <a:rPr lang="en-IN" dirty="0"/>
              <a:t>      &lt;property name="salary" column="salary" type="</a:t>
            </a:r>
            <a:r>
              <a:rPr lang="en-IN" dirty="0" err="1"/>
              <a:t>int</a:t>
            </a:r>
            <a:r>
              <a:rPr lang="en-IN" dirty="0"/>
              <a:t>"/&gt;</a:t>
            </a:r>
          </a:p>
          <a:p>
            <a:r>
              <a:rPr lang="en-IN" dirty="0"/>
              <a:t>   &lt;/class&gt;</a:t>
            </a:r>
          </a:p>
          <a:p>
            <a:r>
              <a:rPr lang="en-IN" dirty="0"/>
              <a:t>&lt;/hibernate-mapping&gt;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706090"/>
          </a:xfrm>
        </p:spPr>
        <p:txBody>
          <a:bodyPr>
            <a:normAutofit fontScale="90000"/>
          </a:bodyPr>
          <a:lstStyle/>
          <a:p>
            <a:r>
              <a:rPr lang="en-IN" dirty="0"/>
              <a:t>Cache provider:</a:t>
            </a:r>
            <a:br>
              <a:rPr lang="en-IN" dirty="0"/>
            </a:br>
            <a:endParaRPr lang="en-IN" dirty="0"/>
          </a:p>
        </p:txBody>
      </p:sp>
      <p:sp>
        <p:nvSpPr>
          <p:cNvPr id="3" name="Content Placeholder 2"/>
          <p:cNvSpPr>
            <a:spLocks noGrp="1"/>
          </p:cNvSpPr>
          <p:nvPr>
            <p:ph idx="1"/>
          </p:nvPr>
        </p:nvSpPr>
        <p:spPr>
          <a:xfrm>
            <a:off x="323528" y="908720"/>
            <a:ext cx="8363272" cy="5217443"/>
          </a:xfrm>
        </p:spPr>
        <p:txBody>
          <a:bodyPr/>
          <a:lstStyle/>
          <a:p>
            <a:pPr>
              <a:buNone/>
            </a:pPr>
            <a:r>
              <a:rPr lang="en-IN" dirty="0"/>
              <a:t>Your next step after considering the concurrency strategies you will use for your cache candidate classes is to pick a cache provider. Hibernate forces you to choose a single cache provider for the whole application.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8964489" cy="7073115"/>
        </p:xfrm>
        <a:graphic>
          <a:graphicData uri="http://schemas.openxmlformats.org/drawingml/2006/table">
            <a:tbl>
              <a:tblPr firstRow="1" bandRow="1">
                <a:tableStyleId>{5C22544A-7EE6-4342-B048-85BDC9FD1C3A}</a:tableStyleId>
              </a:tblPr>
              <a:tblGrid>
                <a:gridCol w="1344717"/>
                <a:gridCol w="2145666"/>
                <a:gridCol w="5474106"/>
              </a:tblGrid>
              <a:tr h="0">
                <a:tc>
                  <a:txBody>
                    <a:bodyPr/>
                    <a:lstStyle/>
                    <a:p>
                      <a:pPr algn="l"/>
                      <a:r>
                        <a:rPr lang="en-IN" dirty="0"/>
                        <a:t>.N.</a:t>
                      </a:r>
                    </a:p>
                  </a:txBody>
                  <a:tcPr marL="47625" marR="47625" marT="47625" marB="47625" anchor="ctr"/>
                </a:tc>
                <a:tc>
                  <a:txBody>
                    <a:bodyPr/>
                    <a:lstStyle/>
                    <a:p>
                      <a:pPr algn="l"/>
                      <a:r>
                        <a:rPr lang="en-IN"/>
                        <a:t>Cache Name</a:t>
                      </a:r>
                    </a:p>
                  </a:txBody>
                  <a:tcPr marL="47625" marR="47625" marT="47625" marB="47625" anchor="ctr"/>
                </a:tc>
                <a:tc>
                  <a:txBody>
                    <a:bodyPr/>
                    <a:lstStyle/>
                    <a:p>
                      <a:pPr algn="l"/>
                      <a:r>
                        <a:rPr lang="en-IN"/>
                        <a:t>Description</a:t>
                      </a:r>
                    </a:p>
                  </a:txBody>
                  <a:tcPr marL="47625" marR="47625" marT="47625" marB="47625" anchor="ctr"/>
                </a:tc>
              </a:tr>
              <a:tr h="955985">
                <a:tc>
                  <a:txBody>
                    <a:bodyPr/>
                    <a:lstStyle/>
                    <a:p>
                      <a:r>
                        <a:rPr lang="en-IN" dirty="0"/>
                        <a:t>1</a:t>
                      </a:r>
                    </a:p>
                  </a:txBody>
                  <a:tcPr marL="47625" marR="47625" marT="47625" marB="47625" anchor="ctr"/>
                </a:tc>
                <a:tc>
                  <a:txBody>
                    <a:bodyPr/>
                    <a:lstStyle/>
                    <a:p>
                      <a:r>
                        <a:rPr lang="en-IN"/>
                        <a:t>EHCache</a:t>
                      </a:r>
                    </a:p>
                  </a:txBody>
                  <a:tcPr marL="47625" marR="47625" marT="47625" marB="47625" anchor="ctr"/>
                </a:tc>
                <a:tc>
                  <a:txBody>
                    <a:bodyPr/>
                    <a:lstStyle/>
                    <a:p>
                      <a:pPr fontAlgn="base"/>
                      <a:r>
                        <a:rPr lang="en-US" sz="1800" b="0" i="0" kern="1200" dirty="0" smtClean="0">
                          <a:solidFill>
                            <a:schemeClr val="dk1"/>
                          </a:solidFill>
                          <a:latin typeface="+mn-lt"/>
                          <a:ea typeface="+mn-ea"/>
                          <a:cs typeface="+mn-cs"/>
                        </a:rPr>
                        <a:t>It is fast.</a:t>
                      </a:r>
                    </a:p>
                    <a:p>
                      <a:pPr fontAlgn="base"/>
                      <a:r>
                        <a:rPr lang="en-US" sz="1800" b="0" i="0" kern="1200" dirty="0" smtClean="0">
                          <a:solidFill>
                            <a:schemeClr val="dk1"/>
                          </a:solidFill>
                          <a:latin typeface="+mn-lt"/>
                          <a:ea typeface="+mn-ea"/>
                          <a:cs typeface="+mn-cs"/>
                        </a:rPr>
                        <a:t>lightweight.</a:t>
                      </a:r>
                    </a:p>
                    <a:p>
                      <a:pPr fontAlgn="base"/>
                      <a:r>
                        <a:rPr lang="en-US" sz="1800" b="0" i="0" kern="1200" dirty="0" smtClean="0">
                          <a:solidFill>
                            <a:schemeClr val="dk1"/>
                          </a:solidFill>
                          <a:latin typeface="+mn-lt"/>
                          <a:ea typeface="+mn-ea"/>
                          <a:cs typeface="+mn-cs"/>
                        </a:rPr>
                        <a:t>Easy-to-use.</a:t>
                      </a:r>
                    </a:p>
                    <a:p>
                      <a:pPr fontAlgn="base"/>
                      <a:r>
                        <a:rPr lang="en-US" sz="1800" b="0" i="0" kern="1200" dirty="0" smtClean="0">
                          <a:solidFill>
                            <a:schemeClr val="dk1"/>
                          </a:solidFill>
                          <a:latin typeface="+mn-lt"/>
                          <a:ea typeface="+mn-ea"/>
                          <a:cs typeface="+mn-cs"/>
                        </a:rPr>
                        <a:t>Supports read-only and read/write caching.</a:t>
                      </a:r>
                    </a:p>
                    <a:p>
                      <a:pPr fontAlgn="base"/>
                      <a:r>
                        <a:rPr lang="en-US" sz="1800" b="0" i="0" kern="1200" dirty="0" smtClean="0">
                          <a:solidFill>
                            <a:schemeClr val="dk1"/>
                          </a:solidFill>
                          <a:latin typeface="+mn-lt"/>
                          <a:ea typeface="+mn-ea"/>
                          <a:cs typeface="+mn-cs"/>
                        </a:rPr>
                        <a:t>Supports memory-based and disk-based caching.</a:t>
                      </a:r>
                    </a:p>
                    <a:p>
                      <a:pPr fontAlgn="base"/>
                      <a:r>
                        <a:rPr lang="en-US" sz="1800" b="0" i="0" kern="1200" dirty="0" smtClean="0">
                          <a:solidFill>
                            <a:schemeClr val="dk1"/>
                          </a:solidFill>
                          <a:latin typeface="+mn-lt"/>
                          <a:ea typeface="+mn-ea"/>
                          <a:cs typeface="+mn-cs"/>
                        </a:rPr>
                        <a:t>Does not support clustering.</a:t>
                      </a:r>
                      <a:endParaRPr lang="en-US" sz="1800" b="0" i="0" kern="1200" dirty="0">
                        <a:solidFill>
                          <a:schemeClr val="dk1"/>
                        </a:solidFill>
                        <a:latin typeface="+mn-lt"/>
                        <a:ea typeface="+mn-ea"/>
                        <a:cs typeface="+mn-cs"/>
                      </a:endParaRPr>
                    </a:p>
                  </a:txBody>
                  <a:tcPr marL="47625" marR="47625" marT="47625" marB="47625" anchor="ctr"/>
                </a:tc>
              </a:tr>
              <a:tr h="955985">
                <a:tc>
                  <a:txBody>
                    <a:bodyPr/>
                    <a:lstStyle/>
                    <a:p>
                      <a:r>
                        <a:rPr lang="en-IN"/>
                        <a:t>2</a:t>
                      </a:r>
                    </a:p>
                  </a:txBody>
                  <a:tcPr marL="47625" marR="47625" marT="47625" marB="47625" anchor="ctr"/>
                </a:tc>
                <a:tc>
                  <a:txBody>
                    <a:bodyPr/>
                    <a:lstStyle/>
                    <a:p>
                      <a:r>
                        <a:rPr lang="en-IN" dirty="0" err="1"/>
                        <a:t>OSCache</a:t>
                      </a:r>
                      <a:endParaRPr lang="en-IN" dirty="0"/>
                    </a:p>
                  </a:txBody>
                  <a:tcPr marL="47625" marR="47625" marT="47625" marB="47625" anchor="ctr"/>
                </a:tc>
                <a:tc>
                  <a:txBody>
                    <a:bodyPr/>
                    <a:lstStyle/>
                    <a:p>
                      <a:pPr fontAlgn="base"/>
                      <a:r>
                        <a:rPr lang="en-US" sz="1800" b="0" i="0" kern="1200" dirty="0" smtClean="0">
                          <a:solidFill>
                            <a:schemeClr val="dk1"/>
                          </a:solidFill>
                          <a:latin typeface="+mn-lt"/>
                          <a:ea typeface="+mn-ea"/>
                          <a:cs typeface="+mn-cs"/>
                        </a:rPr>
                        <a:t>It is a powerful .</a:t>
                      </a:r>
                    </a:p>
                    <a:p>
                      <a:pPr fontAlgn="base"/>
                      <a:r>
                        <a:rPr lang="en-US" sz="1800" b="0" i="0" kern="1200" dirty="0" smtClean="0">
                          <a:solidFill>
                            <a:schemeClr val="dk1"/>
                          </a:solidFill>
                          <a:latin typeface="+mn-lt"/>
                          <a:ea typeface="+mn-ea"/>
                          <a:cs typeface="+mn-cs"/>
                        </a:rPr>
                        <a:t>flexible package</a:t>
                      </a:r>
                    </a:p>
                    <a:p>
                      <a:pPr fontAlgn="base"/>
                      <a:r>
                        <a:rPr lang="en-US" sz="1800" b="0" i="0" kern="1200" dirty="0" smtClean="0">
                          <a:solidFill>
                            <a:schemeClr val="dk1"/>
                          </a:solidFill>
                          <a:latin typeface="+mn-lt"/>
                          <a:ea typeface="+mn-ea"/>
                          <a:cs typeface="+mn-cs"/>
                        </a:rPr>
                        <a:t>supports read-only and read/write caching.</a:t>
                      </a:r>
                    </a:p>
                    <a:p>
                      <a:pPr fontAlgn="base"/>
                      <a:r>
                        <a:rPr lang="en-US" sz="1800" b="0" i="0" kern="1200" dirty="0" smtClean="0">
                          <a:solidFill>
                            <a:schemeClr val="dk1"/>
                          </a:solidFill>
                          <a:latin typeface="+mn-lt"/>
                          <a:ea typeface="+mn-ea"/>
                          <a:cs typeface="+mn-cs"/>
                        </a:rPr>
                        <a:t>Supports memory- based and disk-based caching.</a:t>
                      </a:r>
                    </a:p>
                    <a:p>
                      <a:pPr fontAlgn="base"/>
                      <a:r>
                        <a:rPr lang="en-US" sz="1800" b="0" i="0" kern="1200" dirty="0" smtClean="0">
                          <a:solidFill>
                            <a:schemeClr val="dk1"/>
                          </a:solidFill>
                          <a:latin typeface="+mn-lt"/>
                          <a:ea typeface="+mn-ea"/>
                          <a:cs typeface="+mn-cs"/>
                        </a:rPr>
                        <a:t>Provides basic support for clustering via either </a:t>
                      </a:r>
                      <a:r>
                        <a:rPr lang="en-US" sz="1800" b="0" i="0" kern="1200" dirty="0" err="1" smtClean="0">
                          <a:solidFill>
                            <a:schemeClr val="dk1"/>
                          </a:solidFill>
                          <a:latin typeface="+mn-lt"/>
                          <a:ea typeface="+mn-ea"/>
                          <a:cs typeface="+mn-cs"/>
                        </a:rPr>
                        <a:t>JavaGroups</a:t>
                      </a:r>
                      <a:r>
                        <a:rPr lang="en-US" sz="1800" b="0" i="0" kern="1200" dirty="0" smtClean="0">
                          <a:solidFill>
                            <a:schemeClr val="dk1"/>
                          </a:solidFill>
                          <a:latin typeface="+mn-lt"/>
                          <a:ea typeface="+mn-ea"/>
                          <a:cs typeface="+mn-cs"/>
                        </a:rPr>
                        <a:t> or JMS.</a:t>
                      </a:r>
                      <a:endParaRPr lang="en-US" sz="1800" b="0" i="0" kern="1200" dirty="0">
                        <a:solidFill>
                          <a:schemeClr val="dk1"/>
                        </a:solidFill>
                        <a:latin typeface="+mn-lt"/>
                        <a:ea typeface="+mn-ea"/>
                        <a:cs typeface="+mn-cs"/>
                      </a:endParaRPr>
                    </a:p>
                  </a:txBody>
                  <a:tcPr marL="47625" marR="47625" marT="47625" marB="47625" anchor="ctr"/>
                </a:tc>
              </a:tr>
              <a:tr h="955985">
                <a:tc>
                  <a:txBody>
                    <a:bodyPr/>
                    <a:lstStyle/>
                    <a:p>
                      <a:r>
                        <a:rPr lang="en-IN"/>
                        <a:t>3</a:t>
                      </a:r>
                    </a:p>
                  </a:txBody>
                  <a:tcPr marL="47625" marR="47625" marT="47625" marB="47625" anchor="ctr"/>
                </a:tc>
                <a:tc>
                  <a:txBody>
                    <a:bodyPr/>
                    <a:lstStyle/>
                    <a:p>
                      <a:r>
                        <a:rPr lang="en-IN" dirty="0" err="1" smtClean="0"/>
                        <a:t>SwarmCache</a:t>
                      </a:r>
                      <a:endParaRPr lang="en-IN" dirty="0"/>
                    </a:p>
                  </a:txBody>
                  <a:tcPr marL="47625" marR="47625" marT="47625" marB="47625" anchor="ctr"/>
                </a:tc>
                <a:tc>
                  <a:txBody>
                    <a:bodyPr/>
                    <a:lstStyle/>
                    <a:p>
                      <a:pPr fontAlgn="base"/>
                      <a:r>
                        <a:rPr lang="en-US" sz="1800" b="0" i="0" kern="1200" dirty="0" smtClean="0">
                          <a:solidFill>
                            <a:schemeClr val="dk1"/>
                          </a:solidFill>
                          <a:latin typeface="+mn-lt"/>
                          <a:ea typeface="+mn-ea"/>
                          <a:cs typeface="+mn-cs"/>
                        </a:rPr>
                        <a:t>is a cluster-based caching.</a:t>
                      </a:r>
                    </a:p>
                    <a:p>
                      <a:pPr fontAlgn="base"/>
                      <a:r>
                        <a:rPr lang="en-US" sz="1800" b="0" i="0" kern="1200" dirty="0" smtClean="0">
                          <a:solidFill>
                            <a:schemeClr val="dk1"/>
                          </a:solidFill>
                          <a:latin typeface="+mn-lt"/>
                          <a:ea typeface="+mn-ea"/>
                          <a:cs typeface="+mn-cs"/>
                        </a:rPr>
                        <a:t>supports read-only or </a:t>
                      </a:r>
                      <a:r>
                        <a:rPr lang="en-US" sz="1800" b="0" i="0" kern="1200" dirty="0" err="1" smtClean="0">
                          <a:solidFill>
                            <a:schemeClr val="dk1"/>
                          </a:solidFill>
                          <a:latin typeface="+mn-lt"/>
                          <a:ea typeface="+mn-ea"/>
                          <a:cs typeface="+mn-cs"/>
                        </a:rPr>
                        <a:t>nonstrict</a:t>
                      </a:r>
                      <a:r>
                        <a:rPr lang="en-US" sz="1800" b="0" i="0" kern="1200" dirty="0" smtClean="0">
                          <a:solidFill>
                            <a:schemeClr val="dk1"/>
                          </a:solidFill>
                          <a:latin typeface="+mn-lt"/>
                          <a:ea typeface="+mn-ea"/>
                          <a:cs typeface="+mn-cs"/>
                        </a:rPr>
                        <a:t> read/write caching .</a:t>
                      </a:r>
                    </a:p>
                    <a:p>
                      <a:pPr fontAlgn="base"/>
                      <a:r>
                        <a:rPr lang="en-US" sz="1800" b="0" i="0" kern="1200" dirty="0" smtClean="0">
                          <a:solidFill>
                            <a:schemeClr val="dk1"/>
                          </a:solidFill>
                          <a:latin typeface="+mn-lt"/>
                          <a:ea typeface="+mn-ea"/>
                          <a:cs typeface="+mn-cs"/>
                        </a:rPr>
                        <a:t>appropriate for applications those have more read operations than write operations.</a:t>
                      </a:r>
                      <a:endParaRPr lang="en-US" sz="1800" b="0" i="0" kern="1200" dirty="0">
                        <a:solidFill>
                          <a:schemeClr val="dk1"/>
                        </a:solidFill>
                        <a:latin typeface="+mn-lt"/>
                        <a:ea typeface="+mn-ea"/>
                        <a:cs typeface="+mn-cs"/>
                      </a:endParaRPr>
                    </a:p>
                  </a:txBody>
                  <a:tcPr marL="47625" marR="47625" marT="47625" marB="47625" anchor="ctr"/>
                </a:tc>
              </a:tr>
              <a:tr h="2028675">
                <a:tc>
                  <a:txBody>
                    <a:bodyPr/>
                    <a:lstStyle/>
                    <a:p>
                      <a:r>
                        <a:rPr lang="en-IN" dirty="0"/>
                        <a:t>4</a:t>
                      </a:r>
                    </a:p>
                  </a:txBody>
                  <a:tcPr marL="47625" marR="47625" marT="47625" marB="47625" anchor="ctr"/>
                </a:tc>
                <a:tc>
                  <a:txBody>
                    <a:bodyPr/>
                    <a:lstStyle/>
                    <a:p>
                      <a:r>
                        <a:rPr lang="en-IN" dirty="0" err="1" smtClean="0"/>
                        <a:t>JBossTreeCache</a:t>
                      </a:r>
                      <a:endParaRPr lang="en-IN" dirty="0"/>
                    </a:p>
                  </a:txBody>
                  <a:tcPr marL="47625" marR="47625" marT="47625" marB="47625" anchor="ctr"/>
                </a:tc>
                <a:tc>
                  <a:txBody>
                    <a:bodyPr/>
                    <a:lstStyle/>
                    <a:p>
                      <a:pPr fontAlgn="base"/>
                      <a:r>
                        <a:rPr lang="en-US" sz="1800" b="0" i="0" kern="1200" dirty="0" smtClean="0">
                          <a:solidFill>
                            <a:schemeClr val="dk1"/>
                          </a:solidFill>
                          <a:latin typeface="+mn-lt"/>
                          <a:ea typeface="+mn-ea"/>
                          <a:cs typeface="+mn-cs"/>
                        </a:rPr>
                        <a:t>is a powerful replicated and transactional cache.</a:t>
                      </a:r>
                    </a:p>
                    <a:p>
                      <a:pPr fontAlgn="base"/>
                      <a:r>
                        <a:rPr lang="en-US" sz="1800" b="0" i="0" kern="1200" dirty="0" smtClean="0">
                          <a:solidFill>
                            <a:schemeClr val="dk1"/>
                          </a:solidFill>
                          <a:latin typeface="+mn-lt"/>
                          <a:ea typeface="+mn-ea"/>
                          <a:cs typeface="+mn-cs"/>
                        </a:rPr>
                        <a:t>useful when we need a true transaction-capable caching architecture .</a:t>
                      </a:r>
                      <a:endParaRPr lang="en-US" sz="1800" b="0" i="0" kern="1200" dirty="0">
                        <a:solidFill>
                          <a:schemeClr val="dk1"/>
                        </a:solidFill>
                        <a:latin typeface="+mn-lt"/>
                        <a:ea typeface="+mn-ea"/>
                        <a:cs typeface="+mn-cs"/>
                      </a:endParaRPr>
                    </a:p>
                  </a:txBody>
                  <a:tcPr marL="47625" marR="47625" marT="47625" marB="476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57200" y="1600200"/>
          <a:ext cx="8229600" cy="2127250"/>
        </p:xfrm>
        <a:graphic>
          <a:graphicData uri="http://schemas.openxmlformats.org/drawingml/2006/table">
            <a:tbl>
              <a:tblPr firstRow="1" bandRow="1">
                <a:tableStyleId>{5C22544A-7EE6-4342-B048-85BDC9FD1C3A}</a:tableStyleId>
              </a:tblPr>
              <a:tblGrid>
                <a:gridCol w="2026568"/>
                <a:gridCol w="1265272"/>
                <a:gridCol w="1645920"/>
                <a:gridCol w="1645920"/>
                <a:gridCol w="1645920"/>
              </a:tblGrid>
              <a:tr h="370840">
                <a:tc>
                  <a:txBody>
                    <a:bodyPr/>
                    <a:lstStyle/>
                    <a:p>
                      <a:pPr algn="l"/>
                      <a:r>
                        <a:rPr lang="en-IN" dirty="0"/>
                        <a:t>Strategy/Provider</a:t>
                      </a:r>
                    </a:p>
                  </a:txBody>
                  <a:tcPr marL="47625" marR="47625" marT="47625" marB="47625"/>
                </a:tc>
                <a:tc>
                  <a:txBody>
                    <a:bodyPr/>
                    <a:lstStyle/>
                    <a:p>
                      <a:pPr algn="l"/>
                      <a:r>
                        <a:rPr lang="en-IN"/>
                        <a:t>Read-only</a:t>
                      </a:r>
                    </a:p>
                  </a:txBody>
                  <a:tcPr marL="47625" marR="47625" marT="47625" marB="47625"/>
                </a:tc>
                <a:tc>
                  <a:txBody>
                    <a:bodyPr/>
                    <a:lstStyle/>
                    <a:p>
                      <a:pPr algn="l"/>
                      <a:r>
                        <a:rPr lang="en-IN"/>
                        <a:t>Nonstrictread-write</a:t>
                      </a:r>
                    </a:p>
                  </a:txBody>
                  <a:tcPr marL="47625" marR="47625" marT="47625" marB="47625"/>
                </a:tc>
                <a:tc>
                  <a:txBody>
                    <a:bodyPr/>
                    <a:lstStyle/>
                    <a:p>
                      <a:pPr algn="l"/>
                      <a:r>
                        <a:rPr lang="en-IN"/>
                        <a:t>Read-write</a:t>
                      </a:r>
                    </a:p>
                  </a:txBody>
                  <a:tcPr marL="47625" marR="47625" marT="47625" marB="47625"/>
                </a:tc>
                <a:tc>
                  <a:txBody>
                    <a:bodyPr/>
                    <a:lstStyle/>
                    <a:p>
                      <a:pPr algn="l"/>
                      <a:r>
                        <a:rPr lang="en-IN"/>
                        <a:t>Transactional</a:t>
                      </a:r>
                    </a:p>
                  </a:txBody>
                  <a:tcPr marL="47625" marR="47625" marT="47625" marB="47625"/>
                </a:tc>
              </a:tr>
              <a:tr h="370840">
                <a:tc>
                  <a:txBody>
                    <a:bodyPr/>
                    <a:lstStyle/>
                    <a:p>
                      <a:r>
                        <a:rPr lang="en-IN"/>
                        <a:t>EHCache</a:t>
                      </a:r>
                    </a:p>
                  </a:txBody>
                  <a:tcPr marL="47625" marR="47625" marT="47625" marB="47625"/>
                </a:tc>
                <a:tc>
                  <a:txBody>
                    <a:bodyPr/>
                    <a:lstStyle/>
                    <a:p>
                      <a:r>
                        <a:rPr lang="en-IN"/>
                        <a:t>X</a:t>
                      </a:r>
                    </a:p>
                  </a:txBody>
                  <a:tcPr marL="47625" marR="47625" marT="47625" marB="47625"/>
                </a:tc>
                <a:tc>
                  <a:txBody>
                    <a:bodyPr/>
                    <a:lstStyle/>
                    <a:p>
                      <a:r>
                        <a:rPr lang="en-IN"/>
                        <a:t>X</a:t>
                      </a:r>
                    </a:p>
                  </a:txBody>
                  <a:tcPr marL="47625" marR="47625" marT="47625" marB="47625"/>
                </a:tc>
                <a:tc>
                  <a:txBody>
                    <a:bodyPr/>
                    <a:lstStyle/>
                    <a:p>
                      <a:r>
                        <a:rPr lang="en-IN"/>
                        <a:t>X</a:t>
                      </a:r>
                    </a:p>
                  </a:txBody>
                  <a:tcPr marL="47625" marR="47625" marT="47625" marB="47625"/>
                </a:tc>
                <a:tc>
                  <a:txBody>
                    <a:bodyPr/>
                    <a:lstStyle/>
                    <a:p>
                      <a:r>
                        <a:rPr lang="en-IN"/>
                        <a:t> </a:t>
                      </a:r>
                    </a:p>
                  </a:txBody>
                  <a:tcPr marL="47625" marR="47625" marT="47625" marB="47625"/>
                </a:tc>
              </a:tr>
              <a:tr h="370840">
                <a:tc>
                  <a:txBody>
                    <a:bodyPr/>
                    <a:lstStyle/>
                    <a:p>
                      <a:r>
                        <a:rPr lang="en-IN"/>
                        <a:t>OSCache</a:t>
                      </a:r>
                    </a:p>
                  </a:txBody>
                  <a:tcPr marL="47625" marR="47625" marT="47625" marB="47625"/>
                </a:tc>
                <a:tc>
                  <a:txBody>
                    <a:bodyPr/>
                    <a:lstStyle/>
                    <a:p>
                      <a:r>
                        <a:rPr lang="en-IN"/>
                        <a:t>X</a:t>
                      </a:r>
                    </a:p>
                  </a:txBody>
                  <a:tcPr marL="47625" marR="47625" marT="47625" marB="47625"/>
                </a:tc>
                <a:tc>
                  <a:txBody>
                    <a:bodyPr/>
                    <a:lstStyle/>
                    <a:p>
                      <a:r>
                        <a:rPr lang="en-IN"/>
                        <a:t>X</a:t>
                      </a:r>
                    </a:p>
                  </a:txBody>
                  <a:tcPr marL="47625" marR="47625" marT="47625" marB="47625"/>
                </a:tc>
                <a:tc>
                  <a:txBody>
                    <a:bodyPr/>
                    <a:lstStyle/>
                    <a:p>
                      <a:r>
                        <a:rPr lang="en-IN"/>
                        <a:t>X</a:t>
                      </a:r>
                    </a:p>
                  </a:txBody>
                  <a:tcPr marL="47625" marR="47625" marT="47625" marB="47625"/>
                </a:tc>
                <a:tc>
                  <a:txBody>
                    <a:bodyPr/>
                    <a:lstStyle/>
                    <a:p>
                      <a:r>
                        <a:rPr lang="en-IN"/>
                        <a:t> </a:t>
                      </a:r>
                    </a:p>
                  </a:txBody>
                  <a:tcPr marL="47625" marR="47625" marT="47625" marB="47625"/>
                </a:tc>
              </a:tr>
              <a:tr h="370840">
                <a:tc>
                  <a:txBody>
                    <a:bodyPr/>
                    <a:lstStyle/>
                    <a:p>
                      <a:r>
                        <a:rPr lang="en-IN"/>
                        <a:t>SwarmCache</a:t>
                      </a:r>
                    </a:p>
                  </a:txBody>
                  <a:tcPr marL="47625" marR="47625" marT="47625" marB="47625"/>
                </a:tc>
                <a:tc>
                  <a:txBody>
                    <a:bodyPr/>
                    <a:lstStyle/>
                    <a:p>
                      <a:r>
                        <a:rPr lang="en-IN"/>
                        <a:t>X</a:t>
                      </a:r>
                    </a:p>
                  </a:txBody>
                  <a:tcPr marL="47625" marR="47625" marT="47625" marB="47625"/>
                </a:tc>
                <a:tc>
                  <a:txBody>
                    <a:bodyPr/>
                    <a:lstStyle/>
                    <a:p>
                      <a:r>
                        <a:rPr lang="en-IN"/>
                        <a:t>X</a:t>
                      </a:r>
                    </a:p>
                  </a:txBody>
                  <a:tcPr marL="47625" marR="47625" marT="47625" marB="47625"/>
                </a:tc>
                <a:tc>
                  <a:txBody>
                    <a:bodyPr/>
                    <a:lstStyle/>
                    <a:p>
                      <a:r>
                        <a:rPr lang="en-IN"/>
                        <a:t> </a:t>
                      </a:r>
                    </a:p>
                  </a:txBody>
                  <a:tcPr marL="47625" marR="47625" marT="47625" marB="47625"/>
                </a:tc>
                <a:tc>
                  <a:txBody>
                    <a:bodyPr/>
                    <a:lstStyle/>
                    <a:p>
                      <a:r>
                        <a:rPr lang="en-IN"/>
                        <a:t> </a:t>
                      </a:r>
                    </a:p>
                  </a:txBody>
                  <a:tcPr marL="47625" marR="47625" marT="47625" marB="47625"/>
                </a:tc>
              </a:tr>
              <a:tr h="370840">
                <a:tc>
                  <a:txBody>
                    <a:bodyPr/>
                    <a:lstStyle/>
                    <a:p>
                      <a:r>
                        <a:rPr lang="en-IN"/>
                        <a:t>JBoss Cache</a:t>
                      </a:r>
                    </a:p>
                  </a:txBody>
                  <a:tcPr marL="47625" marR="47625" marT="47625" marB="47625"/>
                </a:tc>
                <a:tc>
                  <a:txBody>
                    <a:bodyPr/>
                    <a:lstStyle/>
                    <a:p>
                      <a:r>
                        <a:rPr lang="en-IN"/>
                        <a:t>X</a:t>
                      </a:r>
                    </a:p>
                  </a:txBody>
                  <a:tcPr marL="47625" marR="47625" marT="47625" marB="47625"/>
                </a:tc>
                <a:tc>
                  <a:txBody>
                    <a:bodyPr/>
                    <a:lstStyle/>
                    <a:p>
                      <a:r>
                        <a:rPr lang="en-IN"/>
                        <a:t> </a:t>
                      </a:r>
                    </a:p>
                  </a:txBody>
                  <a:tcPr marL="47625" marR="47625" marT="47625" marB="47625"/>
                </a:tc>
                <a:tc>
                  <a:txBody>
                    <a:bodyPr/>
                    <a:lstStyle/>
                    <a:p>
                      <a:r>
                        <a:rPr lang="en-IN"/>
                        <a:t> </a:t>
                      </a:r>
                    </a:p>
                  </a:txBody>
                  <a:tcPr marL="47625" marR="47625" marT="47625" marB="47625"/>
                </a:tc>
                <a:tc>
                  <a:txBody>
                    <a:bodyPr/>
                    <a:lstStyle/>
                    <a:p>
                      <a:r>
                        <a:rPr lang="en-IN" dirty="0"/>
                        <a:t>X</a:t>
                      </a:r>
                    </a:p>
                  </a:txBody>
                  <a:tcPr marL="47625" marR="47625" marT="47625" marB="476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Second cache provider</a:t>
            </a:r>
            <a:endParaRPr lang="en-IN" dirty="0"/>
          </a:p>
        </p:txBody>
      </p:sp>
      <p:sp>
        <p:nvSpPr>
          <p:cNvPr id="5" name="Rectangle 4"/>
          <p:cNvSpPr/>
          <p:nvPr/>
        </p:nvSpPr>
        <p:spPr>
          <a:xfrm>
            <a:off x="1043608" y="1772817"/>
            <a:ext cx="7056784" cy="2585323"/>
          </a:xfrm>
          <a:prstGeom prst="rect">
            <a:avLst/>
          </a:prstGeom>
        </p:spPr>
        <p:txBody>
          <a:bodyPr wrap="square">
            <a:spAutoFit/>
          </a:bodyPr>
          <a:lstStyle/>
          <a:p>
            <a:r>
              <a:rPr lang="en-IN" dirty="0"/>
              <a:t> &lt;/property&gt;</a:t>
            </a:r>
          </a:p>
          <a:p>
            <a:r>
              <a:rPr lang="en-IN" dirty="0"/>
              <a:t>   &lt;property name="</a:t>
            </a:r>
            <a:r>
              <a:rPr lang="en-IN" dirty="0" err="1"/>
              <a:t>hibernate.connection.password</a:t>
            </a:r>
            <a:r>
              <a:rPr lang="en-IN" dirty="0"/>
              <a:t>"&gt;</a:t>
            </a:r>
          </a:p>
          <a:p>
            <a:r>
              <a:rPr lang="en-IN" dirty="0"/>
              <a:t>      root123</a:t>
            </a:r>
          </a:p>
          <a:p>
            <a:r>
              <a:rPr lang="en-IN" dirty="0"/>
              <a:t>   &lt;/property&gt;</a:t>
            </a:r>
          </a:p>
          <a:p>
            <a:r>
              <a:rPr lang="en-IN" dirty="0"/>
              <a:t>   &lt;property name="</a:t>
            </a:r>
            <a:r>
              <a:rPr lang="en-IN" dirty="0" err="1"/>
              <a:t>hibernate.cache.provider_class</a:t>
            </a:r>
            <a:r>
              <a:rPr lang="en-IN" dirty="0"/>
              <a:t>"&gt;</a:t>
            </a:r>
          </a:p>
          <a:p>
            <a:r>
              <a:rPr lang="en-IN" dirty="0"/>
              <a:t>      </a:t>
            </a:r>
            <a:r>
              <a:rPr lang="en-IN" dirty="0" err="1"/>
              <a:t>org.hibernate.cache.EhCacheProvider</a:t>
            </a:r>
            <a:endParaRPr lang="en-IN" dirty="0"/>
          </a:p>
          <a:p>
            <a:r>
              <a:rPr lang="en-IN" dirty="0"/>
              <a:t>   &lt;/property</a:t>
            </a:r>
            <a:r>
              <a:rPr lang="en-IN" dirty="0" smtClean="0"/>
              <a:t>&gt;</a:t>
            </a:r>
          </a:p>
          <a:p>
            <a:r>
              <a:rPr lang="en-US" dirty="0" smtClean="0"/>
              <a:t>&lt;property name=</a:t>
            </a:r>
            <a:r>
              <a:rPr lang="en-US" i="1" dirty="0" smtClean="0"/>
              <a:t>"</a:t>
            </a:r>
            <a:r>
              <a:rPr lang="en-US" i="1" dirty="0" err="1" smtClean="0"/>
              <a:t>hibernate.cache.use_second_level_cache</a:t>
            </a:r>
            <a:r>
              <a:rPr lang="en-US" i="1" dirty="0" smtClean="0"/>
              <a:t>"&gt;</a:t>
            </a:r>
            <a:r>
              <a:rPr lang="en-US" i="1" dirty="0" smtClean="0"/>
              <a:t>true</a:t>
            </a:r>
          </a:p>
          <a:p>
            <a:r>
              <a:rPr lang="en-US" i="1" dirty="0" smtClean="0"/>
              <a:t>&lt;/</a:t>
            </a:r>
            <a:r>
              <a:rPr lang="en-US" i="1" dirty="0" smtClean="0"/>
              <a:t>property&gt;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sp>
        <p:nvSpPr>
          <p:cNvPr id="4" name="Rectangle 3"/>
          <p:cNvSpPr/>
          <p:nvPr/>
        </p:nvSpPr>
        <p:spPr>
          <a:xfrm>
            <a:off x="428596" y="1285860"/>
            <a:ext cx="8143932" cy="2585323"/>
          </a:xfrm>
          <a:prstGeom prst="rect">
            <a:avLst/>
          </a:prstGeom>
        </p:spPr>
        <p:txBody>
          <a:bodyPr wrap="square">
            <a:spAutoFit/>
          </a:bodyPr>
          <a:lstStyle/>
          <a:p>
            <a:r>
              <a:rPr lang="en-US" dirty="0" smtClean="0"/>
              <a:t>Session session1=</a:t>
            </a:r>
            <a:r>
              <a:rPr lang="en-US" dirty="0" err="1" smtClean="0"/>
              <a:t>factory.openSession</a:t>
            </a:r>
            <a:r>
              <a:rPr lang="en-US" dirty="0" smtClean="0"/>
              <a:t>();</a:t>
            </a:r>
          </a:p>
          <a:p>
            <a:r>
              <a:rPr lang="en-US" dirty="0" smtClean="0"/>
              <a:t>Employee emp1=(Employee)session1.load(Employee.</a:t>
            </a:r>
            <a:r>
              <a:rPr lang="en-US" b="1" dirty="0" smtClean="0"/>
              <a:t>class,1);</a:t>
            </a:r>
          </a:p>
          <a:p>
            <a:r>
              <a:rPr lang="en-US" dirty="0" err="1" smtClean="0"/>
              <a:t>System.</a:t>
            </a:r>
            <a:r>
              <a:rPr lang="en-US" b="1" i="1" dirty="0" err="1" smtClean="0"/>
              <a:t>out.println</a:t>
            </a:r>
            <a:r>
              <a:rPr lang="en-US" b="1" i="1" dirty="0" smtClean="0"/>
              <a:t>(emp1.getId()+" "+emp1.getName()+" "+emp1.getSalary());</a:t>
            </a:r>
          </a:p>
          <a:p>
            <a:r>
              <a:rPr lang="en-US" dirty="0" smtClean="0"/>
              <a:t>session1.close();</a:t>
            </a:r>
          </a:p>
          <a:p>
            <a:r>
              <a:rPr lang="en-US" dirty="0" err="1" smtClean="0"/>
              <a:t>Thread.</a:t>
            </a:r>
            <a:r>
              <a:rPr lang="en-US" i="1" dirty="0" err="1" smtClean="0"/>
              <a:t>sleep</a:t>
            </a:r>
            <a:r>
              <a:rPr lang="en-US" i="1" dirty="0" smtClean="0"/>
              <a:t>(5000</a:t>
            </a:r>
            <a:r>
              <a:rPr lang="en-US" i="1" dirty="0" smtClean="0"/>
              <a:t>);</a:t>
            </a:r>
          </a:p>
          <a:p>
            <a:r>
              <a:rPr lang="en-US" dirty="0" smtClean="0"/>
              <a:t>Session session2=</a:t>
            </a:r>
            <a:r>
              <a:rPr lang="en-US" dirty="0" err="1" smtClean="0"/>
              <a:t>factory.openSession</a:t>
            </a:r>
            <a:r>
              <a:rPr lang="en-US" dirty="0" smtClean="0"/>
              <a:t>();</a:t>
            </a:r>
          </a:p>
          <a:p>
            <a:r>
              <a:rPr lang="en-US" dirty="0" smtClean="0"/>
              <a:t>Employee emp2=(Employee)session2.load(Employee.</a:t>
            </a:r>
            <a:r>
              <a:rPr lang="en-US" b="1" dirty="0" smtClean="0"/>
              <a:t>class,1);</a:t>
            </a:r>
          </a:p>
          <a:p>
            <a:r>
              <a:rPr lang="en-US" dirty="0" err="1" smtClean="0"/>
              <a:t>System.</a:t>
            </a:r>
            <a:r>
              <a:rPr lang="en-US" b="1" i="1" dirty="0" err="1" smtClean="0"/>
              <a:t>out.println</a:t>
            </a:r>
            <a:r>
              <a:rPr lang="en-US" b="1" i="1" dirty="0" smtClean="0"/>
              <a:t>(emp2.getId()+" "+emp2.getName()+" "+emp2.getSalary());</a:t>
            </a:r>
          </a:p>
          <a:p>
            <a:r>
              <a:rPr lang="en-US" dirty="0" smtClean="0"/>
              <a:t>session2.close();</a:t>
            </a:r>
            <a:endParaRPr lang="en-US" dirty="0"/>
          </a:p>
        </p:txBody>
      </p:sp>
      <p:sp>
        <p:nvSpPr>
          <p:cNvPr id="5" name="Rectangle 4"/>
          <p:cNvSpPr/>
          <p:nvPr/>
        </p:nvSpPr>
        <p:spPr>
          <a:xfrm>
            <a:off x="428596" y="4214818"/>
            <a:ext cx="8215370" cy="2308324"/>
          </a:xfrm>
          <a:prstGeom prst="rect">
            <a:avLst/>
          </a:prstGeom>
        </p:spPr>
        <p:txBody>
          <a:bodyPr wrap="square">
            <a:spAutoFit/>
          </a:bodyPr>
          <a:lstStyle/>
          <a:p>
            <a:r>
              <a:rPr lang="en-US" dirty="0" smtClean="0"/>
              <a:t>Output:</a:t>
            </a:r>
          </a:p>
          <a:p>
            <a:endParaRPr lang="en-US" dirty="0" smtClean="0"/>
          </a:p>
          <a:p>
            <a:r>
              <a:rPr lang="en-US" dirty="0" smtClean="0"/>
              <a:t>log4j:WARN </a:t>
            </a:r>
            <a:r>
              <a:rPr lang="en-US" dirty="0" smtClean="0"/>
              <a:t>No </a:t>
            </a:r>
            <a:r>
              <a:rPr lang="en-US" dirty="0" err="1" smtClean="0"/>
              <a:t>appenders</a:t>
            </a:r>
            <a:r>
              <a:rPr lang="en-US" dirty="0" smtClean="0"/>
              <a:t> could be found for logger (</a:t>
            </a:r>
            <a:r>
              <a:rPr lang="en-US" dirty="0" err="1" smtClean="0"/>
              <a:t>org.hibernate.cfg.Environment</a:t>
            </a:r>
            <a:r>
              <a:rPr lang="en-US" dirty="0" smtClean="0"/>
              <a:t>).</a:t>
            </a:r>
          </a:p>
          <a:p>
            <a:r>
              <a:rPr lang="en-US" dirty="0" smtClean="0"/>
              <a:t>log4j:WARN Please initialize the log4j system properly.</a:t>
            </a:r>
          </a:p>
          <a:p>
            <a:r>
              <a:rPr lang="en-US" dirty="0" smtClean="0"/>
              <a:t>Hibernate: select employee0_.id as id0_0_, employee0_.name as name0_0_, employee0_.salary as salary0_0_ from emp123 employee0_ where employee0_.id=?</a:t>
            </a:r>
          </a:p>
          <a:p>
            <a:r>
              <a:rPr lang="en-US" dirty="0" smtClean="0"/>
              <a:t>1 </a:t>
            </a:r>
            <a:r>
              <a:rPr lang="en-US" dirty="0" err="1" smtClean="0"/>
              <a:t>Rahul</a:t>
            </a:r>
            <a:r>
              <a:rPr lang="en-US" dirty="0" smtClean="0"/>
              <a:t> 50000.0</a:t>
            </a:r>
          </a:p>
          <a:p>
            <a:r>
              <a:rPr lang="en-US" dirty="0" smtClean="0"/>
              <a:t>1 </a:t>
            </a:r>
            <a:r>
              <a:rPr lang="en-US" dirty="0" err="1" smtClean="0"/>
              <a:t>Rahul</a:t>
            </a:r>
            <a:r>
              <a:rPr lang="en-US" dirty="0" smtClean="0"/>
              <a:t> 50000.0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Cache</a:t>
            </a:r>
            <a:endParaRPr lang="en-US" dirty="0"/>
          </a:p>
        </p:txBody>
      </p:sp>
      <p:sp>
        <p:nvSpPr>
          <p:cNvPr id="3" name="Content Placeholder 2"/>
          <p:cNvSpPr>
            <a:spLocks noGrp="1"/>
          </p:cNvSpPr>
          <p:nvPr>
            <p:ph idx="1"/>
          </p:nvPr>
        </p:nvSpPr>
        <p:spPr>
          <a:xfrm>
            <a:off x="457200" y="1285860"/>
            <a:ext cx="8229600" cy="4840303"/>
          </a:xfrm>
        </p:spPr>
        <p:txBody>
          <a:bodyPr>
            <a:normAutofit fontScale="70000" lnSpcReduction="20000"/>
          </a:bodyPr>
          <a:lstStyle/>
          <a:p>
            <a:pPr>
              <a:buNone/>
            </a:pPr>
            <a:r>
              <a:rPr lang="en-US" dirty="0" smtClean="0"/>
              <a:t>In configuration file:</a:t>
            </a:r>
          </a:p>
          <a:p>
            <a:pPr>
              <a:buNone/>
            </a:pPr>
            <a:r>
              <a:rPr lang="en-US" dirty="0" smtClean="0"/>
              <a:t>&lt;property name=</a:t>
            </a:r>
            <a:r>
              <a:rPr lang="en-US" i="1" dirty="0" smtClean="0"/>
              <a:t>"</a:t>
            </a:r>
            <a:r>
              <a:rPr lang="en-US" i="1" dirty="0" err="1" smtClean="0"/>
              <a:t>hibernate.cache.use_query_cache</a:t>
            </a:r>
            <a:r>
              <a:rPr lang="en-US" i="1" dirty="0" smtClean="0"/>
              <a:t>"&gt;true&lt;/property</a:t>
            </a:r>
            <a:r>
              <a:rPr lang="en-US" i="1" dirty="0" smtClean="0"/>
              <a:t>&gt;</a:t>
            </a:r>
          </a:p>
          <a:p>
            <a:pPr>
              <a:buNone/>
            </a:pPr>
            <a:endParaRPr lang="en-US" dirty="0" smtClean="0"/>
          </a:p>
          <a:p>
            <a:pPr>
              <a:buNone/>
            </a:pPr>
            <a:r>
              <a:rPr lang="en-US" dirty="0" smtClean="0"/>
              <a:t>In code:</a:t>
            </a:r>
            <a:endParaRPr lang="en-US" dirty="0" smtClean="0"/>
          </a:p>
          <a:p>
            <a:pPr>
              <a:buNone/>
            </a:pPr>
            <a:r>
              <a:rPr lang="en-US" dirty="0" smtClean="0"/>
              <a:t>Session session3=</a:t>
            </a:r>
            <a:r>
              <a:rPr lang="en-US" dirty="0" err="1" smtClean="0"/>
              <a:t>factory.openSession</a:t>
            </a:r>
            <a:r>
              <a:rPr lang="en-US" dirty="0" smtClean="0"/>
              <a:t>();</a:t>
            </a:r>
          </a:p>
          <a:p>
            <a:pPr>
              <a:buNone/>
            </a:pPr>
            <a:r>
              <a:rPr lang="en-US" dirty="0" smtClean="0"/>
              <a:t>Query q1=session3.createQuery("from Employee e where e.name='</a:t>
            </a:r>
            <a:r>
              <a:rPr lang="en-US" dirty="0" err="1" smtClean="0"/>
              <a:t>rahul</a:t>
            </a:r>
            <a:r>
              <a:rPr lang="en-US" dirty="0" smtClean="0"/>
              <a:t>'");</a:t>
            </a:r>
          </a:p>
          <a:p>
            <a:pPr>
              <a:buNone/>
            </a:pPr>
            <a:r>
              <a:rPr lang="en-US" dirty="0" smtClean="0"/>
              <a:t>q1.setCacheable(</a:t>
            </a:r>
            <a:r>
              <a:rPr lang="en-US" b="1" dirty="0" smtClean="0"/>
              <a:t>true</a:t>
            </a:r>
            <a:r>
              <a:rPr lang="en-US" b="1" dirty="0" smtClean="0"/>
              <a:t>); //1</a:t>
            </a:r>
            <a:endParaRPr lang="en-US" b="1" dirty="0" smtClean="0"/>
          </a:p>
          <a:p>
            <a:pPr>
              <a:buNone/>
            </a:pPr>
            <a:r>
              <a:rPr lang="en-US" dirty="0" err="1" smtClean="0"/>
              <a:t>System.</a:t>
            </a:r>
            <a:r>
              <a:rPr lang="en-US" b="1" i="1" dirty="0" err="1" smtClean="0"/>
              <a:t>out.println</a:t>
            </a:r>
            <a:r>
              <a:rPr lang="en-US" b="1" i="1" dirty="0" smtClean="0"/>
              <a:t>(q1.list());</a:t>
            </a:r>
          </a:p>
          <a:p>
            <a:pPr>
              <a:buNone/>
            </a:pPr>
            <a:endParaRPr lang="en-US" dirty="0" smtClean="0"/>
          </a:p>
          <a:p>
            <a:pPr>
              <a:buNone/>
            </a:pPr>
            <a:r>
              <a:rPr lang="en-US" dirty="0" smtClean="0"/>
              <a:t> q1=session3.createQuery("from Employee e where e.name='</a:t>
            </a:r>
            <a:r>
              <a:rPr lang="en-US" dirty="0" err="1" smtClean="0"/>
              <a:t>rahul</a:t>
            </a:r>
            <a:r>
              <a:rPr lang="en-US" dirty="0" smtClean="0"/>
              <a:t>'");</a:t>
            </a:r>
          </a:p>
          <a:p>
            <a:pPr>
              <a:buNone/>
            </a:pPr>
            <a:r>
              <a:rPr lang="en-US" dirty="0" smtClean="0"/>
              <a:t> q1.setCacheable(</a:t>
            </a:r>
            <a:r>
              <a:rPr lang="en-US" b="1" dirty="0" smtClean="0"/>
              <a:t>true</a:t>
            </a:r>
            <a:r>
              <a:rPr lang="en-US" b="1" dirty="0" smtClean="0"/>
              <a:t>); //1</a:t>
            </a:r>
            <a:endParaRPr lang="en-US" b="1" dirty="0" smtClean="0"/>
          </a:p>
          <a:p>
            <a:pPr>
              <a:buNone/>
            </a:pPr>
            <a:r>
              <a:rPr lang="en-US" dirty="0" err="1" smtClean="0"/>
              <a:t>System.</a:t>
            </a:r>
            <a:r>
              <a:rPr lang="en-US" b="1" i="1" dirty="0" err="1" smtClean="0"/>
              <a:t>out.println</a:t>
            </a:r>
            <a:r>
              <a:rPr lang="en-US" b="1" i="1" dirty="0" smtClean="0"/>
              <a:t>(q1.list());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 without query cache</a:t>
            </a:r>
            <a:br>
              <a:rPr lang="en-US" dirty="0" smtClean="0"/>
            </a:br>
            <a:r>
              <a:rPr lang="en-US" dirty="0" smtClean="0"/>
              <a:t>When statement 1 is commented</a:t>
            </a:r>
            <a:endParaRPr lang="en-US" dirty="0"/>
          </a:p>
        </p:txBody>
      </p:sp>
      <p:sp>
        <p:nvSpPr>
          <p:cNvPr id="4" name="Rectangle 3"/>
          <p:cNvSpPr/>
          <p:nvPr/>
        </p:nvSpPr>
        <p:spPr>
          <a:xfrm>
            <a:off x="500034" y="1928802"/>
            <a:ext cx="8215370" cy="2862322"/>
          </a:xfrm>
          <a:prstGeom prst="rect">
            <a:avLst/>
          </a:prstGeom>
        </p:spPr>
        <p:txBody>
          <a:bodyPr wrap="square">
            <a:spAutoFit/>
          </a:bodyPr>
          <a:lstStyle/>
          <a:p>
            <a:r>
              <a:rPr lang="en-US" dirty="0" smtClean="0"/>
              <a:t>log4j:WARN No </a:t>
            </a:r>
            <a:r>
              <a:rPr lang="en-US" dirty="0" err="1" smtClean="0"/>
              <a:t>appenders</a:t>
            </a:r>
            <a:r>
              <a:rPr lang="en-US" dirty="0" smtClean="0"/>
              <a:t> could be found for logger (</a:t>
            </a:r>
            <a:r>
              <a:rPr lang="en-US" dirty="0" err="1" smtClean="0"/>
              <a:t>org.hibernate.cfg.Environment</a:t>
            </a:r>
            <a:r>
              <a:rPr lang="en-US" dirty="0" smtClean="0"/>
              <a:t>).</a:t>
            </a:r>
          </a:p>
          <a:p>
            <a:r>
              <a:rPr lang="en-US" dirty="0" smtClean="0"/>
              <a:t>log4j:WARN Please initialize the log4j system properly.</a:t>
            </a:r>
          </a:p>
          <a:p>
            <a:r>
              <a:rPr lang="en-US" dirty="0" smtClean="0"/>
              <a:t>Hibernate: select employee0_.id as id0_, employee0_.name as name0_, employee0_.salary as salary0_ from emp123 employee0_ where employee0_.name='</a:t>
            </a:r>
            <a:r>
              <a:rPr lang="en-US" dirty="0" err="1" smtClean="0"/>
              <a:t>rahul</a:t>
            </a:r>
            <a:r>
              <a:rPr lang="en-US" dirty="0" smtClean="0"/>
              <a:t>'</a:t>
            </a:r>
          </a:p>
          <a:p>
            <a:r>
              <a:rPr lang="en-US" dirty="0" smtClean="0"/>
              <a:t>[Employee [id=1, name=</a:t>
            </a:r>
            <a:r>
              <a:rPr lang="en-US" dirty="0" err="1" smtClean="0"/>
              <a:t>Rahul</a:t>
            </a:r>
            <a:r>
              <a:rPr lang="en-US" dirty="0" smtClean="0"/>
              <a:t>, salary=50000.0]]</a:t>
            </a:r>
          </a:p>
          <a:p>
            <a:r>
              <a:rPr lang="en-US" dirty="0" smtClean="0"/>
              <a:t>Hibernate: select employee0_.id as id0_, employee0_.name as name0_, employee0_.salary as salary0_ from emp123 employee0_ where employee0_.name='</a:t>
            </a:r>
            <a:r>
              <a:rPr lang="en-US" dirty="0" err="1" smtClean="0"/>
              <a:t>rahul</a:t>
            </a:r>
            <a:r>
              <a:rPr lang="en-US" dirty="0" smtClean="0"/>
              <a:t>'</a:t>
            </a:r>
          </a:p>
          <a:p>
            <a:r>
              <a:rPr lang="en-US" dirty="0" smtClean="0"/>
              <a:t>[Employee [id=1, name=</a:t>
            </a:r>
            <a:r>
              <a:rPr lang="en-US" dirty="0" err="1" smtClean="0"/>
              <a:t>Rahul</a:t>
            </a:r>
            <a:r>
              <a:rPr lang="en-US" dirty="0" smtClean="0"/>
              <a:t>, salary=50000.0]]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with query cache</a:t>
            </a:r>
            <a:endParaRPr lang="en-US" dirty="0"/>
          </a:p>
        </p:txBody>
      </p:sp>
      <p:sp>
        <p:nvSpPr>
          <p:cNvPr id="4" name="Rectangle 3"/>
          <p:cNvSpPr/>
          <p:nvPr/>
        </p:nvSpPr>
        <p:spPr>
          <a:xfrm>
            <a:off x="571472" y="1714488"/>
            <a:ext cx="8215370" cy="2031325"/>
          </a:xfrm>
          <a:prstGeom prst="rect">
            <a:avLst/>
          </a:prstGeom>
        </p:spPr>
        <p:txBody>
          <a:bodyPr wrap="square">
            <a:spAutoFit/>
          </a:bodyPr>
          <a:lstStyle/>
          <a:p>
            <a:r>
              <a:rPr lang="en-US" dirty="0" smtClean="0"/>
              <a:t>log4j:WARN No </a:t>
            </a:r>
            <a:r>
              <a:rPr lang="en-US" dirty="0" err="1" smtClean="0"/>
              <a:t>appenders</a:t>
            </a:r>
            <a:r>
              <a:rPr lang="en-US" dirty="0" smtClean="0"/>
              <a:t> could be found for logger (</a:t>
            </a:r>
            <a:r>
              <a:rPr lang="en-US" dirty="0" err="1" smtClean="0"/>
              <a:t>org.hibernate.cfg.Environment</a:t>
            </a:r>
            <a:r>
              <a:rPr lang="en-US" dirty="0" smtClean="0"/>
              <a:t>).</a:t>
            </a:r>
          </a:p>
          <a:p>
            <a:r>
              <a:rPr lang="en-US" dirty="0" smtClean="0"/>
              <a:t>log4j:WARN Please initialize the log4j system properly.</a:t>
            </a:r>
          </a:p>
          <a:p>
            <a:r>
              <a:rPr lang="en-US" dirty="0" smtClean="0"/>
              <a:t>Hibernate: select employee0_.id as id0_, employee0_.name as name0_, employee0_.salary as salary0_ from emp123 employee0_ where employee0_.name='</a:t>
            </a:r>
            <a:r>
              <a:rPr lang="en-US" dirty="0" err="1" smtClean="0"/>
              <a:t>rahul</a:t>
            </a:r>
            <a:r>
              <a:rPr lang="en-US" dirty="0" smtClean="0"/>
              <a:t>'</a:t>
            </a:r>
          </a:p>
          <a:p>
            <a:r>
              <a:rPr lang="en-US" dirty="0" smtClean="0"/>
              <a:t>[Employee [id=1, name=</a:t>
            </a:r>
            <a:r>
              <a:rPr lang="en-US" dirty="0" err="1" smtClean="0"/>
              <a:t>Rahul</a:t>
            </a:r>
            <a:r>
              <a:rPr lang="en-US" dirty="0" smtClean="0"/>
              <a:t>, salary=50000.0]]</a:t>
            </a:r>
          </a:p>
          <a:p>
            <a:r>
              <a:rPr lang="en-US" dirty="0" smtClean="0"/>
              <a:t>[Employee [id=1, name=</a:t>
            </a:r>
            <a:r>
              <a:rPr lang="en-US" dirty="0" err="1" smtClean="0"/>
              <a:t>Rahul</a:t>
            </a:r>
            <a:r>
              <a:rPr lang="en-US" dirty="0" smtClean="0"/>
              <a:t>, salary=50000.0]]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Hibernate Caching"/>
          <p:cNvPicPr>
            <a:picLocks noChangeAspect="1" noChangeArrowheads="1"/>
          </p:cNvPicPr>
          <p:nvPr/>
        </p:nvPicPr>
        <p:blipFill>
          <a:blip r:embed="rId2" cstate="print"/>
          <a:srcRect/>
          <a:stretch>
            <a:fillRect/>
          </a:stretch>
        </p:blipFill>
        <p:spPr bwMode="auto">
          <a:xfrm>
            <a:off x="1619672" y="1585364"/>
            <a:ext cx="5210514" cy="465194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Caching is all about application performance optimization and it sits between your application and the database to avoid the number of database hits as many as possible to give a better performance for performance critical applications.</a:t>
            </a:r>
          </a:p>
          <a:p>
            <a:r>
              <a:rPr lang="en-IN" dirty="0"/>
              <a:t>Caching is important to Hibernate as well which utilizes a multilevel caching schemes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First-level cache:</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The first-level cache is the Session cache and is a mandatory cache through which all requests must pass. The Session object keeps an object under its own power before committing it to the database.</a:t>
            </a:r>
          </a:p>
          <a:p>
            <a:r>
              <a:rPr lang="en-IN" dirty="0"/>
              <a:t>If you issue multiple updates to an object, Hibernate tries to delay doing the update as long as possible to reduce the number of update SQL statements issued. If you close the session, all the objects being cached are lost and either persisted or updated in the database.</a:t>
            </a:r>
          </a:p>
          <a:p>
            <a:pPr>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Level Cache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Second-level </a:t>
            </a:r>
            <a:r>
              <a:rPr lang="en-US" dirty="0" smtClean="0"/>
              <a:t>cache always associates with the Session Factory object. While running the transactions, in between it loads the objects at the Session Factory level, so that those objects </a:t>
            </a:r>
            <a:r>
              <a:rPr lang="en-US" dirty="0" smtClean="0"/>
              <a:t>are </a:t>
            </a:r>
            <a:r>
              <a:rPr lang="en-US" dirty="0" smtClean="0"/>
              <a:t>available to the entire application, </a:t>
            </a:r>
            <a:r>
              <a:rPr lang="en-US" dirty="0" smtClean="0"/>
              <a:t>does not bound </a:t>
            </a:r>
            <a:r>
              <a:rPr lang="en-US" dirty="0" smtClean="0"/>
              <a:t>to single user. Since the objects are already loaded in the cache, whenever an object is returned by the query, at that time no need to go for a database transaction. In this way the second level cache works. Here we can use query level cache also. Later we will discuss about it.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706090"/>
          </a:xfrm>
        </p:spPr>
        <p:txBody>
          <a:bodyPr>
            <a:normAutofit fontScale="90000"/>
          </a:bodyPr>
          <a:lstStyle/>
          <a:p>
            <a:r>
              <a:rPr lang="en-IN" dirty="0"/>
              <a:t>Second-level cache:</a:t>
            </a:r>
            <a:br>
              <a:rPr lang="en-IN" dirty="0"/>
            </a:br>
            <a:endParaRPr lang="en-IN" dirty="0"/>
          </a:p>
        </p:txBody>
      </p:sp>
      <p:sp>
        <p:nvSpPr>
          <p:cNvPr id="3" name="Content Placeholder 2"/>
          <p:cNvSpPr>
            <a:spLocks noGrp="1"/>
          </p:cNvSpPr>
          <p:nvPr>
            <p:ph idx="1"/>
          </p:nvPr>
        </p:nvSpPr>
        <p:spPr>
          <a:xfrm>
            <a:off x="395536" y="980728"/>
            <a:ext cx="8291264" cy="5145435"/>
          </a:xfrm>
        </p:spPr>
        <p:txBody>
          <a:bodyPr>
            <a:normAutofit fontScale="92500" lnSpcReduction="10000"/>
          </a:bodyPr>
          <a:lstStyle/>
          <a:p>
            <a:r>
              <a:rPr lang="en-IN" dirty="0"/>
              <a:t>Second level cache is an optional cache and first-level cache will always be consulted before any attempt is made to locate an object in the second-level cache. The second-level cache can be configured on a per-class and per-collection basis and mainly responsible for caching objects across sessions.</a:t>
            </a:r>
          </a:p>
          <a:p>
            <a:r>
              <a:rPr lang="en-IN" dirty="0"/>
              <a:t>Any third-party cache can be used with Hibernate. An </a:t>
            </a:r>
            <a:r>
              <a:rPr lang="en-IN" b="1" dirty="0" err="1"/>
              <a:t>org.hibernate.cache.CacheProvider</a:t>
            </a:r>
            <a:r>
              <a:rPr lang="en-IN" dirty="0"/>
              <a:t> interface is provided, which must be implemented to provide Hibernate with a handle to the cache implementation</a:t>
            </a:r>
          </a:p>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Query-level cache:</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Hibernate also implements a cache for query </a:t>
            </a:r>
            <a:r>
              <a:rPr lang="en-IN" dirty="0" err="1"/>
              <a:t>resultsets</a:t>
            </a:r>
            <a:r>
              <a:rPr lang="en-IN" dirty="0"/>
              <a:t> that integrates closely with the second-level cache.</a:t>
            </a:r>
          </a:p>
          <a:p>
            <a:r>
              <a:rPr lang="en-IN" dirty="0"/>
              <a:t>This is an optional feature and requires two additional physical cache regions that hold the cached query results and the timestamps when a table was last updated. This is only useful for queries that are run frequently with the same parameters.</a:t>
            </a:r>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Concurrency strategies:</a:t>
            </a:r>
            <a:br>
              <a:rPr lang="en-IN" dirty="0"/>
            </a:br>
            <a:r>
              <a:rPr lang="en-IN" dirty="0" smtClean="0"/>
              <a:t>Second Level Cache</a:t>
            </a:r>
            <a:endParaRPr lang="en-IN" dirty="0"/>
          </a:p>
        </p:txBody>
      </p:sp>
      <p:sp>
        <p:nvSpPr>
          <p:cNvPr id="3" name="Content Placeholder 2"/>
          <p:cNvSpPr>
            <a:spLocks noGrp="1"/>
          </p:cNvSpPr>
          <p:nvPr>
            <p:ph idx="1"/>
          </p:nvPr>
        </p:nvSpPr>
        <p:spPr/>
        <p:txBody>
          <a:bodyPr>
            <a:normAutofit/>
          </a:bodyPr>
          <a:lstStyle/>
          <a:p>
            <a:r>
              <a:rPr lang="en-IN" dirty="0"/>
              <a:t>A concurrency strategy is a mediator which responsible for storing items of data in the cache and retrieving them from the cache. If you are going to enable a second-level cache, you will have to decide, for each persistent class and collection, which cache concurrency strategy to use.</a:t>
            </a:r>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57158" y="357166"/>
          <a:ext cx="8358246" cy="5212080"/>
        </p:xfrm>
        <a:graphic>
          <a:graphicData uri="http://schemas.openxmlformats.org/drawingml/2006/table">
            <a:tbl>
              <a:tblPr firstRow="1" bandRow="1">
                <a:tableStyleId>{5C22544A-7EE6-4342-B048-85BDC9FD1C3A}</a:tableStyleId>
              </a:tblPr>
              <a:tblGrid>
                <a:gridCol w="2000264"/>
                <a:gridCol w="6357982"/>
              </a:tblGrid>
              <a:tr h="294322">
                <a:tc>
                  <a:txBody>
                    <a:bodyPr/>
                    <a:lstStyle/>
                    <a:p>
                      <a:endParaRPr lang="en-US" dirty="0"/>
                    </a:p>
                  </a:txBody>
                  <a:tcPr/>
                </a:tc>
                <a:tc>
                  <a:txBody>
                    <a:bodyPr/>
                    <a:lstStyle/>
                    <a:p>
                      <a:endParaRPr lang="en-US"/>
                    </a:p>
                  </a:txBody>
                  <a:tcPr/>
                </a:tc>
              </a:tr>
              <a:tr h="1177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Read-only</a:t>
                      </a:r>
                    </a:p>
                    <a:p>
                      <a:endParaRPr lang="en-US" dirty="0"/>
                    </a:p>
                  </a:txBody>
                  <a:tcPr/>
                </a:tc>
                <a:tc>
                  <a:txBody>
                    <a:bodyPr/>
                    <a:lstStyle/>
                    <a:p>
                      <a:pPr fontAlgn="base"/>
                      <a:r>
                        <a:rPr lang="en-US" sz="1800" b="0" i="0" kern="1200" dirty="0" smtClean="0">
                          <a:solidFill>
                            <a:schemeClr val="dk1"/>
                          </a:solidFill>
                          <a:latin typeface="+mn-lt"/>
                          <a:ea typeface="+mn-ea"/>
                          <a:cs typeface="+mn-cs"/>
                        </a:rPr>
                        <a:t>Useful for data that is read frequently but never updated.</a:t>
                      </a:r>
                    </a:p>
                    <a:p>
                      <a:pPr fontAlgn="base"/>
                      <a:r>
                        <a:rPr lang="en-US" sz="1800" b="0" i="0" kern="1200" dirty="0" smtClean="0">
                          <a:solidFill>
                            <a:schemeClr val="dk1"/>
                          </a:solidFill>
                          <a:latin typeface="+mn-lt"/>
                          <a:ea typeface="+mn-ea"/>
                          <a:cs typeface="+mn-cs"/>
                        </a:rPr>
                        <a:t>It is Simple .</a:t>
                      </a:r>
                    </a:p>
                    <a:p>
                      <a:pPr fontAlgn="base"/>
                      <a:r>
                        <a:rPr lang="en-US" sz="1800" b="0" i="0" kern="1200" dirty="0" smtClean="0">
                          <a:solidFill>
                            <a:schemeClr val="dk1"/>
                          </a:solidFill>
                          <a:latin typeface="+mn-lt"/>
                          <a:ea typeface="+mn-ea"/>
                          <a:cs typeface="+mn-cs"/>
                        </a:rPr>
                        <a:t>Best performer among the all.</a:t>
                      </a:r>
                    </a:p>
                    <a:p>
                      <a:endParaRPr lang="en-US" dirty="0"/>
                    </a:p>
                  </a:txBody>
                  <a:tcPr/>
                </a:tc>
              </a:tr>
              <a:tr h="1177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Read-Write</a:t>
                      </a:r>
                    </a:p>
                    <a:p>
                      <a:endParaRPr lang="en-US" dirty="0"/>
                    </a:p>
                  </a:txBody>
                  <a:tcPr/>
                </a:tc>
                <a:tc>
                  <a:txBody>
                    <a:bodyPr/>
                    <a:lstStyle/>
                    <a:p>
                      <a:pPr fontAlgn="base"/>
                      <a:r>
                        <a:rPr lang="en-US" sz="1800" b="0" i="0" kern="1200" dirty="0" smtClean="0">
                          <a:solidFill>
                            <a:schemeClr val="dk1"/>
                          </a:solidFill>
                          <a:latin typeface="+mn-lt"/>
                          <a:ea typeface="+mn-ea"/>
                          <a:cs typeface="+mn-cs"/>
                        </a:rPr>
                        <a:t>Used when our data needs to be updated.</a:t>
                      </a:r>
                    </a:p>
                    <a:p>
                      <a:pPr fontAlgn="base"/>
                      <a:r>
                        <a:rPr lang="en-US" sz="1800" b="0" i="0" kern="1200" dirty="0" smtClean="0">
                          <a:solidFill>
                            <a:schemeClr val="dk1"/>
                          </a:solidFill>
                          <a:latin typeface="+mn-lt"/>
                          <a:ea typeface="+mn-ea"/>
                          <a:cs typeface="+mn-cs"/>
                        </a:rPr>
                        <a:t>It’s having more overhead than read-only caches.</a:t>
                      </a:r>
                    </a:p>
                    <a:p>
                      <a:pPr fontAlgn="base"/>
                      <a:r>
                        <a:rPr lang="en-US" sz="1800" b="0" i="0" kern="1200" dirty="0" smtClean="0">
                          <a:solidFill>
                            <a:schemeClr val="dk1"/>
                          </a:solidFill>
                          <a:latin typeface="+mn-lt"/>
                          <a:ea typeface="+mn-ea"/>
                          <a:cs typeface="+mn-cs"/>
                        </a:rPr>
                        <a:t>When </a:t>
                      </a:r>
                      <a:r>
                        <a:rPr lang="en-US" sz="1800" b="0" i="0" kern="1200" dirty="0" err="1" smtClean="0">
                          <a:solidFill>
                            <a:schemeClr val="dk1"/>
                          </a:solidFill>
                          <a:latin typeface="+mn-lt"/>
                          <a:ea typeface="+mn-ea"/>
                          <a:cs typeface="+mn-cs"/>
                        </a:rPr>
                        <a:t>Session.close</a:t>
                      </a:r>
                      <a:r>
                        <a:rPr lang="en-US" sz="1800" b="0" i="0" kern="1200" dirty="0" smtClean="0">
                          <a:solidFill>
                            <a:schemeClr val="dk1"/>
                          </a:solidFill>
                          <a:latin typeface="+mn-lt"/>
                          <a:ea typeface="+mn-ea"/>
                          <a:cs typeface="+mn-cs"/>
                        </a:rPr>
                        <a:t>() or </a:t>
                      </a:r>
                      <a:r>
                        <a:rPr lang="en-US" sz="1800" b="0" i="0" kern="1200" dirty="0" err="1" smtClean="0">
                          <a:solidFill>
                            <a:schemeClr val="dk1"/>
                          </a:solidFill>
                          <a:latin typeface="+mn-lt"/>
                          <a:ea typeface="+mn-ea"/>
                          <a:cs typeface="+mn-cs"/>
                        </a:rPr>
                        <a:t>Session.disconnect</a:t>
                      </a:r>
                      <a:r>
                        <a:rPr lang="en-US" sz="1800" b="0" i="0" kern="1200" dirty="0" smtClean="0">
                          <a:solidFill>
                            <a:schemeClr val="dk1"/>
                          </a:solidFill>
                          <a:latin typeface="+mn-lt"/>
                          <a:ea typeface="+mn-ea"/>
                          <a:cs typeface="+mn-cs"/>
                        </a:rPr>
                        <a:t>() is called the transaction should be completed in an environment where JTA is no used.</a:t>
                      </a:r>
                    </a:p>
                    <a:p>
                      <a:pPr fontAlgn="base"/>
                      <a:r>
                        <a:rPr lang="en-US" sz="1800" b="0" i="0" kern="1200" dirty="0" smtClean="0">
                          <a:solidFill>
                            <a:schemeClr val="dk1"/>
                          </a:solidFill>
                          <a:latin typeface="+mn-lt"/>
                          <a:ea typeface="+mn-ea"/>
                          <a:cs typeface="+mn-cs"/>
                        </a:rPr>
                        <a:t>It is never used if </a:t>
                      </a:r>
                      <a:r>
                        <a:rPr lang="en-US" sz="1800" b="0" i="0" kern="1200" dirty="0" err="1" smtClean="0">
                          <a:solidFill>
                            <a:schemeClr val="dk1"/>
                          </a:solidFill>
                          <a:latin typeface="+mn-lt"/>
                          <a:ea typeface="+mn-ea"/>
                          <a:cs typeface="+mn-cs"/>
                        </a:rPr>
                        <a:t>serializable</a:t>
                      </a:r>
                      <a:r>
                        <a:rPr lang="en-US" sz="1800" b="0" i="0" kern="1200" dirty="0" smtClean="0">
                          <a:solidFill>
                            <a:schemeClr val="dk1"/>
                          </a:solidFill>
                          <a:latin typeface="+mn-lt"/>
                          <a:ea typeface="+mn-ea"/>
                          <a:cs typeface="+mn-cs"/>
                        </a:rPr>
                        <a:t> transaction isolation level is required.</a:t>
                      </a:r>
                    </a:p>
                    <a:p>
                      <a:pPr fontAlgn="base"/>
                      <a:r>
                        <a:rPr lang="en-US" sz="1800" b="0" i="0" kern="1200" dirty="0" smtClean="0">
                          <a:solidFill>
                            <a:schemeClr val="dk1"/>
                          </a:solidFill>
                          <a:latin typeface="+mn-lt"/>
                          <a:ea typeface="+mn-ea"/>
                          <a:cs typeface="+mn-cs"/>
                        </a:rPr>
                        <a:t>In a JTA environment, for obtaining the JTA </a:t>
                      </a:r>
                      <a:r>
                        <a:rPr lang="en-US" sz="1800" b="0" i="0" kern="1200" dirty="0" err="1" smtClean="0">
                          <a:solidFill>
                            <a:schemeClr val="dk1"/>
                          </a:solidFill>
                          <a:latin typeface="+mn-lt"/>
                          <a:ea typeface="+mn-ea"/>
                          <a:cs typeface="+mn-cs"/>
                        </a:rPr>
                        <a:t>TransactionManager</a:t>
                      </a:r>
                      <a:r>
                        <a:rPr lang="en-US" sz="1800" b="0" i="0" kern="1200" dirty="0" smtClean="0">
                          <a:solidFill>
                            <a:schemeClr val="dk1"/>
                          </a:solidFill>
                          <a:latin typeface="+mn-lt"/>
                          <a:ea typeface="+mn-ea"/>
                          <a:cs typeface="+mn-cs"/>
                        </a:rPr>
                        <a:t> we must specify the property </a:t>
                      </a:r>
                      <a:r>
                        <a:rPr lang="en-US" sz="1800" b="0" i="0" kern="1200" dirty="0" err="1" smtClean="0">
                          <a:solidFill>
                            <a:schemeClr val="dk1"/>
                          </a:solidFill>
                          <a:latin typeface="+mn-lt"/>
                          <a:ea typeface="+mn-ea"/>
                          <a:cs typeface="+mn-cs"/>
                        </a:rPr>
                        <a:t>hibernate.transaction.manager_lookup_class</a:t>
                      </a:r>
                      <a:r>
                        <a:rPr lang="en-US" sz="1800" b="0" i="0" kern="1200" dirty="0" smtClean="0">
                          <a:solidFill>
                            <a:schemeClr val="dk1"/>
                          </a:solidFill>
                          <a:latin typeface="+mn-lt"/>
                          <a:ea typeface="+mn-ea"/>
                          <a:cs typeface="+mn-cs"/>
                        </a:rPr>
                        <a:t>.</a:t>
                      </a:r>
                    </a:p>
                    <a:p>
                      <a:pPr fontAlgn="base"/>
                      <a:r>
                        <a:rPr lang="en-US" sz="1800" b="0" i="0" kern="1200" dirty="0" smtClean="0">
                          <a:solidFill>
                            <a:schemeClr val="dk1"/>
                          </a:solidFill>
                          <a:latin typeface="+mn-lt"/>
                          <a:ea typeface="+mn-ea"/>
                          <a:cs typeface="+mn-cs"/>
                        </a:rPr>
                        <a:t>To use it in a cluster the cache implementation must support locking.</a:t>
                      </a:r>
                    </a:p>
                    <a:p>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1188</Words>
  <Application>Microsoft Office PowerPoint</Application>
  <PresentationFormat>On-screen Show (4:3)</PresentationFormat>
  <Paragraphs>161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Caching in Hibernate</vt:lpstr>
      <vt:lpstr>Slide 2</vt:lpstr>
      <vt:lpstr>Slide 3</vt:lpstr>
      <vt:lpstr>First-level cache: </vt:lpstr>
      <vt:lpstr>Second Level Cache</vt:lpstr>
      <vt:lpstr>Second-level cache: </vt:lpstr>
      <vt:lpstr>Query-level cache: </vt:lpstr>
      <vt:lpstr>Concurrency strategies: Second Level Cache</vt:lpstr>
      <vt:lpstr>Slide 9</vt:lpstr>
      <vt:lpstr>Slide 10</vt:lpstr>
      <vt:lpstr>Example</vt:lpstr>
      <vt:lpstr>Cache provider: </vt:lpstr>
      <vt:lpstr>Slide 13</vt:lpstr>
      <vt:lpstr>Slide 14</vt:lpstr>
      <vt:lpstr>Configuring Second cache provider</vt:lpstr>
      <vt:lpstr>Sample Code</vt:lpstr>
      <vt:lpstr>Query Cache</vt:lpstr>
      <vt:lpstr>Output without query cache When statement 1 is commented</vt:lpstr>
      <vt:lpstr>Output with query cache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Caching in Hibernate</dc:title>
  <dc:creator>RADHA</dc:creator>
  <cp:lastModifiedBy>admin</cp:lastModifiedBy>
  <cp:revision>9</cp:revision>
  <dcterms:created xsi:type="dcterms:W3CDTF">2014-07-03T03:58:41Z</dcterms:created>
  <dcterms:modified xsi:type="dcterms:W3CDTF">2015-11-03T10:05:19Z</dcterms:modified>
</cp:coreProperties>
</file>