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4" r:id="rId18"/>
    <p:sldId id="272" r:id="rId19"/>
    <p:sldId id="273" r:id="rId20"/>
    <p:sldId id="274" r:id="rId21"/>
    <p:sldId id="275" r:id="rId22"/>
    <p:sldId id="276" r:id="rId23"/>
    <p:sldId id="277" r:id="rId24"/>
    <p:sldId id="278" r:id="rId25"/>
    <p:sldId id="279" r:id="rId26"/>
    <p:sldId id="280" r:id="rId27"/>
    <p:sldId id="281" r:id="rId28"/>
    <p:sldId id="283" r:id="rId29"/>
    <p:sldId id="28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8E6398-7933-4CB1-B465-268A4A1C6F7B}"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0CFBA-394F-492D-B472-BEB12A84A22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8E6398-7933-4CB1-B465-268A4A1C6F7B}"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0CFBA-394F-492D-B472-BEB12A84A2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8E6398-7933-4CB1-B465-268A4A1C6F7B}"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0CFBA-394F-492D-B472-BEB12A84A22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8E6398-7933-4CB1-B465-268A4A1C6F7B}"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0CFBA-394F-492D-B472-BEB12A84A22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8E6398-7933-4CB1-B465-268A4A1C6F7B}"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0CFBA-394F-492D-B472-BEB12A84A22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8E6398-7933-4CB1-B465-268A4A1C6F7B}" type="datetimeFigureOut">
              <a:rPr lang="en-US" smtClean="0"/>
              <a:pPr/>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0CFBA-394F-492D-B472-BEB12A84A22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8E6398-7933-4CB1-B465-268A4A1C6F7B}" type="datetimeFigureOut">
              <a:rPr lang="en-US" smtClean="0"/>
              <a:pPr/>
              <a:t>11/3/2015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80CFBA-394F-492D-B472-BEB12A84A22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8E6398-7933-4CB1-B465-268A4A1C6F7B}" type="datetimeFigureOut">
              <a:rPr lang="en-US" smtClean="0"/>
              <a:pPr/>
              <a:t>11/3/2015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80CFBA-394F-492D-B472-BEB12A84A22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8E6398-7933-4CB1-B465-268A4A1C6F7B}" type="datetimeFigureOut">
              <a:rPr lang="en-US" smtClean="0"/>
              <a:pPr/>
              <a:t>11/3/2015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80CFBA-394F-492D-B472-BEB12A84A2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8E6398-7933-4CB1-B465-268A4A1C6F7B}" type="datetimeFigureOut">
              <a:rPr lang="en-US" smtClean="0"/>
              <a:pPr/>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0CFBA-394F-492D-B472-BEB12A84A22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8E6398-7933-4CB1-B465-268A4A1C6F7B}" type="datetimeFigureOut">
              <a:rPr lang="en-US" smtClean="0"/>
              <a:pPr/>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0CFBA-394F-492D-B472-BEB12A84A22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E6398-7933-4CB1-B465-268A4A1C6F7B}" type="datetimeFigureOut">
              <a:rPr lang="en-US" smtClean="0"/>
              <a:pPr/>
              <a:t>11/3/2015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0CFBA-394F-492D-B472-BEB12A84A22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 Relationships  in Hibernate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10</a:t>
            </a:fld>
            <a:endParaRPr lang="en-US"/>
          </a:p>
        </p:txBody>
      </p:sp>
      <p:sp>
        <p:nvSpPr>
          <p:cNvPr id="3" name="Rectangle 2"/>
          <p:cNvSpPr/>
          <p:nvPr/>
        </p:nvSpPr>
        <p:spPr>
          <a:xfrm>
            <a:off x="152400" y="304800"/>
            <a:ext cx="8534400" cy="6247864"/>
          </a:xfrm>
          <a:prstGeom prst="rect">
            <a:avLst/>
          </a:prstGeom>
        </p:spPr>
        <p:txBody>
          <a:bodyPr wrap="square">
            <a:spAutoFit/>
          </a:bodyPr>
          <a:lstStyle/>
          <a:p>
            <a:pPr eaLnBrk="0" hangingPunct="0">
              <a:lnSpc>
                <a:spcPct val="120000"/>
              </a:lnSpc>
              <a:spcBef>
                <a:spcPct val="20000"/>
              </a:spcBef>
              <a:buClr>
                <a:schemeClr val="accent2"/>
              </a:buClr>
            </a:pPr>
            <a:r>
              <a:rPr lang="en-US" dirty="0"/>
              <a:t>@</a:t>
            </a:r>
            <a:r>
              <a:rPr lang="en-US" sz="2000" b="1" dirty="0" err="1">
                <a:latin typeface="Courier New" pitchFamily="49" charset="0"/>
                <a:cs typeface="Courier New" pitchFamily="49" charset="0"/>
              </a:rPr>
              <a:t>WebServlet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HibernateServletEx</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class </a:t>
            </a:r>
            <a:r>
              <a:rPr lang="en-US" sz="2000" b="1" dirty="0" err="1">
                <a:latin typeface="Courier New" pitchFamily="49" charset="0"/>
                <a:cs typeface="Courier New" pitchFamily="49" charset="0"/>
              </a:rPr>
              <a:t>HibernateServletEx</a:t>
            </a:r>
            <a:r>
              <a:rPr lang="en-US" sz="2000" b="1" dirty="0">
                <a:latin typeface="Courier New" pitchFamily="49" charset="0"/>
                <a:cs typeface="Courier New" pitchFamily="49" charset="0"/>
              </a:rPr>
              <a:t> extends </a:t>
            </a:r>
            <a:r>
              <a:rPr lang="en-US" sz="2000" b="1" dirty="0" err="1">
                <a:latin typeface="Courier New" pitchFamily="49" charset="0"/>
                <a:cs typeface="Courier New" pitchFamily="49" charset="0"/>
              </a:rPr>
              <a:t>HttpServlet</a:t>
            </a:r>
            <a:r>
              <a:rPr lang="en-US" sz="2000" b="1" dirty="0">
                <a:latin typeface="Courier New" pitchFamily="49" charset="0"/>
                <a:cs typeface="Courier New" pitchFamily="49" charset="0"/>
              </a:rPr>
              <a:t>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private static final long </a:t>
            </a:r>
            <a:r>
              <a:rPr lang="en-US" sz="2000" b="1" dirty="0" err="1">
                <a:latin typeface="Courier New" pitchFamily="49" charset="0"/>
                <a:cs typeface="Courier New" pitchFamily="49" charset="0"/>
              </a:rPr>
              <a:t>serialVersionUID</a:t>
            </a:r>
            <a:r>
              <a:rPr lang="en-US" sz="2000" b="1" dirty="0">
                <a:latin typeface="Courier New" pitchFamily="49" charset="0"/>
                <a:cs typeface="Courier New" pitchFamily="49" charset="0"/>
              </a:rPr>
              <a:t> = 1L</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protected void </a:t>
            </a:r>
            <a:r>
              <a:rPr lang="en-US" sz="2000" b="1" dirty="0" err="1">
                <a:latin typeface="Courier New" pitchFamily="49" charset="0"/>
                <a:cs typeface="Courier New" pitchFamily="49" charset="0"/>
              </a:rPr>
              <a:t>doGet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HttpServletRequest</a:t>
            </a:r>
            <a:r>
              <a:rPr lang="en-US" sz="2000" b="1" dirty="0">
                <a:latin typeface="Courier New" pitchFamily="49" charset="0"/>
                <a:cs typeface="Courier New" pitchFamily="49" charset="0"/>
              </a:rPr>
              <a:t> request, </a:t>
            </a:r>
            <a:r>
              <a:rPr lang="en-US" sz="2000" b="1" dirty="0" err="1">
                <a:latin typeface="Courier New" pitchFamily="49" charset="0"/>
                <a:cs typeface="Courier New" pitchFamily="49" charset="0"/>
              </a:rPr>
              <a:t>HttpServletResponse</a:t>
            </a:r>
            <a:r>
              <a:rPr lang="en-US" sz="2000" b="1" dirty="0">
                <a:latin typeface="Courier New" pitchFamily="49" charset="0"/>
                <a:cs typeface="Courier New" pitchFamily="49" charset="0"/>
              </a:rPr>
              <a:t> response) throws </a:t>
            </a:r>
            <a:r>
              <a:rPr lang="en-US" sz="2000" b="1" dirty="0" err="1">
                <a:latin typeface="Courier New" pitchFamily="49" charset="0"/>
                <a:cs typeface="Courier New" pitchFamily="49" charset="0"/>
              </a:rPr>
              <a:t>ServletException</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IOException</a:t>
            </a:r>
            <a:r>
              <a:rPr lang="en-US" sz="2000" b="1" dirty="0">
                <a:latin typeface="Courier New" pitchFamily="49" charset="0"/>
                <a:cs typeface="Courier New" pitchFamily="49" charset="0"/>
              </a:rPr>
              <a:t>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Session </a:t>
            </a:r>
            <a:r>
              <a:rPr lang="en-US" sz="2000" b="1" dirty="0" err="1">
                <a:latin typeface="Courier New" pitchFamily="49" charset="0"/>
                <a:cs typeface="Courier New" pitchFamily="49" charset="0"/>
              </a:rPr>
              <a:t>session</a:t>
            </a:r>
            <a:r>
              <a:rPr lang="en-US" sz="2000" b="1" dirty="0">
                <a:latin typeface="Courier New" pitchFamily="49" charset="0"/>
                <a:cs typeface="Courier New" pitchFamily="49" charset="0"/>
              </a:rPr>
              <a:t> = null;</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PrintWriter</a:t>
            </a:r>
            <a:r>
              <a:rPr lang="en-US" sz="2000" b="1" dirty="0">
                <a:latin typeface="Courier New" pitchFamily="49" charset="0"/>
                <a:cs typeface="Courier New" pitchFamily="49" charset="0"/>
              </a:rPr>
              <a:t> out= </a:t>
            </a:r>
            <a:r>
              <a:rPr lang="en-US" sz="2000" b="1" dirty="0" err="1">
                <a:latin typeface="Courier New" pitchFamily="49" charset="0"/>
                <a:cs typeface="Courier New" pitchFamily="49" charset="0"/>
              </a:rPr>
              <a:t>response.getWriter</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solidFill>
                  <a:srgbClr val="C00000"/>
                </a:solidFill>
                <a:latin typeface="Courier New" pitchFamily="49" charset="0"/>
                <a:cs typeface="Courier New" pitchFamily="49" charset="0"/>
              </a:rPr>
              <a:t>Transaction </a:t>
            </a:r>
            <a:r>
              <a:rPr lang="en-US" sz="2000" b="1" dirty="0" err="1" smtClean="0">
                <a:solidFill>
                  <a:srgbClr val="C00000"/>
                </a:solidFill>
                <a:latin typeface="Courier New" pitchFamily="49" charset="0"/>
                <a:cs typeface="Courier New" pitchFamily="49" charset="0"/>
              </a:rPr>
              <a:t>tr</a:t>
            </a:r>
            <a:r>
              <a:rPr lang="en-US" sz="2000" b="1" dirty="0" smtClean="0">
                <a:solidFill>
                  <a:srgbClr val="C00000"/>
                </a:solidFill>
                <a:latin typeface="Courier New" pitchFamily="49" charset="0"/>
                <a:cs typeface="Courier New" pitchFamily="49" charset="0"/>
              </a:rPr>
              <a:t>=null;</a:t>
            </a:r>
            <a:endParaRPr lang="en-US" sz="2000" b="1" dirty="0">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try{</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This step will read hibernate.cfg.xml and prepare hibernate for use</a:t>
            </a:r>
          </a:p>
          <a:p>
            <a:pPr eaLnBrk="0" hangingPunct="0">
              <a:lnSpc>
                <a:spcPct val="120000"/>
              </a:lnSpc>
              <a:spcBef>
                <a:spcPct val="20000"/>
              </a:spcBef>
              <a:buClr>
                <a:schemeClr val="accent2"/>
              </a:buClr>
            </a:pPr>
            <a:r>
              <a:rPr lang="en-US" sz="2000" b="1" dirty="0" err="1">
                <a:latin typeface="Courier New" pitchFamily="49" charset="0"/>
                <a:cs typeface="Courier New" pitchFamily="49" charset="0"/>
              </a:rPr>
              <a:t>SessionFactory</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sessionFactory</a:t>
            </a:r>
            <a:r>
              <a:rPr lang="en-US" sz="2000" b="1" dirty="0">
                <a:latin typeface="Courier New" pitchFamily="49" charset="0"/>
                <a:cs typeface="Courier New" pitchFamily="49" charset="0"/>
              </a:rPr>
              <a:t> = new Configuration().configure().</a:t>
            </a:r>
            <a:r>
              <a:rPr lang="en-US" sz="2000" b="1" dirty="0" err="1">
                <a:latin typeface="Courier New" pitchFamily="49" charset="0"/>
                <a:cs typeface="Courier New" pitchFamily="49" charset="0"/>
              </a:rPr>
              <a:t>buildSessionFactory</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session =</a:t>
            </a:r>
            <a:r>
              <a:rPr lang="en-US" sz="2000" b="1" dirty="0" err="1">
                <a:latin typeface="Courier New" pitchFamily="49" charset="0"/>
                <a:cs typeface="Courier New" pitchFamily="49" charset="0"/>
              </a:rPr>
              <a:t>sessionFactory.openSession</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4" name="TextBox 3"/>
          <p:cNvSpPr txBox="1"/>
          <p:nvPr/>
        </p:nvSpPr>
        <p:spPr>
          <a:xfrm>
            <a:off x="5862864" y="0"/>
            <a:ext cx="2900136" cy="369332"/>
          </a:xfrm>
          <a:prstGeom prst="rect">
            <a:avLst/>
          </a:prstGeom>
          <a:noFill/>
        </p:spPr>
        <p:txBody>
          <a:bodyPr wrap="square" rtlCol="0">
            <a:spAutoFit/>
          </a:bodyPr>
          <a:lstStyle/>
          <a:p>
            <a:r>
              <a:rPr lang="en-US" dirty="0" smtClean="0">
                <a:solidFill>
                  <a:srgbClr val="002060"/>
                </a:solidFill>
              </a:rPr>
              <a:t>Insertion into tables </a:t>
            </a:r>
            <a:endParaRPr lang="en-US" dirty="0">
              <a:solidFill>
                <a:srgbClr val="002060"/>
              </a:solidFill>
            </a:endParaRPr>
          </a:p>
        </p:txBody>
      </p:sp>
    </p:spTree>
    <p:extLst>
      <p:ext uri="{BB962C8B-B14F-4D97-AF65-F5344CB8AC3E}">
        <p14:creationId xmlns:p14="http://schemas.microsoft.com/office/powerpoint/2010/main" xmlns="" val="2241988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3505200" y="6605361"/>
            <a:ext cx="2133600" cy="238125"/>
          </a:xfrm>
        </p:spPr>
        <p:txBody>
          <a:bodyPr/>
          <a:lstStyle/>
          <a:p>
            <a:pPr>
              <a:defRPr/>
            </a:pPr>
            <a:fld id="{4AA00622-E443-4409-A493-759CDB3F12F4}" type="slidenum">
              <a:rPr lang="en-US" smtClean="0"/>
              <a:pPr>
                <a:defRPr/>
              </a:pPr>
              <a:t>11</a:t>
            </a:fld>
            <a:endParaRPr lang="en-US"/>
          </a:p>
        </p:txBody>
      </p:sp>
      <p:sp>
        <p:nvSpPr>
          <p:cNvPr id="3" name="Rectangle 2"/>
          <p:cNvSpPr/>
          <p:nvPr/>
        </p:nvSpPr>
        <p:spPr>
          <a:xfrm>
            <a:off x="152400" y="76200"/>
            <a:ext cx="8763000" cy="6063198"/>
          </a:xfrm>
          <a:prstGeom prst="rect">
            <a:avLst/>
          </a:prstGeom>
        </p:spPr>
        <p:txBody>
          <a:bodyPr wrap="square">
            <a:spAutoFit/>
          </a:bodyPr>
          <a:lstStyle/>
          <a:p>
            <a:pPr lvl="1" eaLnBrk="0" hangingPunct="0">
              <a:lnSpc>
                <a:spcPct val="120000"/>
              </a:lnSpc>
              <a:spcBef>
                <a:spcPct val="20000"/>
              </a:spcBef>
              <a:buClr>
                <a:schemeClr val="accent2"/>
              </a:buClr>
            </a:pPr>
            <a:r>
              <a:rPr lang="en-US" sz="2000" b="1" dirty="0" err="1" smtClean="0">
                <a:solidFill>
                  <a:srgbClr val="C00000"/>
                </a:solidFill>
                <a:latin typeface="Courier New" pitchFamily="49" charset="0"/>
                <a:cs typeface="Courier New" pitchFamily="49" charset="0"/>
              </a:rPr>
              <a:t>tr</a:t>
            </a:r>
            <a:r>
              <a:rPr lang="en-US" sz="2000" b="1" dirty="0" smtClean="0">
                <a:solidFill>
                  <a:srgbClr val="C00000"/>
                </a:solidFill>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 </a:t>
            </a:r>
            <a:r>
              <a:rPr lang="en-US" sz="2000" b="1" dirty="0" err="1">
                <a:solidFill>
                  <a:srgbClr val="C00000"/>
                </a:solidFill>
                <a:latin typeface="Courier New" pitchFamily="49" charset="0"/>
                <a:cs typeface="Courier New" pitchFamily="49" charset="0"/>
              </a:rPr>
              <a:t>session.beginTransaction</a:t>
            </a:r>
            <a:r>
              <a:rPr lang="en-US" sz="2000" b="1" dirty="0">
                <a:solidFill>
                  <a:srgbClr val="C00000"/>
                </a:solidFill>
                <a:latin typeface="Courier New" pitchFamily="49" charset="0"/>
                <a:cs typeface="Courier New" pitchFamily="49" charset="0"/>
              </a:rPr>
              <a:t>();</a:t>
            </a:r>
          </a:p>
          <a:p>
            <a:pPr lvl="1" eaLnBrk="0" hangingPunct="0">
              <a:lnSpc>
                <a:spcPct val="120000"/>
              </a:lnSpc>
              <a:spcBef>
                <a:spcPct val="20000"/>
              </a:spcBef>
              <a:buClr>
                <a:schemeClr val="accent2"/>
              </a:buClr>
            </a:pPr>
            <a:r>
              <a:rPr lang="en-US" sz="2000" b="1" dirty="0" err="1" smtClean="0">
                <a:latin typeface="Courier New" pitchFamily="49" charset="0"/>
                <a:cs typeface="Courier New" pitchFamily="49" charset="0"/>
              </a:rPr>
              <a:t>out.println</a:t>
            </a:r>
            <a:r>
              <a:rPr lang="en-US" sz="2000" b="1" dirty="0">
                <a:latin typeface="Courier New" pitchFamily="49" charset="0"/>
                <a:cs typeface="Courier New" pitchFamily="49" charset="0"/>
              </a:rPr>
              <a:t>("Create Customer and complaints");</a:t>
            </a:r>
          </a:p>
          <a:p>
            <a:pPr lvl="1" eaLnBrk="0" hangingPunct="0">
              <a:lnSpc>
                <a:spcPct val="120000"/>
              </a:lnSpc>
              <a:spcBef>
                <a:spcPct val="20000"/>
              </a:spcBef>
              <a:buClr>
                <a:schemeClr val="accent2"/>
              </a:buClr>
            </a:pPr>
            <a:r>
              <a:rPr lang="en-US" sz="2000" b="1" dirty="0" smtClean="0">
                <a:solidFill>
                  <a:srgbClr val="006600"/>
                </a:solidFill>
                <a:latin typeface="Courier New" pitchFamily="49" charset="0"/>
                <a:cs typeface="Courier New" pitchFamily="49" charset="0"/>
              </a:rPr>
              <a:t>Customer </a:t>
            </a:r>
            <a:r>
              <a:rPr lang="en-US" sz="2000" b="1" dirty="0">
                <a:solidFill>
                  <a:srgbClr val="006600"/>
                </a:solidFill>
                <a:latin typeface="Courier New" pitchFamily="49" charset="0"/>
                <a:cs typeface="Courier New" pitchFamily="49" charset="0"/>
              </a:rPr>
              <a:t>c = new Customer();</a:t>
            </a:r>
          </a:p>
          <a:p>
            <a:pPr lvl="1" eaLnBrk="0" hangingPunct="0">
              <a:lnSpc>
                <a:spcPct val="120000"/>
              </a:lnSpc>
              <a:spcBef>
                <a:spcPct val="20000"/>
              </a:spcBef>
              <a:buClr>
                <a:schemeClr val="accent2"/>
              </a:buClr>
            </a:pPr>
            <a:r>
              <a:rPr lang="en-US" sz="2000" b="1" dirty="0" err="1" smtClean="0">
                <a:solidFill>
                  <a:srgbClr val="006600"/>
                </a:solidFill>
                <a:latin typeface="Courier New" pitchFamily="49" charset="0"/>
                <a:cs typeface="Courier New" pitchFamily="49" charset="0"/>
              </a:rPr>
              <a:t>c.setFirstName</a:t>
            </a:r>
            <a:r>
              <a:rPr lang="en-US" sz="2000" b="1" dirty="0">
                <a:solidFill>
                  <a:srgbClr val="006600"/>
                </a:solidFill>
                <a:latin typeface="Courier New" pitchFamily="49" charset="0"/>
                <a:cs typeface="Courier New" pitchFamily="49" charset="0"/>
              </a:rPr>
              <a:t>("</a:t>
            </a:r>
            <a:r>
              <a:rPr lang="en-US" sz="2000" b="1" dirty="0" err="1">
                <a:solidFill>
                  <a:srgbClr val="006600"/>
                </a:solidFill>
                <a:latin typeface="Courier New" pitchFamily="49" charset="0"/>
                <a:cs typeface="Courier New" pitchFamily="49" charset="0"/>
              </a:rPr>
              <a:t>Vivek</a:t>
            </a:r>
            <a:r>
              <a:rPr lang="en-US" sz="2000" b="1" dirty="0">
                <a:solidFill>
                  <a:srgbClr val="006600"/>
                </a:solidFill>
                <a:latin typeface="Courier New" pitchFamily="49" charset="0"/>
                <a:cs typeface="Courier New" pitchFamily="49" charset="0"/>
              </a:rPr>
              <a:t>");</a:t>
            </a:r>
          </a:p>
          <a:p>
            <a:pPr lvl="1" eaLnBrk="0" hangingPunct="0">
              <a:lnSpc>
                <a:spcPct val="120000"/>
              </a:lnSpc>
              <a:spcBef>
                <a:spcPct val="20000"/>
              </a:spcBef>
              <a:buClr>
                <a:schemeClr val="accent2"/>
              </a:buClr>
            </a:pPr>
            <a:r>
              <a:rPr lang="en-US" sz="2000" b="1" dirty="0" err="1" smtClean="0">
                <a:solidFill>
                  <a:srgbClr val="006600"/>
                </a:solidFill>
                <a:latin typeface="Courier New" pitchFamily="49" charset="0"/>
                <a:cs typeface="Courier New" pitchFamily="49" charset="0"/>
              </a:rPr>
              <a:t>c.setLastName</a:t>
            </a:r>
            <a:r>
              <a:rPr lang="en-US" sz="2000" b="1" dirty="0">
                <a:solidFill>
                  <a:srgbClr val="006600"/>
                </a:solidFill>
                <a:latin typeface="Courier New" pitchFamily="49" charset="0"/>
                <a:cs typeface="Courier New" pitchFamily="49" charset="0"/>
              </a:rPr>
              <a:t>("Bose");</a:t>
            </a:r>
          </a:p>
          <a:p>
            <a:pPr lvl="1" eaLnBrk="0" hangingPunct="0">
              <a:lnSpc>
                <a:spcPct val="120000"/>
              </a:lnSpc>
              <a:spcBef>
                <a:spcPct val="20000"/>
              </a:spcBef>
              <a:buClr>
                <a:schemeClr val="accent2"/>
              </a:buClr>
            </a:pPr>
            <a:r>
              <a:rPr lang="en-US" sz="2000" b="1" dirty="0" err="1">
                <a:solidFill>
                  <a:srgbClr val="006600"/>
                </a:solidFill>
                <a:latin typeface="Courier New" pitchFamily="49" charset="0"/>
                <a:cs typeface="Courier New" pitchFamily="49" charset="0"/>
              </a:rPr>
              <a:t>c.setEmail</a:t>
            </a:r>
            <a:r>
              <a:rPr lang="en-US" sz="2000" b="1" dirty="0">
                <a:solidFill>
                  <a:srgbClr val="006600"/>
                </a:solidFill>
                <a:latin typeface="Courier New" pitchFamily="49" charset="0"/>
                <a:cs typeface="Courier New" pitchFamily="49" charset="0"/>
              </a:rPr>
              <a:t>("vivek@yahoo.com");</a:t>
            </a:r>
          </a:p>
          <a:p>
            <a:pPr lvl="1" eaLnBrk="0" hangingPunct="0">
              <a:lnSpc>
                <a:spcPct val="120000"/>
              </a:lnSpc>
              <a:spcBef>
                <a:spcPct val="20000"/>
              </a:spcBef>
              <a:buClr>
                <a:schemeClr val="accent2"/>
              </a:buClr>
            </a:pPr>
            <a:endParaRPr lang="en-US" sz="2000" b="1" dirty="0" smtClean="0">
              <a:solidFill>
                <a:srgbClr val="7030A0"/>
              </a:solidFill>
              <a:latin typeface="Courier New" pitchFamily="49" charset="0"/>
              <a:cs typeface="Courier New" pitchFamily="49" charset="0"/>
            </a:endParaRPr>
          </a:p>
          <a:p>
            <a:pPr lvl="1" eaLnBrk="0" hangingPunct="0">
              <a:lnSpc>
                <a:spcPct val="120000"/>
              </a:lnSpc>
              <a:spcBef>
                <a:spcPct val="20000"/>
              </a:spcBef>
              <a:buClr>
                <a:schemeClr val="accent2"/>
              </a:buClr>
            </a:pPr>
            <a:r>
              <a:rPr lang="en-US" sz="2000" b="1" dirty="0" err="1" smtClean="0">
                <a:solidFill>
                  <a:srgbClr val="7030A0"/>
                </a:solidFill>
                <a:latin typeface="Courier New" pitchFamily="49" charset="0"/>
                <a:cs typeface="Courier New" pitchFamily="49" charset="0"/>
              </a:rPr>
              <a:t>ArrayList</a:t>
            </a:r>
            <a:r>
              <a:rPr lang="en-US" sz="2000" b="1" dirty="0" smtClean="0">
                <a:solidFill>
                  <a:srgbClr val="7030A0"/>
                </a:solidFill>
                <a:latin typeface="Courier New" pitchFamily="49" charset="0"/>
                <a:cs typeface="Courier New" pitchFamily="49" charset="0"/>
              </a:rPr>
              <a:t> </a:t>
            </a:r>
            <a:r>
              <a:rPr lang="en-US" sz="2000" b="1" dirty="0">
                <a:solidFill>
                  <a:srgbClr val="7030A0"/>
                </a:solidFill>
                <a:latin typeface="Courier New" pitchFamily="49" charset="0"/>
                <a:cs typeface="Courier New" pitchFamily="49" charset="0"/>
              </a:rPr>
              <a:t>cm=new </a:t>
            </a:r>
            <a:r>
              <a:rPr lang="en-US" sz="2000" b="1" dirty="0" err="1">
                <a:solidFill>
                  <a:srgbClr val="7030A0"/>
                </a:solidFill>
                <a:latin typeface="Courier New" pitchFamily="49" charset="0"/>
                <a:cs typeface="Courier New" pitchFamily="49" charset="0"/>
              </a:rPr>
              <a:t>ArrayList</a:t>
            </a:r>
            <a:r>
              <a:rPr lang="en-US" sz="2000" b="1" dirty="0">
                <a:solidFill>
                  <a:srgbClr val="7030A0"/>
                </a:solidFill>
                <a:latin typeface="Courier New" pitchFamily="49" charset="0"/>
                <a:cs typeface="Courier New" pitchFamily="49" charset="0"/>
              </a:rPr>
              <a:t>();</a:t>
            </a:r>
          </a:p>
          <a:p>
            <a:pPr lvl="1" eaLnBrk="0" hangingPunct="0">
              <a:lnSpc>
                <a:spcPct val="120000"/>
              </a:lnSpc>
              <a:spcBef>
                <a:spcPct val="20000"/>
              </a:spcBef>
              <a:buClr>
                <a:schemeClr val="accent2"/>
              </a:buClr>
            </a:pPr>
            <a:r>
              <a:rPr lang="en-US" sz="2000" b="1" dirty="0" err="1">
                <a:solidFill>
                  <a:srgbClr val="7030A0"/>
                </a:solidFill>
                <a:latin typeface="Courier New" pitchFamily="49" charset="0"/>
                <a:cs typeface="Courier New" pitchFamily="49" charset="0"/>
              </a:rPr>
              <a:t>cm.add</a:t>
            </a:r>
            <a:r>
              <a:rPr lang="en-US" sz="2000" b="1" dirty="0">
                <a:solidFill>
                  <a:srgbClr val="7030A0"/>
                </a:solidFill>
                <a:latin typeface="Courier New" pitchFamily="49" charset="0"/>
                <a:cs typeface="Courier New" pitchFamily="49" charset="0"/>
              </a:rPr>
              <a:t>(new Complaint("Internet not working "));</a:t>
            </a:r>
          </a:p>
          <a:p>
            <a:pPr lvl="1" eaLnBrk="0" hangingPunct="0">
              <a:lnSpc>
                <a:spcPct val="120000"/>
              </a:lnSpc>
              <a:spcBef>
                <a:spcPct val="20000"/>
              </a:spcBef>
              <a:buClr>
                <a:schemeClr val="accent2"/>
              </a:buClr>
            </a:pPr>
            <a:r>
              <a:rPr lang="en-US" sz="2000" b="1" dirty="0" err="1">
                <a:solidFill>
                  <a:srgbClr val="7030A0"/>
                </a:solidFill>
                <a:latin typeface="Courier New" pitchFamily="49" charset="0"/>
                <a:cs typeface="Courier New" pitchFamily="49" charset="0"/>
              </a:rPr>
              <a:t>cm.add</a:t>
            </a:r>
            <a:r>
              <a:rPr lang="en-US" sz="2000" b="1" dirty="0">
                <a:solidFill>
                  <a:srgbClr val="7030A0"/>
                </a:solidFill>
                <a:latin typeface="Courier New" pitchFamily="49" charset="0"/>
                <a:cs typeface="Courier New" pitchFamily="49" charset="0"/>
              </a:rPr>
              <a:t>(new Complaint("Service delays"));</a:t>
            </a:r>
          </a:p>
          <a:p>
            <a:pPr lvl="1" eaLnBrk="0" hangingPunct="0">
              <a:lnSpc>
                <a:spcPct val="120000"/>
              </a:lnSpc>
              <a:spcBef>
                <a:spcPct val="20000"/>
              </a:spcBef>
              <a:buClr>
                <a:schemeClr val="accent2"/>
              </a:buClr>
            </a:pPr>
            <a:endParaRPr lang="en-US" sz="2000" b="1" dirty="0" smtClean="0">
              <a:solidFill>
                <a:srgbClr val="006600"/>
              </a:solidFill>
              <a:latin typeface="Courier New" pitchFamily="49" charset="0"/>
              <a:cs typeface="Courier New" pitchFamily="49" charset="0"/>
            </a:endParaRPr>
          </a:p>
          <a:p>
            <a:pPr lvl="1" eaLnBrk="0" hangingPunct="0">
              <a:lnSpc>
                <a:spcPct val="120000"/>
              </a:lnSpc>
              <a:spcBef>
                <a:spcPct val="20000"/>
              </a:spcBef>
              <a:buClr>
                <a:schemeClr val="accent2"/>
              </a:buClr>
            </a:pPr>
            <a:r>
              <a:rPr lang="en-US" sz="2000" b="1" dirty="0" err="1" smtClean="0">
                <a:solidFill>
                  <a:srgbClr val="006600"/>
                </a:solidFill>
                <a:latin typeface="Courier New" pitchFamily="49" charset="0"/>
                <a:cs typeface="Courier New" pitchFamily="49" charset="0"/>
              </a:rPr>
              <a:t>c.setComplaints</a:t>
            </a:r>
            <a:r>
              <a:rPr lang="en-US" sz="2000" b="1" dirty="0" smtClean="0">
                <a:solidFill>
                  <a:srgbClr val="006600"/>
                </a:solidFill>
                <a:latin typeface="Courier New" pitchFamily="49" charset="0"/>
                <a:cs typeface="Courier New" pitchFamily="49" charset="0"/>
              </a:rPr>
              <a:t>(cm</a:t>
            </a:r>
            <a:r>
              <a:rPr lang="en-US" sz="2000" b="1" dirty="0">
                <a:solidFill>
                  <a:srgbClr val="006600"/>
                </a:solidFill>
                <a:latin typeface="Courier New" pitchFamily="49" charset="0"/>
                <a:cs typeface="Courier New" pitchFamily="49" charset="0"/>
              </a:rPr>
              <a:t>);</a:t>
            </a:r>
          </a:p>
          <a:p>
            <a:pPr lvl="1" eaLnBrk="0" hangingPunct="0">
              <a:lnSpc>
                <a:spcPct val="120000"/>
              </a:lnSpc>
              <a:spcBef>
                <a:spcPct val="20000"/>
              </a:spcBef>
              <a:buClr>
                <a:schemeClr val="accent2"/>
              </a:buClr>
            </a:pPr>
            <a:endParaRPr lang="en-US" sz="2000" b="1" dirty="0" smtClean="0">
              <a:latin typeface="Courier New" pitchFamily="49" charset="0"/>
              <a:cs typeface="Courier New" pitchFamily="49" charset="0"/>
            </a:endParaRPr>
          </a:p>
          <a:p>
            <a:pPr lvl="1" eaLnBrk="0" hangingPunct="0">
              <a:lnSpc>
                <a:spcPct val="120000"/>
              </a:lnSpc>
              <a:spcBef>
                <a:spcPct val="20000"/>
              </a:spcBef>
              <a:buClr>
                <a:schemeClr val="accent2"/>
              </a:buClr>
            </a:pPr>
            <a:r>
              <a:rPr lang="en-US" sz="2000" b="1" dirty="0" err="1" smtClean="0">
                <a:latin typeface="Courier New" pitchFamily="49" charset="0"/>
                <a:cs typeface="Courier New" pitchFamily="49" charset="0"/>
              </a:rPr>
              <a:t>session.save</a:t>
            </a:r>
            <a:r>
              <a:rPr lang="en-US" sz="2000" b="1" dirty="0" smtClean="0">
                <a:latin typeface="Courier New" pitchFamily="49" charset="0"/>
                <a:cs typeface="Courier New" pitchFamily="49" charset="0"/>
              </a:rPr>
              <a:t>(c);</a:t>
            </a:r>
            <a:endParaRPr lang="en-US" sz="2000" b="1" dirty="0">
              <a:latin typeface="Courier New" pitchFamily="49" charset="0"/>
              <a:cs typeface="Courier New" pitchFamily="49" charset="0"/>
            </a:endParaRPr>
          </a:p>
        </p:txBody>
      </p:sp>
      <p:sp>
        <p:nvSpPr>
          <p:cNvPr id="4" name="TextBox 3"/>
          <p:cNvSpPr txBox="1"/>
          <p:nvPr/>
        </p:nvSpPr>
        <p:spPr>
          <a:xfrm>
            <a:off x="3505200" y="5495835"/>
            <a:ext cx="3962400" cy="1200329"/>
          </a:xfrm>
          <a:prstGeom prst="rect">
            <a:avLst/>
          </a:prstGeom>
          <a:noFill/>
        </p:spPr>
        <p:txBody>
          <a:bodyPr wrap="square" rtlCol="0">
            <a:spAutoFit/>
          </a:bodyPr>
          <a:lstStyle/>
          <a:p>
            <a:r>
              <a:rPr lang="en-US" dirty="0" smtClean="0">
                <a:solidFill>
                  <a:srgbClr val="002060"/>
                </a:solidFill>
              </a:rPr>
              <a:t>Note that saving the parent object results in saving data into both the tables. There is no need to explicitly save the Complaint objects </a:t>
            </a:r>
            <a:endParaRPr lang="en-US" dirty="0">
              <a:solidFill>
                <a:srgbClr val="002060"/>
              </a:solidFill>
            </a:endParaRPr>
          </a:p>
        </p:txBody>
      </p:sp>
      <p:sp>
        <p:nvSpPr>
          <p:cNvPr id="5" name="TextBox 4"/>
          <p:cNvSpPr txBox="1"/>
          <p:nvPr/>
        </p:nvSpPr>
        <p:spPr>
          <a:xfrm>
            <a:off x="5638800" y="1505634"/>
            <a:ext cx="3009900" cy="646331"/>
          </a:xfrm>
          <a:prstGeom prst="rect">
            <a:avLst/>
          </a:prstGeom>
          <a:noFill/>
        </p:spPr>
        <p:txBody>
          <a:bodyPr wrap="square" rtlCol="0">
            <a:spAutoFit/>
          </a:bodyPr>
          <a:lstStyle/>
          <a:p>
            <a:r>
              <a:rPr lang="en-US" dirty="0" smtClean="0">
                <a:solidFill>
                  <a:srgbClr val="002060"/>
                </a:solidFill>
              </a:rPr>
              <a:t>Create a customer object and set values</a:t>
            </a:r>
            <a:endParaRPr lang="en-US" dirty="0">
              <a:solidFill>
                <a:srgbClr val="002060"/>
              </a:solidFill>
            </a:endParaRPr>
          </a:p>
        </p:txBody>
      </p:sp>
      <p:sp>
        <p:nvSpPr>
          <p:cNvPr id="6" name="TextBox 5"/>
          <p:cNvSpPr txBox="1"/>
          <p:nvPr/>
        </p:nvSpPr>
        <p:spPr>
          <a:xfrm>
            <a:off x="6705600" y="2507634"/>
            <a:ext cx="2057400" cy="923330"/>
          </a:xfrm>
          <a:prstGeom prst="rect">
            <a:avLst/>
          </a:prstGeom>
          <a:noFill/>
        </p:spPr>
        <p:txBody>
          <a:bodyPr wrap="square" rtlCol="0">
            <a:spAutoFit/>
          </a:bodyPr>
          <a:lstStyle/>
          <a:p>
            <a:r>
              <a:rPr lang="en-US" dirty="0" smtClean="0">
                <a:solidFill>
                  <a:srgbClr val="002060"/>
                </a:solidFill>
              </a:rPr>
              <a:t>Create a Complaint objects and add to the list</a:t>
            </a:r>
            <a:endParaRPr lang="en-US" dirty="0">
              <a:solidFill>
                <a:srgbClr val="002060"/>
              </a:solidFill>
            </a:endParaRPr>
          </a:p>
        </p:txBody>
      </p:sp>
      <p:sp>
        <p:nvSpPr>
          <p:cNvPr id="8" name="Right Brace 7"/>
          <p:cNvSpPr/>
          <p:nvPr/>
        </p:nvSpPr>
        <p:spPr>
          <a:xfrm>
            <a:off x="5181600" y="990600"/>
            <a:ext cx="304800" cy="16764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p:cNvCxnSpPr/>
          <p:nvPr/>
        </p:nvCxnSpPr>
        <p:spPr>
          <a:xfrm flipV="1">
            <a:off x="5410200" y="3107799"/>
            <a:ext cx="1066800" cy="388302"/>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34064" y="4572505"/>
            <a:ext cx="2247900" cy="646331"/>
          </a:xfrm>
          <a:prstGeom prst="rect">
            <a:avLst/>
          </a:prstGeom>
          <a:noFill/>
        </p:spPr>
        <p:txBody>
          <a:bodyPr wrap="square" rtlCol="0">
            <a:spAutoFit/>
          </a:bodyPr>
          <a:lstStyle/>
          <a:p>
            <a:r>
              <a:rPr lang="en-US" dirty="0">
                <a:solidFill>
                  <a:srgbClr val="002060"/>
                </a:solidFill>
              </a:rPr>
              <a:t>Link the complains and Customer</a:t>
            </a:r>
          </a:p>
        </p:txBody>
      </p:sp>
      <p:cxnSp>
        <p:nvCxnSpPr>
          <p:cNvPr id="15" name="Straight Arrow Connector 14"/>
          <p:cNvCxnSpPr>
            <a:endCxn id="11" idx="1"/>
          </p:cNvCxnSpPr>
          <p:nvPr/>
        </p:nvCxnSpPr>
        <p:spPr>
          <a:xfrm flipV="1">
            <a:off x="3786414" y="4895671"/>
            <a:ext cx="247650" cy="1016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276600" y="5791200"/>
            <a:ext cx="228600" cy="762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35634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12</a:t>
            </a:fld>
            <a:endParaRPr lang="en-US"/>
          </a:p>
        </p:txBody>
      </p:sp>
      <p:sp>
        <p:nvSpPr>
          <p:cNvPr id="3" name="Rectangle 2"/>
          <p:cNvSpPr/>
          <p:nvPr/>
        </p:nvSpPr>
        <p:spPr>
          <a:xfrm>
            <a:off x="228600" y="228600"/>
            <a:ext cx="8229600" cy="3908762"/>
          </a:xfrm>
          <a:prstGeom prst="rect">
            <a:avLst/>
          </a:prstGeom>
        </p:spPr>
        <p:txBody>
          <a:bodyPr wrap="square">
            <a:spAutoFit/>
          </a:bodyPr>
          <a:lstStyle/>
          <a:p>
            <a:pPr lvl="1" eaLnBrk="0" hangingPunct="0">
              <a:lnSpc>
                <a:spcPct val="120000"/>
              </a:lnSpc>
              <a:spcBef>
                <a:spcPct val="20000"/>
              </a:spcBef>
              <a:buClr>
                <a:schemeClr val="accent2"/>
              </a:buClr>
            </a:pPr>
            <a:r>
              <a:rPr lang="en-US" sz="2000" b="1" dirty="0" err="1">
                <a:latin typeface="Courier New" pitchFamily="49" charset="0"/>
                <a:cs typeface="Courier New" pitchFamily="49" charset="0"/>
              </a:rPr>
              <a:t>out.println</a:t>
            </a:r>
            <a:r>
              <a:rPr lang="en-US" sz="2000" b="1" dirty="0">
                <a:latin typeface="Courier New" pitchFamily="49" charset="0"/>
                <a:cs typeface="Courier New" pitchFamily="49" charset="0"/>
              </a:rPr>
              <a:t>("Inserted &lt;</a:t>
            </a:r>
            <a:r>
              <a:rPr lang="en-US" sz="2000" b="1" dirty="0" err="1">
                <a:latin typeface="Courier New" pitchFamily="49" charset="0"/>
                <a:cs typeface="Courier New" pitchFamily="49" charset="0"/>
              </a:rPr>
              <a:t>br</a:t>
            </a:r>
            <a:r>
              <a:rPr lang="en-US" sz="2000" b="1" dirty="0">
                <a:latin typeface="Courier New" pitchFamily="49" charset="0"/>
                <a:cs typeface="Courier New" pitchFamily="49" charset="0"/>
              </a:rPr>
              <a:t>&gt;");</a:t>
            </a:r>
          </a:p>
          <a:p>
            <a:pPr lvl="1" eaLnBrk="0" hangingPunct="0">
              <a:lnSpc>
                <a:spcPct val="120000"/>
              </a:lnSpc>
              <a:spcBef>
                <a:spcPct val="20000"/>
              </a:spcBef>
              <a:buClr>
                <a:schemeClr val="accent2"/>
              </a:buClr>
            </a:pPr>
            <a:r>
              <a:rPr lang="en-US" sz="2000" b="1" dirty="0" err="1">
                <a:solidFill>
                  <a:srgbClr val="C00000"/>
                </a:solidFill>
                <a:latin typeface="Courier New" pitchFamily="49" charset="0"/>
                <a:cs typeface="Courier New" pitchFamily="49" charset="0"/>
              </a:rPr>
              <a:t>tr.commit</a:t>
            </a:r>
            <a:r>
              <a:rPr lang="en-US" sz="2000" b="1" dirty="0">
                <a:solidFill>
                  <a:srgbClr val="C00000"/>
                </a:solidFill>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}catch(Exception e</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if(</a:t>
            </a:r>
            <a:r>
              <a:rPr lang="en-US" sz="2000" b="1" dirty="0" err="1" smtClean="0">
                <a:latin typeface="Courier New" pitchFamily="49" charset="0"/>
                <a:cs typeface="Courier New" pitchFamily="49" charset="0"/>
              </a:rPr>
              <a:t>tr</a:t>
            </a:r>
            <a:r>
              <a:rPr lang="en-US" sz="2000" b="1" dirty="0">
                <a:latin typeface="Courier New" pitchFamily="49" charset="0"/>
                <a:cs typeface="Courier New" pitchFamily="49" charset="0"/>
              </a:rPr>
              <a:t>!=null) </a:t>
            </a:r>
            <a:r>
              <a:rPr lang="en-US" sz="2000" b="1" dirty="0" err="1">
                <a:latin typeface="Courier New" pitchFamily="49" charset="0"/>
                <a:cs typeface="Courier New" pitchFamily="49" charset="0"/>
              </a:rPr>
              <a:t>tr.rollback</a:t>
            </a:r>
            <a:r>
              <a:rPr lang="en-US" sz="2000" b="1" dirty="0">
                <a:latin typeface="Courier New" pitchFamily="49" charset="0"/>
                <a:cs typeface="Courier New" pitchFamily="49" charset="0"/>
              </a:rPr>
              <a:t>();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out.println</a:t>
            </a:r>
            <a:r>
              <a:rPr lang="en-US" sz="2000" b="1" dirty="0">
                <a:latin typeface="Courier New" pitchFamily="49" charset="0"/>
                <a:cs typeface="Courier New" pitchFamily="49" charset="0"/>
              </a:rPr>
              <a:t>("Exception"+ e</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smtClean="0">
                <a:latin typeface="Courier New" pitchFamily="49" charset="0"/>
                <a:cs typeface="Courier New" pitchFamily="49" charset="0"/>
              </a:rPr>
              <a:t>}</a:t>
            </a:r>
            <a:r>
              <a:rPr lang="en-US" sz="2000" b="1" dirty="0">
                <a:latin typeface="Courier New" pitchFamily="49" charset="0"/>
                <a:cs typeface="Courier New" pitchFamily="49" charset="0"/>
              </a:rPr>
              <a:t>finally{</a:t>
            </a:r>
            <a:r>
              <a:rPr lang="en-US" sz="2000" b="1" dirty="0" err="1">
                <a:latin typeface="Courier New" pitchFamily="49" charset="0"/>
                <a:cs typeface="Courier New" pitchFamily="49" charset="0"/>
              </a:rPr>
              <a:t>session.close</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4" name="TextBox 3"/>
          <p:cNvSpPr txBox="1"/>
          <p:nvPr/>
        </p:nvSpPr>
        <p:spPr>
          <a:xfrm>
            <a:off x="3581400" y="685800"/>
            <a:ext cx="4038600" cy="369332"/>
          </a:xfrm>
          <a:prstGeom prst="rect">
            <a:avLst/>
          </a:prstGeom>
          <a:noFill/>
        </p:spPr>
        <p:txBody>
          <a:bodyPr wrap="square" rtlCol="0">
            <a:spAutoFit/>
          </a:bodyPr>
          <a:lstStyle/>
          <a:p>
            <a:r>
              <a:rPr lang="en-US" dirty="0" smtClean="0">
                <a:solidFill>
                  <a:srgbClr val="002060"/>
                </a:solidFill>
              </a:rPr>
              <a:t>Commit will insert the data into tables</a:t>
            </a:r>
            <a:endParaRPr lang="en-US" dirty="0">
              <a:solidFill>
                <a:srgbClr val="002060"/>
              </a:solidFill>
            </a:endParaRPr>
          </a:p>
        </p:txBody>
      </p:sp>
      <p:cxnSp>
        <p:nvCxnSpPr>
          <p:cNvPr id="6" name="Straight Arrow Connector 5"/>
          <p:cNvCxnSpPr/>
          <p:nvPr/>
        </p:nvCxnSpPr>
        <p:spPr>
          <a:xfrm>
            <a:off x="2667000" y="870466"/>
            <a:ext cx="6858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600700" y="1998315"/>
            <a:ext cx="2476500" cy="646331"/>
          </a:xfrm>
          <a:prstGeom prst="rect">
            <a:avLst/>
          </a:prstGeom>
          <a:noFill/>
        </p:spPr>
        <p:txBody>
          <a:bodyPr wrap="square" rtlCol="0">
            <a:spAutoFit/>
          </a:bodyPr>
          <a:lstStyle/>
          <a:p>
            <a:r>
              <a:rPr lang="en-US" dirty="0" smtClean="0">
                <a:solidFill>
                  <a:srgbClr val="002060"/>
                </a:solidFill>
              </a:rPr>
              <a:t>Rollback if things go wrong</a:t>
            </a:r>
            <a:endParaRPr lang="en-US" dirty="0">
              <a:solidFill>
                <a:srgbClr val="002060"/>
              </a:solidFill>
            </a:endParaRPr>
          </a:p>
        </p:txBody>
      </p:sp>
      <p:cxnSp>
        <p:nvCxnSpPr>
          <p:cNvPr id="9" name="Straight Arrow Connector 8"/>
          <p:cNvCxnSpPr/>
          <p:nvPr/>
        </p:nvCxnSpPr>
        <p:spPr>
          <a:xfrm>
            <a:off x="5410200" y="2182981"/>
            <a:ext cx="1905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59315" y="4528456"/>
            <a:ext cx="4738914" cy="646331"/>
          </a:xfrm>
          <a:prstGeom prst="rect">
            <a:avLst/>
          </a:prstGeom>
          <a:noFill/>
        </p:spPr>
        <p:txBody>
          <a:bodyPr wrap="square" rtlCol="0">
            <a:spAutoFit/>
          </a:bodyPr>
          <a:lstStyle/>
          <a:p>
            <a:r>
              <a:rPr lang="en-US" dirty="0" smtClean="0">
                <a:solidFill>
                  <a:srgbClr val="002060"/>
                </a:solidFill>
              </a:rPr>
              <a:t>Also note that since we have transactions here we don’t need </a:t>
            </a:r>
            <a:r>
              <a:rPr lang="en-US" dirty="0" err="1" smtClean="0">
                <a:solidFill>
                  <a:srgbClr val="002060"/>
                </a:solidFill>
              </a:rPr>
              <a:t>session.flush</a:t>
            </a:r>
            <a:r>
              <a:rPr lang="en-US" dirty="0" smtClean="0">
                <a:solidFill>
                  <a:srgbClr val="002060"/>
                </a:solidFill>
              </a:rPr>
              <a:t>()</a:t>
            </a:r>
            <a:endParaRPr lang="en-US" dirty="0">
              <a:solidFill>
                <a:srgbClr val="002060"/>
              </a:solidFill>
            </a:endParaRPr>
          </a:p>
        </p:txBody>
      </p:sp>
    </p:spTree>
    <p:extLst>
      <p:ext uri="{BB962C8B-B14F-4D97-AF65-F5344CB8AC3E}">
        <p14:creationId xmlns:p14="http://schemas.microsoft.com/office/powerpoint/2010/main" xmlns="" val="1418479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13</a:t>
            </a:fld>
            <a:endParaRPr lang="en-US"/>
          </a:p>
        </p:txBody>
      </p:sp>
      <p:sp>
        <p:nvSpPr>
          <p:cNvPr id="4" name="Rectangle 3"/>
          <p:cNvSpPr/>
          <p:nvPr/>
        </p:nvSpPr>
        <p:spPr>
          <a:xfrm>
            <a:off x="152400" y="0"/>
            <a:ext cx="8763000" cy="6924973"/>
          </a:xfrm>
          <a:prstGeom prst="rect">
            <a:avLst/>
          </a:prstGeom>
        </p:spPr>
        <p:txBody>
          <a:bodyPr wrap="square">
            <a:spAutoFit/>
          </a:bodyPr>
          <a:lstStyle/>
          <a:p>
            <a:pPr eaLnBrk="0" hangingPunct="0">
              <a:lnSpc>
                <a:spcPct val="120000"/>
              </a:lnSpc>
              <a:spcBef>
                <a:spcPct val="20000"/>
              </a:spcBef>
              <a:buClr>
                <a:schemeClr val="accent2"/>
              </a:buClr>
            </a:pP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WebServlet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HibServletDel</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class </a:t>
            </a:r>
            <a:r>
              <a:rPr lang="en-US" sz="2000" b="1" dirty="0" err="1">
                <a:latin typeface="Courier New" pitchFamily="49" charset="0"/>
                <a:cs typeface="Courier New" pitchFamily="49" charset="0"/>
              </a:rPr>
              <a:t>HibServletDel</a:t>
            </a:r>
            <a:r>
              <a:rPr lang="en-US" sz="2000" b="1" dirty="0">
                <a:latin typeface="Courier New" pitchFamily="49" charset="0"/>
                <a:cs typeface="Courier New" pitchFamily="49" charset="0"/>
              </a:rPr>
              <a:t> extends </a:t>
            </a:r>
            <a:r>
              <a:rPr lang="en-US" sz="2000" b="1" dirty="0" err="1">
                <a:latin typeface="Courier New" pitchFamily="49" charset="0"/>
                <a:cs typeface="Courier New" pitchFamily="49" charset="0"/>
              </a:rPr>
              <a:t>HttpServlet</a:t>
            </a:r>
            <a:r>
              <a:rPr lang="en-US" sz="2000" b="1" dirty="0">
                <a:latin typeface="Courier New" pitchFamily="49" charset="0"/>
                <a:cs typeface="Courier New" pitchFamily="49" charset="0"/>
              </a:rPr>
              <a:t>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private static final long </a:t>
            </a:r>
            <a:r>
              <a:rPr lang="en-US" sz="2000" b="1" dirty="0" err="1">
                <a:latin typeface="Courier New" pitchFamily="49" charset="0"/>
                <a:cs typeface="Courier New" pitchFamily="49" charset="0"/>
              </a:rPr>
              <a:t>serialVersionUID</a:t>
            </a:r>
            <a:r>
              <a:rPr lang="en-US" sz="2000" b="1" dirty="0">
                <a:latin typeface="Courier New" pitchFamily="49" charset="0"/>
                <a:cs typeface="Courier New" pitchFamily="49" charset="0"/>
              </a:rPr>
              <a:t> = 1L;</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protected void </a:t>
            </a:r>
            <a:r>
              <a:rPr lang="en-US" sz="2000" b="1" dirty="0" err="1">
                <a:latin typeface="Courier New" pitchFamily="49" charset="0"/>
                <a:cs typeface="Courier New" pitchFamily="49" charset="0"/>
              </a:rPr>
              <a:t>doGet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HttpServletRequest</a:t>
            </a:r>
            <a:r>
              <a:rPr lang="en-US" sz="2000" b="1" dirty="0">
                <a:latin typeface="Courier New" pitchFamily="49" charset="0"/>
                <a:cs typeface="Courier New" pitchFamily="49" charset="0"/>
              </a:rPr>
              <a:t> request, </a:t>
            </a:r>
            <a:r>
              <a:rPr lang="en-US" sz="2000" b="1" dirty="0" err="1">
                <a:latin typeface="Courier New" pitchFamily="49" charset="0"/>
                <a:cs typeface="Courier New" pitchFamily="49" charset="0"/>
              </a:rPr>
              <a:t>HttpServletResponse</a:t>
            </a:r>
            <a:r>
              <a:rPr lang="en-US" sz="2000" b="1" dirty="0">
                <a:latin typeface="Courier New" pitchFamily="49" charset="0"/>
                <a:cs typeface="Courier New" pitchFamily="49" charset="0"/>
              </a:rPr>
              <a:t> response) throws </a:t>
            </a:r>
            <a:r>
              <a:rPr lang="en-US" sz="2000" b="1" dirty="0" err="1">
                <a:latin typeface="Courier New" pitchFamily="49" charset="0"/>
                <a:cs typeface="Courier New" pitchFamily="49" charset="0"/>
              </a:rPr>
              <a:t>ServletException</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IOException</a:t>
            </a:r>
            <a:r>
              <a:rPr lang="en-US" sz="2000" b="1" dirty="0">
                <a:latin typeface="Courier New" pitchFamily="49" charset="0"/>
                <a:cs typeface="Courier New" pitchFamily="49" charset="0"/>
              </a:rPr>
              <a:t>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Session </a:t>
            </a:r>
            <a:r>
              <a:rPr lang="en-US" sz="2000" b="1" dirty="0" err="1">
                <a:latin typeface="Courier New" pitchFamily="49" charset="0"/>
                <a:cs typeface="Courier New" pitchFamily="49" charset="0"/>
              </a:rPr>
              <a:t>session</a:t>
            </a:r>
            <a:r>
              <a:rPr lang="en-US" sz="2000" b="1" dirty="0">
                <a:latin typeface="Courier New" pitchFamily="49" charset="0"/>
                <a:cs typeface="Courier New" pitchFamily="49" charset="0"/>
              </a:rPr>
              <a:t> = null</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Transaction </a:t>
            </a:r>
            <a:r>
              <a:rPr lang="en-US" sz="2000" b="1" dirty="0" err="1" smtClean="0">
                <a:latin typeface="Courier New" pitchFamily="49" charset="0"/>
                <a:cs typeface="Courier New" pitchFamily="49" charset="0"/>
              </a:rPr>
              <a:t>tr</a:t>
            </a:r>
            <a:r>
              <a:rPr lang="en-US" sz="2000" b="1" dirty="0" smtClean="0">
                <a:latin typeface="Courier New" pitchFamily="49" charset="0"/>
                <a:cs typeface="Courier New" pitchFamily="49" charset="0"/>
              </a:rPr>
              <a:t>=null;</a:t>
            </a:r>
            <a:endParaRPr lang="en-US" sz="2000" b="1" dirty="0">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PrintWriter</a:t>
            </a:r>
            <a:r>
              <a:rPr lang="en-US" sz="2000" b="1" dirty="0">
                <a:latin typeface="Courier New" pitchFamily="49" charset="0"/>
                <a:cs typeface="Courier New" pitchFamily="49" charset="0"/>
              </a:rPr>
              <a:t> out= </a:t>
            </a:r>
            <a:r>
              <a:rPr lang="en-US" sz="2000" b="1" dirty="0" err="1">
                <a:latin typeface="Courier New" pitchFamily="49" charset="0"/>
                <a:cs typeface="Courier New" pitchFamily="49" charset="0"/>
              </a:rPr>
              <a:t>response.getWriter</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try{</a:t>
            </a:r>
          </a:p>
          <a:p>
            <a:pPr eaLnBrk="0" hangingPunct="0">
              <a:lnSpc>
                <a:spcPct val="120000"/>
              </a:lnSpc>
              <a:spcBef>
                <a:spcPct val="20000"/>
              </a:spcBef>
              <a:buClr>
                <a:schemeClr val="accent2"/>
              </a:buClr>
            </a:pPr>
            <a:r>
              <a:rPr lang="en-US" sz="2000" b="1" dirty="0" err="1" smtClean="0">
                <a:latin typeface="Courier New" pitchFamily="49" charset="0"/>
                <a:cs typeface="Courier New" pitchFamily="49" charset="0"/>
              </a:rPr>
              <a:t>SessionFactory</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sessionFactory</a:t>
            </a:r>
            <a:r>
              <a:rPr lang="en-US" sz="2000" b="1" dirty="0" smtClean="0">
                <a:latin typeface="Courier New" pitchFamily="49" charset="0"/>
                <a:cs typeface="Courier New" pitchFamily="49" charset="0"/>
              </a:rPr>
              <a:t> = </a:t>
            </a:r>
            <a:r>
              <a:rPr lang="en-US" sz="2000" b="1" dirty="0">
                <a:latin typeface="Courier New" pitchFamily="49" charset="0"/>
                <a:cs typeface="Courier New" pitchFamily="49" charset="0"/>
              </a:rPr>
              <a:t>new Configuration().configure().</a:t>
            </a:r>
            <a:r>
              <a:rPr lang="en-US" sz="2000" b="1" dirty="0" err="1">
                <a:latin typeface="Courier New" pitchFamily="49" charset="0"/>
                <a:cs typeface="Courier New" pitchFamily="49" charset="0"/>
              </a:rPr>
              <a:t>buildSessionFactory</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session =</a:t>
            </a:r>
            <a:r>
              <a:rPr lang="en-US" sz="2000" b="1" dirty="0" err="1">
                <a:latin typeface="Courier New" pitchFamily="49" charset="0"/>
                <a:cs typeface="Courier New" pitchFamily="49" charset="0"/>
              </a:rPr>
              <a:t>sessionFactory.openSession</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err="1" smtClean="0">
                <a:latin typeface="Courier New" pitchFamily="49" charset="0"/>
                <a:cs typeface="Courier New" pitchFamily="49" charset="0"/>
              </a:rPr>
              <a:t>tr</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session.beginTransaction</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endParaRPr lang="en-US" sz="2000" b="1" dirty="0" smtClean="0">
              <a:latin typeface="Courier New" pitchFamily="49" charset="0"/>
              <a:cs typeface="Courier New" pitchFamily="49" charset="0"/>
            </a:endParaRPr>
          </a:p>
          <a:p>
            <a:r>
              <a:rPr lang="en-US" sz="2000" dirty="0">
                <a:solidFill>
                  <a:srgbClr val="339933"/>
                </a:solidFill>
              </a:rPr>
              <a:t> </a:t>
            </a:r>
            <a:r>
              <a:rPr lang="en-US" sz="2000" b="1" dirty="0">
                <a:solidFill>
                  <a:srgbClr val="339933"/>
                </a:solidFill>
                <a:latin typeface="Courier New" pitchFamily="49" charset="0"/>
                <a:cs typeface="Courier New" pitchFamily="49" charset="0"/>
              </a:rPr>
              <a:t>Customer c=(Customer)</a:t>
            </a:r>
            <a:r>
              <a:rPr lang="en-US" sz="2000" b="1" dirty="0" err="1">
                <a:solidFill>
                  <a:srgbClr val="339933"/>
                </a:solidFill>
                <a:latin typeface="Courier New" pitchFamily="49" charset="0"/>
                <a:cs typeface="Courier New" pitchFamily="49" charset="0"/>
              </a:rPr>
              <a:t>session.load</a:t>
            </a:r>
            <a:r>
              <a:rPr lang="en-US" sz="2000" b="1" dirty="0">
                <a:solidFill>
                  <a:srgbClr val="339933"/>
                </a:solidFill>
                <a:latin typeface="Courier New" pitchFamily="49" charset="0"/>
                <a:cs typeface="Courier New" pitchFamily="49" charset="0"/>
              </a:rPr>
              <a:t>(</a:t>
            </a:r>
            <a:r>
              <a:rPr lang="en-US" sz="2000" b="1" dirty="0" err="1">
                <a:solidFill>
                  <a:srgbClr val="339933"/>
                </a:solidFill>
                <a:latin typeface="Courier New" pitchFamily="49" charset="0"/>
                <a:cs typeface="Courier New" pitchFamily="49" charset="0"/>
              </a:rPr>
              <a:t>hib.Customer.class</a:t>
            </a:r>
            <a:r>
              <a:rPr lang="en-US" sz="2000" b="1" dirty="0">
                <a:solidFill>
                  <a:srgbClr val="339933"/>
                </a:solidFill>
                <a:latin typeface="Courier New" pitchFamily="49" charset="0"/>
                <a:cs typeface="Courier New" pitchFamily="49" charset="0"/>
              </a:rPr>
              <a:t>, new Long(1));</a:t>
            </a:r>
          </a:p>
        </p:txBody>
      </p:sp>
      <p:sp>
        <p:nvSpPr>
          <p:cNvPr id="5" name="TextBox 4"/>
          <p:cNvSpPr txBox="1"/>
          <p:nvPr/>
        </p:nvSpPr>
        <p:spPr>
          <a:xfrm>
            <a:off x="5862864" y="0"/>
            <a:ext cx="2900136" cy="369332"/>
          </a:xfrm>
          <a:prstGeom prst="rect">
            <a:avLst/>
          </a:prstGeom>
          <a:noFill/>
        </p:spPr>
        <p:txBody>
          <a:bodyPr wrap="square" rtlCol="0">
            <a:spAutoFit/>
          </a:bodyPr>
          <a:lstStyle/>
          <a:p>
            <a:r>
              <a:rPr lang="en-US" u="sng" dirty="0" smtClean="0">
                <a:solidFill>
                  <a:srgbClr val="339933"/>
                </a:solidFill>
              </a:rPr>
              <a:t>Deletion from table</a:t>
            </a:r>
            <a:endParaRPr lang="en-US" u="sng" dirty="0">
              <a:solidFill>
                <a:srgbClr val="339933"/>
              </a:solidFill>
            </a:endParaRPr>
          </a:p>
        </p:txBody>
      </p:sp>
      <p:sp>
        <p:nvSpPr>
          <p:cNvPr id="6" name="TextBox 5"/>
          <p:cNvSpPr txBox="1"/>
          <p:nvPr/>
        </p:nvSpPr>
        <p:spPr>
          <a:xfrm>
            <a:off x="12420600" y="5334000"/>
            <a:ext cx="184731" cy="369332"/>
          </a:xfrm>
          <a:prstGeom prst="rect">
            <a:avLst/>
          </a:prstGeom>
          <a:noFill/>
        </p:spPr>
        <p:txBody>
          <a:bodyPr wrap="none" rtlCol="0">
            <a:spAutoFit/>
          </a:bodyPr>
          <a:lstStyle/>
          <a:p>
            <a:endParaRPr lang="en-US" dirty="0"/>
          </a:p>
        </p:txBody>
      </p:sp>
      <p:sp>
        <p:nvSpPr>
          <p:cNvPr id="13" name="TextBox 12"/>
          <p:cNvSpPr txBox="1"/>
          <p:nvPr/>
        </p:nvSpPr>
        <p:spPr>
          <a:xfrm>
            <a:off x="5105400" y="5401270"/>
            <a:ext cx="3810000" cy="923330"/>
          </a:xfrm>
          <a:prstGeom prst="rect">
            <a:avLst/>
          </a:prstGeom>
          <a:noFill/>
        </p:spPr>
        <p:txBody>
          <a:bodyPr wrap="square" rtlCol="0">
            <a:spAutoFit/>
          </a:bodyPr>
          <a:lstStyle/>
          <a:p>
            <a:r>
              <a:rPr lang="en-US" dirty="0" smtClean="0"/>
              <a:t>Assuming that the previous inserted customer record will have id as 1, load the customer instance</a:t>
            </a:r>
            <a:endParaRPr lang="en-US" dirty="0"/>
          </a:p>
        </p:txBody>
      </p:sp>
      <p:cxnSp>
        <p:nvCxnSpPr>
          <p:cNvPr id="15" name="Straight Arrow Connector 14"/>
          <p:cNvCxnSpPr>
            <a:endCxn id="13" idx="1"/>
          </p:cNvCxnSpPr>
          <p:nvPr/>
        </p:nvCxnSpPr>
        <p:spPr>
          <a:xfrm flipV="1">
            <a:off x="4533900" y="5862935"/>
            <a:ext cx="571500" cy="461665"/>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30847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14</a:t>
            </a:fld>
            <a:endParaRPr lang="en-US"/>
          </a:p>
        </p:txBody>
      </p:sp>
      <p:sp>
        <p:nvSpPr>
          <p:cNvPr id="3" name="Rectangle 2"/>
          <p:cNvSpPr/>
          <p:nvPr/>
        </p:nvSpPr>
        <p:spPr>
          <a:xfrm>
            <a:off x="304800" y="228600"/>
            <a:ext cx="8839200" cy="5601533"/>
          </a:xfrm>
          <a:prstGeom prst="rect">
            <a:avLst/>
          </a:prstGeom>
        </p:spPr>
        <p:txBody>
          <a:bodyPr wrap="square">
            <a:spAutoFit/>
          </a:bodyPr>
          <a:lstStyle/>
          <a:p>
            <a:pPr>
              <a:lnSpc>
                <a:spcPct val="140000"/>
              </a:lnSpc>
            </a:pPr>
            <a:r>
              <a:rPr lang="en-US" sz="2000" dirty="0"/>
              <a:t> </a:t>
            </a:r>
            <a:r>
              <a:rPr lang="en-US" sz="2000" b="1" dirty="0">
                <a:latin typeface="Courier New" pitchFamily="49" charset="0"/>
                <a:cs typeface="Courier New" pitchFamily="49" charset="0"/>
              </a:rPr>
              <a:t>if(c!=null){</a:t>
            </a:r>
          </a:p>
          <a:p>
            <a:pPr>
              <a:lnSpc>
                <a:spcPct val="140000"/>
              </a:lnSpc>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session.delete</a:t>
            </a:r>
            <a:r>
              <a:rPr lang="en-US" sz="2000" b="1" dirty="0">
                <a:latin typeface="Courier New" pitchFamily="49" charset="0"/>
                <a:cs typeface="Courier New" pitchFamily="49" charset="0"/>
              </a:rPr>
              <a:t>(c);</a:t>
            </a:r>
          </a:p>
          <a:p>
            <a:pPr>
              <a:lnSpc>
                <a:spcPct val="140000"/>
              </a:lnSpc>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out.println</a:t>
            </a:r>
            <a:r>
              <a:rPr lang="en-US" sz="2000" b="1" dirty="0">
                <a:latin typeface="Courier New" pitchFamily="49" charset="0"/>
                <a:cs typeface="Courier New" pitchFamily="49" charset="0"/>
              </a:rPr>
              <a:t>("Deleted &lt;</a:t>
            </a:r>
            <a:r>
              <a:rPr lang="en-US" sz="2000" b="1" dirty="0" err="1">
                <a:latin typeface="Courier New" pitchFamily="49" charset="0"/>
                <a:cs typeface="Courier New" pitchFamily="49" charset="0"/>
              </a:rPr>
              <a:t>br</a:t>
            </a:r>
            <a:r>
              <a:rPr lang="en-US" sz="2000" b="1" dirty="0">
                <a:latin typeface="Courier New" pitchFamily="49" charset="0"/>
                <a:cs typeface="Courier New" pitchFamily="49" charset="0"/>
              </a:rPr>
              <a:t>&gt;");</a:t>
            </a:r>
          </a:p>
          <a:p>
            <a:pPr>
              <a:lnSpc>
                <a:spcPct val="140000"/>
              </a:lnSpc>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tr.commit</a:t>
            </a:r>
            <a:r>
              <a:rPr lang="en-US" sz="2000" b="1" dirty="0">
                <a:latin typeface="Courier New" pitchFamily="49" charset="0"/>
                <a:cs typeface="Courier New" pitchFamily="49" charset="0"/>
              </a:rPr>
              <a:t>();</a:t>
            </a:r>
          </a:p>
          <a:p>
            <a:pPr>
              <a:lnSpc>
                <a:spcPct val="140000"/>
              </a:lnSpc>
            </a:pPr>
            <a:r>
              <a:rPr lang="en-US" sz="2000" b="1" dirty="0">
                <a:latin typeface="Courier New" pitchFamily="49" charset="0"/>
                <a:cs typeface="Courier New" pitchFamily="49" charset="0"/>
              </a:rPr>
              <a:t> }</a:t>
            </a:r>
          </a:p>
          <a:p>
            <a:pPr>
              <a:lnSpc>
                <a:spcPct val="140000"/>
              </a:lnSpc>
            </a:pPr>
            <a:r>
              <a:rPr lang="en-US" sz="2000" b="1" dirty="0" smtClean="0">
                <a:latin typeface="Courier New" pitchFamily="49" charset="0"/>
                <a:cs typeface="Courier New" pitchFamily="49" charset="0"/>
              </a:rPr>
              <a:t>}</a:t>
            </a:r>
            <a:r>
              <a:rPr lang="en-US" sz="2000" b="1" dirty="0">
                <a:latin typeface="Courier New" pitchFamily="49" charset="0"/>
                <a:cs typeface="Courier New" pitchFamily="49" charset="0"/>
              </a:rPr>
              <a:t>catch(Exception e){</a:t>
            </a:r>
          </a:p>
          <a:p>
            <a:pPr eaLnBrk="0" hangingPunct="0">
              <a:lnSpc>
                <a:spcPct val="140000"/>
              </a:lnSpc>
              <a:spcBef>
                <a:spcPct val="20000"/>
              </a:spcBef>
              <a:buClr>
                <a:schemeClr val="accent2"/>
              </a:buClr>
            </a:pPr>
            <a:r>
              <a:rPr lang="en-US" sz="2000" b="1" dirty="0" err="1">
                <a:latin typeface="Courier New" pitchFamily="49" charset="0"/>
                <a:cs typeface="Courier New" pitchFamily="49" charset="0"/>
              </a:rPr>
              <a:t>out.println</a:t>
            </a:r>
            <a:r>
              <a:rPr lang="en-US" sz="2000" b="1" dirty="0">
                <a:latin typeface="Courier New" pitchFamily="49" charset="0"/>
                <a:cs typeface="Courier New" pitchFamily="49" charset="0"/>
              </a:rPr>
              <a:t>("Exception"+ e);</a:t>
            </a:r>
          </a:p>
          <a:p>
            <a:pPr eaLnBrk="0" hangingPunct="0">
              <a:lnSpc>
                <a:spcPct val="140000"/>
              </a:lnSpc>
              <a:spcBef>
                <a:spcPct val="20000"/>
              </a:spcBef>
              <a:buClr>
                <a:schemeClr val="accent2"/>
              </a:buClr>
            </a:pPr>
            <a:r>
              <a:rPr lang="en-US" sz="2000" b="1" dirty="0">
                <a:latin typeface="Courier New" pitchFamily="49" charset="0"/>
                <a:cs typeface="Courier New" pitchFamily="49" charset="0"/>
              </a:rPr>
              <a:t>}finally</a:t>
            </a:r>
            <a:r>
              <a:rPr lang="en-US" sz="2000" b="1" dirty="0" smtClean="0">
                <a:latin typeface="Courier New" pitchFamily="49" charset="0"/>
                <a:cs typeface="Courier New" pitchFamily="49" charset="0"/>
              </a:rPr>
              <a:t>{</a:t>
            </a:r>
          </a:p>
          <a:p>
            <a:pPr eaLnBrk="0" hangingPunct="0">
              <a:lnSpc>
                <a:spcPct val="140000"/>
              </a:lnSpc>
              <a:spcBef>
                <a:spcPct val="20000"/>
              </a:spcBef>
              <a:buClr>
                <a:schemeClr val="accent2"/>
              </a:buClr>
            </a:pPr>
            <a:r>
              <a:rPr lang="en-US" sz="2000" b="1" dirty="0">
                <a:latin typeface="Courier New" pitchFamily="49" charset="0"/>
                <a:cs typeface="Courier New" pitchFamily="49" charset="0"/>
              </a:rPr>
              <a:t>if(</a:t>
            </a:r>
            <a:r>
              <a:rPr lang="en-US" sz="2000" b="1" dirty="0" err="1">
                <a:latin typeface="Courier New" pitchFamily="49" charset="0"/>
                <a:cs typeface="Courier New" pitchFamily="49" charset="0"/>
              </a:rPr>
              <a:t>tr</a:t>
            </a:r>
            <a:r>
              <a:rPr lang="en-US" sz="2000" b="1" dirty="0">
                <a:latin typeface="Courier New" pitchFamily="49" charset="0"/>
                <a:cs typeface="Courier New" pitchFamily="49" charset="0"/>
              </a:rPr>
              <a:t>!=null) </a:t>
            </a:r>
            <a:r>
              <a:rPr lang="en-US" sz="2000" b="1" dirty="0" err="1">
                <a:latin typeface="Courier New" pitchFamily="49" charset="0"/>
                <a:cs typeface="Courier New" pitchFamily="49" charset="0"/>
              </a:rPr>
              <a:t>tr.rollback</a:t>
            </a:r>
            <a:r>
              <a:rPr lang="en-US" sz="2000" b="1" dirty="0">
                <a:latin typeface="Courier New" pitchFamily="49" charset="0"/>
                <a:cs typeface="Courier New" pitchFamily="49" charset="0"/>
              </a:rPr>
              <a:t>();</a:t>
            </a:r>
          </a:p>
          <a:p>
            <a:pPr eaLnBrk="0" hangingPunct="0">
              <a:lnSpc>
                <a:spcPct val="140000"/>
              </a:lnSpc>
              <a:spcBef>
                <a:spcPct val="20000"/>
              </a:spcBef>
              <a:buClr>
                <a:schemeClr val="accent2"/>
              </a:buClr>
            </a:pPr>
            <a:r>
              <a:rPr lang="en-US" sz="2000" b="1" dirty="0" err="1" smtClean="0">
                <a:latin typeface="Courier New" pitchFamily="49" charset="0"/>
                <a:cs typeface="Courier New" pitchFamily="49" charset="0"/>
              </a:rPr>
              <a:t>session.close</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eaLnBrk="0" hangingPunct="0">
              <a:lnSpc>
                <a:spcPct val="140000"/>
              </a:lnSpc>
              <a:spcBef>
                <a:spcPct val="20000"/>
              </a:spcBef>
              <a:buClr>
                <a:schemeClr val="accent2"/>
              </a:buClr>
            </a:pPr>
            <a:r>
              <a:rPr lang="en-US" sz="2000" b="1" dirty="0">
                <a:latin typeface="Courier New" pitchFamily="49" charset="0"/>
                <a:cs typeface="Courier New" pitchFamily="49" charset="0"/>
              </a:rPr>
              <a:t>}</a:t>
            </a:r>
          </a:p>
          <a:p>
            <a:pPr eaLnBrk="0" hangingPunct="0">
              <a:lnSpc>
                <a:spcPct val="140000"/>
              </a:lnSpc>
              <a:spcBef>
                <a:spcPct val="20000"/>
              </a:spcBef>
              <a:buClr>
                <a:schemeClr val="accent2"/>
              </a:buClr>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4" name="TextBox 3"/>
          <p:cNvSpPr txBox="1"/>
          <p:nvPr/>
        </p:nvSpPr>
        <p:spPr>
          <a:xfrm>
            <a:off x="5486400" y="210458"/>
            <a:ext cx="3429000" cy="1200329"/>
          </a:xfrm>
          <a:prstGeom prst="rect">
            <a:avLst/>
          </a:prstGeom>
          <a:noFill/>
        </p:spPr>
        <p:txBody>
          <a:bodyPr wrap="square" rtlCol="0">
            <a:spAutoFit/>
          </a:bodyPr>
          <a:lstStyle/>
          <a:p>
            <a:r>
              <a:rPr lang="en-US" dirty="0" smtClean="0">
                <a:solidFill>
                  <a:srgbClr val="002060"/>
                </a:solidFill>
              </a:rPr>
              <a:t>Deletes the customer object. What happens to relationship table is determined by what is entered in the </a:t>
            </a:r>
            <a:r>
              <a:rPr lang="en-US" dirty="0" err="1" smtClean="0">
                <a:solidFill>
                  <a:srgbClr val="002060"/>
                </a:solidFill>
              </a:rPr>
              <a:t>hbm</a:t>
            </a:r>
            <a:r>
              <a:rPr lang="en-US" dirty="0" smtClean="0">
                <a:solidFill>
                  <a:srgbClr val="002060"/>
                </a:solidFill>
              </a:rPr>
              <a:t> file.</a:t>
            </a:r>
          </a:p>
        </p:txBody>
      </p:sp>
      <p:cxnSp>
        <p:nvCxnSpPr>
          <p:cNvPr id="6" name="Straight Arrow Connector 5"/>
          <p:cNvCxnSpPr/>
          <p:nvPr/>
        </p:nvCxnSpPr>
        <p:spPr>
          <a:xfrm flipV="1">
            <a:off x="4191000" y="457200"/>
            <a:ext cx="1295400" cy="4572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8487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15</a:t>
            </a:fld>
            <a:endParaRPr lang="en-US"/>
          </a:p>
        </p:txBody>
      </p:sp>
      <p:sp>
        <p:nvSpPr>
          <p:cNvPr id="3" name="Rectangle 2"/>
          <p:cNvSpPr/>
          <p:nvPr/>
        </p:nvSpPr>
        <p:spPr>
          <a:xfrm>
            <a:off x="228600" y="304799"/>
            <a:ext cx="8763000" cy="6001643"/>
          </a:xfrm>
          <a:prstGeom prst="rect">
            <a:avLst/>
          </a:prstGeom>
        </p:spPr>
        <p:txBody>
          <a:bodyPr wrap="square">
            <a:spAutoFit/>
          </a:bodyPr>
          <a:lstStyle/>
          <a:p>
            <a:pPr eaLnBrk="0" hangingPunct="0">
              <a:lnSpc>
                <a:spcPct val="120000"/>
              </a:lnSpc>
              <a:spcBef>
                <a:spcPct val="20000"/>
              </a:spcBef>
              <a:buClr>
                <a:schemeClr val="accent2"/>
              </a:buClr>
            </a:pPr>
            <a:r>
              <a:rPr lang="en-US" sz="2000" b="1" dirty="0">
                <a:latin typeface="Courier New" pitchFamily="49" charset="0"/>
                <a:cs typeface="Courier New" pitchFamily="49" charset="0"/>
              </a:rPr>
              <a:t>&lt;?xml version="1.0"?&gt;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&lt;!DOCTYPE hibernate-mapping PUBLIC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"-//Hibernate/Hibernate Mapping DTD 3.0//EN"</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"http://hibernate.sourceforge.net/hibernate-mapping-3.0.dtd"&gt;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&lt;hibernate-mapping&gt;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&lt;class name="</a:t>
            </a:r>
            <a:r>
              <a:rPr lang="en-US" sz="2000" b="1" dirty="0" err="1">
                <a:latin typeface="Courier New" pitchFamily="49" charset="0"/>
                <a:cs typeface="Courier New" pitchFamily="49" charset="0"/>
              </a:rPr>
              <a:t>hib.Customer</a:t>
            </a:r>
            <a:r>
              <a:rPr lang="en-US" sz="2000" b="1" dirty="0">
                <a:latin typeface="Courier New" pitchFamily="49" charset="0"/>
                <a:cs typeface="Courier New" pitchFamily="49" charset="0"/>
              </a:rPr>
              <a:t>" table="</a:t>
            </a:r>
            <a:r>
              <a:rPr lang="en-US" sz="2000" b="1" dirty="0">
                <a:solidFill>
                  <a:srgbClr val="339933"/>
                </a:solidFill>
                <a:latin typeface="Courier New" pitchFamily="49" charset="0"/>
                <a:cs typeface="Courier New" pitchFamily="49" charset="0"/>
              </a:rPr>
              <a:t>CUSTOMER</a:t>
            </a:r>
            <a:r>
              <a:rPr lang="en-US" sz="2000" b="1" dirty="0">
                <a:latin typeface="Courier New" pitchFamily="49" charset="0"/>
                <a:cs typeface="Courier New" pitchFamily="49" charset="0"/>
              </a:rPr>
              <a:t>"&gt;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&lt;id name="id" type="long" column="ID" &gt;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a:t>
            </a:r>
            <a:r>
              <a:rPr lang="en-US" sz="2000" b="1" dirty="0">
                <a:solidFill>
                  <a:srgbClr val="339933"/>
                </a:solidFill>
                <a:latin typeface="Courier New" pitchFamily="49" charset="0"/>
                <a:cs typeface="Courier New" pitchFamily="49" charset="0"/>
              </a:rPr>
              <a:t>&lt;generator class="native"/&gt;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&lt;/id&gt;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a:t>
            </a:r>
            <a:r>
              <a:rPr lang="en-US" sz="2000" b="1" dirty="0" err="1">
                <a:latin typeface="Courier New" pitchFamily="49" charset="0"/>
                <a:cs typeface="Courier New" pitchFamily="49" charset="0"/>
              </a:rPr>
              <a:t>firstName</a:t>
            </a:r>
            <a:r>
              <a:rPr lang="en-US" sz="2000" b="1" dirty="0">
                <a:latin typeface="Courier New" pitchFamily="49" charset="0"/>
                <a:cs typeface="Courier New" pitchFamily="49" charset="0"/>
              </a:rPr>
              <a:t>"&gt;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&lt;column name="FIRSTNAME" /&gt;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a:t>
            </a:r>
          </a:p>
        </p:txBody>
      </p:sp>
      <p:sp>
        <p:nvSpPr>
          <p:cNvPr id="4" name="TextBox 3"/>
          <p:cNvSpPr txBox="1"/>
          <p:nvPr/>
        </p:nvSpPr>
        <p:spPr>
          <a:xfrm>
            <a:off x="6324600" y="304799"/>
            <a:ext cx="2667000" cy="369332"/>
          </a:xfrm>
          <a:prstGeom prst="rect">
            <a:avLst/>
          </a:prstGeom>
          <a:noFill/>
        </p:spPr>
        <p:txBody>
          <a:bodyPr wrap="square" rtlCol="0">
            <a:spAutoFit/>
          </a:bodyPr>
          <a:lstStyle/>
          <a:p>
            <a:r>
              <a:rPr lang="en-US" u="sng" dirty="0" smtClean="0">
                <a:solidFill>
                  <a:srgbClr val="339933"/>
                </a:solidFill>
              </a:rPr>
              <a:t>customer.hbm.xml</a:t>
            </a:r>
            <a:endParaRPr lang="en-US" u="sng" dirty="0">
              <a:solidFill>
                <a:srgbClr val="339933"/>
              </a:solidFill>
            </a:endParaRPr>
          </a:p>
        </p:txBody>
      </p:sp>
      <p:sp>
        <p:nvSpPr>
          <p:cNvPr id="5" name="TextBox 4"/>
          <p:cNvSpPr txBox="1"/>
          <p:nvPr/>
        </p:nvSpPr>
        <p:spPr>
          <a:xfrm>
            <a:off x="5473700" y="3581400"/>
            <a:ext cx="3429000" cy="923330"/>
          </a:xfrm>
          <a:prstGeom prst="rect">
            <a:avLst/>
          </a:prstGeom>
          <a:noFill/>
        </p:spPr>
        <p:txBody>
          <a:bodyPr wrap="square" rtlCol="0">
            <a:spAutoFit/>
          </a:bodyPr>
          <a:lstStyle/>
          <a:p>
            <a:r>
              <a:rPr lang="en-US" dirty="0" smtClean="0">
                <a:solidFill>
                  <a:srgbClr val="002060"/>
                </a:solidFill>
              </a:rPr>
              <a:t>native generator for </a:t>
            </a:r>
            <a:r>
              <a:rPr lang="en-US" dirty="0" err="1" smtClean="0">
                <a:solidFill>
                  <a:srgbClr val="002060"/>
                </a:solidFill>
              </a:rPr>
              <a:t>mysql</a:t>
            </a:r>
            <a:r>
              <a:rPr lang="en-US" dirty="0" smtClean="0">
                <a:solidFill>
                  <a:srgbClr val="002060"/>
                </a:solidFill>
              </a:rPr>
              <a:t> gets the max of the column and increments it by 1</a:t>
            </a:r>
            <a:endParaRPr lang="en-US" dirty="0">
              <a:solidFill>
                <a:srgbClr val="002060"/>
              </a:solidFill>
            </a:endParaRPr>
          </a:p>
        </p:txBody>
      </p:sp>
      <p:sp>
        <p:nvSpPr>
          <p:cNvPr id="6" name="Freeform 5"/>
          <p:cNvSpPr/>
          <p:nvPr/>
        </p:nvSpPr>
        <p:spPr>
          <a:xfrm>
            <a:off x="3889829" y="3904343"/>
            <a:ext cx="1582057" cy="439164"/>
          </a:xfrm>
          <a:custGeom>
            <a:avLst/>
            <a:gdLst>
              <a:gd name="connsiteX0" fmla="*/ 0 w 1582057"/>
              <a:gd name="connsiteY0" fmla="*/ 174171 h 439164"/>
              <a:gd name="connsiteX1" fmla="*/ 653142 w 1582057"/>
              <a:gd name="connsiteY1" fmla="*/ 435428 h 439164"/>
              <a:gd name="connsiteX2" fmla="*/ 1582057 w 1582057"/>
              <a:gd name="connsiteY2" fmla="*/ 0 h 439164"/>
            </a:gdLst>
            <a:ahLst/>
            <a:cxnLst>
              <a:cxn ang="0">
                <a:pos x="connsiteX0" y="connsiteY0"/>
              </a:cxn>
              <a:cxn ang="0">
                <a:pos x="connsiteX1" y="connsiteY1"/>
              </a:cxn>
              <a:cxn ang="0">
                <a:pos x="connsiteX2" y="connsiteY2"/>
              </a:cxn>
            </a:cxnLst>
            <a:rect l="l" t="t" r="r" b="b"/>
            <a:pathLst>
              <a:path w="1582057" h="439164">
                <a:moveTo>
                  <a:pt x="0" y="174171"/>
                </a:moveTo>
                <a:cubicBezTo>
                  <a:pt x="194733" y="319313"/>
                  <a:pt x="389466" y="464456"/>
                  <a:pt x="653142" y="435428"/>
                </a:cubicBezTo>
                <a:cubicBezTo>
                  <a:pt x="916818" y="406400"/>
                  <a:pt x="1249437" y="203200"/>
                  <a:pt x="1582057"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prstDash val="solid"/>
              </a:ln>
            </a:endParaRPr>
          </a:p>
        </p:txBody>
      </p:sp>
    </p:spTree>
    <p:extLst>
      <p:ext uri="{BB962C8B-B14F-4D97-AF65-F5344CB8AC3E}">
        <p14:creationId xmlns:p14="http://schemas.microsoft.com/office/powerpoint/2010/main" xmlns="" val="634083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16</a:t>
            </a:fld>
            <a:endParaRPr lang="en-US"/>
          </a:p>
        </p:txBody>
      </p:sp>
      <p:sp>
        <p:nvSpPr>
          <p:cNvPr id="3" name="Rectangle 2"/>
          <p:cNvSpPr/>
          <p:nvPr/>
        </p:nvSpPr>
        <p:spPr>
          <a:xfrm>
            <a:off x="152400" y="130629"/>
            <a:ext cx="8229600" cy="7478970"/>
          </a:xfrm>
          <a:prstGeom prst="rect">
            <a:avLst/>
          </a:prstGeom>
        </p:spPr>
        <p:txBody>
          <a:bodyPr wrap="square">
            <a:spAutoFit/>
          </a:bodyPr>
          <a:lstStyle/>
          <a:p>
            <a:pPr eaLnBrk="0" hangingPunct="0">
              <a:lnSpc>
                <a:spcPct val="120000"/>
              </a:lnSpc>
              <a:spcBef>
                <a:spcPct val="20000"/>
              </a:spcBef>
              <a:buClr>
                <a:schemeClr val="accent2"/>
              </a:buClr>
            </a:pPr>
            <a:r>
              <a:rPr lang="en-US" sz="2000" b="1" dirty="0">
                <a:latin typeface="Courier New" pitchFamily="49" charset="0"/>
                <a:cs typeface="Courier New" pitchFamily="49" charset="0"/>
              </a:rPr>
              <a:t>&lt;property name="</a:t>
            </a:r>
            <a:r>
              <a:rPr lang="en-US" sz="2000" b="1" dirty="0" err="1">
                <a:latin typeface="Courier New" pitchFamily="49" charset="0"/>
                <a:cs typeface="Courier New" pitchFamily="49" charset="0"/>
              </a:rPr>
              <a:t>lastName</a:t>
            </a:r>
            <a:r>
              <a:rPr lang="en-US" sz="2000" b="1" dirty="0">
                <a:latin typeface="Courier New" pitchFamily="49" charset="0"/>
                <a:cs typeface="Courier New" pitchFamily="49" charset="0"/>
              </a:rPr>
              <a:t>"&gt;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&lt;column name="LASTNAME"/&gt;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name="email"&gt;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&lt;column name="EMAIL"/&gt;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&lt;/property&gt;</a:t>
            </a:r>
          </a:p>
          <a:p>
            <a:pPr eaLnBrk="0" hangingPunct="0">
              <a:lnSpc>
                <a:spcPct val="120000"/>
              </a:lnSpc>
              <a:spcBef>
                <a:spcPct val="20000"/>
              </a:spcBef>
              <a:buClr>
                <a:schemeClr val="accent2"/>
              </a:buClr>
            </a:pPr>
            <a:r>
              <a:rPr lang="en-US" sz="2000" b="1" dirty="0" smtClean="0">
                <a:solidFill>
                  <a:srgbClr val="339933"/>
                </a:solidFill>
                <a:latin typeface="Courier New" pitchFamily="49" charset="0"/>
                <a:cs typeface="Courier New" pitchFamily="49" charset="0"/>
              </a:rPr>
              <a:t>&lt;</a:t>
            </a:r>
            <a:r>
              <a:rPr lang="en-US" sz="2000" b="1" dirty="0">
                <a:solidFill>
                  <a:srgbClr val="339933"/>
                </a:solidFill>
                <a:latin typeface="Courier New" pitchFamily="49" charset="0"/>
                <a:cs typeface="Courier New" pitchFamily="49" charset="0"/>
              </a:rPr>
              <a:t>list name="complaints"  cascade="</a:t>
            </a:r>
            <a:r>
              <a:rPr lang="en-US" sz="2000" b="1" dirty="0" smtClean="0">
                <a:solidFill>
                  <a:srgbClr val="339933"/>
                </a:solidFill>
                <a:latin typeface="Courier New" pitchFamily="49" charset="0"/>
                <a:cs typeface="Courier New" pitchFamily="49" charset="0"/>
              </a:rPr>
              <a:t>all”&gt;</a:t>
            </a:r>
            <a:endParaRPr lang="en-US" sz="2000" b="1" dirty="0">
              <a:solidFill>
                <a:srgbClr val="339933"/>
              </a:solidFill>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solidFill>
                  <a:srgbClr val="339933"/>
                </a:solidFill>
                <a:latin typeface="Courier New" pitchFamily="49" charset="0"/>
                <a:cs typeface="Courier New" pitchFamily="49" charset="0"/>
              </a:rPr>
              <a:t>&lt;key column="</a:t>
            </a:r>
            <a:r>
              <a:rPr lang="en-US" sz="2000" b="1" dirty="0" err="1">
                <a:solidFill>
                  <a:srgbClr val="339933"/>
                </a:solidFill>
                <a:latin typeface="Courier New" pitchFamily="49" charset="0"/>
                <a:cs typeface="Courier New" pitchFamily="49" charset="0"/>
              </a:rPr>
              <a:t>parentId</a:t>
            </a:r>
            <a:r>
              <a:rPr lang="en-US" sz="2000" b="1" dirty="0">
                <a:solidFill>
                  <a:srgbClr val="339933"/>
                </a:solidFill>
                <a:latin typeface="Courier New" pitchFamily="49" charset="0"/>
                <a:cs typeface="Courier New" pitchFamily="49" charset="0"/>
              </a:rPr>
              <a:t>"/&gt;</a:t>
            </a:r>
          </a:p>
          <a:p>
            <a:pPr eaLnBrk="0" hangingPunct="0">
              <a:lnSpc>
                <a:spcPct val="120000"/>
              </a:lnSpc>
              <a:spcBef>
                <a:spcPct val="20000"/>
              </a:spcBef>
              <a:buClr>
                <a:schemeClr val="accent2"/>
              </a:buClr>
            </a:pPr>
            <a:r>
              <a:rPr lang="en-US" sz="2000" b="1" dirty="0">
                <a:solidFill>
                  <a:srgbClr val="339933"/>
                </a:solidFill>
                <a:latin typeface="Courier New" pitchFamily="49" charset="0"/>
                <a:cs typeface="Courier New" pitchFamily="49" charset="0"/>
              </a:rPr>
              <a:t>&lt;index column="</a:t>
            </a:r>
            <a:r>
              <a:rPr lang="en-US" sz="2000" b="1" dirty="0" err="1">
                <a:solidFill>
                  <a:srgbClr val="339933"/>
                </a:solidFill>
                <a:latin typeface="Courier New" pitchFamily="49" charset="0"/>
                <a:cs typeface="Courier New" pitchFamily="49" charset="0"/>
              </a:rPr>
              <a:t>idc</a:t>
            </a:r>
            <a:r>
              <a:rPr lang="en-US" sz="2000" b="1" dirty="0">
                <a:solidFill>
                  <a:srgbClr val="339933"/>
                </a:solidFill>
                <a:latin typeface="Courier New" pitchFamily="49" charset="0"/>
                <a:cs typeface="Courier New" pitchFamily="49" charset="0"/>
              </a:rPr>
              <a:t>" /&gt;</a:t>
            </a:r>
          </a:p>
          <a:p>
            <a:pPr eaLnBrk="0" hangingPunct="0">
              <a:lnSpc>
                <a:spcPct val="120000"/>
              </a:lnSpc>
              <a:spcBef>
                <a:spcPct val="20000"/>
              </a:spcBef>
              <a:buClr>
                <a:schemeClr val="accent2"/>
              </a:buClr>
            </a:pPr>
            <a:r>
              <a:rPr lang="en-US" sz="2000" b="1" dirty="0">
                <a:solidFill>
                  <a:srgbClr val="339933"/>
                </a:solidFill>
                <a:latin typeface="Courier New" pitchFamily="49" charset="0"/>
                <a:cs typeface="Courier New" pitchFamily="49" charset="0"/>
              </a:rPr>
              <a:t>&lt;one-to-many class="</a:t>
            </a:r>
            <a:r>
              <a:rPr lang="en-US" sz="2000" b="1" dirty="0" err="1">
                <a:solidFill>
                  <a:srgbClr val="339933"/>
                </a:solidFill>
                <a:latin typeface="Courier New" pitchFamily="49" charset="0"/>
                <a:cs typeface="Courier New" pitchFamily="49" charset="0"/>
              </a:rPr>
              <a:t>hib.Complaint</a:t>
            </a:r>
            <a:r>
              <a:rPr lang="en-US" sz="2000" b="1" dirty="0">
                <a:solidFill>
                  <a:srgbClr val="339933"/>
                </a:solidFill>
                <a:latin typeface="Courier New" pitchFamily="49" charset="0"/>
                <a:cs typeface="Courier New" pitchFamily="49" charset="0"/>
              </a:rPr>
              <a:t>" /&gt;</a:t>
            </a:r>
          </a:p>
          <a:p>
            <a:pPr eaLnBrk="0" hangingPunct="0">
              <a:lnSpc>
                <a:spcPct val="120000"/>
              </a:lnSpc>
              <a:spcBef>
                <a:spcPct val="20000"/>
              </a:spcBef>
              <a:buClr>
                <a:schemeClr val="accent2"/>
              </a:buClr>
            </a:pPr>
            <a:r>
              <a:rPr lang="en-US" sz="2000" b="1" dirty="0">
                <a:solidFill>
                  <a:srgbClr val="339933"/>
                </a:solidFill>
                <a:latin typeface="Courier New" pitchFamily="49" charset="0"/>
                <a:cs typeface="Courier New" pitchFamily="49" charset="0"/>
              </a:rPr>
              <a:t>&lt;/list</a:t>
            </a:r>
            <a:r>
              <a:rPr lang="en-US" sz="2000" b="1" dirty="0" smtClean="0">
                <a:solidFill>
                  <a:srgbClr val="339933"/>
                </a:solidFill>
                <a:latin typeface="Courier New" pitchFamily="49" charset="0"/>
                <a:cs typeface="Courier New" pitchFamily="49" charset="0"/>
              </a:rPr>
              <a:t>&gt;</a:t>
            </a:r>
          </a:p>
          <a:p>
            <a:r>
              <a:rPr lang="en-US" sz="2000" dirty="0" smtClean="0"/>
              <a:t>&lt;!– </a:t>
            </a:r>
          </a:p>
          <a:p>
            <a:r>
              <a:rPr lang="en-US" sz="2000" dirty="0" smtClean="0"/>
              <a:t>&lt;</a:t>
            </a:r>
            <a:r>
              <a:rPr lang="en-US" sz="2000" dirty="0" smtClean="0"/>
              <a:t>bag name=</a:t>
            </a:r>
            <a:r>
              <a:rPr lang="en-US" sz="2000" i="1" dirty="0" smtClean="0"/>
              <a:t>"complaints" cascade="all"&gt;  </a:t>
            </a:r>
          </a:p>
          <a:p>
            <a:r>
              <a:rPr lang="en-US" sz="2000" dirty="0" smtClean="0"/>
              <a:t>          &lt;key column=</a:t>
            </a:r>
            <a:r>
              <a:rPr lang="en-US" sz="2000" i="1" dirty="0" smtClean="0"/>
              <a:t>"</a:t>
            </a:r>
            <a:r>
              <a:rPr lang="en-US" sz="2000" i="1" dirty="0" err="1" smtClean="0"/>
              <a:t>parentId</a:t>
            </a:r>
            <a:r>
              <a:rPr lang="en-US" sz="2000" i="1" dirty="0" smtClean="0"/>
              <a:t>"&gt;&lt;/key&gt;  </a:t>
            </a:r>
          </a:p>
          <a:p>
            <a:r>
              <a:rPr lang="en-US" sz="2000" dirty="0" smtClean="0"/>
              <a:t>          &lt;one-to-many class=</a:t>
            </a:r>
            <a:r>
              <a:rPr lang="en-US" sz="2000" i="1" dirty="0" smtClean="0"/>
              <a:t>"</a:t>
            </a:r>
            <a:r>
              <a:rPr lang="en-US" sz="2000" i="1" dirty="0" err="1" smtClean="0"/>
              <a:t>onetomany.Complaint</a:t>
            </a:r>
            <a:r>
              <a:rPr lang="en-US" sz="2000" i="1" dirty="0" smtClean="0"/>
              <a:t>"/&gt;  </a:t>
            </a:r>
          </a:p>
          <a:p>
            <a:r>
              <a:rPr lang="en-US" sz="2000" dirty="0" smtClean="0"/>
              <a:t>&lt;/bag&gt; </a:t>
            </a:r>
            <a:endParaRPr lang="en-US" sz="2000" dirty="0" smtClean="0"/>
          </a:p>
          <a:p>
            <a:r>
              <a:rPr lang="en-US" sz="2000" b="1" dirty="0" smtClean="0">
                <a:solidFill>
                  <a:srgbClr val="339933"/>
                </a:solidFill>
                <a:latin typeface="Courier New" pitchFamily="49" charset="0"/>
                <a:cs typeface="Courier New" pitchFamily="49" charset="0"/>
              </a:rPr>
              <a:t>-- &gt;</a:t>
            </a:r>
            <a:endParaRPr lang="en-US" sz="2000" b="1" dirty="0">
              <a:solidFill>
                <a:srgbClr val="339933"/>
              </a:solidFill>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&lt;/class&gt;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a:t>
            </a:r>
          </a:p>
        </p:txBody>
      </p:sp>
      <p:sp>
        <p:nvSpPr>
          <p:cNvPr id="5" name="Rectangle 4"/>
          <p:cNvSpPr/>
          <p:nvPr/>
        </p:nvSpPr>
        <p:spPr>
          <a:xfrm>
            <a:off x="4343400" y="685800"/>
            <a:ext cx="4572000" cy="1785104"/>
          </a:xfrm>
          <a:prstGeom prst="rect">
            <a:avLst/>
          </a:prstGeom>
        </p:spPr>
        <p:txBody>
          <a:bodyPr>
            <a:spAutoFit/>
          </a:bodyPr>
          <a:lstStyle/>
          <a:p>
            <a:r>
              <a:rPr lang="en-US" dirty="0" smtClean="0">
                <a:solidFill>
                  <a:srgbClr val="002060"/>
                </a:solidFill>
              </a:rPr>
              <a:t>We </a:t>
            </a:r>
            <a:r>
              <a:rPr lang="en-US" dirty="0">
                <a:solidFill>
                  <a:srgbClr val="002060"/>
                </a:solidFill>
              </a:rPr>
              <a:t>do not need to iterate over the children when saving or deleting a </a:t>
            </a:r>
            <a:r>
              <a:rPr lang="en-US" dirty="0" smtClean="0">
                <a:solidFill>
                  <a:srgbClr val="002060"/>
                </a:solidFill>
              </a:rPr>
              <a:t>Parent.</a:t>
            </a:r>
          </a:p>
          <a:p>
            <a:r>
              <a:rPr lang="en-US" b="1" dirty="0" err="1">
                <a:solidFill>
                  <a:srgbClr val="002060"/>
                </a:solidFill>
                <a:latin typeface="Courier New" pitchFamily="49" charset="0"/>
                <a:cs typeface="Courier New" pitchFamily="49" charset="0"/>
              </a:rPr>
              <a:t>session.delete</a:t>
            </a:r>
            <a:r>
              <a:rPr lang="en-US" b="1" dirty="0">
                <a:solidFill>
                  <a:srgbClr val="002060"/>
                </a:solidFill>
                <a:latin typeface="Courier New" pitchFamily="49" charset="0"/>
                <a:cs typeface="Courier New" pitchFamily="49" charset="0"/>
              </a:rPr>
              <a:t>(c</a:t>
            </a:r>
            <a:r>
              <a:rPr lang="en-US" b="1" dirty="0" smtClean="0">
                <a:solidFill>
                  <a:srgbClr val="002060"/>
                </a:solidFill>
                <a:latin typeface="Courier New" pitchFamily="49" charset="0"/>
                <a:cs typeface="Courier New" pitchFamily="49" charset="0"/>
              </a:rPr>
              <a:t>);	 or</a:t>
            </a:r>
          </a:p>
          <a:p>
            <a:pPr marL="0" lvl="1"/>
            <a:r>
              <a:rPr lang="en-US" sz="2000" b="1" dirty="0" err="1">
                <a:solidFill>
                  <a:srgbClr val="002060"/>
                </a:solidFill>
                <a:latin typeface="Courier New" pitchFamily="49" charset="0"/>
                <a:cs typeface="Courier New" pitchFamily="49" charset="0"/>
              </a:rPr>
              <a:t>session.save</a:t>
            </a:r>
            <a:r>
              <a:rPr lang="en-US" sz="2000" b="1" dirty="0">
                <a:solidFill>
                  <a:srgbClr val="002060"/>
                </a:solidFill>
                <a:latin typeface="Courier New" pitchFamily="49" charset="0"/>
                <a:cs typeface="Courier New" pitchFamily="49" charset="0"/>
              </a:rPr>
              <a:t>(c);</a:t>
            </a:r>
          </a:p>
          <a:p>
            <a:r>
              <a:rPr lang="en-US" dirty="0" smtClean="0">
                <a:solidFill>
                  <a:srgbClr val="002060"/>
                </a:solidFill>
              </a:rPr>
              <a:t>deletes and saves both the records in both the tables.</a:t>
            </a:r>
            <a:endParaRPr lang="en-US" dirty="0">
              <a:solidFill>
                <a:srgbClr val="002060"/>
              </a:solidFill>
            </a:endParaRPr>
          </a:p>
        </p:txBody>
      </p:sp>
      <p:cxnSp>
        <p:nvCxnSpPr>
          <p:cNvPr id="7" name="Straight Arrow Connector 6"/>
          <p:cNvCxnSpPr/>
          <p:nvPr/>
        </p:nvCxnSpPr>
        <p:spPr>
          <a:xfrm rot="10800000" flipV="1">
            <a:off x="5715000" y="2209800"/>
            <a:ext cx="1066800" cy="6096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136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752600"/>
            <a:ext cx="8153400" cy="2308324"/>
          </a:xfrm>
          <a:prstGeom prst="rect">
            <a:avLst/>
          </a:prstGeom>
        </p:spPr>
        <p:txBody>
          <a:bodyPr wrap="square">
            <a:spAutoFit/>
          </a:bodyPr>
          <a:lstStyle/>
          <a:p>
            <a:endParaRPr lang="en-US" sz="2400" dirty="0" smtClean="0"/>
          </a:p>
          <a:p>
            <a:r>
              <a:rPr lang="en-US" sz="2400" dirty="0" smtClean="0"/>
              <a:t>&lt;</a:t>
            </a:r>
            <a:r>
              <a:rPr lang="en-US" sz="2400" dirty="0" smtClean="0"/>
              <a:t>map name=</a:t>
            </a:r>
            <a:r>
              <a:rPr lang="en-US" sz="2400" i="1" dirty="0" smtClean="0"/>
              <a:t>"complaints" cascade="all"&gt;</a:t>
            </a:r>
          </a:p>
          <a:p>
            <a:r>
              <a:rPr lang="en-US" sz="2400" dirty="0" smtClean="0"/>
              <a:t>         &lt;key column=</a:t>
            </a:r>
            <a:r>
              <a:rPr lang="en-US" sz="2400" i="1" dirty="0" smtClean="0"/>
              <a:t>"</a:t>
            </a:r>
            <a:r>
              <a:rPr lang="en-US" sz="2400" i="1" dirty="0" err="1" smtClean="0"/>
              <a:t>parentId</a:t>
            </a:r>
            <a:r>
              <a:rPr lang="en-US" sz="2400" i="1" dirty="0" smtClean="0"/>
              <a:t>"/&gt;</a:t>
            </a:r>
          </a:p>
          <a:p>
            <a:r>
              <a:rPr lang="en-US" sz="2400" dirty="0" smtClean="0"/>
              <a:t>         &lt;index column=</a:t>
            </a:r>
            <a:r>
              <a:rPr lang="en-US" sz="2400" i="1" dirty="0" smtClean="0"/>
              <a:t>"</a:t>
            </a:r>
            <a:r>
              <a:rPr lang="en-US" sz="2400" i="1" dirty="0" err="1" smtClean="0"/>
              <a:t>idc</a:t>
            </a:r>
            <a:r>
              <a:rPr lang="en-US" sz="2400" i="1" dirty="0" smtClean="0"/>
              <a:t>" type="</a:t>
            </a:r>
            <a:r>
              <a:rPr lang="en-US" sz="2400" i="1" dirty="0" err="1" smtClean="0"/>
              <a:t>int</a:t>
            </a:r>
            <a:r>
              <a:rPr lang="en-US" sz="2400" i="1" dirty="0" smtClean="0"/>
              <a:t>"/&gt;</a:t>
            </a:r>
          </a:p>
          <a:p>
            <a:r>
              <a:rPr lang="en-US" sz="2400" dirty="0" smtClean="0"/>
              <a:t>         &lt;one-to-many class=</a:t>
            </a:r>
            <a:r>
              <a:rPr lang="en-US" sz="2400" i="1" dirty="0" smtClean="0"/>
              <a:t>"</a:t>
            </a:r>
            <a:r>
              <a:rPr lang="en-US" sz="2400" i="1" dirty="0" err="1" smtClean="0"/>
              <a:t>onetomany.Complaint</a:t>
            </a:r>
            <a:r>
              <a:rPr lang="en-US" sz="2400" i="1" dirty="0" smtClean="0"/>
              <a:t>"/&gt;</a:t>
            </a:r>
          </a:p>
          <a:p>
            <a:r>
              <a:rPr lang="en-US" sz="2400" dirty="0" smtClean="0"/>
              <a:t>      &lt;/map&gt;</a:t>
            </a:r>
            <a:endParaRPr lang="en-US" sz="2400" dirty="0"/>
          </a:p>
        </p:txBody>
      </p:sp>
      <p:sp>
        <p:nvSpPr>
          <p:cNvPr id="3" name="Title 2"/>
          <p:cNvSpPr>
            <a:spLocks noGrp="1"/>
          </p:cNvSpPr>
          <p:nvPr>
            <p:ph type="title"/>
          </p:nvPr>
        </p:nvSpPr>
        <p:spPr/>
        <p:txBody>
          <a:bodyPr/>
          <a:lstStyle/>
          <a:p>
            <a:r>
              <a:rPr lang="en-US" dirty="0" smtClean="0"/>
              <a:t>For map</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18</a:t>
            </a:fld>
            <a:endParaRPr lang="en-US"/>
          </a:p>
        </p:txBody>
      </p:sp>
      <p:sp>
        <p:nvSpPr>
          <p:cNvPr id="3" name="Rectangle 2"/>
          <p:cNvSpPr/>
          <p:nvPr/>
        </p:nvSpPr>
        <p:spPr>
          <a:xfrm>
            <a:off x="228600" y="275771"/>
            <a:ext cx="8458200" cy="5949321"/>
          </a:xfrm>
          <a:prstGeom prst="rect">
            <a:avLst/>
          </a:prstGeom>
        </p:spPr>
        <p:txBody>
          <a:bodyPr wrap="square">
            <a:spAutoFit/>
          </a:bodyPr>
          <a:lstStyle/>
          <a:p>
            <a:pPr eaLnBrk="0" hangingPunct="0">
              <a:lnSpc>
                <a:spcPct val="120000"/>
              </a:lnSpc>
              <a:spcBef>
                <a:spcPct val="20000"/>
              </a:spcBef>
              <a:buClr>
                <a:schemeClr val="accent2"/>
              </a:buClr>
            </a:pPr>
            <a:endParaRPr lang="en-US" sz="2000" b="1" dirty="0">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&lt;class name="</a:t>
            </a:r>
            <a:r>
              <a:rPr lang="en-US" sz="2000" b="1" dirty="0" err="1">
                <a:latin typeface="Courier New" pitchFamily="49" charset="0"/>
                <a:cs typeface="Courier New" pitchFamily="49" charset="0"/>
              </a:rPr>
              <a:t>hib.Complaint</a:t>
            </a:r>
            <a:r>
              <a:rPr lang="en-US" sz="2000" b="1" dirty="0">
                <a:latin typeface="Courier New" pitchFamily="49" charset="0"/>
                <a:cs typeface="Courier New" pitchFamily="49" charset="0"/>
              </a:rPr>
              <a:t>" table="</a:t>
            </a:r>
            <a:r>
              <a:rPr lang="en-US" sz="2000" b="1" dirty="0">
                <a:solidFill>
                  <a:srgbClr val="339933"/>
                </a:solidFill>
                <a:latin typeface="Courier New" pitchFamily="49" charset="0"/>
                <a:cs typeface="Courier New" pitchFamily="49" charset="0"/>
              </a:rPr>
              <a:t>COMPLAINT</a:t>
            </a:r>
            <a:r>
              <a:rPr lang="en-US" sz="2000" b="1" dirty="0">
                <a:latin typeface="Courier New" pitchFamily="49" charset="0"/>
                <a:cs typeface="Courier New" pitchFamily="49" charset="0"/>
              </a:rPr>
              <a:t>"&gt;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&lt;id name="</a:t>
            </a:r>
            <a:r>
              <a:rPr lang="en-US" sz="2000" b="1" dirty="0" err="1">
                <a:latin typeface="Courier New" pitchFamily="49" charset="0"/>
                <a:cs typeface="Courier New" pitchFamily="49" charset="0"/>
              </a:rPr>
              <a:t>compNum</a:t>
            </a:r>
            <a:r>
              <a:rPr lang="en-US" sz="2000" b="1" dirty="0">
                <a:latin typeface="Courier New" pitchFamily="49" charset="0"/>
                <a:cs typeface="Courier New" pitchFamily="49" charset="0"/>
              </a:rPr>
              <a:t>" type="long" column="COMPNUM" &gt;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&lt;generator class="</a:t>
            </a:r>
            <a:r>
              <a:rPr lang="en-US" sz="2000" b="1" dirty="0">
                <a:solidFill>
                  <a:srgbClr val="339933"/>
                </a:solidFill>
                <a:latin typeface="Courier New" pitchFamily="49" charset="0"/>
                <a:cs typeface="Courier New" pitchFamily="49" charset="0"/>
              </a:rPr>
              <a:t>increment</a:t>
            </a:r>
            <a:r>
              <a:rPr lang="en-US" sz="2000" b="1" dirty="0">
                <a:latin typeface="Courier New" pitchFamily="49" charset="0"/>
                <a:cs typeface="Courier New" pitchFamily="49" charset="0"/>
              </a:rPr>
              <a:t>"/&gt;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&lt;/id&gt;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name="text" column="TEXT"/&gt;</a:t>
            </a:r>
          </a:p>
          <a:p>
            <a:pPr eaLnBrk="0" hangingPunct="0">
              <a:lnSpc>
                <a:spcPct val="120000"/>
              </a:lnSpc>
              <a:spcBef>
                <a:spcPct val="20000"/>
              </a:spcBef>
              <a:buClr>
                <a:schemeClr val="accent2"/>
              </a:buClr>
            </a:pPr>
            <a:endParaRPr lang="en-US" sz="2000" b="1" dirty="0">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solidFill>
                  <a:srgbClr val="339933"/>
                </a:solidFill>
                <a:latin typeface="Courier New" pitchFamily="49" charset="0"/>
                <a:cs typeface="Courier New" pitchFamily="49" charset="0"/>
              </a:rPr>
              <a:t>&lt;many-to-one name="</a:t>
            </a:r>
            <a:r>
              <a:rPr lang="en-US" sz="2000" b="1" dirty="0" err="1">
                <a:solidFill>
                  <a:srgbClr val="339933"/>
                </a:solidFill>
                <a:latin typeface="Courier New" pitchFamily="49" charset="0"/>
                <a:cs typeface="Courier New" pitchFamily="49" charset="0"/>
              </a:rPr>
              <a:t>cust</a:t>
            </a:r>
            <a:r>
              <a:rPr lang="en-US" sz="2000" b="1" dirty="0">
                <a:solidFill>
                  <a:srgbClr val="339933"/>
                </a:solidFill>
                <a:latin typeface="Courier New" pitchFamily="49" charset="0"/>
                <a:cs typeface="Courier New" pitchFamily="49" charset="0"/>
              </a:rPr>
              <a:t>" class="</a:t>
            </a:r>
            <a:r>
              <a:rPr lang="en-US" sz="2000" b="1" dirty="0" err="1">
                <a:solidFill>
                  <a:srgbClr val="339933"/>
                </a:solidFill>
                <a:latin typeface="Courier New" pitchFamily="49" charset="0"/>
                <a:cs typeface="Courier New" pitchFamily="49" charset="0"/>
              </a:rPr>
              <a:t>hib.Customer</a:t>
            </a:r>
            <a:r>
              <a:rPr lang="en-US" sz="2000" b="1" dirty="0">
                <a:solidFill>
                  <a:srgbClr val="339933"/>
                </a:solidFill>
                <a:latin typeface="Courier New" pitchFamily="49" charset="0"/>
                <a:cs typeface="Courier New" pitchFamily="49" charset="0"/>
              </a:rPr>
              <a:t>" column="</a:t>
            </a:r>
            <a:r>
              <a:rPr lang="en-US" sz="2000" b="1" dirty="0" err="1">
                <a:solidFill>
                  <a:srgbClr val="339933"/>
                </a:solidFill>
                <a:latin typeface="Courier New" pitchFamily="49" charset="0"/>
                <a:cs typeface="Courier New" pitchFamily="49" charset="0"/>
              </a:rPr>
              <a:t>parentId</a:t>
            </a:r>
            <a:r>
              <a:rPr lang="en-US" sz="2000" b="1" dirty="0">
                <a:solidFill>
                  <a:srgbClr val="339933"/>
                </a:solidFill>
                <a:latin typeface="Courier New" pitchFamily="49" charset="0"/>
                <a:cs typeface="Courier New" pitchFamily="49" charset="0"/>
              </a:rPr>
              <a:t>"/&gt;</a:t>
            </a:r>
          </a:p>
          <a:p>
            <a:pPr eaLnBrk="0" hangingPunct="0">
              <a:lnSpc>
                <a:spcPct val="120000"/>
              </a:lnSpc>
              <a:spcBef>
                <a:spcPct val="20000"/>
              </a:spcBef>
              <a:buClr>
                <a:schemeClr val="accent2"/>
              </a:buClr>
            </a:pPr>
            <a:endParaRPr lang="en-US" sz="2000" b="1" dirty="0">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&lt;/class&gt;</a:t>
            </a:r>
          </a:p>
          <a:p>
            <a:pPr eaLnBrk="0" hangingPunct="0">
              <a:lnSpc>
                <a:spcPct val="120000"/>
              </a:lnSpc>
              <a:spcBef>
                <a:spcPct val="20000"/>
              </a:spcBef>
              <a:buClr>
                <a:schemeClr val="accent2"/>
              </a:buClr>
            </a:pPr>
            <a:endParaRPr lang="en-US" sz="2000" b="1" dirty="0">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&lt;/hibernate-mapping&gt;</a:t>
            </a:r>
          </a:p>
        </p:txBody>
      </p:sp>
    </p:spTree>
    <p:extLst>
      <p:ext uri="{BB962C8B-B14F-4D97-AF65-F5344CB8AC3E}">
        <p14:creationId xmlns:p14="http://schemas.microsoft.com/office/powerpoint/2010/main" xmlns="" val="611496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19</a:t>
            </a:fld>
            <a:endParaRPr lang="en-US"/>
          </a:p>
        </p:txBody>
      </p:sp>
      <p:sp>
        <p:nvSpPr>
          <p:cNvPr id="3" name="Rectangle 2"/>
          <p:cNvSpPr/>
          <p:nvPr/>
        </p:nvSpPr>
        <p:spPr>
          <a:xfrm>
            <a:off x="304800" y="152400"/>
            <a:ext cx="8458200" cy="6124754"/>
          </a:xfrm>
          <a:prstGeom prst="rect">
            <a:avLst/>
          </a:prstGeom>
        </p:spPr>
        <p:txBody>
          <a:bodyPr wrap="square">
            <a:spAutoFit/>
          </a:bodyPr>
          <a:lstStyle/>
          <a:p>
            <a:pPr eaLnBrk="0" hangingPunct="0">
              <a:lnSpc>
                <a:spcPct val="120000"/>
              </a:lnSpc>
              <a:spcBef>
                <a:spcPct val="20000"/>
              </a:spcBef>
              <a:buClr>
                <a:schemeClr val="accent2"/>
              </a:buClr>
            </a:pPr>
            <a:r>
              <a:rPr lang="en-US" sz="2000" b="1" dirty="0">
                <a:latin typeface="Courier New" pitchFamily="49" charset="0"/>
                <a:cs typeface="Courier New" pitchFamily="49" charset="0"/>
              </a:rPr>
              <a:t>&lt;?xml version='1.0' encoding='utf-8'?&gt;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&lt;!DOCTYPE hibernate-configuration PUBLIC</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"-//Hibernate/Hibernate Configuration DTD//EN"</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"http://hibernate.sourceforge.net/hibernate-configuration-3.0.dtd</a:t>
            </a:r>
            <a:r>
              <a:rPr lang="en-US" sz="2000" b="1" dirty="0" smtClean="0">
                <a:latin typeface="Courier New" pitchFamily="49" charset="0"/>
                <a:cs typeface="Courier New" pitchFamily="49" charset="0"/>
              </a:rPr>
              <a:t>"&gt;</a:t>
            </a:r>
            <a:endParaRPr lang="en-US" sz="2000" b="1" dirty="0">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&lt;hibernate-configuration&gt;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&lt;session-factory&gt;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a:t>
            </a:r>
            <a:r>
              <a:rPr lang="en-US" sz="2000" b="1" dirty="0" err="1">
                <a:latin typeface="Courier New" pitchFamily="49" charset="0"/>
                <a:cs typeface="Courier New" pitchFamily="49" charset="0"/>
              </a:rPr>
              <a:t>hibernate.connection.driver_class</a:t>
            </a:r>
            <a:r>
              <a:rPr lang="en-US" sz="2000" b="1" dirty="0">
                <a:latin typeface="Courier New" pitchFamily="49" charset="0"/>
                <a:cs typeface="Courier New" pitchFamily="49" charset="0"/>
              </a:rPr>
              <a:t>"&gt;</a:t>
            </a:r>
            <a:r>
              <a:rPr lang="en-US" sz="2000" b="1" dirty="0" err="1">
                <a:latin typeface="Courier New" pitchFamily="49" charset="0"/>
                <a:cs typeface="Courier New" pitchFamily="49" charset="0"/>
              </a:rPr>
              <a:t>com.mysql.jdbc.Driver</a:t>
            </a:r>
            <a:r>
              <a:rPr lang="en-US" sz="2000" b="1" dirty="0">
                <a:latin typeface="Courier New" pitchFamily="49" charset="0"/>
                <a:cs typeface="Courier New" pitchFamily="49" charset="0"/>
              </a:rPr>
              <a:t>&lt;/property&gt;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name="hibernate.connection.url"&gt;</a:t>
            </a:r>
            <a:r>
              <a:rPr lang="en-US" sz="2000" b="1" dirty="0" err="1">
                <a:latin typeface="Courier New" pitchFamily="49" charset="0"/>
                <a:cs typeface="Courier New" pitchFamily="49" charset="0"/>
              </a:rPr>
              <a:t>jdbc:mysql</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localhost</a:t>
            </a:r>
            <a:r>
              <a:rPr lang="en-US" sz="2000" b="1" dirty="0">
                <a:latin typeface="Courier New" pitchFamily="49" charset="0"/>
                <a:cs typeface="Courier New" pitchFamily="49" charset="0"/>
              </a:rPr>
              <a:t>/test&lt;/property&gt;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a:t>
            </a:r>
            <a:r>
              <a:rPr lang="en-US" sz="2000" b="1" dirty="0" err="1">
                <a:latin typeface="Courier New" pitchFamily="49" charset="0"/>
                <a:cs typeface="Courier New" pitchFamily="49" charset="0"/>
              </a:rPr>
              <a:t>hibernate.connection.username</a:t>
            </a:r>
            <a:r>
              <a:rPr lang="en-US" sz="2000" b="1" dirty="0">
                <a:latin typeface="Courier New" pitchFamily="49" charset="0"/>
                <a:cs typeface="Courier New" pitchFamily="49" charset="0"/>
              </a:rPr>
              <a:t>"&gt;root&lt;/property</a:t>
            </a:r>
            <a:r>
              <a:rPr lang="en-US" sz="2000" b="1" dirty="0" smtClean="0">
                <a:latin typeface="Courier New" pitchFamily="49" charset="0"/>
                <a:cs typeface="Courier New" pitchFamily="49" charset="0"/>
              </a:rPr>
              <a:t>&gt;</a:t>
            </a:r>
            <a:endParaRPr lang="en-US" sz="2000" b="1" dirty="0">
              <a:latin typeface="Courier New" pitchFamily="49" charset="0"/>
              <a:cs typeface="Courier New" pitchFamily="49" charset="0"/>
            </a:endParaRPr>
          </a:p>
        </p:txBody>
      </p:sp>
      <p:sp>
        <p:nvSpPr>
          <p:cNvPr id="4" name="TextBox 3"/>
          <p:cNvSpPr txBox="1"/>
          <p:nvPr/>
        </p:nvSpPr>
        <p:spPr>
          <a:xfrm>
            <a:off x="6629400" y="152400"/>
            <a:ext cx="1981200" cy="369332"/>
          </a:xfrm>
          <a:prstGeom prst="rect">
            <a:avLst/>
          </a:prstGeom>
          <a:noFill/>
        </p:spPr>
        <p:txBody>
          <a:bodyPr wrap="square" rtlCol="0">
            <a:spAutoFit/>
          </a:bodyPr>
          <a:lstStyle/>
          <a:p>
            <a:r>
              <a:rPr lang="en-US" u="sng" dirty="0" smtClean="0">
                <a:solidFill>
                  <a:srgbClr val="339933"/>
                </a:solidFill>
              </a:rPr>
              <a:t>hibernate.cfg.xml</a:t>
            </a:r>
            <a:endParaRPr lang="en-US" u="sng" dirty="0">
              <a:solidFill>
                <a:srgbClr val="339933"/>
              </a:solidFill>
            </a:endParaRPr>
          </a:p>
        </p:txBody>
      </p:sp>
      <p:sp>
        <p:nvSpPr>
          <p:cNvPr id="5" name="TextBox 4"/>
          <p:cNvSpPr txBox="1"/>
          <p:nvPr/>
        </p:nvSpPr>
        <p:spPr>
          <a:xfrm>
            <a:off x="6248400" y="2514600"/>
            <a:ext cx="2514600" cy="369332"/>
          </a:xfrm>
          <a:prstGeom prst="rect">
            <a:avLst/>
          </a:prstGeom>
          <a:noFill/>
        </p:spPr>
        <p:txBody>
          <a:bodyPr wrap="square" rtlCol="0">
            <a:spAutoFit/>
          </a:bodyPr>
          <a:lstStyle/>
          <a:p>
            <a:r>
              <a:rPr lang="en-US" dirty="0" smtClean="0">
                <a:solidFill>
                  <a:srgbClr val="002060"/>
                </a:solidFill>
              </a:rPr>
              <a:t>No changes here</a:t>
            </a:r>
            <a:endParaRPr lang="en-US" dirty="0">
              <a:solidFill>
                <a:srgbClr val="002060"/>
              </a:solidFill>
            </a:endParaRPr>
          </a:p>
        </p:txBody>
      </p:sp>
    </p:spTree>
    <p:extLst>
      <p:ext uri="{BB962C8B-B14F-4D97-AF65-F5344CB8AC3E}">
        <p14:creationId xmlns:p14="http://schemas.microsoft.com/office/powerpoint/2010/main" xmlns="" val="420228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Relationships</a:t>
            </a:r>
            <a:endParaRPr lang="en-US" dirty="0"/>
          </a:p>
        </p:txBody>
      </p:sp>
      <p:sp>
        <p:nvSpPr>
          <p:cNvPr id="3" name="Content Placeholder 2"/>
          <p:cNvSpPr>
            <a:spLocks noGrp="1"/>
          </p:cNvSpPr>
          <p:nvPr>
            <p:ph idx="1"/>
          </p:nvPr>
        </p:nvSpPr>
        <p:spPr>
          <a:xfrm>
            <a:off x="457200" y="1600201"/>
            <a:ext cx="8229600" cy="3200400"/>
          </a:xfrm>
        </p:spPr>
        <p:txBody>
          <a:bodyPr>
            <a:normAutofit fontScale="92500" lnSpcReduction="20000"/>
          </a:bodyPr>
          <a:lstStyle/>
          <a:p>
            <a:r>
              <a:rPr lang="en-US" dirty="0" smtClean="0"/>
              <a:t>Has a</a:t>
            </a:r>
          </a:p>
          <a:p>
            <a:pPr lvl="1"/>
            <a:r>
              <a:rPr lang="en-US" dirty="0" smtClean="0"/>
              <a:t>One to One</a:t>
            </a:r>
          </a:p>
          <a:p>
            <a:r>
              <a:rPr lang="en-US" dirty="0" smtClean="0"/>
              <a:t>Aggregation</a:t>
            </a:r>
          </a:p>
          <a:p>
            <a:pPr lvl="1"/>
            <a:r>
              <a:rPr lang="en-US" dirty="0" smtClean="0"/>
              <a:t>One to Many</a:t>
            </a:r>
          </a:p>
          <a:p>
            <a:pPr lvl="1"/>
            <a:r>
              <a:rPr lang="en-US" dirty="0" smtClean="0"/>
              <a:t>Many to Many</a:t>
            </a:r>
          </a:p>
          <a:p>
            <a:r>
              <a:rPr lang="en-US" dirty="0" smtClean="0"/>
              <a:t>Is a</a:t>
            </a:r>
          </a:p>
          <a:p>
            <a:pPr lvl="1"/>
            <a:r>
              <a:rPr lang="en-US" dirty="0" smtClean="0"/>
              <a:t>Inheritance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20</a:t>
            </a:fld>
            <a:endParaRPr lang="en-US"/>
          </a:p>
        </p:txBody>
      </p:sp>
      <p:sp>
        <p:nvSpPr>
          <p:cNvPr id="3" name="Rectangle 2"/>
          <p:cNvSpPr/>
          <p:nvPr/>
        </p:nvSpPr>
        <p:spPr>
          <a:xfrm>
            <a:off x="152400" y="-152400"/>
            <a:ext cx="8839200" cy="6909584"/>
          </a:xfrm>
          <a:prstGeom prst="rect">
            <a:avLst/>
          </a:prstGeom>
        </p:spPr>
        <p:txBody>
          <a:bodyPr wrap="square">
            <a:spAutoFit/>
          </a:bodyPr>
          <a:lstStyle/>
          <a:p>
            <a:pPr eaLnBrk="0" hangingPunct="0">
              <a:lnSpc>
                <a:spcPct val="120000"/>
              </a:lnSpc>
              <a:spcBef>
                <a:spcPct val="20000"/>
              </a:spcBef>
              <a:buClr>
                <a:schemeClr val="accent2"/>
              </a:buClr>
            </a:pPr>
            <a:r>
              <a:rPr lang="en-US" b="1" dirty="0">
                <a:latin typeface="Courier New" pitchFamily="49" charset="0"/>
                <a:cs typeface="Courier New" pitchFamily="49" charset="0"/>
              </a:rPr>
              <a:t> </a:t>
            </a:r>
            <a:r>
              <a:rPr lang="en-US" sz="2000" b="1" dirty="0">
                <a:latin typeface="Courier New" pitchFamily="49" charset="0"/>
                <a:cs typeface="Courier New" pitchFamily="49" charset="0"/>
              </a:rPr>
              <a:t>&lt;property name="</a:t>
            </a:r>
            <a:r>
              <a:rPr lang="en-US" sz="2000" b="1" dirty="0" err="1">
                <a:latin typeface="Courier New" pitchFamily="49" charset="0"/>
                <a:cs typeface="Courier New" pitchFamily="49" charset="0"/>
              </a:rPr>
              <a:t>hibernate.connection.password</a:t>
            </a:r>
            <a:r>
              <a:rPr lang="en-US" sz="2000" b="1" dirty="0">
                <a:latin typeface="Courier New" pitchFamily="49" charset="0"/>
                <a:cs typeface="Courier New" pitchFamily="49" charset="0"/>
              </a:rPr>
              <a:t>"&gt;ROOT&lt;/property&gt;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a:t>
            </a:r>
            <a:r>
              <a:rPr lang="en-US" sz="2000" b="1" dirty="0" err="1">
                <a:latin typeface="Courier New" pitchFamily="49" charset="0"/>
                <a:cs typeface="Courier New" pitchFamily="49" charset="0"/>
              </a:rPr>
              <a:t>hibernate.connection.pool_size</a:t>
            </a:r>
            <a:r>
              <a:rPr lang="en-US" sz="2000" b="1" dirty="0">
                <a:latin typeface="Courier New" pitchFamily="49" charset="0"/>
                <a:cs typeface="Courier New" pitchFamily="49" charset="0"/>
              </a:rPr>
              <a:t>"&gt;10&lt;/property&gt;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a:t>
            </a:r>
            <a:r>
              <a:rPr lang="en-US" sz="2000" b="1" dirty="0" err="1">
                <a:latin typeface="Courier New" pitchFamily="49" charset="0"/>
                <a:cs typeface="Courier New" pitchFamily="49" charset="0"/>
              </a:rPr>
              <a:t>show_sql</a:t>
            </a:r>
            <a:r>
              <a:rPr lang="en-US" sz="2000" b="1" dirty="0">
                <a:latin typeface="Courier New" pitchFamily="49" charset="0"/>
                <a:cs typeface="Courier New" pitchFamily="49" charset="0"/>
              </a:rPr>
              <a:t>"&gt;true&lt;/property&gt;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name="dialect"&gt;</a:t>
            </a:r>
            <a:r>
              <a:rPr lang="en-US" sz="2000" b="1" dirty="0" err="1">
                <a:latin typeface="Courier New" pitchFamily="49" charset="0"/>
                <a:cs typeface="Courier New" pitchFamily="49" charset="0"/>
              </a:rPr>
              <a:t>org.hibernate.dialect.MySQLDialect</a:t>
            </a:r>
            <a:r>
              <a:rPr lang="en-US" sz="2000" b="1" dirty="0">
                <a:latin typeface="Courier New" pitchFamily="49" charset="0"/>
                <a:cs typeface="Courier New" pitchFamily="49" charset="0"/>
              </a:rPr>
              <a:t>&lt;/property&gt;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name="hibernate.hbm2ddl.auto"&gt;update&lt;/property&gt;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  &lt;property name="</a:t>
            </a:r>
            <a:r>
              <a:rPr lang="en-US" sz="2000" b="1" dirty="0" err="1">
                <a:latin typeface="Courier New" pitchFamily="49" charset="0"/>
                <a:cs typeface="Courier New" pitchFamily="49" charset="0"/>
              </a:rPr>
              <a:t>hibernate.connection.autocommit</a:t>
            </a:r>
            <a:r>
              <a:rPr lang="en-US" sz="2000" b="1" dirty="0">
                <a:latin typeface="Courier New" pitchFamily="49" charset="0"/>
                <a:cs typeface="Courier New" pitchFamily="49" charset="0"/>
              </a:rPr>
              <a:t>"&gt;true&lt;/property&gt; --&gt;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 Mapping files --&gt;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&lt;mapping resource="customer.hbm.xml"/&gt;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&lt;/session-factory&gt;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&lt;/hibernate-configuration&gt;</a:t>
            </a:r>
          </a:p>
        </p:txBody>
      </p:sp>
    </p:spTree>
    <p:extLst>
      <p:ext uri="{BB962C8B-B14F-4D97-AF65-F5344CB8AC3E}">
        <p14:creationId xmlns:p14="http://schemas.microsoft.com/office/powerpoint/2010/main" xmlns="" val="4749655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Execution</a:t>
            </a:r>
            <a:endParaRPr lang="en-US" dirty="0"/>
          </a:p>
        </p:txBody>
      </p:sp>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21</a:t>
            </a:fld>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95500" y="1109662"/>
            <a:ext cx="5335206" cy="1147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05000" y="4191000"/>
            <a:ext cx="4648200" cy="20554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885950" y="2238375"/>
            <a:ext cx="4965309" cy="1876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892249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35224FBC-34A7-4412-8C04-979BC924C977}" type="slidenum">
              <a:rPr lang="en-US" smtClean="0"/>
              <a:pPr>
                <a:defRPr/>
              </a:pPr>
              <a:t>22</a:t>
            </a:fld>
            <a:endParaRPr lang="en-US"/>
          </a:p>
        </p:txBody>
      </p:sp>
      <p:pic>
        <p:nvPicPr>
          <p:cNvPr id="4" name="Picture 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800" y="635792"/>
            <a:ext cx="5762045" cy="14216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74638" y="2286000"/>
            <a:ext cx="5197561" cy="17380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74639" y="4248150"/>
            <a:ext cx="5349961" cy="1727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86386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23</a:t>
            </a:fld>
            <a:endParaRPr lang="en-US"/>
          </a:p>
        </p:txBody>
      </p:sp>
      <p:sp>
        <p:nvSpPr>
          <p:cNvPr id="3" name="TextBox 2"/>
          <p:cNvSpPr txBox="1"/>
          <p:nvPr/>
        </p:nvSpPr>
        <p:spPr>
          <a:xfrm>
            <a:off x="76200" y="76200"/>
            <a:ext cx="8915400" cy="6247864"/>
          </a:xfrm>
          <a:prstGeom prst="rect">
            <a:avLst/>
          </a:prstGeom>
          <a:noFill/>
        </p:spPr>
        <p:txBody>
          <a:bodyPr wrap="square" rtlCol="0">
            <a:spAutoFit/>
          </a:bodyPr>
          <a:lstStyle/>
          <a:p>
            <a:r>
              <a:rPr lang="en-US" sz="1600" dirty="0" smtClean="0"/>
              <a:t>These is what is printed in the console:</a:t>
            </a:r>
          </a:p>
          <a:p>
            <a:r>
              <a:rPr lang="en-US" sz="1600" b="1" dirty="0">
                <a:latin typeface="Courier New" pitchFamily="49" charset="0"/>
                <a:cs typeface="Courier New" pitchFamily="49" charset="0"/>
              </a:rPr>
              <a:t>Hibernate: insert into CUSTOMER (FIRSTNAME, LASTNAME, EMAIL) values (?, ?, ?)</a:t>
            </a:r>
          </a:p>
          <a:p>
            <a:r>
              <a:rPr lang="en-US" sz="1600" b="1" dirty="0">
                <a:latin typeface="Courier New" pitchFamily="49" charset="0"/>
                <a:cs typeface="Courier New" pitchFamily="49" charset="0"/>
              </a:rPr>
              <a:t>Hibernate: select max(COMPNUM) from COMPLAINT</a:t>
            </a:r>
          </a:p>
          <a:p>
            <a:r>
              <a:rPr lang="en-US" sz="1600" b="1" dirty="0">
                <a:solidFill>
                  <a:srgbClr val="339933"/>
                </a:solidFill>
                <a:latin typeface="Courier New" pitchFamily="49" charset="0"/>
                <a:cs typeface="Courier New" pitchFamily="49" charset="0"/>
              </a:rPr>
              <a:t>Hibernate: insert into COMPLAINT (TEXT, </a:t>
            </a:r>
            <a:r>
              <a:rPr lang="en-US" sz="1600" b="1" dirty="0" err="1">
                <a:solidFill>
                  <a:srgbClr val="339933"/>
                </a:solidFill>
                <a:latin typeface="Courier New" pitchFamily="49" charset="0"/>
                <a:cs typeface="Courier New" pitchFamily="49" charset="0"/>
              </a:rPr>
              <a:t>parentId</a:t>
            </a:r>
            <a:r>
              <a:rPr lang="en-US" sz="1600" b="1" dirty="0">
                <a:solidFill>
                  <a:srgbClr val="339933"/>
                </a:solidFill>
                <a:latin typeface="Courier New" pitchFamily="49" charset="0"/>
                <a:cs typeface="Courier New" pitchFamily="49" charset="0"/>
              </a:rPr>
              <a:t>, COMPNUM) values (?, ?, ?)</a:t>
            </a:r>
          </a:p>
          <a:p>
            <a:r>
              <a:rPr lang="en-US" sz="1600" b="1" dirty="0">
                <a:solidFill>
                  <a:srgbClr val="339933"/>
                </a:solidFill>
                <a:latin typeface="Courier New" pitchFamily="49" charset="0"/>
                <a:cs typeface="Courier New" pitchFamily="49" charset="0"/>
              </a:rPr>
              <a:t>Hibernate: insert into COMPLAINT (TEXT, </a:t>
            </a:r>
            <a:r>
              <a:rPr lang="en-US" sz="1600" b="1" dirty="0" err="1">
                <a:solidFill>
                  <a:srgbClr val="339933"/>
                </a:solidFill>
                <a:latin typeface="Courier New" pitchFamily="49" charset="0"/>
                <a:cs typeface="Courier New" pitchFamily="49" charset="0"/>
              </a:rPr>
              <a:t>parentId</a:t>
            </a:r>
            <a:r>
              <a:rPr lang="en-US" sz="1600" b="1" dirty="0">
                <a:solidFill>
                  <a:srgbClr val="339933"/>
                </a:solidFill>
                <a:latin typeface="Courier New" pitchFamily="49" charset="0"/>
                <a:cs typeface="Courier New" pitchFamily="49" charset="0"/>
              </a:rPr>
              <a:t>, COMPNUM) values (?, ?, ?)</a:t>
            </a:r>
          </a:p>
          <a:p>
            <a:r>
              <a:rPr lang="en-US" sz="1600" b="1" dirty="0">
                <a:solidFill>
                  <a:srgbClr val="339933"/>
                </a:solidFill>
                <a:latin typeface="Courier New" pitchFamily="49" charset="0"/>
                <a:cs typeface="Courier New" pitchFamily="49" charset="0"/>
              </a:rPr>
              <a:t>Hibernate: update COMPLAINT set </a:t>
            </a:r>
            <a:r>
              <a:rPr lang="en-US" sz="1600" b="1" dirty="0" err="1">
                <a:solidFill>
                  <a:srgbClr val="339933"/>
                </a:solidFill>
                <a:latin typeface="Courier New" pitchFamily="49" charset="0"/>
                <a:cs typeface="Courier New" pitchFamily="49" charset="0"/>
              </a:rPr>
              <a:t>parentId</a:t>
            </a:r>
            <a:r>
              <a:rPr lang="en-US" sz="1600" b="1" dirty="0">
                <a:solidFill>
                  <a:srgbClr val="339933"/>
                </a:solidFill>
                <a:latin typeface="Courier New" pitchFamily="49" charset="0"/>
                <a:cs typeface="Courier New" pitchFamily="49" charset="0"/>
              </a:rPr>
              <a:t>=?, </a:t>
            </a:r>
            <a:r>
              <a:rPr lang="en-US" sz="1600" b="1" dirty="0" err="1">
                <a:solidFill>
                  <a:srgbClr val="339933"/>
                </a:solidFill>
                <a:latin typeface="Courier New" pitchFamily="49" charset="0"/>
                <a:cs typeface="Courier New" pitchFamily="49" charset="0"/>
              </a:rPr>
              <a:t>idc</a:t>
            </a:r>
            <a:r>
              <a:rPr lang="en-US" sz="1600" b="1" dirty="0">
                <a:solidFill>
                  <a:srgbClr val="339933"/>
                </a:solidFill>
                <a:latin typeface="Courier New" pitchFamily="49" charset="0"/>
                <a:cs typeface="Courier New" pitchFamily="49" charset="0"/>
              </a:rPr>
              <a:t>=? where COMPNUM=?</a:t>
            </a:r>
          </a:p>
          <a:p>
            <a:r>
              <a:rPr lang="en-US" sz="1600" b="1" dirty="0">
                <a:solidFill>
                  <a:srgbClr val="339933"/>
                </a:solidFill>
                <a:latin typeface="Courier New" pitchFamily="49" charset="0"/>
                <a:cs typeface="Courier New" pitchFamily="49" charset="0"/>
              </a:rPr>
              <a:t>Hibernate: update COMPLAINT set </a:t>
            </a:r>
            <a:r>
              <a:rPr lang="en-US" sz="1600" b="1" dirty="0" err="1">
                <a:solidFill>
                  <a:srgbClr val="339933"/>
                </a:solidFill>
                <a:latin typeface="Courier New" pitchFamily="49" charset="0"/>
                <a:cs typeface="Courier New" pitchFamily="49" charset="0"/>
              </a:rPr>
              <a:t>parentId</a:t>
            </a:r>
            <a:r>
              <a:rPr lang="en-US" sz="1600" b="1" dirty="0">
                <a:solidFill>
                  <a:srgbClr val="339933"/>
                </a:solidFill>
                <a:latin typeface="Courier New" pitchFamily="49" charset="0"/>
                <a:cs typeface="Courier New" pitchFamily="49" charset="0"/>
              </a:rPr>
              <a:t>=?, </a:t>
            </a:r>
            <a:r>
              <a:rPr lang="en-US" sz="1600" b="1" dirty="0" err="1">
                <a:solidFill>
                  <a:srgbClr val="339933"/>
                </a:solidFill>
                <a:latin typeface="Courier New" pitchFamily="49" charset="0"/>
                <a:cs typeface="Courier New" pitchFamily="49" charset="0"/>
              </a:rPr>
              <a:t>idc</a:t>
            </a:r>
            <a:r>
              <a:rPr lang="en-US" sz="1600" b="1" dirty="0">
                <a:solidFill>
                  <a:srgbClr val="339933"/>
                </a:solidFill>
                <a:latin typeface="Courier New" pitchFamily="49" charset="0"/>
                <a:cs typeface="Courier New" pitchFamily="49" charset="0"/>
              </a:rPr>
              <a:t>=? where COMPNUM=?</a:t>
            </a:r>
          </a:p>
          <a:p>
            <a:r>
              <a:rPr lang="en-US" sz="1600" b="1" dirty="0">
                <a:solidFill>
                  <a:srgbClr val="7030A0"/>
                </a:solidFill>
                <a:latin typeface="Courier New" pitchFamily="49" charset="0"/>
                <a:cs typeface="Courier New" pitchFamily="49" charset="0"/>
              </a:rPr>
              <a:t>Hibernate: select customer0_.ID as ID4_0_, customer0_.FIRSTNAME as FIRSTNAME4_0_, customer0_.LASTNAME as LASTNAME4_0_, customer0_.EMAIL as EMAIL4_0_ from CUSTOMER customer0_ where customer0_.ID=?</a:t>
            </a:r>
          </a:p>
          <a:p>
            <a:r>
              <a:rPr lang="en-US" sz="1600" b="1" dirty="0">
                <a:solidFill>
                  <a:srgbClr val="7030A0"/>
                </a:solidFill>
                <a:latin typeface="Courier New" pitchFamily="49" charset="0"/>
                <a:cs typeface="Courier New" pitchFamily="49" charset="0"/>
              </a:rPr>
              <a:t>Hibernate: select complaints0_.parentId as parentId1_, complaints0_.COMPNUM as COMPNUM1_, complaints0_.idc as idc1_, complaints0_.COMPNUM as COMPNUM5_0_, complaints0_.TEXT as TEXT5_0_, complaints0_.parentId as parentId5_0_ from COMPLAINT complaints0_ where complaints0_.parentId=?</a:t>
            </a:r>
          </a:p>
          <a:p>
            <a:r>
              <a:rPr lang="en-US" sz="1600" b="1" dirty="0">
                <a:solidFill>
                  <a:srgbClr val="339933"/>
                </a:solidFill>
                <a:latin typeface="Courier New" pitchFamily="49" charset="0"/>
                <a:cs typeface="Courier New" pitchFamily="49" charset="0"/>
              </a:rPr>
              <a:t>Hibernate: update COMPLAINT set </a:t>
            </a:r>
            <a:r>
              <a:rPr lang="en-US" sz="1600" b="1" dirty="0" err="1">
                <a:solidFill>
                  <a:srgbClr val="339933"/>
                </a:solidFill>
                <a:latin typeface="Courier New" pitchFamily="49" charset="0"/>
                <a:cs typeface="Courier New" pitchFamily="49" charset="0"/>
              </a:rPr>
              <a:t>parentId</a:t>
            </a:r>
            <a:r>
              <a:rPr lang="en-US" sz="1600" b="1" dirty="0">
                <a:solidFill>
                  <a:srgbClr val="339933"/>
                </a:solidFill>
                <a:latin typeface="Courier New" pitchFamily="49" charset="0"/>
                <a:cs typeface="Courier New" pitchFamily="49" charset="0"/>
              </a:rPr>
              <a:t>=null, </a:t>
            </a:r>
            <a:r>
              <a:rPr lang="en-US" sz="1600" b="1" dirty="0" err="1">
                <a:solidFill>
                  <a:srgbClr val="339933"/>
                </a:solidFill>
                <a:latin typeface="Courier New" pitchFamily="49" charset="0"/>
                <a:cs typeface="Courier New" pitchFamily="49" charset="0"/>
              </a:rPr>
              <a:t>idc</a:t>
            </a:r>
            <a:r>
              <a:rPr lang="en-US" sz="1600" b="1" dirty="0">
                <a:solidFill>
                  <a:srgbClr val="339933"/>
                </a:solidFill>
                <a:latin typeface="Courier New" pitchFamily="49" charset="0"/>
                <a:cs typeface="Courier New" pitchFamily="49" charset="0"/>
              </a:rPr>
              <a:t>=null where </a:t>
            </a:r>
            <a:r>
              <a:rPr lang="en-US" sz="1600" b="1" dirty="0" err="1">
                <a:solidFill>
                  <a:srgbClr val="339933"/>
                </a:solidFill>
                <a:latin typeface="Courier New" pitchFamily="49" charset="0"/>
                <a:cs typeface="Courier New" pitchFamily="49" charset="0"/>
              </a:rPr>
              <a:t>parentId</a:t>
            </a:r>
            <a:r>
              <a:rPr lang="en-US" sz="1600" b="1" dirty="0">
                <a:solidFill>
                  <a:srgbClr val="339933"/>
                </a:solidFill>
                <a:latin typeface="Courier New" pitchFamily="49" charset="0"/>
                <a:cs typeface="Courier New" pitchFamily="49" charset="0"/>
              </a:rPr>
              <a:t>=?</a:t>
            </a:r>
          </a:p>
          <a:p>
            <a:r>
              <a:rPr lang="en-US" sz="1600" b="1" dirty="0">
                <a:solidFill>
                  <a:srgbClr val="339933"/>
                </a:solidFill>
                <a:latin typeface="Courier New" pitchFamily="49" charset="0"/>
                <a:cs typeface="Courier New" pitchFamily="49" charset="0"/>
              </a:rPr>
              <a:t>Hibernate: delete from COMPLAINT where COMPNUM=?</a:t>
            </a:r>
          </a:p>
          <a:p>
            <a:r>
              <a:rPr lang="en-US" sz="1600" b="1" dirty="0">
                <a:solidFill>
                  <a:srgbClr val="339933"/>
                </a:solidFill>
                <a:latin typeface="Courier New" pitchFamily="49" charset="0"/>
                <a:cs typeface="Courier New" pitchFamily="49" charset="0"/>
              </a:rPr>
              <a:t>Hibernate: delete from COMPLAINT where COMPNUM=?</a:t>
            </a:r>
          </a:p>
          <a:p>
            <a:r>
              <a:rPr lang="en-US" sz="1600" b="1" dirty="0">
                <a:solidFill>
                  <a:srgbClr val="339933"/>
                </a:solidFill>
                <a:latin typeface="Courier New" pitchFamily="49" charset="0"/>
                <a:cs typeface="Courier New" pitchFamily="49" charset="0"/>
              </a:rPr>
              <a:t>Hibernate: delete from CUSTOMER where ID</a:t>
            </a:r>
            <a:r>
              <a:rPr lang="en-US" sz="1600" b="1" dirty="0" smtClean="0">
                <a:solidFill>
                  <a:srgbClr val="339933"/>
                </a:solidFill>
                <a:latin typeface="Courier New" pitchFamily="49" charset="0"/>
                <a:cs typeface="Courier New" pitchFamily="49" charset="0"/>
              </a:rPr>
              <a:t>=?</a:t>
            </a:r>
          </a:p>
          <a:p>
            <a:endParaRPr lang="en-US" sz="1600" b="1" dirty="0">
              <a:latin typeface="Courier New" pitchFamily="49" charset="0"/>
              <a:cs typeface="Courier New" pitchFamily="49" charset="0"/>
            </a:endParaRPr>
          </a:p>
          <a:p>
            <a:endParaRPr lang="en-US" sz="1600" b="1" dirty="0">
              <a:latin typeface="Courier New" pitchFamily="49" charset="0"/>
              <a:cs typeface="Courier New" pitchFamily="49" charset="0"/>
            </a:endParaRPr>
          </a:p>
        </p:txBody>
      </p:sp>
      <p:sp>
        <p:nvSpPr>
          <p:cNvPr id="4" name="TextBox 3"/>
          <p:cNvSpPr txBox="1"/>
          <p:nvPr/>
        </p:nvSpPr>
        <p:spPr>
          <a:xfrm>
            <a:off x="6172200" y="678934"/>
            <a:ext cx="2438400" cy="307777"/>
          </a:xfrm>
          <a:prstGeom prst="rect">
            <a:avLst/>
          </a:prstGeom>
          <a:noFill/>
        </p:spPr>
        <p:txBody>
          <a:bodyPr wrap="square" rtlCol="0">
            <a:spAutoFit/>
          </a:bodyPr>
          <a:lstStyle/>
          <a:p>
            <a:r>
              <a:rPr lang="en-US" sz="1400" dirty="0" smtClean="0">
                <a:solidFill>
                  <a:srgbClr val="002060"/>
                </a:solidFill>
              </a:rPr>
              <a:t>For primary key</a:t>
            </a:r>
            <a:endParaRPr lang="en-US" sz="1400" dirty="0">
              <a:solidFill>
                <a:srgbClr val="002060"/>
              </a:solidFill>
            </a:endParaRPr>
          </a:p>
        </p:txBody>
      </p:sp>
      <p:cxnSp>
        <p:nvCxnSpPr>
          <p:cNvPr id="6" name="Straight Arrow Connector 5"/>
          <p:cNvCxnSpPr>
            <a:endCxn id="4" idx="1"/>
          </p:cNvCxnSpPr>
          <p:nvPr/>
        </p:nvCxnSpPr>
        <p:spPr>
          <a:xfrm flipV="1">
            <a:off x="5867400" y="832823"/>
            <a:ext cx="304800" cy="123111"/>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153400" y="1871990"/>
            <a:ext cx="914400" cy="523220"/>
          </a:xfrm>
          <a:prstGeom prst="rect">
            <a:avLst/>
          </a:prstGeom>
          <a:noFill/>
        </p:spPr>
        <p:txBody>
          <a:bodyPr wrap="square" rtlCol="0">
            <a:spAutoFit/>
          </a:bodyPr>
          <a:lstStyle/>
          <a:p>
            <a:r>
              <a:rPr lang="en-US" sz="1400" dirty="0" smtClean="0">
                <a:solidFill>
                  <a:srgbClr val="002060"/>
                </a:solidFill>
              </a:rPr>
              <a:t>For insertion</a:t>
            </a:r>
            <a:endParaRPr lang="en-US" sz="1400" dirty="0">
              <a:solidFill>
                <a:srgbClr val="002060"/>
              </a:solidFill>
            </a:endParaRPr>
          </a:p>
        </p:txBody>
      </p:sp>
      <p:sp>
        <p:nvSpPr>
          <p:cNvPr id="8" name="Rectangle 7"/>
          <p:cNvSpPr/>
          <p:nvPr/>
        </p:nvSpPr>
        <p:spPr>
          <a:xfrm>
            <a:off x="76200" y="1066800"/>
            <a:ext cx="87630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971971" y="3097099"/>
            <a:ext cx="914400" cy="307777"/>
          </a:xfrm>
          <a:prstGeom prst="rect">
            <a:avLst/>
          </a:prstGeom>
          <a:noFill/>
        </p:spPr>
        <p:txBody>
          <a:bodyPr wrap="square" rtlCol="0">
            <a:spAutoFit/>
          </a:bodyPr>
          <a:lstStyle/>
          <a:p>
            <a:r>
              <a:rPr lang="en-US" sz="1400" dirty="0" smtClean="0">
                <a:solidFill>
                  <a:srgbClr val="002060"/>
                </a:solidFill>
              </a:rPr>
              <a:t>For load</a:t>
            </a:r>
            <a:endParaRPr lang="en-US" sz="1400" dirty="0">
              <a:solidFill>
                <a:srgbClr val="002060"/>
              </a:solidFill>
            </a:endParaRPr>
          </a:p>
        </p:txBody>
      </p:sp>
      <p:cxnSp>
        <p:nvCxnSpPr>
          <p:cNvPr id="11" name="Straight Arrow Connector 10"/>
          <p:cNvCxnSpPr>
            <a:endCxn id="9" idx="1"/>
          </p:cNvCxnSpPr>
          <p:nvPr/>
        </p:nvCxnSpPr>
        <p:spPr>
          <a:xfrm>
            <a:off x="7467600" y="3097099"/>
            <a:ext cx="504371" cy="153889"/>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37670" y="5951103"/>
            <a:ext cx="8372929" cy="369332"/>
          </a:xfrm>
          <a:prstGeom prst="rect">
            <a:avLst/>
          </a:prstGeom>
          <a:noFill/>
        </p:spPr>
        <p:txBody>
          <a:bodyPr wrap="square" rtlCol="0">
            <a:spAutoFit/>
          </a:bodyPr>
          <a:lstStyle/>
          <a:p>
            <a:r>
              <a:rPr lang="en-US" i="1" dirty="0" smtClean="0"/>
              <a:t>What makes the console is print the </a:t>
            </a:r>
            <a:r>
              <a:rPr lang="en-US" i="1" dirty="0" err="1" smtClean="0"/>
              <a:t>sql</a:t>
            </a:r>
            <a:r>
              <a:rPr lang="en-US" i="1" dirty="0" smtClean="0"/>
              <a:t> queries ?</a:t>
            </a:r>
          </a:p>
        </p:txBody>
      </p:sp>
      <p:sp>
        <p:nvSpPr>
          <p:cNvPr id="15" name="TextBox 14"/>
          <p:cNvSpPr txBox="1"/>
          <p:nvPr/>
        </p:nvSpPr>
        <p:spPr>
          <a:xfrm>
            <a:off x="7661728" y="5409494"/>
            <a:ext cx="914400" cy="523220"/>
          </a:xfrm>
          <a:prstGeom prst="rect">
            <a:avLst/>
          </a:prstGeom>
          <a:noFill/>
        </p:spPr>
        <p:txBody>
          <a:bodyPr wrap="square" rtlCol="0">
            <a:spAutoFit/>
          </a:bodyPr>
          <a:lstStyle/>
          <a:p>
            <a:r>
              <a:rPr lang="en-US" sz="1400" dirty="0" smtClean="0">
                <a:solidFill>
                  <a:srgbClr val="002060"/>
                </a:solidFill>
              </a:rPr>
              <a:t>For delete</a:t>
            </a:r>
            <a:endParaRPr lang="en-US" sz="1400" dirty="0">
              <a:solidFill>
                <a:srgbClr val="002060"/>
              </a:solidFill>
            </a:endParaRPr>
          </a:p>
        </p:txBody>
      </p:sp>
      <p:sp>
        <p:nvSpPr>
          <p:cNvPr id="16" name="Rectangle 15"/>
          <p:cNvSpPr/>
          <p:nvPr/>
        </p:nvSpPr>
        <p:spPr>
          <a:xfrm>
            <a:off x="0" y="4495800"/>
            <a:ext cx="8429171"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533779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Mapping</a:t>
            </a:r>
            <a:endParaRPr lang="en-US" dirty="0"/>
          </a:p>
        </p:txBody>
      </p:sp>
      <p:sp>
        <p:nvSpPr>
          <p:cNvPr id="3" name="Content Placeholder 2"/>
          <p:cNvSpPr>
            <a:spLocks noGrp="1"/>
          </p:cNvSpPr>
          <p:nvPr>
            <p:ph idx="1"/>
          </p:nvPr>
        </p:nvSpPr>
        <p:spPr/>
        <p:txBody>
          <a:bodyPr/>
          <a:lstStyle/>
          <a:p>
            <a:r>
              <a:rPr lang="en-US" dirty="0"/>
              <a:t>We can map the inheritance hierarchy classes with the table of the database. There are three inheritance mapping strategies defined in the hibernate:</a:t>
            </a:r>
          </a:p>
          <a:p>
            <a:r>
              <a:rPr lang="en-US" dirty="0"/>
              <a:t>Table Per Hierarchy</a:t>
            </a:r>
          </a:p>
          <a:p>
            <a:r>
              <a:rPr lang="en-US" dirty="0"/>
              <a:t>Table Per Concrete class</a:t>
            </a:r>
          </a:p>
          <a:p>
            <a:r>
              <a:rPr lang="en-US" dirty="0"/>
              <a:t>Table Per Subclass</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Table Per Hierarchy</a:t>
            </a:r>
          </a:p>
          <a:p>
            <a:r>
              <a:rPr lang="en-US" dirty="0"/>
              <a:t>In table per hierarchy mapping, single table is required to map the whole hierarchy, an extra column (known as discriminator column) is added to identify the class. But </a:t>
            </a:r>
            <a:r>
              <a:rPr lang="en-US" dirty="0" err="1"/>
              <a:t>nullable</a:t>
            </a:r>
            <a:r>
              <a:rPr lang="en-US" dirty="0"/>
              <a:t> values are stored in the table .</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0"/>
            <a:ext cx="8001000" cy="6740307"/>
          </a:xfrm>
          <a:prstGeom prst="rect">
            <a:avLst/>
          </a:prstGeom>
        </p:spPr>
        <p:txBody>
          <a:bodyPr wrap="square">
            <a:spAutoFit/>
          </a:bodyPr>
          <a:lstStyle/>
          <a:p>
            <a:r>
              <a:rPr lang="en-US" dirty="0"/>
              <a:t>&lt;hibernate-mapping&gt;  </a:t>
            </a:r>
          </a:p>
          <a:p>
            <a:r>
              <a:rPr lang="en-US" dirty="0"/>
              <a:t>&lt;class name=</a:t>
            </a:r>
            <a:r>
              <a:rPr lang="en-US" i="1" dirty="0"/>
              <a:t>"</a:t>
            </a:r>
            <a:r>
              <a:rPr lang="en-US" i="1" dirty="0" err="1"/>
              <a:t>inheritance.oneperhierarchy.Person</a:t>
            </a:r>
            <a:r>
              <a:rPr lang="en-US" i="1" dirty="0"/>
              <a:t>" table="Person" discriminator-value="person"&gt;  </a:t>
            </a:r>
          </a:p>
          <a:p>
            <a:r>
              <a:rPr lang="en-US" dirty="0"/>
              <a:t>&lt;id name=</a:t>
            </a:r>
            <a:r>
              <a:rPr lang="en-US" i="1" dirty="0"/>
              <a:t>"name"&gt;  </a:t>
            </a:r>
          </a:p>
          <a:p>
            <a:r>
              <a:rPr lang="en-US" dirty="0"/>
              <a:t>&lt;generator class=</a:t>
            </a:r>
            <a:r>
              <a:rPr lang="en-US" i="1" dirty="0"/>
              <a:t>"assigned"&gt;&lt;/generator&gt;  </a:t>
            </a:r>
          </a:p>
          <a:p>
            <a:r>
              <a:rPr lang="en-US" dirty="0"/>
              <a:t>&lt;/id&gt;  </a:t>
            </a:r>
          </a:p>
          <a:p>
            <a:r>
              <a:rPr lang="en-US" dirty="0"/>
              <a:t>  </a:t>
            </a:r>
          </a:p>
          <a:p>
            <a:r>
              <a:rPr lang="en-US" dirty="0"/>
              <a:t>&lt;discriminator column=</a:t>
            </a:r>
            <a:r>
              <a:rPr lang="en-US" i="1" dirty="0"/>
              <a:t>"type" type="string"&gt;&lt;/discriminator&gt;  </a:t>
            </a:r>
          </a:p>
          <a:p>
            <a:r>
              <a:rPr lang="en-US" dirty="0"/>
              <a:t>&lt;property name=</a:t>
            </a:r>
            <a:r>
              <a:rPr lang="en-US" i="1" dirty="0"/>
              <a:t>"title"&gt;&lt;/property&gt;  </a:t>
            </a:r>
          </a:p>
          <a:p>
            <a:r>
              <a:rPr lang="en-US" dirty="0"/>
              <a:t>            </a:t>
            </a:r>
          </a:p>
          <a:p>
            <a:r>
              <a:rPr lang="en-US" dirty="0"/>
              <a:t>&lt;subclass name=</a:t>
            </a:r>
            <a:r>
              <a:rPr lang="en-US" i="1" dirty="0"/>
              <a:t>"</a:t>
            </a:r>
            <a:r>
              <a:rPr lang="en-US" i="1" dirty="0" err="1"/>
              <a:t>inheritance.oneperhierarchy.Student</a:t>
            </a:r>
            <a:r>
              <a:rPr lang="en-US" i="1" dirty="0"/>
              <a:t>" discriminator-value="student"&gt;  </a:t>
            </a:r>
          </a:p>
          <a:p>
            <a:r>
              <a:rPr lang="en-US" dirty="0"/>
              <a:t>&lt;property name=</a:t>
            </a:r>
            <a:r>
              <a:rPr lang="en-US" i="1" dirty="0"/>
              <a:t>"grade"&gt;&lt;/property&gt;  </a:t>
            </a:r>
          </a:p>
          <a:p>
            <a:r>
              <a:rPr lang="en-US" dirty="0"/>
              <a:t>&lt;/subclass&gt;  </a:t>
            </a:r>
          </a:p>
          <a:p>
            <a:r>
              <a:rPr lang="en-US" dirty="0"/>
              <a:t>            </a:t>
            </a:r>
          </a:p>
          <a:p>
            <a:r>
              <a:rPr lang="en-US" dirty="0"/>
              <a:t>&lt;subclass name=</a:t>
            </a:r>
            <a:r>
              <a:rPr lang="en-US" i="1" dirty="0"/>
              <a:t>"</a:t>
            </a:r>
            <a:r>
              <a:rPr lang="en-US" i="1" dirty="0" err="1"/>
              <a:t>inheritance.oneperhierarchy.SeniorCitizen</a:t>
            </a:r>
            <a:r>
              <a:rPr lang="en-US" i="1" dirty="0"/>
              <a:t>" discriminator-value="sc"&gt;  </a:t>
            </a:r>
          </a:p>
          <a:p>
            <a:r>
              <a:rPr lang="en-US" dirty="0"/>
              <a:t>&lt;property name=</a:t>
            </a:r>
            <a:r>
              <a:rPr lang="en-US" i="1" dirty="0"/>
              <a:t>"age"&gt;&lt;/property&gt;  </a:t>
            </a:r>
          </a:p>
          <a:p>
            <a:endParaRPr lang="en-US" dirty="0"/>
          </a:p>
          <a:p>
            <a:r>
              <a:rPr lang="en-US" dirty="0"/>
              <a:t>&lt;/subclass&gt;  </a:t>
            </a:r>
          </a:p>
          <a:p>
            <a:r>
              <a:rPr lang="en-US" dirty="0"/>
              <a:t>            </a:t>
            </a:r>
          </a:p>
          <a:p>
            <a:r>
              <a:rPr lang="en-US" dirty="0"/>
              <a:t>&lt;/class&gt;  </a:t>
            </a:r>
          </a:p>
          <a:p>
            <a:r>
              <a:rPr lang="en-US" dirty="0"/>
              <a:t>            </a:t>
            </a:r>
          </a:p>
          <a:p>
            <a:r>
              <a:rPr lang="en-US" dirty="0"/>
              <a:t>&lt;/hibernate-mapping&gt;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Table Per Concrete class </a:t>
            </a:r>
            <a:br>
              <a:rPr lang="en-US" dirty="0"/>
            </a:b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In </a:t>
            </a:r>
            <a:r>
              <a:rPr lang="en-US" dirty="0"/>
              <a:t>case of Table Per Concrete class, there will be three tables in the database having no relations to each other. There are two ways to map the table with table per concrete class strategy.</a:t>
            </a:r>
          </a:p>
          <a:p>
            <a:r>
              <a:rPr lang="en-US" dirty="0"/>
              <a:t>By union-subclass element</a:t>
            </a:r>
          </a:p>
          <a:p>
            <a:r>
              <a:rPr lang="en-US" dirty="0"/>
              <a:t>By Self creating the table for each class</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
            <a:ext cx="8915400" cy="6186309"/>
          </a:xfrm>
          <a:prstGeom prst="rect">
            <a:avLst/>
          </a:prstGeom>
        </p:spPr>
        <p:txBody>
          <a:bodyPr wrap="square">
            <a:spAutoFit/>
          </a:bodyPr>
          <a:lstStyle/>
          <a:p>
            <a:r>
              <a:rPr lang="en-US" dirty="0"/>
              <a:t>&lt;hibernate-mapping&gt;  </a:t>
            </a:r>
          </a:p>
          <a:p>
            <a:r>
              <a:rPr lang="en-US" dirty="0"/>
              <a:t>&lt;class name=</a:t>
            </a:r>
            <a:r>
              <a:rPr lang="en-US" i="1" dirty="0"/>
              <a:t>"</a:t>
            </a:r>
            <a:r>
              <a:rPr lang="en-US" i="1" dirty="0" err="1"/>
              <a:t>inheritance.oneperclass.Person</a:t>
            </a:r>
            <a:r>
              <a:rPr lang="en-US" i="1" dirty="0"/>
              <a:t>" table="Person1"&gt;  </a:t>
            </a:r>
          </a:p>
          <a:p>
            <a:r>
              <a:rPr lang="en-US" dirty="0"/>
              <a:t>&lt;id name=</a:t>
            </a:r>
            <a:r>
              <a:rPr lang="en-US" i="1" dirty="0"/>
              <a:t>"name"&gt;  </a:t>
            </a:r>
          </a:p>
          <a:p>
            <a:r>
              <a:rPr lang="en-US" dirty="0"/>
              <a:t>&lt;generator class=</a:t>
            </a:r>
            <a:r>
              <a:rPr lang="en-US" i="1" dirty="0"/>
              <a:t>"assigned"&gt;&lt;/generator&gt;  </a:t>
            </a:r>
          </a:p>
          <a:p>
            <a:r>
              <a:rPr lang="en-US" dirty="0"/>
              <a:t>&lt;/id&gt;  </a:t>
            </a:r>
          </a:p>
          <a:p>
            <a:r>
              <a:rPr lang="en-US" dirty="0"/>
              <a:t>  </a:t>
            </a:r>
          </a:p>
          <a:p>
            <a:endParaRPr lang="en-US" dirty="0"/>
          </a:p>
          <a:p>
            <a:r>
              <a:rPr lang="en-US" dirty="0"/>
              <a:t>&lt;property name=</a:t>
            </a:r>
            <a:r>
              <a:rPr lang="en-US" i="1" dirty="0"/>
              <a:t>"title"&gt;&lt;/property&gt;  </a:t>
            </a:r>
          </a:p>
          <a:p>
            <a:r>
              <a:rPr lang="en-US" dirty="0"/>
              <a:t>            </a:t>
            </a:r>
          </a:p>
          <a:p>
            <a:r>
              <a:rPr lang="en-US" dirty="0"/>
              <a:t>&lt;union-subclass name=</a:t>
            </a:r>
            <a:r>
              <a:rPr lang="en-US" i="1" dirty="0"/>
              <a:t>"</a:t>
            </a:r>
            <a:r>
              <a:rPr lang="en-US" i="1" dirty="0" err="1"/>
              <a:t>inheritance.oneperclass.Student</a:t>
            </a:r>
            <a:r>
              <a:rPr lang="en-US" i="1" dirty="0"/>
              <a:t>"&gt;  </a:t>
            </a:r>
          </a:p>
          <a:p>
            <a:r>
              <a:rPr lang="en-US" dirty="0"/>
              <a:t>&lt;property name=</a:t>
            </a:r>
            <a:r>
              <a:rPr lang="en-US" i="1" dirty="0"/>
              <a:t>"grade"&gt;&lt;/property&gt;  </a:t>
            </a:r>
          </a:p>
          <a:p>
            <a:r>
              <a:rPr lang="en-US" dirty="0"/>
              <a:t>&lt;/union-subclass&gt;  </a:t>
            </a:r>
          </a:p>
          <a:p>
            <a:r>
              <a:rPr lang="en-US" dirty="0"/>
              <a:t>            </a:t>
            </a:r>
          </a:p>
          <a:p>
            <a:r>
              <a:rPr lang="en-US" dirty="0"/>
              <a:t>&lt;union-subclass name=</a:t>
            </a:r>
            <a:r>
              <a:rPr lang="en-US" i="1" dirty="0"/>
              <a:t>"</a:t>
            </a:r>
            <a:r>
              <a:rPr lang="en-US" i="1" dirty="0" err="1"/>
              <a:t>inheritance.oneperclass.SeniorCitizen</a:t>
            </a:r>
            <a:r>
              <a:rPr lang="en-US" i="1" dirty="0"/>
              <a:t>"&gt;  </a:t>
            </a:r>
          </a:p>
          <a:p>
            <a:r>
              <a:rPr lang="en-US" dirty="0"/>
              <a:t>&lt;property name=</a:t>
            </a:r>
            <a:r>
              <a:rPr lang="en-US" i="1" dirty="0"/>
              <a:t>"age"&gt;&lt;/property&gt;  </a:t>
            </a:r>
          </a:p>
          <a:p>
            <a:endParaRPr lang="en-US" dirty="0"/>
          </a:p>
          <a:p>
            <a:r>
              <a:rPr lang="en-US" dirty="0"/>
              <a:t>&lt;/union-subclass&gt;  </a:t>
            </a:r>
          </a:p>
          <a:p>
            <a:r>
              <a:rPr lang="en-US" dirty="0"/>
              <a:t>           </a:t>
            </a:r>
            <a:r>
              <a:rPr lang="en-US" dirty="0" smtClean="0"/>
              <a:t>     </a:t>
            </a:r>
            <a:endParaRPr lang="en-US" dirty="0"/>
          </a:p>
          <a:p>
            <a:r>
              <a:rPr lang="en-US" dirty="0"/>
              <a:t>     </a:t>
            </a:r>
            <a:r>
              <a:rPr lang="en-US" dirty="0" smtClean="0"/>
              <a:t>         </a:t>
            </a:r>
            <a:endParaRPr lang="en-US" dirty="0"/>
          </a:p>
          <a:p>
            <a:r>
              <a:rPr lang="en-US"/>
              <a:t>  </a:t>
            </a:r>
            <a:r>
              <a:rPr lang="en-US" smtClean="0"/>
              <a:t>&lt;/</a:t>
            </a:r>
            <a:r>
              <a:rPr lang="en-US" dirty="0"/>
              <a:t>class&gt;  </a:t>
            </a:r>
          </a:p>
          <a:p>
            <a:r>
              <a:rPr lang="en-US" dirty="0"/>
              <a:t>            </a:t>
            </a:r>
          </a:p>
          <a:p>
            <a:r>
              <a:rPr lang="en-US" dirty="0"/>
              <a:t>&lt;/hibernate-mapping&gt;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
            </a:r>
            <a:br>
              <a:rPr lang="en-US" sz="2800" dirty="0" smtClean="0"/>
            </a:br>
            <a:r>
              <a:rPr lang="en-US" sz="2800" dirty="0" smtClean="0"/>
              <a:t>Table </a:t>
            </a:r>
            <a:r>
              <a:rPr lang="en-US" sz="2800" dirty="0"/>
              <a:t>Per Subclass Example using xml file</a:t>
            </a:r>
            <a:br>
              <a:rPr lang="en-US" sz="2800" dirty="0"/>
            </a:br>
            <a:endParaRPr lang="en-US" sz="2800" dirty="0"/>
          </a:p>
        </p:txBody>
      </p:sp>
      <p:sp>
        <p:nvSpPr>
          <p:cNvPr id="3" name="Content Placeholder 2"/>
          <p:cNvSpPr>
            <a:spLocks noGrp="1"/>
          </p:cNvSpPr>
          <p:nvPr>
            <p:ph idx="1"/>
          </p:nvPr>
        </p:nvSpPr>
        <p:spPr/>
        <p:txBody>
          <a:bodyPr/>
          <a:lstStyle/>
          <a:p>
            <a:r>
              <a:rPr lang="en-US" dirty="0"/>
              <a:t>In case of Table Per Subclass, subclass mapped tables are related to parent class mapped table by primary key and foreign key relationship.</a:t>
            </a:r>
          </a:p>
          <a:p>
            <a:r>
              <a:rPr lang="en-US" dirty="0"/>
              <a:t>The </a:t>
            </a:r>
            <a:r>
              <a:rPr lang="en-US" b="1" dirty="0"/>
              <a:t>&lt;joined-subclass&gt;</a:t>
            </a:r>
            <a:r>
              <a:rPr lang="en-US" dirty="0"/>
              <a:t> element of class is used to map the child class with parent using the primary key and foreign key relation.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 a- without a  foreign key</a:t>
            </a:r>
            <a:endParaRPr lang="en-US" dirty="0"/>
          </a:p>
        </p:txBody>
      </p:sp>
      <p:sp>
        <p:nvSpPr>
          <p:cNvPr id="4" name="Rectangle 3"/>
          <p:cNvSpPr/>
          <p:nvPr/>
        </p:nvSpPr>
        <p:spPr>
          <a:xfrm>
            <a:off x="0" y="1219200"/>
            <a:ext cx="9753600" cy="5078313"/>
          </a:xfrm>
          <a:prstGeom prst="rect">
            <a:avLst/>
          </a:prstGeom>
        </p:spPr>
        <p:txBody>
          <a:bodyPr wrap="square">
            <a:spAutoFit/>
          </a:bodyPr>
          <a:lstStyle/>
          <a:p>
            <a:r>
              <a:rPr lang="en-US" dirty="0"/>
              <a:t>&lt;hibernate-mapping&gt;</a:t>
            </a:r>
          </a:p>
          <a:p>
            <a:r>
              <a:rPr lang="en-US" dirty="0"/>
              <a:t>&lt;class name=</a:t>
            </a:r>
            <a:r>
              <a:rPr lang="en-US" i="1" dirty="0"/>
              <a:t>"</a:t>
            </a:r>
            <a:r>
              <a:rPr lang="en-US" i="1" dirty="0" err="1"/>
              <a:t>onetoone.Employee</a:t>
            </a:r>
            <a:r>
              <a:rPr lang="en-US" i="1" dirty="0"/>
              <a:t>" table="employee1"&gt;  </a:t>
            </a:r>
          </a:p>
          <a:p>
            <a:r>
              <a:rPr lang="en-US" dirty="0" smtClean="0"/>
              <a:t>          &lt;id name=</a:t>
            </a:r>
            <a:r>
              <a:rPr lang="en-US" i="1" dirty="0" smtClean="0"/>
              <a:t>"</a:t>
            </a:r>
            <a:r>
              <a:rPr lang="en-US" i="1" dirty="0" err="1" smtClean="0"/>
              <a:t>employeeId</a:t>
            </a:r>
            <a:r>
              <a:rPr lang="en-US" i="1" dirty="0" smtClean="0"/>
              <a:t>"&gt;  </a:t>
            </a:r>
          </a:p>
          <a:p>
            <a:r>
              <a:rPr lang="en-US" dirty="0" smtClean="0"/>
              <a:t>          &lt;generator class=</a:t>
            </a:r>
            <a:r>
              <a:rPr lang="en-US" i="1" dirty="0" smtClean="0"/>
              <a:t>"increment"&gt;&lt;/generator&gt;  </a:t>
            </a:r>
          </a:p>
          <a:p>
            <a:r>
              <a:rPr lang="en-US" dirty="0" smtClean="0"/>
              <a:t>          </a:t>
            </a:r>
            <a:r>
              <a:rPr lang="en-US" dirty="0"/>
              <a:t>&lt;/id&gt;  </a:t>
            </a:r>
          </a:p>
          <a:p>
            <a:r>
              <a:rPr lang="en-US" dirty="0"/>
              <a:t>          &lt;property name=</a:t>
            </a:r>
            <a:r>
              <a:rPr lang="en-US" i="1" dirty="0"/>
              <a:t>"name"&gt;&lt;/property&gt;  </a:t>
            </a:r>
          </a:p>
          <a:p>
            <a:r>
              <a:rPr lang="en-US" dirty="0"/>
              <a:t>          &lt;property name=</a:t>
            </a:r>
            <a:r>
              <a:rPr lang="en-US" i="1" dirty="0"/>
              <a:t>"email"&gt;&lt;/property&gt;  </a:t>
            </a:r>
          </a:p>
          <a:p>
            <a:r>
              <a:rPr lang="en-US" dirty="0"/>
              <a:t>            </a:t>
            </a:r>
          </a:p>
          <a:p>
            <a:r>
              <a:rPr lang="en-US" dirty="0"/>
              <a:t>          &lt;one-to-one name=</a:t>
            </a:r>
            <a:r>
              <a:rPr lang="en-US" i="1" dirty="0"/>
              <a:t>"address" cascade="all"&gt;&lt;/one-to-one&gt;  </a:t>
            </a:r>
          </a:p>
          <a:p>
            <a:r>
              <a:rPr lang="en-US" dirty="0"/>
              <a:t>          &lt;/class&gt;  </a:t>
            </a:r>
          </a:p>
          <a:p>
            <a:r>
              <a:rPr lang="en-US" dirty="0"/>
              <a:t>          </a:t>
            </a:r>
          </a:p>
          <a:p>
            <a:r>
              <a:rPr lang="en-US" dirty="0"/>
              <a:t>          &lt;class name=</a:t>
            </a:r>
            <a:r>
              <a:rPr lang="en-US" i="1" dirty="0"/>
              <a:t>"</a:t>
            </a:r>
            <a:r>
              <a:rPr lang="en-US" i="1" dirty="0" err="1"/>
              <a:t>onetoone.Address</a:t>
            </a:r>
            <a:r>
              <a:rPr lang="en-US" i="1" dirty="0"/>
              <a:t>" table="address1"&gt;  </a:t>
            </a:r>
            <a:endParaRPr lang="en-US" i="1" dirty="0" smtClean="0"/>
          </a:p>
          <a:p>
            <a:r>
              <a:rPr lang="en-US" i="1" dirty="0" smtClean="0"/>
              <a:t>Note:</a:t>
            </a:r>
          </a:p>
          <a:p>
            <a:r>
              <a:rPr lang="en-US" i="1" dirty="0" smtClean="0"/>
              <a:t>Employee has a reference of Address and Vice-Versa</a:t>
            </a:r>
          </a:p>
          <a:p>
            <a:r>
              <a:rPr lang="en-US" i="1" dirty="0" smtClean="0"/>
              <a:t>There is no foreign key created in Address table</a:t>
            </a:r>
          </a:p>
          <a:p>
            <a:r>
              <a:rPr lang="en-US" i="1" dirty="0" smtClean="0"/>
              <a:t>Both have Primary key</a:t>
            </a:r>
            <a:endParaRPr lang="en-US" i="1" dirty="0"/>
          </a:p>
          <a:p>
            <a:r>
              <a:rPr lang="en-US" dirty="0"/>
              <a:t>          </a:t>
            </a:r>
          </a:p>
          <a:p>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457200"/>
            <a:ext cx="7162800" cy="3416320"/>
          </a:xfrm>
          <a:prstGeom prst="rect">
            <a:avLst/>
          </a:prstGeom>
        </p:spPr>
        <p:txBody>
          <a:bodyPr wrap="square">
            <a:spAutoFit/>
          </a:bodyPr>
          <a:lstStyle/>
          <a:p>
            <a:r>
              <a:rPr lang="en-US" dirty="0" smtClean="0"/>
              <a:t>&lt;id name=</a:t>
            </a:r>
            <a:r>
              <a:rPr lang="en-US" i="1" dirty="0" smtClean="0"/>
              <a:t>"</a:t>
            </a:r>
            <a:r>
              <a:rPr lang="en-US" i="1" dirty="0" err="1" smtClean="0"/>
              <a:t>addressId</a:t>
            </a:r>
            <a:r>
              <a:rPr lang="en-US" i="1" dirty="0" smtClean="0"/>
              <a:t>"&gt;  </a:t>
            </a:r>
          </a:p>
          <a:p>
            <a:r>
              <a:rPr lang="en-US" dirty="0" smtClean="0"/>
              <a:t>          &lt;generator class=</a:t>
            </a:r>
            <a:r>
              <a:rPr lang="en-US" i="1" dirty="0" smtClean="0"/>
              <a:t>"foreign"&gt;  </a:t>
            </a:r>
          </a:p>
          <a:p>
            <a:r>
              <a:rPr lang="en-US" dirty="0" smtClean="0"/>
              <a:t>          &lt;</a:t>
            </a:r>
            <a:r>
              <a:rPr lang="en-US" dirty="0" err="1" smtClean="0"/>
              <a:t>param</a:t>
            </a:r>
            <a:r>
              <a:rPr lang="en-US" dirty="0" smtClean="0"/>
              <a:t> name=</a:t>
            </a:r>
            <a:r>
              <a:rPr lang="en-US" i="1" dirty="0" smtClean="0"/>
              <a:t>"property"&gt;employee&lt;/</a:t>
            </a:r>
            <a:r>
              <a:rPr lang="en-US" i="1" dirty="0" err="1" smtClean="0"/>
              <a:t>param</a:t>
            </a:r>
            <a:r>
              <a:rPr lang="en-US" i="1" dirty="0" smtClean="0"/>
              <a:t>&gt;  </a:t>
            </a:r>
          </a:p>
          <a:p>
            <a:r>
              <a:rPr lang="en-US" dirty="0" smtClean="0"/>
              <a:t>          &lt;/generator&gt;  </a:t>
            </a:r>
          </a:p>
          <a:p>
            <a:r>
              <a:rPr lang="en-US" dirty="0" smtClean="0"/>
              <a:t>          &lt;/id&gt;   </a:t>
            </a:r>
          </a:p>
          <a:p>
            <a:r>
              <a:rPr lang="en-US" dirty="0" smtClean="0"/>
              <a:t>          &lt;property name=</a:t>
            </a:r>
            <a:r>
              <a:rPr lang="en-US" i="1" dirty="0" smtClean="0"/>
              <a:t>"addressLine1"&gt;&lt;/property&gt;  </a:t>
            </a:r>
          </a:p>
          <a:p>
            <a:r>
              <a:rPr lang="en-US" dirty="0" smtClean="0"/>
              <a:t>          &lt;property name=</a:t>
            </a:r>
            <a:r>
              <a:rPr lang="en-US" i="1" dirty="0" smtClean="0"/>
              <a:t>"city"&gt;&lt;/property&gt;  </a:t>
            </a:r>
          </a:p>
          <a:p>
            <a:r>
              <a:rPr lang="en-US" dirty="0" smtClean="0"/>
              <a:t>          &lt;property name=</a:t>
            </a:r>
            <a:r>
              <a:rPr lang="en-US" i="1" dirty="0" smtClean="0"/>
              <a:t>"state"&gt;&lt;/property&gt;  </a:t>
            </a:r>
          </a:p>
          <a:p>
            <a:r>
              <a:rPr lang="en-US" dirty="0" smtClean="0"/>
              <a:t>          &lt;property name=</a:t>
            </a:r>
            <a:r>
              <a:rPr lang="en-US" i="1" dirty="0" smtClean="0"/>
              <a:t>"country"&gt;&lt;/property&gt;  </a:t>
            </a:r>
          </a:p>
          <a:p>
            <a:r>
              <a:rPr lang="en-US" dirty="0" smtClean="0"/>
              <a:t>            &lt;one-to-one name=</a:t>
            </a:r>
            <a:r>
              <a:rPr lang="en-US" i="1" dirty="0" smtClean="0"/>
              <a:t>"employee"&gt;&lt;/one-to-one&gt;  </a:t>
            </a:r>
          </a:p>
          <a:p>
            <a:r>
              <a:rPr lang="en-US" dirty="0" smtClean="0"/>
              <a:t>          &lt;/class&gt;  </a:t>
            </a:r>
          </a:p>
          <a:p>
            <a:r>
              <a:rPr lang="en-US" dirty="0" smtClean="0"/>
              <a:t>&lt;/hibernate-mapping&gt;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 a- with a  foreign key</a:t>
            </a:r>
            <a:endParaRPr lang="en-US" dirty="0"/>
          </a:p>
        </p:txBody>
      </p:sp>
      <p:sp>
        <p:nvSpPr>
          <p:cNvPr id="4" name="Rectangle 3"/>
          <p:cNvSpPr/>
          <p:nvPr/>
        </p:nvSpPr>
        <p:spPr>
          <a:xfrm>
            <a:off x="685800" y="1219200"/>
            <a:ext cx="7391400" cy="3139321"/>
          </a:xfrm>
          <a:prstGeom prst="rect">
            <a:avLst/>
          </a:prstGeom>
        </p:spPr>
        <p:txBody>
          <a:bodyPr wrap="square">
            <a:spAutoFit/>
          </a:bodyPr>
          <a:lstStyle/>
          <a:p>
            <a:r>
              <a:rPr lang="en-US" dirty="0"/>
              <a:t>&lt;hibernate-mapping&gt;</a:t>
            </a:r>
          </a:p>
          <a:p>
            <a:r>
              <a:rPr lang="en-US" dirty="0"/>
              <a:t>&lt;class name=</a:t>
            </a:r>
            <a:r>
              <a:rPr lang="en-US" i="1" dirty="0"/>
              <a:t>"</a:t>
            </a:r>
            <a:r>
              <a:rPr lang="en-US" i="1" dirty="0" err="1"/>
              <a:t>manytoone.Employee</a:t>
            </a:r>
            <a:r>
              <a:rPr lang="en-US" i="1" dirty="0"/>
              <a:t>"&gt;  </a:t>
            </a:r>
          </a:p>
          <a:p>
            <a:r>
              <a:rPr lang="en-US" dirty="0"/>
              <a:t>          &lt;id name=</a:t>
            </a:r>
            <a:r>
              <a:rPr lang="en-US" i="1" dirty="0"/>
              <a:t>"</a:t>
            </a:r>
            <a:r>
              <a:rPr lang="en-US" i="1" dirty="0" err="1"/>
              <a:t>employeeId</a:t>
            </a:r>
            <a:r>
              <a:rPr lang="en-US" i="1" dirty="0"/>
              <a:t>"&gt;  </a:t>
            </a:r>
          </a:p>
          <a:p>
            <a:r>
              <a:rPr lang="en-US" dirty="0"/>
              <a:t>          &lt;generator class=</a:t>
            </a:r>
            <a:r>
              <a:rPr lang="en-US" i="1" dirty="0"/>
              <a:t>"increment"&gt;&lt;/generator&gt;  </a:t>
            </a:r>
          </a:p>
          <a:p>
            <a:r>
              <a:rPr lang="en-US" dirty="0"/>
              <a:t>          &lt;/id&gt;  </a:t>
            </a:r>
          </a:p>
          <a:p>
            <a:r>
              <a:rPr lang="en-US" dirty="0"/>
              <a:t>          &lt;property name=</a:t>
            </a:r>
            <a:r>
              <a:rPr lang="en-US" i="1" dirty="0"/>
              <a:t>"name"&gt;&lt;/property&gt;  </a:t>
            </a:r>
          </a:p>
          <a:p>
            <a:r>
              <a:rPr lang="en-US" dirty="0"/>
              <a:t>          &lt;property name=</a:t>
            </a:r>
            <a:r>
              <a:rPr lang="en-US" i="1" dirty="0"/>
              <a:t>"email"&gt;&lt;/property&gt;  </a:t>
            </a:r>
          </a:p>
          <a:p>
            <a:r>
              <a:rPr lang="en-US" dirty="0"/>
              <a:t>            </a:t>
            </a:r>
          </a:p>
          <a:p>
            <a:r>
              <a:rPr lang="en-US" dirty="0"/>
              <a:t>          &lt;many-to-one name=</a:t>
            </a:r>
            <a:r>
              <a:rPr lang="en-US" i="1" dirty="0"/>
              <a:t>"address" unique="true" cascade="all"&gt;&lt;/many-to-one&gt;  </a:t>
            </a:r>
          </a:p>
          <a:p>
            <a:r>
              <a:rPr lang="en-US" dirty="0"/>
              <a:t>          &lt;/class&gt;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533400" y="1676400"/>
            <a:ext cx="8153400" cy="3139321"/>
          </a:xfrm>
          <a:prstGeom prst="rect">
            <a:avLst/>
          </a:prstGeom>
        </p:spPr>
        <p:txBody>
          <a:bodyPr wrap="square">
            <a:spAutoFit/>
          </a:bodyPr>
          <a:lstStyle/>
          <a:p>
            <a:r>
              <a:rPr lang="en-US" dirty="0"/>
              <a:t>&lt;class name=</a:t>
            </a:r>
            <a:r>
              <a:rPr lang="en-US" i="1" dirty="0"/>
              <a:t>"</a:t>
            </a:r>
            <a:r>
              <a:rPr lang="en-US" i="1" dirty="0" err="1"/>
              <a:t>manytoone.Address</a:t>
            </a:r>
            <a:r>
              <a:rPr lang="en-US" i="1" dirty="0"/>
              <a:t>"&gt;  </a:t>
            </a:r>
          </a:p>
          <a:p>
            <a:r>
              <a:rPr lang="en-US" dirty="0"/>
              <a:t>          &lt;id name=</a:t>
            </a:r>
            <a:r>
              <a:rPr lang="en-US" i="1" dirty="0"/>
              <a:t>"</a:t>
            </a:r>
            <a:r>
              <a:rPr lang="en-US" i="1" dirty="0" err="1"/>
              <a:t>addressId</a:t>
            </a:r>
            <a:r>
              <a:rPr lang="en-US" i="1" dirty="0"/>
              <a:t>"&gt;  </a:t>
            </a:r>
          </a:p>
          <a:p>
            <a:r>
              <a:rPr lang="en-US" dirty="0"/>
              <a:t>          &lt;generator class=</a:t>
            </a:r>
            <a:r>
              <a:rPr lang="en-US" i="1" dirty="0"/>
              <a:t>"increment"&gt;&lt;/generator&gt;  </a:t>
            </a:r>
          </a:p>
          <a:p>
            <a:r>
              <a:rPr lang="en-US" dirty="0"/>
              <a:t>          &lt;/id&gt;  </a:t>
            </a:r>
          </a:p>
          <a:p>
            <a:r>
              <a:rPr lang="en-US" dirty="0"/>
              <a:t>          &lt;property name=</a:t>
            </a:r>
            <a:r>
              <a:rPr lang="en-US" i="1" dirty="0"/>
              <a:t>"addressLine1"&gt;&lt;/property&gt;  </a:t>
            </a:r>
          </a:p>
          <a:p>
            <a:r>
              <a:rPr lang="en-US" dirty="0"/>
              <a:t>          &lt;property name=</a:t>
            </a:r>
            <a:r>
              <a:rPr lang="en-US" i="1" dirty="0"/>
              <a:t>"city"&gt;&lt;/property&gt;  </a:t>
            </a:r>
          </a:p>
          <a:p>
            <a:r>
              <a:rPr lang="en-US" dirty="0"/>
              <a:t>          &lt;property name=</a:t>
            </a:r>
            <a:r>
              <a:rPr lang="en-US" i="1" dirty="0"/>
              <a:t>"state"&gt;&lt;/property&gt;  </a:t>
            </a:r>
          </a:p>
          <a:p>
            <a:r>
              <a:rPr lang="en-US" dirty="0"/>
              <a:t>          &lt;property name=</a:t>
            </a:r>
            <a:r>
              <a:rPr lang="en-US" i="1" dirty="0"/>
              <a:t>"country"&gt;&lt;/property&gt;  </a:t>
            </a:r>
          </a:p>
          <a:p>
            <a:r>
              <a:rPr lang="en-US" dirty="0"/>
              <a:t>            </a:t>
            </a:r>
          </a:p>
          <a:p>
            <a:r>
              <a:rPr lang="en-US" dirty="0"/>
              <a:t>          &lt;/class&gt;  </a:t>
            </a:r>
          </a:p>
          <a:p>
            <a:r>
              <a:rPr lang="en-US" dirty="0"/>
              <a:t>&lt;/hibernate-mapping&gt;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bidirectional one to many</a:t>
            </a:r>
            <a:endParaRPr lang="en-US" dirty="0"/>
          </a:p>
        </p:txBody>
      </p:sp>
      <p:sp>
        <p:nvSpPr>
          <p:cNvPr id="3" name="Content Placeholder 2"/>
          <p:cNvSpPr>
            <a:spLocks noGrp="1"/>
          </p:cNvSpPr>
          <p:nvPr>
            <p:ph idx="1"/>
          </p:nvPr>
        </p:nvSpPr>
        <p:spPr>
          <a:xfrm>
            <a:off x="224971" y="990600"/>
            <a:ext cx="8763000" cy="5562600"/>
          </a:xfrm>
        </p:spPr>
        <p:txBody>
          <a:bodyPr>
            <a:normAutofit fontScale="62500" lnSpcReduction="20000"/>
          </a:bodyPr>
          <a:lstStyle/>
          <a:p>
            <a:pPr marL="0" indent="0">
              <a:lnSpc>
                <a:spcPct val="120000"/>
              </a:lnSpc>
              <a:buNone/>
            </a:pPr>
            <a:r>
              <a:rPr lang="en-US" dirty="0"/>
              <a:t>This example demonstrates Customer-Complaints one-to-many relationship</a:t>
            </a:r>
            <a:r>
              <a:rPr lang="en-US" dirty="0" smtClean="0"/>
              <a:t>.</a:t>
            </a:r>
          </a:p>
          <a:p>
            <a:pPr marL="0" indent="0">
              <a:lnSpc>
                <a:spcPct val="120000"/>
              </a:lnSpc>
              <a:buNone/>
            </a:pPr>
            <a:r>
              <a:rPr lang="en-US" dirty="0" smtClean="0"/>
              <a:t>Insertion and deletion is demonstrated.</a:t>
            </a:r>
            <a:endParaRPr lang="en-US" dirty="0"/>
          </a:p>
          <a:p>
            <a:pPr marL="0" indent="0">
              <a:lnSpc>
                <a:spcPct val="120000"/>
              </a:lnSpc>
              <a:buNone/>
            </a:pPr>
            <a:r>
              <a:rPr lang="en-US" b="1" dirty="0" smtClean="0">
                <a:solidFill>
                  <a:schemeClr val="tx1"/>
                </a:solidFill>
                <a:latin typeface="Courier New" pitchFamily="49" charset="0"/>
                <a:cs typeface="Courier New" pitchFamily="49" charset="0"/>
              </a:rPr>
              <a:t>package </a:t>
            </a:r>
            <a:r>
              <a:rPr lang="en-US" b="1" dirty="0" err="1">
                <a:solidFill>
                  <a:schemeClr val="tx1"/>
                </a:solidFill>
                <a:latin typeface="Courier New" pitchFamily="49" charset="0"/>
                <a:cs typeface="Courier New" pitchFamily="49" charset="0"/>
              </a:rPr>
              <a:t>hib</a:t>
            </a:r>
            <a:r>
              <a:rPr lang="en-US" b="1" dirty="0">
                <a:solidFill>
                  <a:schemeClr val="tx1"/>
                </a:solidFill>
                <a:latin typeface="Courier New" pitchFamily="49" charset="0"/>
                <a:cs typeface="Courier New" pitchFamily="49" charset="0"/>
              </a:rPr>
              <a:t>;</a:t>
            </a:r>
          </a:p>
          <a:p>
            <a:pPr marL="0" indent="0">
              <a:lnSpc>
                <a:spcPct val="120000"/>
              </a:lnSpc>
              <a:buNone/>
            </a:pPr>
            <a:r>
              <a:rPr lang="en-US" b="1" dirty="0">
                <a:solidFill>
                  <a:schemeClr val="tx1"/>
                </a:solidFill>
                <a:latin typeface="Courier New" pitchFamily="49" charset="0"/>
                <a:cs typeface="Courier New" pitchFamily="49" charset="0"/>
              </a:rPr>
              <a:t>import </a:t>
            </a:r>
            <a:r>
              <a:rPr lang="en-US" b="1" dirty="0" err="1">
                <a:solidFill>
                  <a:schemeClr val="tx1"/>
                </a:solidFill>
                <a:latin typeface="Courier New" pitchFamily="49" charset="0"/>
                <a:cs typeface="Courier New" pitchFamily="49" charset="0"/>
              </a:rPr>
              <a:t>java.util.List</a:t>
            </a:r>
            <a:r>
              <a:rPr lang="en-US" b="1" dirty="0">
                <a:solidFill>
                  <a:schemeClr val="tx1"/>
                </a:solidFill>
                <a:latin typeface="Courier New" pitchFamily="49" charset="0"/>
                <a:cs typeface="Courier New" pitchFamily="49" charset="0"/>
              </a:rPr>
              <a:t>;</a:t>
            </a:r>
          </a:p>
          <a:p>
            <a:pPr marL="0" indent="0">
              <a:lnSpc>
                <a:spcPct val="120000"/>
              </a:lnSpc>
              <a:buNone/>
            </a:pPr>
            <a:r>
              <a:rPr lang="en-US" b="1" dirty="0">
                <a:solidFill>
                  <a:schemeClr val="tx1"/>
                </a:solidFill>
                <a:latin typeface="Courier New" pitchFamily="49" charset="0"/>
                <a:cs typeface="Courier New" pitchFamily="49" charset="0"/>
              </a:rPr>
              <a:t>public class Customer {</a:t>
            </a:r>
          </a:p>
          <a:p>
            <a:pPr marL="0" indent="0">
              <a:lnSpc>
                <a:spcPct val="120000"/>
              </a:lnSpc>
              <a:buNone/>
            </a:pPr>
            <a:r>
              <a:rPr lang="en-US" b="1" dirty="0">
                <a:solidFill>
                  <a:schemeClr val="tx1"/>
                </a:solidFill>
                <a:latin typeface="Courier New" pitchFamily="49" charset="0"/>
                <a:cs typeface="Courier New" pitchFamily="49" charset="0"/>
              </a:rPr>
              <a:t>private String </a:t>
            </a:r>
            <a:r>
              <a:rPr lang="en-US" b="1" dirty="0" err="1">
                <a:solidFill>
                  <a:schemeClr val="tx1"/>
                </a:solidFill>
                <a:latin typeface="Courier New" pitchFamily="49" charset="0"/>
                <a:cs typeface="Courier New" pitchFamily="49" charset="0"/>
              </a:rPr>
              <a:t>firstName</a:t>
            </a:r>
            <a:r>
              <a:rPr lang="en-US" b="1" dirty="0">
                <a:solidFill>
                  <a:schemeClr val="tx1"/>
                </a:solidFill>
                <a:latin typeface="Courier New" pitchFamily="49" charset="0"/>
                <a:cs typeface="Courier New" pitchFamily="49" charset="0"/>
              </a:rPr>
              <a:t>;</a:t>
            </a:r>
          </a:p>
          <a:p>
            <a:pPr marL="0" indent="0">
              <a:lnSpc>
                <a:spcPct val="120000"/>
              </a:lnSpc>
              <a:buNone/>
            </a:pPr>
            <a:r>
              <a:rPr lang="en-US" b="1" dirty="0">
                <a:solidFill>
                  <a:schemeClr val="tx1"/>
                </a:solidFill>
                <a:latin typeface="Courier New" pitchFamily="49" charset="0"/>
                <a:cs typeface="Courier New" pitchFamily="49" charset="0"/>
              </a:rPr>
              <a:t>private String </a:t>
            </a:r>
            <a:r>
              <a:rPr lang="en-US" b="1" dirty="0" err="1">
                <a:solidFill>
                  <a:schemeClr val="tx1"/>
                </a:solidFill>
                <a:latin typeface="Courier New" pitchFamily="49" charset="0"/>
                <a:cs typeface="Courier New" pitchFamily="49" charset="0"/>
              </a:rPr>
              <a:t>lastName</a:t>
            </a:r>
            <a:r>
              <a:rPr lang="en-US" b="1" dirty="0">
                <a:solidFill>
                  <a:schemeClr val="tx1"/>
                </a:solidFill>
                <a:latin typeface="Courier New" pitchFamily="49" charset="0"/>
                <a:cs typeface="Courier New" pitchFamily="49" charset="0"/>
              </a:rPr>
              <a:t>;</a:t>
            </a:r>
          </a:p>
          <a:p>
            <a:pPr marL="0" indent="0">
              <a:lnSpc>
                <a:spcPct val="120000"/>
              </a:lnSpc>
              <a:buNone/>
            </a:pPr>
            <a:r>
              <a:rPr lang="en-US" b="1" dirty="0">
                <a:solidFill>
                  <a:schemeClr val="tx1"/>
                </a:solidFill>
                <a:latin typeface="Courier New" pitchFamily="49" charset="0"/>
                <a:cs typeface="Courier New" pitchFamily="49" charset="0"/>
              </a:rPr>
              <a:t>private String email;</a:t>
            </a:r>
          </a:p>
          <a:p>
            <a:pPr marL="0" indent="0">
              <a:lnSpc>
                <a:spcPct val="120000"/>
              </a:lnSpc>
              <a:buNone/>
            </a:pPr>
            <a:r>
              <a:rPr lang="en-US" b="1" dirty="0">
                <a:solidFill>
                  <a:schemeClr val="tx1"/>
                </a:solidFill>
                <a:latin typeface="Courier New" pitchFamily="49" charset="0"/>
                <a:cs typeface="Courier New" pitchFamily="49" charset="0"/>
              </a:rPr>
              <a:t>private long id;</a:t>
            </a:r>
          </a:p>
          <a:p>
            <a:pPr marL="0" indent="0">
              <a:lnSpc>
                <a:spcPct val="120000"/>
              </a:lnSpc>
              <a:buNone/>
            </a:pPr>
            <a:r>
              <a:rPr lang="en-US" b="1" dirty="0">
                <a:solidFill>
                  <a:schemeClr val="tx1"/>
                </a:solidFill>
                <a:latin typeface="Courier New" pitchFamily="49" charset="0"/>
                <a:cs typeface="Courier New" pitchFamily="49" charset="0"/>
              </a:rPr>
              <a:t>List complaints;</a:t>
            </a:r>
          </a:p>
          <a:p>
            <a:pPr marL="0" indent="0">
              <a:lnSpc>
                <a:spcPct val="120000"/>
              </a:lnSpc>
              <a:buNone/>
            </a:pPr>
            <a:r>
              <a:rPr lang="en-US" b="1" dirty="0">
                <a:solidFill>
                  <a:schemeClr val="tx1"/>
                </a:solidFill>
                <a:latin typeface="Courier New" pitchFamily="49" charset="0"/>
                <a:cs typeface="Courier New" pitchFamily="49" charset="0"/>
              </a:rPr>
              <a:t>public List </a:t>
            </a:r>
            <a:r>
              <a:rPr lang="en-US" b="1" dirty="0" err="1">
                <a:solidFill>
                  <a:schemeClr val="tx1"/>
                </a:solidFill>
                <a:latin typeface="Courier New" pitchFamily="49" charset="0"/>
                <a:cs typeface="Courier New" pitchFamily="49" charset="0"/>
              </a:rPr>
              <a:t>getComplaints</a:t>
            </a:r>
            <a:r>
              <a:rPr lang="en-US" b="1" dirty="0" smtClean="0">
                <a:solidFill>
                  <a:schemeClr val="tx1"/>
                </a:solidFill>
                <a:latin typeface="Courier New" pitchFamily="49" charset="0"/>
                <a:cs typeface="Courier New" pitchFamily="49" charset="0"/>
              </a:rPr>
              <a:t>(){return </a:t>
            </a:r>
            <a:r>
              <a:rPr lang="en-US" b="1" dirty="0">
                <a:solidFill>
                  <a:schemeClr val="tx1"/>
                </a:solidFill>
                <a:latin typeface="Courier New" pitchFamily="49" charset="0"/>
                <a:cs typeface="Courier New" pitchFamily="49" charset="0"/>
              </a:rPr>
              <a:t>complaints;}</a:t>
            </a:r>
          </a:p>
          <a:p>
            <a:pPr marL="0" indent="0">
              <a:lnSpc>
                <a:spcPct val="120000"/>
              </a:lnSpc>
              <a:buNone/>
            </a:pPr>
            <a:r>
              <a:rPr lang="en-US" b="1" dirty="0">
                <a:solidFill>
                  <a:schemeClr val="tx1"/>
                </a:solidFill>
                <a:latin typeface="Courier New" pitchFamily="49" charset="0"/>
                <a:cs typeface="Courier New" pitchFamily="49" charset="0"/>
              </a:rPr>
              <a:t>public void </a:t>
            </a:r>
            <a:r>
              <a:rPr lang="en-US" b="1" dirty="0" err="1">
                <a:solidFill>
                  <a:schemeClr val="tx1"/>
                </a:solidFill>
                <a:latin typeface="Courier New" pitchFamily="49" charset="0"/>
                <a:cs typeface="Courier New" pitchFamily="49" charset="0"/>
              </a:rPr>
              <a:t>setComplaints</a:t>
            </a:r>
            <a:r>
              <a:rPr lang="en-US" b="1" dirty="0">
                <a:solidFill>
                  <a:schemeClr val="tx1"/>
                </a:solidFill>
                <a:latin typeface="Courier New" pitchFamily="49" charset="0"/>
                <a:cs typeface="Courier New" pitchFamily="49" charset="0"/>
              </a:rPr>
              <a:t>(List complaints</a:t>
            </a:r>
            <a:r>
              <a:rPr lang="en-US" b="1" dirty="0" smtClean="0">
                <a:solidFill>
                  <a:schemeClr val="tx1"/>
                </a:solidFill>
                <a:latin typeface="Courier New" pitchFamily="49" charset="0"/>
                <a:cs typeface="Courier New" pitchFamily="49" charset="0"/>
              </a:rPr>
              <a:t>){</a:t>
            </a:r>
            <a:endParaRPr lang="en-US" b="1" dirty="0">
              <a:solidFill>
                <a:schemeClr val="tx1"/>
              </a:solidFill>
              <a:latin typeface="Courier New" pitchFamily="49" charset="0"/>
              <a:cs typeface="Courier New" pitchFamily="49" charset="0"/>
            </a:endParaRPr>
          </a:p>
          <a:p>
            <a:pPr marL="0" indent="0">
              <a:lnSpc>
                <a:spcPct val="120000"/>
              </a:lnSpc>
              <a:buNone/>
            </a:pPr>
            <a:r>
              <a:rPr lang="en-US" b="1" dirty="0" err="1">
                <a:solidFill>
                  <a:schemeClr val="tx1"/>
                </a:solidFill>
                <a:latin typeface="Courier New" pitchFamily="49" charset="0"/>
                <a:cs typeface="Courier New" pitchFamily="49" charset="0"/>
              </a:rPr>
              <a:t>this.complaints</a:t>
            </a:r>
            <a:r>
              <a:rPr lang="en-US" b="1" dirty="0">
                <a:solidFill>
                  <a:schemeClr val="tx1"/>
                </a:solidFill>
                <a:latin typeface="Courier New" pitchFamily="49" charset="0"/>
                <a:cs typeface="Courier New" pitchFamily="49" charset="0"/>
              </a:rPr>
              <a:t> = complaints</a:t>
            </a:r>
            <a:r>
              <a:rPr lang="en-US" b="1" dirty="0" smtClean="0">
                <a:solidFill>
                  <a:schemeClr val="tx1"/>
                </a:solidFill>
                <a:latin typeface="Courier New" pitchFamily="49" charset="0"/>
                <a:cs typeface="Courier New" pitchFamily="49" charset="0"/>
              </a:rPr>
              <a:t>;}</a:t>
            </a:r>
            <a:endParaRPr lang="en-US" b="1" dirty="0">
              <a:solidFill>
                <a:schemeClr val="tx1"/>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7</a:t>
            </a:fld>
            <a:endParaRPr lang="en-US"/>
          </a:p>
        </p:txBody>
      </p:sp>
      <p:sp>
        <p:nvSpPr>
          <p:cNvPr id="5" name="TextBox 4"/>
          <p:cNvSpPr txBox="1"/>
          <p:nvPr/>
        </p:nvSpPr>
        <p:spPr>
          <a:xfrm>
            <a:off x="4246335" y="1936690"/>
            <a:ext cx="3352800" cy="400110"/>
          </a:xfrm>
          <a:prstGeom prst="rect">
            <a:avLst/>
          </a:prstGeom>
          <a:noFill/>
        </p:spPr>
        <p:txBody>
          <a:bodyPr wrap="square" rtlCol="0">
            <a:spAutoFit/>
          </a:bodyPr>
          <a:lstStyle/>
          <a:p>
            <a:r>
              <a:rPr lang="en-US" sz="2000" u="sng" dirty="0" smtClean="0">
                <a:solidFill>
                  <a:srgbClr val="006600"/>
                </a:solidFill>
              </a:rPr>
              <a:t>Entity class: Customer</a:t>
            </a:r>
            <a:endParaRPr lang="en-US" sz="2000" u="sng" dirty="0">
              <a:solidFill>
                <a:srgbClr val="006600"/>
              </a:solidFill>
            </a:endParaRPr>
          </a:p>
        </p:txBody>
      </p:sp>
      <p:sp>
        <p:nvSpPr>
          <p:cNvPr id="6" name="Right Brace 5"/>
          <p:cNvSpPr/>
          <p:nvPr/>
        </p:nvSpPr>
        <p:spPr>
          <a:xfrm>
            <a:off x="7434035" y="4648200"/>
            <a:ext cx="440872" cy="17526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19050">
                <a:solidFill>
                  <a:schemeClr val="accent2"/>
                </a:solidFill>
              </a:ln>
            </a:endParaRPr>
          </a:p>
        </p:txBody>
      </p:sp>
      <p:sp>
        <p:nvSpPr>
          <p:cNvPr id="7" name="TextBox 6"/>
          <p:cNvSpPr txBox="1"/>
          <p:nvPr/>
        </p:nvSpPr>
        <p:spPr>
          <a:xfrm>
            <a:off x="6980464" y="3429000"/>
            <a:ext cx="1790700" cy="923330"/>
          </a:xfrm>
          <a:prstGeom prst="rect">
            <a:avLst/>
          </a:prstGeom>
          <a:noFill/>
        </p:spPr>
        <p:txBody>
          <a:bodyPr wrap="square" rtlCol="0">
            <a:spAutoFit/>
          </a:bodyPr>
          <a:lstStyle/>
          <a:p>
            <a:r>
              <a:rPr lang="en-US" dirty="0" smtClean="0">
                <a:solidFill>
                  <a:srgbClr val="002060"/>
                </a:solidFill>
              </a:rPr>
              <a:t>Relationship representing many part</a:t>
            </a:r>
            <a:endParaRPr lang="en-US" dirty="0">
              <a:solidFill>
                <a:srgbClr val="002060"/>
              </a:solidFill>
            </a:endParaRPr>
          </a:p>
        </p:txBody>
      </p:sp>
      <p:sp>
        <p:nvSpPr>
          <p:cNvPr id="8" name="Freeform 7"/>
          <p:cNvSpPr/>
          <p:nvPr/>
        </p:nvSpPr>
        <p:spPr>
          <a:xfrm>
            <a:off x="7881257" y="4368800"/>
            <a:ext cx="609866" cy="1178004"/>
          </a:xfrm>
          <a:custGeom>
            <a:avLst/>
            <a:gdLst>
              <a:gd name="connsiteX0" fmla="*/ 0 w 609866"/>
              <a:gd name="connsiteY0" fmla="*/ 1146629 h 1178004"/>
              <a:gd name="connsiteX1" fmla="*/ 261257 w 609866"/>
              <a:gd name="connsiteY1" fmla="*/ 1103086 h 1178004"/>
              <a:gd name="connsiteX2" fmla="*/ 609600 w 609866"/>
              <a:gd name="connsiteY2" fmla="*/ 493486 h 1178004"/>
              <a:gd name="connsiteX3" fmla="*/ 203200 w 609866"/>
              <a:gd name="connsiteY3" fmla="*/ 0 h 1178004"/>
            </a:gdLst>
            <a:ahLst/>
            <a:cxnLst>
              <a:cxn ang="0">
                <a:pos x="connsiteX0" y="connsiteY0"/>
              </a:cxn>
              <a:cxn ang="0">
                <a:pos x="connsiteX1" y="connsiteY1"/>
              </a:cxn>
              <a:cxn ang="0">
                <a:pos x="connsiteX2" y="connsiteY2"/>
              </a:cxn>
              <a:cxn ang="0">
                <a:pos x="connsiteX3" y="connsiteY3"/>
              </a:cxn>
            </a:cxnLst>
            <a:rect l="l" t="t" r="r" b="b"/>
            <a:pathLst>
              <a:path w="609866" h="1178004">
                <a:moveTo>
                  <a:pt x="0" y="1146629"/>
                </a:moveTo>
                <a:cubicBezTo>
                  <a:pt x="79828" y="1179286"/>
                  <a:pt x="159657" y="1211943"/>
                  <a:pt x="261257" y="1103086"/>
                </a:cubicBezTo>
                <a:cubicBezTo>
                  <a:pt x="362857" y="994229"/>
                  <a:pt x="619276" y="677334"/>
                  <a:pt x="609600" y="493486"/>
                </a:cubicBezTo>
                <a:cubicBezTo>
                  <a:pt x="599924" y="309638"/>
                  <a:pt x="401562" y="154819"/>
                  <a:pt x="203200" y="0"/>
                </a:cubicBezTo>
              </a:path>
            </a:pathLst>
          </a:custGeom>
          <a:noFill/>
          <a:ln>
            <a:solidFill>
              <a:schemeClr val="accent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300931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8</a:t>
            </a:fld>
            <a:endParaRPr lang="en-US"/>
          </a:p>
        </p:txBody>
      </p:sp>
      <p:sp>
        <p:nvSpPr>
          <p:cNvPr id="5" name="Rectangle 4"/>
          <p:cNvSpPr/>
          <p:nvPr/>
        </p:nvSpPr>
        <p:spPr>
          <a:xfrm>
            <a:off x="457200" y="380999"/>
            <a:ext cx="8229600" cy="5139869"/>
          </a:xfrm>
          <a:prstGeom prst="rect">
            <a:avLst/>
          </a:prstGeom>
        </p:spPr>
        <p:txBody>
          <a:bodyPr wrap="square">
            <a:spAutoFit/>
          </a:bodyPr>
          <a:lstStyle/>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String </a:t>
            </a:r>
            <a:r>
              <a:rPr lang="en-US" sz="2000" b="1" dirty="0" err="1">
                <a:latin typeface="Courier New" pitchFamily="49" charset="0"/>
                <a:cs typeface="Courier New" pitchFamily="49" charset="0"/>
              </a:rPr>
              <a:t>getEmail</a:t>
            </a:r>
            <a:r>
              <a:rPr lang="en-US" sz="2000" b="1" dirty="0">
                <a:latin typeface="Courier New" pitchFamily="49" charset="0"/>
                <a:cs typeface="Courier New" pitchFamily="49" charset="0"/>
              </a:rPr>
              <a:t>() {return email;}</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String </a:t>
            </a:r>
            <a:r>
              <a:rPr lang="en-US" sz="2000" b="1" dirty="0" err="1">
                <a:latin typeface="Courier New" pitchFamily="49" charset="0"/>
                <a:cs typeface="Courier New" pitchFamily="49" charset="0"/>
              </a:rPr>
              <a:t>getFirstName</a:t>
            </a:r>
            <a:r>
              <a:rPr lang="en-US" sz="2000" b="1" dirty="0">
                <a:latin typeface="Courier New" pitchFamily="49" charset="0"/>
                <a:cs typeface="Courier New" pitchFamily="49" charset="0"/>
              </a:rPr>
              <a:t>() {return </a:t>
            </a:r>
            <a:r>
              <a:rPr lang="en-US" sz="2000" b="1" dirty="0" err="1">
                <a:latin typeface="Courier New" pitchFamily="49" charset="0"/>
                <a:cs typeface="Courier New" pitchFamily="49" charset="0"/>
              </a:rPr>
              <a:t>firstName</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String </a:t>
            </a:r>
            <a:r>
              <a:rPr lang="en-US" sz="2000" b="1" dirty="0" err="1">
                <a:latin typeface="Courier New" pitchFamily="49" charset="0"/>
                <a:cs typeface="Courier New" pitchFamily="49" charset="0"/>
              </a:rPr>
              <a:t>getLastName</a:t>
            </a:r>
            <a:r>
              <a:rPr lang="en-US" sz="2000" b="1" dirty="0">
                <a:latin typeface="Courier New" pitchFamily="49" charset="0"/>
                <a:cs typeface="Courier New" pitchFamily="49" charset="0"/>
              </a:rPr>
              <a:t>() {return </a:t>
            </a:r>
            <a:r>
              <a:rPr lang="en-US" sz="2000" b="1" dirty="0" err="1">
                <a:latin typeface="Courier New" pitchFamily="49" charset="0"/>
                <a:cs typeface="Courier New" pitchFamily="49" charset="0"/>
              </a:rPr>
              <a:t>lastName</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setEmail</a:t>
            </a:r>
            <a:r>
              <a:rPr lang="en-US" sz="2000" b="1" dirty="0">
                <a:latin typeface="Courier New" pitchFamily="49" charset="0"/>
                <a:cs typeface="Courier New" pitchFamily="49" charset="0"/>
              </a:rPr>
              <a:t>(String string) {email = string;}</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setFirstName</a:t>
            </a:r>
            <a:r>
              <a:rPr lang="en-US" sz="2000" b="1" dirty="0">
                <a:latin typeface="Courier New" pitchFamily="49" charset="0"/>
                <a:cs typeface="Courier New" pitchFamily="49" charset="0"/>
              </a:rPr>
              <a:t>(String string) </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err="1" smtClean="0">
                <a:latin typeface="Courier New" pitchFamily="49" charset="0"/>
                <a:cs typeface="Courier New" pitchFamily="49" charset="0"/>
              </a:rPr>
              <a:t>firstName</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 string;}</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setLastName</a:t>
            </a:r>
            <a:r>
              <a:rPr lang="en-US" sz="2000" b="1" dirty="0">
                <a:latin typeface="Courier New" pitchFamily="49" charset="0"/>
                <a:cs typeface="Courier New" pitchFamily="49" charset="0"/>
              </a:rPr>
              <a:t>(String string) </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err="1" smtClean="0">
                <a:latin typeface="Courier New" pitchFamily="49" charset="0"/>
                <a:cs typeface="Courier New" pitchFamily="49" charset="0"/>
              </a:rPr>
              <a:t>lastName</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 string;}</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long </a:t>
            </a:r>
            <a:r>
              <a:rPr lang="en-US" sz="2000" b="1" dirty="0" err="1">
                <a:latin typeface="Courier New" pitchFamily="49" charset="0"/>
                <a:cs typeface="Courier New" pitchFamily="49" charset="0"/>
              </a:rPr>
              <a:t>getId</a:t>
            </a:r>
            <a:r>
              <a:rPr lang="en-US" sz="2000" b="1" dirty="0">
                <a:latin typeface="Courier New" pitchFamily="49" charset="0"/>
                <a:cs typeface="Courier New" pitchFamily="49" charset="0"/>
              </a:rPr>
              <a:t>() {return id;}</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setId</a:t>
            </a:r>
            <a:r>
              <a:rPr lang="en-US" sz="2000" b="1" dirty="0">
                <a:latin typeface="Courier New" pitchFamily="49" charset="0"/>
                <a:cs typeface="Courier New" pitchFamily="49" charset="0"/>
              </a:rPr>
              <a:t>(long l) {id = l;}</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a:t>
            </a:r>
          </a:p>
        </p:txBody>
      </p:sp>
    </p:spTree>
    <p:extLst>
      <p:ext uri="{BB962C8B-B14F-4D97-AF65-F5344CB8AC3E}">
        <p14:creationId xmlns:p14="http://schemas.microsoft.com/office/powerpoint/2010/main" xmlns="" val="3595951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9</a:t>
            </a:fld>
            <a:endParaRPr lang="en-US"/>
          </a:p>
        </p:txBody>
      </p:sp>
      <p:sp>
        <p:nvSpPr>
          <p:cNvPr id="3" name="Rectangle 2"/>
          <p:cNvSpPr/>
          <p:nvPr/>
        </p:nvSpPr>
        <p:spPr>
          <a:xfrm>
            <a:off x="268514" y="114195"/>
            <a:ext cx="8646886" cy="6432530"/>
          </a:xfrm>
          <a:prstGeom prst="rect">
            <a:avLst/>
          </a:prstGeom>
        </p:spPr>
        <p:txBody>
          <a:bodyPr wrap="square">
            <a:spAutoFit/>
          </a:bodyPr>
          <a:lstStyle/>
          <a:p>
            <a:pPr eaLnBrk="0" hangingPunct="0">
              <a:lnSpc>
                <a:spcPct val="120000"/>
              </a:lnSpc>
              <a:spcBef>
                <a:spcPct val="20000"/>
              </a:spcBef>
              <a:buClr>
                <a:schemeClr val="accent2"/>
              </a:buClr>
            </a:pPr>
            <a:r>
              <a:rPr lang="en-US" sz="2000" b="1" dirty="0">
                <a:latin typeface="Courier New" pitchFamily="49" charset="0"/>
                <a:cs typeface="Courier New" pitchFamily="49" charset="0"/>
              </a:rPr>
              <a:t>package </a:t>
            </a:r>
            <a:r>
              <a:rPr lang="en-US" sz="2000" b="1" dirty="0" err="1">
                <a:latin typeface="Courier New" pitchFamily="49" charset="0"/>
                <a:cs typeface="Courier New" pitchFamily="49" charset="0"/>
              </a:rPr>
              <a:t>hib</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class Complaint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private long </a:t>
            </a:r>
            <a:r>
              <a:rPr lang="en-US" sz="2000" b="1" dirty="0" err="1">
                <a:latin typeface="Courier New" pitchFamily="49" charset="0"/>
                <a:cs typeface="Courier New" pitchFamily="49" charset="0"/>
              </a:rPr>
              <a:t>compNum</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long </a:t>
            </a:r>
            <a:r>
              <a:rPr lang="en-US" sz="2000" b="1" dirty="0" err="1">
                <a:latin typeface="Courier New" pitchFamily="49" charset="0"/>
                <a:cs typeface="Courier New" pitchFamily="49" charset="0"/>
              </a:rPr>
              <a:t>getCompNum</a:t>
            </a:r>
            <a:r>
              <a:rPr lang="en-US" sz="2000" b="1" dirty="0">
                <a:latin typeface="Courier New" pitchFamily="49" charset="0"/>
                <a:cs typeface="Courier New" pitchFamily="49" charset="0"/>
              </a:rPr>
              <a:t>() {return </a:t>
            </a:r>
            <a:r>
              <a:rPr lang="en-US" sz="2000" b="1" dirty="0" err="1">
                <a:latin typeface="Courier New" pitchFamily="49" charset="0"/>
                <a:cs typeface="Courier New" pitchFamily="49" charset="0"/>
              </a:rPr>
              <a:t>compNum</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Complaint(){}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Complaint(String s){</a:t>
            </a:r>
            <a:r>
              <a:rPr lang="en-US" sz="2000" b="1" dirty="0" err="1">
                <a:latin typeface="Courier New" pitchFamily="49" charset="0"/>
                <a:cs typeface="Courier New" pitchFamily="49" charset="0"/>
              </a:rPr>
              <a:t>this.text</a:t>
            </a:r>
            <a:r>
              <a:rPr lang="en-US" sz="2000" b="1" dirty="0">
                <a:latin typeface="Courier New" pitchFamily="49" charset="0"/>
                <a:cs typeface="Courier New" pitchFamily="49" charset="0"/>
              </a:rPr>
              <a:t>=s;}</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setCompNum</a:t>
            </a:r>
            <a:r>
              <a:rPr lang="en-US" sz="2000" b="1" dirty="0">
                <a:latin typeface="Courier New" pitchFamily="49" charset="0"/>
                <a:cs typeface="Courier New" pitchFamily="49" charset="0"/>
              </a:rPr>
              <a:t>(long </a:t>
            </a:r>
            <a:r>
              <a:rPr lang="en-US" sz="2000" b="1" dirty="0" err="1">
                <a:latin typeface="Courier New" pitchFamily="49" charset="0"/>
                <a:cs typeface="Courier New" pitchFamily="49" charset="0"/>
              </a:rPr>
              <a:t>compNum</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this.compNum</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compNum</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String </a:t>
            </a:r>
            <a:r>
              <a:rPr lang="en-US" sz="2000" b="1" dirty="0" err="1">
                <a:latin typeface="Courier New" pitchFamily="49" charset="0"/>
                <a:cs typeface="Courier New" pitchFamily="49" charset="0"/>
              </a:rPr>
              <a:t>getText</a:t>
            </a:r>
            <a:r>
              <a:rPr lang="en-US" sz="2000" b="1" dirty="0">
                <a:latin typeface="Courier New" pitchFamily="49" charset="0"/>
                <a:cs typeface="Courier New" pitchFamily="49" charset="0"/>
              </a:rPr>
              <a:t>() {return text;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setText</a:t>
            </a:r>
            <a:r>
              <a:rPr lang="en-US" sz="2000" b="1" dirty="0">
                <a:latin typeface="Courier New" pitchFamily="49" charset="0"/>
                <a:cs typeface="Courier New" pitchFamily="49" charset="0"/>
              </a:rPr>
              <a:t>(String text) {</a:t>
            </a:r>
            <a:r>
              <a:rPr lang="en-US" sz="2000" b="1" dirty="0" err="1">
                <a:latin typeface="Courier New" pitchFamily="49" charset="0"/>
                <a:cs typeface="Courier New" pitchFamily="49" charset="0"/>
              </a:rPr>
              <a:t>this.text</a:t>
            </a:r>
            <a:r>
              <a:rPr lang="en-US" sz="2000" b="1" dirty="0">
                <a:latin typeface="Courier New" pitchFamily="49" charset="0"/>
                <a:cs typeface="Courier New" pitchFamily="49" charset="0"/>
              </a:rPr>
              <a:t> = text;}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Customer </a:t>
            </a:r>
            <a:r>
              <a:rPr lang="en-US" sz="2000" b="1" dirty="0" err="1">
                <a:latin typeface="Courier New" pitchFamily="49" charset="0"/>
                <a:cs typeface="Courier New" pitchFamily="49" charset="0"/>
              </a:rPr>
              <a:t>getCust</a:t>
            </a:r>
            <a:r>
              <a:rPr lang="en-US" sz="2000" b="1" dirty="0">
                <a:latin typeface="Courier New" pitchFamily="49" charset="0"/>
                <a:cs typeface="Courier New" pitchFamily="49" charset="0"/>
              </a:rPr>
              <a:t>() {return </a:t>
            </a:r>
            <a:r>
              <a:rPr lang="en-US" sz="2000" b="1" dirty="0" err="1">
                <a:latin typeface="Courier New" pitchFamily="49" charset="0"/>
                <a:cs typeface="Courier New" pitchFamily="49" charset="0"/>
              </a:rPr>
              <a:t>cust</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setCust</a:t>
            </a:r>
            <a:r>
              <a:rPr lang="en-US" sz="2000" b="1" dirty="0">
                <a:latin typeface="Courier New" pitchFamily="49" charset="0"/>
                <a:cs typeface="Courier New" pitchFamily="49" charset="0"/>
              </a:rPr>
              <a:t>(Customer </a:t>
            </a:r>
            <a:r>
              <a:rPr lang="en-US" sz="2000" b="1" dirty="0" err="1">
                <a:latin typeface="Courier New" pitchFamily="49" charset="0"/>
                <a:cs typeface="Courier New" pitchFamily="49" charset="0"/>
              </a:rPr>
              <a:t>cust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this.cust</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cust</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private String text;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Customer </a:t>
            </a:r>
            <a:r>
              <a:rPr lang="en-US" sz="2000" b="1" dirty="0" err="1">
                <a:latin typeface="Courier New" pitchFamily="49" charset="0"/>
                <a:cs typeface="Courier New" pitchFamily="49" charset="0"/>
              </a:rPr>
              <a:t>cust</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a:t>
            </a:r>
          </a:p>
        </p:txBody>
      </p:sp>
      <p:sp>
        <p:nvSpPr>
          <p:cNvPr id="4" name="TextBox 3"/>
          <p:cNvSpPr txBox="1"/>
          <p:nvPr/>
        </p:nvSpPr>
        <p:spPr>
          <a:xfrm>
            <a:off x="6743700" y="1819870"/>
            <a:ext cx="1790700" cy="923330"/>
          </a:xfrm>
          <a:prstGeom prst="rect">
            <a:avLst/>
          </a:prstGeom>
          <a:noFill/>
        </p:spPr>
        <p:txBody>
          <a:bodyPr wrap="square" rtlCol="0">
            <a:spAutoFit/>
          </a:bodyPr>
          <a:lstStyle/>
          <a:p>
            <a:r>
              <a:rPr lang="en-US" dirty="0" smtClean="0">
                <a:solidFill>
                  <a:srgbClr val="002060"/>
                </a:solidFill>
              </a:rPr>
              <a:t>Relationship representing one part</a:t>
            </a:r>
            <a:endParaRPr lang="en-US" dirty="0">
              <a:solidFill>
                <a:srgbClr val="002060"/>
              </a:solidFill>
            </a:endParaRPr>
          </a:p>
        </p:txBody>
      </p:sp>
      <p:sp>
        <p:nvSpPr>
          <p:cNvPr id="5" name="Right Brace 4"/>
          <p:cNvSpPr/>
          <p:nvPr/>
        </p:nvSpPr>
        <p:spPr>
          <a:xfrm>
            <a:off x="6477000" y="1905000"/>
            <a:ext cx="228600" cy="77093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3669568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TotalTime>
  <Words>2013</Words>
  <Application>Microsoft Office PowerPoint</Application>
  <PresentationFormat>On-screen Show (4:3)</PresentationFormat>
  <Paragraphs>345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Class Relationships  in Hibernate</vt:lpstr>
      <vt:lpstr>Class Relationships</vt:lpstr>
      <vt:lpstr>Has a- without a  foreign key</vt:lpstr>
      <vt:lpstr>Slide 4</vt:lpstr>
      <vt:lpstr>Has a- with a  foreign key</vt:lpstr>
      <vt:lpstr>Slide 6</vt:lpstr>
      <vt:lpstr>Example: bidirectional one to many</vt:lpstr>
      <vt:lpstr>Slide 8</vt:lpstr>
      <vt:lpstr>Slide 9</vt:lpstr>
      <vt:lpstr>Slide 10</vt:lpstr>
      <vt:lpstr>Slide 11</vt:lpstr>
      <vt:lpstr>Slide 12</vt:lpstr>
      <vt:lpstr>Slide 13</vt:lpstr>
      <vt:lpstr>Slide 14</vt:lpstr>
      <vt:lpstr>Slide 15</vt:lpstr>
      <vt:lpstr>Slide 16</vt:lpstr>
      <vt:lpstr>For map</vt:lpstr>
      <vt:lpstr>Slide 18</vt:lpstr>
      <vt:lpstr>Slide 19</vt:lpstr>
      <vt:lpstr>Slide 20</vt:lpstr>
      <vt:lpstr>Execution</vt:lpstr>
      <vt:lpstr>Slide 22</vt:lpstr>
      <vt:lpstr>Slide 23</vt:lpstr>
      <vt:lpstr>Inheritance Mapping</vt:lpstr>
      <vt:lpstr>Slide 25</vt:lpstr>
      <vt:lpstr>Slide 26</vt:lpstr>
      <vt:lpstr>Table Per Concrete class  </vt:lpstr>
      <vt:lpstr>Slide 28</vt:lpstr>
      <vt:lpstr> Table Per Subclass Example using xml file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Relationships  in Hibernate</dc:title>
  <dc:creator>admin</dc:creator>
  <cp:lastModifiedBy>admin</cp:lastModifiedBy>
  <cp:revision>9</cp:revision>
  <dcterms:created xsi:type="dcterms:W3CDTF">2015-10-09T06:20:35Z</dcterms:created>
  <dcterms:modified xsi:type="dcterms:W3CDTF">2015-11-03T10:33:46Z</dcterms:modified>
</cp:coreProperties>
</file>