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307" r:id="rId5"/>
    <p:sldId id="286" r:id="rId6"/>
    <p:sldId id="260" r:id="rId7"/>
    <p:sldId id="261" r:id="rId8"/>
    <p:sldId id="262" r:id="rId9"/>
    <p:sldId id="287" r:id="rId10"/>
    <p:sldId id="301" r:id="rId11"/>
    <p:sldId id="302" r:id="rId12"/>
    <p:sldId id="303" r:id="rId13"/>
    <p:sldId id="288" r:id="rId14"/>
    <p:sldId id="290" r:id="rId15"/>
    <p:sldId id="298" r:id="rId16"/>
    <p:sldId id="299" r:id="rId17"/>
    <p:sldId id="304" r:id="rId18"/>
    <p:sldId id="300" r:id="rId19"/>
    <p:sldId id="305" r:id="rId20"/>
    <p:sldId id="263" r:id="rId21"/>
    <p:sldId id="291" r:id="rId22"/>
    <p:sldId id="292" r:id="rId23"/>
    <p:sldId id="293" r:id="rId24"/>
    <p:sldId id="294" r:id="rId25"/>
    <p:sldId id="271" r:id="rId26"/>
    <p:sldId id="272" r:id="rId27"/>
    <p:sldId id="273" r:id="rId28"/>
    <p:sldId id="274" r:id="rId29"/>
    <p:sldId id="275" r:id="rId30"/>
    <p:sldId id="276" r:id="rId31"/>
    <p:sldId id="277" r:id="rId32"/>
    <p:sldId id="278" r:id="rId33"/>
    <p:sldId id="279" r:id="rId34"/>
    <p:sldId id="283" r:id="rId35"/>
    <p:sldId id="284" r:id="rId36"/>
    <p:sldId id="306" r:id="rId37"/>
    <p:sldId id="285" r:id="rId38"/>
    <p:sldId id="308" r:id="rId39"/>
    <p:sldId id="309" r:id="rId40"/>
    <p:sldId id="310" r:id="rId41"/>
    <p:sldId id="311" r:id="rId42"/>
    <p:sldId id="31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993" autoAdjust="0"/>
  </p:normalViewPr>
  <p:slideViewPr>
    <p:cSldViewPr>
      <p:cViewPr varScale="1">
        <p:scale>
          <a:sx n="64" d="100"/>
          <a:sy n="64" d="100"/>
        </p:scale>
        <p:origin x="-156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1B8CF8-C91F-4561-B58F-D861D963169E}" type="datetimeFigureOut">
              <a:rPr lang="en-US" smtClean="0"/>
              <a:pPr/>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D3CE0-B773-44E5-8D67-C01484A1AF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AD3CE0-B773-44E5-8D67-C01484A1AF0E}"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Query </a:t>
            </a:r>
            <a:r>
              <a:rPr lang="en-US" sz="1200" b="0" i="0" kern="1200" dirty="0" err="1" smtClean="0">
                <a:solidFill>
                  <a:schemeClr val="tx1"/>
                </a:solidFill>
                <a:latin typeface="+mn-lt"/>
                <a:ea typeface="+mn-ea"/>
                <a:cs typeface="+mn-cs"/>
              </a:rPr>
              <a:t>query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session.createQuery</a:t>
            </a:r>
            <a:r>
              <a:rPr lang="en-US" sz="1200" b="0" i="0" kern="1200" dirty="0" smtClean="0">
                <a:solidFill>
                  <a:schemeClr val="tx1"/>
                </a:solidFill>
                <a:latin typeface="+mn-lt"/>
                <a:ea typeface="+mn-ea"/>
                <a:cs typeface="+mn-cs"/>
              </a:rPr>
              <a:t>("from </a:t>
            </a:r>
            <a:r>
              <a:rPr lang="en-US" sz="1200" b="0" i="0" kern="1200" dirty="0" err="1" smtClean="0">
                <a:solidFill>
                  <a:schemeClr val="tx1"/>
                </a:solidFill>
                <a:latin typeface="+mn-lt"/>
                <a:ea typeface="+mn-ea"/>
                <a:cs typeface="+mn-cs"/>
              </a:rPr>
              <a:t>Emp</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//here persistent class name is </a:t>
            </a:r>
            <a:r>
              <a:rPr lang="en-US" sz="1200" b="0" i="0" kern="1200" dirty="0" err="1" smtClean="0">
                <a:solidFill>
                  <a:schemeClr val="tx1"/>
                </a:solidFill>
                <a:latin typeface="+mn-lt"/>
                <a:ea typeface="+mn-ea"/>
                <a:cs typeface="+mn-cs"/>
              </a:rPr>
              <a:t>Emp</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List </a:t>
            </a:r>
            <a:r>
              <a:rPr lang="en-US" sz="1200" b="0" i="0" kern="1200" dirty="0" err="1" smtClean="0">
                <a:solidFill>
                  <a:schemeClr val="tx1"/>
                </a:solidFill>
                <a:latin typeface="+mn-lt"/>
                <a:ea typeface="+mn-ea"/>
                <a:cs typeface="+mn-cs"/>
              </a:rPr>
              <a:t>list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query.list</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1AD3CE0-B773-44E5-8D67-C01484A1AF0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SQLQuery</a:t>
            </a:r>
            <a:r>
              <a:rPr lang="en-US" sz="1200" kern="1200" dirty="0" smtClean="0">
                <a:solidFill>
                  <a:schemeClr val="tx1"/>
                </a:solidFill>
                <a:latin typeface="+mn-lt"/>
                <a:ea typeface="+mn-ea"/>
                <a:cs typeface="+mn-cs"/>
              </a:rPr>
              <a:t> q1=</a:t>
            </a:r>
            <a:r>
              <a:rPr lang="en-US" sz="1200" kern="1200" dirty="0" err="1" smtClean="0">
                <a:solidFill>
                  <a:schemeClr val="tx1"/>
                </a:solidFill>
                <a:latin typeface="+mn-lt"/>
                <a:ea typeface="+mn-ea"/>
                <a:cs typeface="+mn-cs"/>
              </a:rPr>
              <a:t>session.createSQLQuery</a:t>
            </a:r>
            <a:r>
              <a:rPr lang="en-US" sz="1200" kern="1200" dirty="0" smtClean="0">
                <a:solidFill>
                  <a:schemeClr val="tx1"/>
                </a:solidFill>
                <a:latin typeface="+mn-lt"/>
                <a:ea typeface="+mn-ea"/>
                <a:cs typeface="+mn-cs"/>
              </a:rPr>
              <a:t>("insert into product(</a:t>
            </a:r>
            <a:r>
              <a:rPr lang="en-US" sz="1200" kern="1200" dirty="0" err="1" smtClean="0">
                <a:solidFill>
                  <a:schemeClr val="tx1"/>
                </a:solidFill>
                <a:latin typeface="+mn-lt"/>
                <a:ea typeface="+mn-ea"/>
                <a:cs typeface="+mn-cs"/>
              </a:rPr>
              <a:t>code,name</a:t>
            </a:r>
            <a:r>
              <a:rPr lang="en-US" sz="1200" kern="1200" dirty="0" smtClean="0">
                <a:solidFill>
                  <a:schemeClr val="tx1"/>
                </a:solidFill>
                <a:latin typeface="+mn-lt"/>
                <a:ea typeface="+mn-ea"/>
                <a:cs typeface="+mn-cs"/>
              </a:rPr>
              <a:t>) values(678,'hjh')");</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session.getTransaction</a:t>
            </a:r>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    q1.executeUpdate();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session.getTransaction</a:t>
            </a:r>
            <a:r>
              <a:rPr lang="en-US" sz="1200" kern="1200" dirty="0" smtClean="0">
                <a:solidFill>
                  <a:schemeClr val="tx1"/>
                </a:solidFill>
                <a:latin typeface="+mn-lt"/>
                <a:ea typeface="+mn-ea"/>
                <a:cs typeface="+mn-cs"/>
              </a:rPr>
              <a:t>().commit();</a:t>
            </a:r>
            <a:endParaRPr lang="en-US" dirty="0"/>
          </a:p>
        </p:txBody>
      </p:sp>
      <p:sp>
        <p:nvSpPr>
          <p:cNvPr id="4" name="Slide Number Placeholder 3"/>
          <p:cNvSpPr>
            <a:spLocks noGrp="1"/>
          </p:cNvSpPr>
          <p:nvPr>
            <p:ph type="sldNum" sz="quarter" idx="10"/>
          </p:nvPr>
        </p:nvSpPr>
        <p:spPr/>
        <p:txBody>
          <a:bodyPr/>
          <a:lstStyle/>
          <a:p>
            <a:fld id="{E1AD3CE0-B773-44E5-8D67-C01484A1AF0E}"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56B73-7839-40BE-898A-27DE7798357A}" type="datetimeFigureOut">
              <a:rPr lang="en-IN" smtClean="0"/>
              <a:pPr/>
              <a:t>03-11-2015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526328-994E-4375-97C0-84506515B69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56B73-7839-40BE-898A-27DE7798357A}" type="datetimeFigureOut">
              <a:rPr lang="en-IN" smtClean="0"/>
              <a:pPr/>
              <a:t>03-11-2015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26328-994E-4375-97C0-84506515B69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 HQL</a:t>
            </a:r>
            <a:endParaRPr lang="en-IN" dirty="0" smtClean="0"/>
          </a:p>
        </p:txBody>
      </p:sp>
      <p:sp>
        <p:nvSpPr>
          <p:cNvPr id="307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 xmlns:p14="http://schemas.microsoft.com/office/powerpoint/2010/main" val="244314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queries</a:t>
            </a:r>
            <a:endParaRPr lang="en-US" dirty="0"/>
          </a:p>
        </p:txBody>
      </p:sp>
      <p:sp>
        <p:nvSpPr>
          <p:cNvPr id="3" name="Content Placeholder 2"/>
          <p:cNvSpPr>
            <a:spLocks noGrp="1"/>
          </p:cNvSpPr>
          <p:nvPr>
            <p:ph idx="1"/>
          </p:nvPr>
        </p:nvSpPr>
        <p:spPr>
          <a:xfrm>
            <a:off x="76200" y="1066800"/>
            <a:ext cx="8991600" cy="5562600"/>
          </a:xfrm>
        </p:spPr>
        <p:txBody>
          <a:bodyPr>
            <a:normAutofit fontScale="85000" lnSpcReduction="20000"/>
          </a:bodyPr>
          <a:lstStyle/>
          <a:p>
            <a:r>
              <a:rPr lang="en-US" dirty="0" smtClean="0"/>
              <a:t>The parameterized queries like the one we created for JDBC can also be created in hibernate.</a:t>
            </a:r>
          </a:p>
          <a:p>
            <a:r>
              <a:rPr lang="en-US" dirty="0"/>
              <a:t>The set XXX()  method are used here to set the values</a:t>
            </a:r>
          </a:p>
          <a:p>
            <a:pPr marL="0" indent="0">
              <a:lnSpc>
                <a:spcPct val="110000"/>
              </a:lnSpc>
              <a:spcBef>
                <a:spcPts val="400"/>
              </a:spcBef>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Query </a:t>
            </a:r>
            <a:r>
              <a:rPr lang="en-US" b="1" dirty="0" err="1">
                <a:latin typeface="Courier New" pitchFamily="49" charset="0"/>
                <a:cs typeface="Courier New" pitchFamily="49" charset="0"/>
              </a:rPr>
              <a:t>setXXX</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p XXX x)</a:t>
            </a:r>
          </a:p>
          <a:p>
            <a:pPr marL="400050" lvl="1" indent="0">
              <a:lnSpc>
                <a:spcPct val="110000"/>
              </a:lnSpc>
              <a:spcBef>
                <a:spcPts val="400"/>
              </a:spcBef>
              <a:buNone/>
            </a:pPr>
            <a:r>
              <a:rPr lang="en-US" sz="2000" dirty="0" smtClean="0"/>
              <a:t>XXX </a:t>
            </a:r>
            <a:r>
              <a:rPr lang="en-US" sz="2000" dirty="0"/>
              <a:t>represents a many number of data types apart from all the predefined types like </a:t>
            </a:r>
            <a:r>
              <a:rPr lang="en-US" sz="2000" b="1" dirty="0">
                <a:latin typeface="Courier New" pitchFamily="49" charset="0"/>
                <a:cs typeface="Courier New" pitchFamily="49" charset="0"/>
              </a:rPr>
              <a:t>Binary, Calendar, Date, Locale etc.</a:t>
            </a:r>
            <a:endParaRPr lang="en-US" dirty="0"/>
          </a:p>
          <a:p>
            <a:r>
              <a:rPr lang="en-US" dirty="0" smtClean="0"/>
              <a:t>Example:</a:t>
            </a:r>
          </a:p>
          <a:p>
            <a:pPr marL="0" indent="0">
              <a:lnSpc>
                <a:spcPct val="120000"/>
              </a:lnSpc>
              <a:buNone/>
            </a:pPr>
            <a:r>
              <a:rPr lang="en-US" b="1" dirty="0" smtClean="0">
                <a:latin typeface="Courier New" pitchFamily="49" charset="0"/>
                <a:cs typeface="Courier New" pitchFamily="49" charset="0"/>
              </a:rPr>
              <a:t>String</a:t>
            </a:r>
            <a:r>
              <a:rPr lang="en-US" dirty="0" smtClean="0"/>
              <a:t> </a:t>
            </a:r>
            <a:r>
              <a:rPr lang="en-US" b="1" dirty="0" smtClean="0">
                <a:latin typeface="Courier New" pitchFamily="49" charset="0"/>
                <a:cs typeface="Courier New" pitchFamily="49" charset="0"/>
              </a:rPr>
              <a:t>q ="</a:t>
            </a:r>
            <a:r>
              <a:rPr lang="en-US" b="1" dirty="0">
                <a:latin typeface="Courier New" pitchFamily="49" charset="0"/>
                <a:cs typeface="Courier New" pitchFamily="49" charset="0"/>
              </a:rPr>
              <a:t>select c.id from Customer c where </a:t>
            </a:r>
            <a:r>
              <a:rPr lang="en-US" b="1" dirty="0" err="1">
                <a:solidFill>
                  <a:srgbClr val="339933"/>
                </a:solidFill>
                <a:latin typeface="Courier New" pitchFamily="49" charset="0"/>
                <a:cs typeface="Courier New" pitchFamily="49" charset="0"/>
              </a:rPr>
              <a:t>c.email</a:t>
            </a:r>
            <a:r>
              <a:rPr lang="en-US" b="1" dirty="0">
                <a:solidFill>
                  <a:srgbClr val="339933"/>
                </a:solidFill>
                <a:latin typeface="Courier New" pitchFamily="49" charset="0"/>
                <a:cs typeface="Courier New" pitchFamily="49" charset="0"/>
              </a:rPr>
              <a:t>= </a:t>
            </a:r>
            <a:r>
              <a:rPr lang="en-US" b="1" dirty="0" smtClean="0">
                <a:solidFill>
                  <a:srgbClr val="339933"/>
                </a:solidFill>
                <a:latin typeface="Courier New" pitchFamily="49" charset="0"/>
                <a:cs typeface="Courier New" pitchFamily="49" charset="0"/>
              </a:rPr>
              <a: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0" indent="0">
              <a:lnSpc>
                <a:spcPct val="120000"/>
              </a:lnSpc>
              <a:buNone/>
            </a:pPr>
            <a:r>
              <a:rPr lang="en-US" b="1" dirty="0">
                <a:latin typeface="Courier New" pitchFamily="49" charset="0"/>
                <a:cs typeface="Courier New" pitchFamily="49" charset="0"/>
              </a:rPr>
              <a:t> query = </a:t>
            </a:r>
            <a:r>
              <a:rPr lang="en-US" b="1" dirty="0" err="1" smtClean="0">
                <a:latin typeface="Courier New" pitchFamily="49" charset="0"/>
                <a:cs typeface="Courier New" pitchFamily="49" charset="0"/>
              </a:rPr>
              <a:t>session.createQuery</a:t>
            </a:r>
            <a:r>
              <a:rPr lang="en-US" b="1" dirty="0" smtClean="0">
                <a:latin typeface="Courier New" pitchFamily="49" charset="0"/>
                <a:cs typeface="Courier New" pitchFamily="49" charset="0"/>
              </a:rPr>
              <a:t>(q);</a:t>
            </a:r>
            <a:endParaRPr lang="en-US" b="1" dirty="0">
              <a:latin typeface="Courier New" pitchFamily="49" charset="0"/>
              <a:cs typeface="Courier New" pitchFamily="49" charset="0"/>
            </a:endParaRPr>
          </a:p>
          <a:p>
            <a:pPr marL="0" indent="0">
              <a:lnSpc>
                <a:spcPct val="120000"/>
              </a:lnSpc>
              <a:buNone/>
            </a:pPr>
            <a:r>
              <a:rPr lang="en-US" b="1" dirty="0">
                <a:latin typeface="Courier New" pitchFamily="49" charset="0"/>
                <a:cs typeface="Courier New" pitchFamily="49" charset="0"/>
              </a:rPr>
              <a:t> </a:t>
            </a:r>
            <a:r>
              <a:rPr lang="en-US" b="1" dirty="0" err="1">
                <a:solidFill>
                  <a:srgbClr val="339933"/>
                </a:solidFill>
                <a:latin typeface="Courier New" pitchFamily="49" charset="0"/>
                <a:cs typeface="Courier New" pitchFamily="49" charset="0"/>
              </a:rPr>
              <a:t>query.setString</a:t>
            </a:r>
            <a:r>
              <a:rPr lang="en-US" b="1" dirty="0">
                <a:solidFill>
                  <a:srgbClr val="339933"/>
                </a:solidFill>
                <a:latin typeface="Courier New" pitchFamily="49" charset="0"/>
                <a:cs typeface="Courier New" pitchFamily="49" charset="0"/>
              </a:rPr>
              <a:t>(0, "mm@yahoo.com");</a:t>
            </a:r>
          </a:p>
          <a:p>
            <a:pPr marL="0" indent="0">
              <a:lnSpc>
                <a:spcPct val="120000"/>
              </a:lnSpc>
              <a:buNone/>
            </a:pPr>
            <a:r>
              <a:rPr lang="en-US" b="1" dirty="0">
                <a:latin typeface="Courier New" pitchFamily="49" charset="0"/>
                <a:cs typeface="Courier New" pitchFamily="49" charset="0"/>
              </a:rPr>
              <a:t> List id1 = </a:t>
            </a:r>
            <a:r>
              <a:rPr lang="en-US" b="1" dirty="0" err="1">
                <a:latin typeface="Courier New" pitchFamily="49" charset="0"/>
                <a:cs typeface="Courier New" pitchFamily="49" charset="0"/>
              </a:rPr>
              <a:t>query.list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0" indent="0">
              <a:lnSpc>
                <a:spcPct val="120000"/>
              </a:lnSpc>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out.println</a:t>
            </a:r>
            <a:r>
              <a:rPr lang="en-US" b="1" dirty="0">
                <a:latin typeface="Courier New" pitchFamily="49" charset="0"/>
                <a:cs typeface="Courier New" pitchFamily="49" charset="0"/>
              </a:rPr>
              <a:t>("ID is : " + id1.get(0));</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10</a:t>
            </a:fld>
            <a:endParaRPr lang="en-US"/>
          </a:p>
        </p:txBody>
      </p:sp>
    </p:spTree>
    <p:extLst>
      <p:ext uri="{BB962C8B-B14F-4D97-AF65-F5344CB8AC3E}">
        <p14:creationId xmlns="" xmlns:p14="http://schemas.microsoft.com/office/powerpoint/2010/main" val="140449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get all the products which are priced above specified price  */</a:t>
            </a:r>
          </a:p>
          <a:p>
            <a:pPr>
              <a:buNone/>
            </a:pPr>
            <a:endParaRPr lang="en-US" dirty="0" smtClean="0"/>
          </a:p>
          <a:p>
            <a:pPr>
              <a:buNone/>
            </a:pPr>
            <a:r>
              <a:rPr lang="en-US" b="1" dirty="0" smtClean="0"/>
              <a:t>public List&lt;Product&gt; </a:t>
            </a:r>
            <a:r>
              <a:rPr lang="en-US" b="1" dirty="0" err="1" smtClean="0"/>
              <a:t>getProductsPrice</a:t>
            </a:r>
            <a:r>
              <a:rPr lang="en-US" b="1" dirty="0" smtClean="0"/>
              <a:t>(double price)</a:t>
            </a:r>
          </a:p>
          <a:p>
            <a:pPr>
              <a:buNone/>
            </a:pPr>
            <a:r>
              <a:rPr lang="en-US" dirty="0" smtClean="0"/>
              <a:t>{</a:t>
            </a:r>
          </a:p>
          <a:p>
            <a:pPr>
              <a:buNone/>
            </a:pPr>
            <a:r>
              <a:rPr lang="en-US" dirty="0" smtClean="0"/>
              <a:t>Session </a:t>
            </a:r>
            <a:r>
              <a:rPr lang="en-US" dirty="0" err="1" smtClean="0"/>
              <a:t>session</a:t>
            </a:r>
            <a:r>
              <a:rPr lang="en-US" dirty="0" smtClean="0"/>
              <a:t>=</a:t>
            </a:r>
            <a:r>
              <a:rPr lang="en-US" dirty="0" err="1" smtClean="0"/>
              <a:t>sessionFactory.openSession</a:t>
            </a:r>
            <a:r>
              <a:rPr lang="en-US" dirty="0" smtClean="0"/>
              <a:t>();</a:t>
            </a:r>
          </a:p>
          <a:p>
            <a:pPr>
              <a:buNone/>
            </a:pPr>
            <a:r>
              <a:rPr lang="en-US" dirty="0" smtClean="0"/>
              <a:t>//Query </a:t>
            </a:r>
            <a:r>
              <a:rPr lang="en-US" dirty="0" err="1" smtClean="0"/>
              <a:t>query</a:t>
            </a:r>
            <a:r>
              <a:rPr lang="en-US" dirty="0" smtClean="0"/>
              <a:t>=</a:t>
            </a:r>
            <a:r>
              <a:rPr lang="en-US" dirty="0" err="1" smtClean="0"/>
              <a:t>session.createQuery</a:t>
            </a:r>
            <a:r>
              <a:rPr lang="en-US" dirty="0" smtClean="0"/>
              <a:t>("From Product p where </a:t>
            </a:r>
            <a:r>
              <a:rPr lang="en-US" dirty="0" err="1" smtClean="0"/>
              <a:t>p.price</a:t>
            </a:r>
            <a:r>
              <a:rPr lang="en-US" dirty="0" smtClean="0"/>
              <a:t> &gt; ?");</a:t>
            </a:r>
          </a:p>
          <a:p>
            <a:pPr>
              <a:buNone/>
            </a:pPr>
            <a:r>
              <a:rPr lang="en-US" dirty="0" smtClean="0"/>
              <a:t>//</a:t>
            </a:r>
            <a:r>
              <a:rPr lang="en-US" dirty="0" err="1" smtClean="0"/>
              <a:t>query.setParameter</a:t>
            </a:r>
            <a:r>
              <a:rPr lang="en-US" dirty="0" smtClean="0"/>
              <a:t>(0, price);</a:t>
            </a:r>
          </a:p>
          <a:p>
            <a:pPr>
              <a:buNone/>
            </a:pPr>
            <a:r>
              <a:rPr lang="en-US" dirty="0" smtClean="0"/>
              <a:t>Query </a:t>
            </a:r>
            <a:r>
              <a:rPr lang="en-US" dirty="0" err="1" smtClean="0"/>
              <a:t>query</a:t>
            </a:r>
            <a:r>
              <a:rPr lang="en-US" dirty="0" smtClean="0"/>
              <a:t>=</a:t>
            </a:r>
            <a:r>
              <a:rPr lang="en-US" dirty="0" err="1" smtClean="0"/>
              <a:t>session.createQuery</a:t>
            </a:r>
            <a:r>
              <a:rPr lang="en-US" dirty="0" smtClean="0"/>
              <a:t>("From Product p where </a:t>
            </a:r>
            <a:r>
              <a:rPr lang="en-US" dirty="0" err="1" smtClean="0"/>
              <a:t>p.price</a:t>
            </a:r>
            <a:r>
              <a:rPr lang="en-US" dirty="0" smtClean="0"/>
              <a:t> &gt; :price");</a:t>
            </a:r>
          </a:p>
          <a:p>
            <a:pPr>
              <a:buNone/>
            </a:pPr>
            <a:r>
              <a:rPr lang="en-US" dirty="0" err="1" smtClean="0"/>
              <a:t>query.setParameter</a:t>
            </a:r>
            <a:r>
              <a:rPr lang="en-US" dirty="0" smtClean="0"/>
              <a:t>("price", price);</a:t>
            </a:r>
          </a:p>
          <a:p>
            <a:pPr>
              <a:buNone/>
            </a:pPr>
            <a:r>
              <a:rPr lang="en-US" b="1" dirty="0" smtClean="0"/>
              <a:t>return </a:t>
            </a:r>
            <a:r>
              <a:rPr lang="en-US" b="1" u="sng" dirty="0" err="1" smtClean="0"/>
              <a:t>query.list</a:t>
            </a:r>
            <a:r>
              <a:rPr lang="en-US" b="1" u="sng" dirty="0" smtClean="0"/>
              <a:t>();</a:t>
            </a:r>
          </a:p>
          <a:p>
            <a:pPr>
              <a:buNone/>
            </a:pPr>
            <a:endParaRPr lang="en-US" dirty="0" smtClean="0"/>
          </a:p>
          <a:p>
            <a:pPr>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796908"/>
          </a:xfrm>
        </p:spPr>
        <p:txBody>
          <a:bodyPr/>
          <a:lstStyle/>
          <a:p>
            <a:r>
              <a:rPr lang="en-US" dirty="0" smtClean="0"/>
              <a:t>Sample code</a:t>
            </a:r>
            <a:endParaRPr lang="en-US" dirty="0"/>
          </a:p>
        </p:txBody>
      </p:sp>
      <p:sp>
        <p:nvSpPr>
          <p:cNvPr id="3" name="Content Placeholder 2"/>
          <p:cNvSpPr>
            <a:spLocks noGrp="1"/>
          </p:cNvSpPr>
          <p:nvPr>
            <p:ph idx="1"/>
          </p:nvPr>
        </p:nvSpPr>
        <p:spPr>
          <a:xfrm>
            <a:off x="285720" y="1142984"/>
            <a:ext cx="8401080" cy="4983179"/>
          </a:xfrm>
        </p:spPr>
        <p:txBody>
          <a:bodyPr>
            <a:normAutofit fontScale="55000" lnSpcReduction="20000"/>
          </a:bodyPr>
          <a:lstStyle/>
          <a:p>
            <a:pPr>
              <a:buNone/>
            </a:pPr>
            <a:r>
              <a:rPr lang="en-US" dirty="0" smtClean="0"/>
              <a:t>/* update stock of all products whose name has a pattern */</a:t>
            </a:r>
          </a:p>
          <a:p>
            <a:pPr>
              <a:buNone/>
            </a:pPr>
            <a:r>
              <a:rPr lang="en-US" b="1" dirty="0" smtClean="0"/>
              <a:t>public </a:t>
            </a:r>
            <a:r>
              <a:rPr lang="en-US" b="1" dirty="0" err="1" smtClean="0"/>
              <a:t>boolean</a:t>
            </a:r>
            <a:r>
              <a:rPr lang="en-US" b="1" dirty="0" smtClean="0"/>
              <a:t> </a:t>
            </a:r>
            <a:r>
              <a:rPr lang="en-US" b="1" dirty="0" err="1" smtClean="0"/>
              <a:t>updateStockName</a:t>
            </a:r>
            <a:r>
              <a:rPr lang="en-US" b="1" dirty="0" smtClean="0"/>
              <a:t>(long </a:t>
            </a:r>
            <a:r>
              <a:rPr lang="en-US" b="1" dirty="0" err="1" smtClean="0"/>
              <a:t>stock,String</a:t>
            </a:r>
            <a:r>
              <a:rPr lang="en-US" b="1" dirty="0" smtClean="0"/>
              <a:t> </a:t>
            </a:r>
            <a:r>
              <a:rPr lang="en-US" b="1" dirty="0" err="1" smtClean="0"/>
              <a:t>namePattern</a:t>
            </a:r>
            <a:r>
              <a:rPr lang="en-US" b="1" dirty="0" smtClean="0"/>
              <a:t>)</a:t>
            </a:r>
          </a:p>
          <a:p>
            <a:pPr>
              <a:buNone/>
            </a:pPr>
            <a:r>
              <a:rPr lang="en-US" dirty="0" smtClean="0"/>
              <a:t>{</a:t>
            </a:r>
          </a:p>
          <a:p>
            <a:pPr>
              <a:buNone/>
            </a:pPr>
            <a:r>
              <a:rPr lang="en-US" b="1" dirty="0" smtClean="0"/>
              <a:t>try{</a:t>
            </a:r>
          </a:p>
          <a:p>
            <a:pPr>
              <a:buNone/>
            </a:pPr>
            <a:r>
              <a:rPr lang="en-US" dirty="0" smtClean="0"/>
              <a:t>Session </a:t>
            </a:r>
            <a:r>
              <a:rPr lang="en-US" dirty="0" err="1" smtClean="0"/>
              <a:t>session</a:t>
            </a:r>
            <a:r>
              <a:rPr lang="en-US" dirty="0" smtClean="0"/>
              <a:t>=</a:t>
            </a:r>
            <a:r>
              <a:rPr lang="en-US" dirty="0" err="1" smtClean="0"/>
              <a:t>sessionFactory.openSession</a:t>
            </a:r>
            <a:r>
              <a:rPr lang="en-US" dirty="0" smtClean="0"/>
              <a:t>();</a:t>
            </a:r>
          </a:p>
          <a:p>
            <a:pPr>
              <a:buNone/>
            </a:pPr>
            <a:r>
              <a:rPr lang="en-US" dirty="0" smtClean="0"/>
              <a:t>Query </a:t>
            </a:r>
            <a:r>
              <a:rPr lang="en-US" dirty="0" err="1" smtClean="0"/>
              <a:t>query</a:t>
            </a:r>
            <a:r>
              <a:rPr lang="en-US" dirty="0" smtClean="0"/>
              <a:t>=</a:t>
            </a:r>
            <a:r>
              <a:rPr lang="en-US" dirty="0" err="1" smtClean="0"/>
              <a:t>session.createQuery</a:t>
            </a:r>
            <a:r>
              <a:rPr lang="en-US" dirty="0" smtClean="0"/>
              <a:t>("update Product p set </a:t>
            </a:r>
            <a:r>
              <a:rPr lang="en-US" dirty="0" err="1" smtClean="0"/>
              <a:t>p.stock</a:t>
            </a:r>
            <a:r>
              <a:rPr lang="en-US" dirty="0" smtClean="0"/>
              <a:t>=? where p.name like ?");</a:t>
            </a:r>
          </a:p>
          <a:p>
            <a:pPr>
              <a:buNone/>
            </a:pPr>
            <a:r>
              <a:rPr lang="en-US" dirty="0" err="1" smtClean="0"/>
              <a:t>query.setParameter</a:t>
            </a:r>
            <a:r>
              <a:rPr lang="en-US" dirty="0" smtClean="0"/>
              <a:t>(0,stock);</a:t>
            </a:r>
          </a:p>
          <a:p>
            <a:pPr>
              <a:buNone/>
            </a:pPr>
            <a:r>
              <a:rPr lang="en-US" dirty="0" err="1" smtClean="0"/>
              <a:t>query.setParameter</a:t>
            </a:r>
            <a:r>
              <a:rPr lang="en-US" dirty="0" smtClean="0"/>
              <a:t>(1, "%"+</a:t>
            </a:r>
            <a:r>
              <a:rPr lang="en-US" dirty="0" err="1" smtClean="0"/>
              <a:t>namePattern</a:t>
            </a:r>
            <a:r>
              <a:rPr lang="en-US" dirty="0" smtClean="0"/>
              <a:t>+"%");</a:t>
            </a:r>
          </a:p>
          <a:p>
            <a:pPr>
              <a:buNone/>
            </a:pPr>
            <a:r>
              <a:rPr lang="en-US" dirty="0" err="1" smtClean="0"/>
              <a:t>query.executeUpdate</a:t>
            </a:r>
            <a:r>
              <a:rPr lang="en-US" dirty="0" smtClean="0"/>
              <a:t>();</a:t>
            </a:r>
          </a:p>
          <a:p>
            <a:pPr>
              <a:buNone/>
            </a:pPr>
            <a:r>
              <a:rPr lang="en-US" b="1" dirty="0" smtClean="0"/>
              <a:t>return true;</a:t>
            </a:r>
          </a:p>
          <a:p>
            <a:pPr>
              <a:buNone/>
            </a:pPr>
            <a:r>
              <a:rPr lang="en-US" dirty="0" smtClean="0"/>
              <a:t>}</a:t>
            </a:r>
          </a:p>
          <a:p>
            <a:pPr>
              <a:buNone/>
            </a:pPr>
            <a:r>
              <a:rPr lang="en-US" b="1" dirty="0" smtClean="0"/>
              <a:t>catch(Exception e)</a:t>
            </a:r>
          </a:p>
          <a:p>
            <a:pPr>
              <a:buNone/>
            </a:pPr>
            <a:r>
              <a:rPr lang="en-US" dirty="0" smtClean="0"/>
              <a:t>{</a:t>
            </a:r>
          </a:p>
          <a:p>
            <a:pPr>
              <a:buNone/>
            </a:pPr>
            <a:r>
              <a:rPr lang="en-US" dirty="0" err="1" smtClean="0"/>
              <a:t>System.</a:t>
            </a:r>
            <a:r>
              <a:rPr lang="en-US" b="1" i="1" dirty="0" err="1" smtClean="0"/>
              <a:t>out.println</a:t>
            </a:r>
            <a:r>
              <a:rPr lang="en-US" b="1" i="1" dirty="0" smtClean="0"/>
              <a:t>(e);</a:t>
            </a:r>
          </a:p>
          <a:p>
            <a:pPr>
              <a:buNone/>
            </a:pPr>
            <a:r>
              <a:rPr lang="en-US" b="1" dirty="0" smtClean="0"/>
              <a:t>return false;</a:t>
            </a:r>
          </a:p>
          <a:p>
            <a:pPr>
              <a:buNone/>
            </a:pPr>
            <a:r>
              <a:rPr lang="en-US" dirty="0" smtClean="0"/>
              <a:t>}</a:t>
            </a:r>
          </a:p>
          <a:p>
            <a:pPr>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939784"/>
          </a:xfrm>
        </p:spPr>
        <p:txBody>
          <a:bodyPr>
            <a:normAutofit fontScale="90000"/>
          </a:bodyPr>
          <a:lstStyle/>
          <a:p>
            <a:r>
              <a:rPr lang="en-US" dirty="0" smtClean="0"/>
              <a:t>Example of HQL update query</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400" dirty="0" smtClean="0"/>
              <a:t>Transaction </a:t>
            </a:r>
            <a:r>
              <a:rPr lang="en-US" sz="2400" dirty="0" err="1" smtClean="0"/>
              <a:t>tx</a:t>
            </a:r>
            <a:r>
              <a:rPr lang="en-US" sz="2400" dirty="0" smtClean="0"/>
              <a:t>=</a:t>
            </a:r>
            <a:r>
              <a:rPr lang="en-US" sz="2400" dirty="0" err="1" smtClean="0"/>
              <a:t>session.beginTransaction</a:t>
            </a:r>
            <a:r>
              <a:rPr lang="en-US" sz="2400" dirty="0" smtClean="0"/>
              <a:t>();  </a:t>
            </a:r>
          </a:p>
          <a:p>
            <a:pPr>
              <a:buNone/>
            </a:pPr>
            <a:r>
              <a:rPr lang="en-US" sz="2400" dirty="0" smtClean="0"/>
              <a:t>Query q=</a:t>
            </a:r>
            <a:r>
              <a:rPr lang="en-US" sz="2400" dirty="0" err="1" smtClean="0"/>
              <a:t>session.createQuery</a:t>
            </a:r>
            <a:r>
              <a:rPr lang="en-US" sz="2400" dirty="0" smtClean="0"/>
              <a:t>("update User set name=:n where id=:</a:t>
            </a:r>
            <a:r>
              <a:rPr lang="en-US" sz="2400" dirty="0" err="1" smtClean="0"/>
              <a:t>i</a:t>
            </a:r>
            <a:r>
              <a:rPr lang="en-US" sz="2400" dirty="0" smtClean="0"/>
              <a:t>");  </a:t>
            </a:r>
          </a:p>
          <a:p>
            <a:pPr>
              <a:buNone/>
            </a:pPr>
            <a:r>
              <a:rPr lang="en-US" sz="2400" dirty="0" err="1" smtClean="0"/>
              <a:t>q.setParameter</a:t>
            </a:r>
            <a:r>
              <a:rPr lang="en-US" sz="2400" dirty="0" smtClean="0"/>
              <a:t>("</a:t>
            </a:r>
            <a:r>
              <a:rPr lang="en-US" sz="2400" dirty="0" err="1" smtClean="0"/>
              <a:t>n","Udit</a:t>
            </a:r>
            <a:r>
              <a:rPr lang="en-US" sz="2400" dirty="0" smtClean="0"/>
              <a:t> Kumar");  </a:t>
            </a:r>
          </a:p>
          <a:p>
            <a:pPr>
              <a:buNone/>
            </a:pPr>
            <a:r>
              <a:rPr lang="en-US" sz="2400" dirty="0" err="1" smtClean="0"/>
              <a:t>q.setParameter</a:t>
            </a:r>
            <a:r>
              <a:rPr lang="en-US" sz="2400" dirty="0" smtClean="0"/>
              <a:t>("i",111);  </a:t>
            </a:r>
          </a:p>
          <a:p>
            <a:pPr>
              <a:buNone/>
            </a:pPr>
            <a:r>
              <a:rPr lang="en-US" sz="2400" dirty="0" smtClean="0"/>
              <a:t>  </a:t>
            </a:r>
          </a:p>
          <a:p>
            <a:pPr>
              <a:buNone/>
            </a:pPr>
            <a:r>
              <a:rPr lang="en-US" sz="2400" b="1" dirty="0" err="1" smtClean="0"/>
              <a:t>int</a:t>
            </a:r>
            <a:r>
              <a:rPr lang="en-US" sz="2400" dirty="0" smtClean="0"/>
              <a:t> status=</a:t>
            </a:r>
            <a:r>
              <a:rPr lang="en-US" sz="2400" dirty="0" err="1" smtClean="0"/>
              <a:t>q.executeUpdate</a:t>
            </a:r>
            <a:r>
              <a:rPr lang="en-US" sz="2400" dirty="0" smtClean="0"/>
              <a:t>();  </a:t>
            </a:r>
          </a:p>
          <a:p>
            <a:pPr>
              <a:buNone/>
            </a:pPr>
            <a:r>
              <a:rPr lang="en-US" sz="2400" dirty="0" err="1" smtClean="0"/>
              <a:t>System.out.println</a:t>
            </a:r>
            <a:r>
              <a:rPr lang="en-US" sz="2400" dirty="0" smtClean="0"/>
              <a:t>(status);  </a:t>
            </a:r>
          </a:p>
          <a:p>
            <a:pPr>
              <a:buNone/>
            </a:pPr>
            <a:r>
              <a:rPr lang="en-US" sz="2400" dirty="0" err="1" smtClean="0"/>
              <a:t>tx.commit</a:t>
            </a:r>
            <a:r>
              <a:rPr lang="en-US" sz="2400" dirty="0" smtClean="0"/>
              <a:t>();  </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58204" cy="714380"/>
          </a:xfrm>
        </p:spPr>
        <p:txBody>
          <a:bodyPr>
            <a:normAutofit fontScale="90000"/>
          </a:bodyPr>
          <a:lstStyle/>
          <a:p>
            <a:r>
              <a:rPr lang="en-US" dirty="0" smtClean="0"/>
              <a:t>Hibernate Named Query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hibernate named query is way to use any query by some meaningful name. It is like using alias names. The Hibernate framework provides the concept of named queries so that application programmer need not to scatter queries to all the java code.</a:t>
            </a:r>
          </a:p>
          <a:p>
            <a:r>
              <a:rPr lang="en-US" dirty="0" smtClean="0"/>
              <a:t>There are two ways to define the named query in hibernate:</a:t>
            </a:r>
          </a:p>
          <a:p>
            <a:r>
              <a:rPr lang="en-US" dirty="0" smtClean="0"/>
              <a:t>by annotation</a:t>
            </a:r>
          </a:p>
          <a:p>
            <a:r>
              <a:rPr lang="en-US" dirty="0" smtClean="0"/>
              <a:t>by mapping file.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a:t>
            </a:r>
            <a:r>
              <a:rPr lang="en-US" dirty="0" smtClean="0"/>
              <a:t>queries (contd..)</a:t>
            </a:r>
            <a:endParaRPr lang="en-US" b="0" dirty="0"/>
          </a:p>
        </p:txBody>
      </p:sp>
      <p:sp>
        <p:nvSpPr>
          <p:cNvPr id="3" name="Content Placeholder 2"/>
          <p:cNvSpPr>
            <a:spLocks noGrp="1"/>
          </p:cNvSpPr>
          <p:nvPr>
            <p:ph idx="1"/>
          </p:nvPr>
        </p:nvSpPr>
        <p:spPr>
          <a:xfrm>
            <a:off x="381000" y="1143000"/>
            <a:ext cx="8229600" cy="4525963"/>
          </a:xfrm>
        </p:spPr>
        <p:txBody>
          <a:bodyPr>
            <a:normAutofit fontScale="77500" lnSpcReduction="20000"/>
          </a:bodyPr>
          <a:lstStyle/>
          <a:p>
            <a:r>
              <a:rPr lang="en-US" dirty="0" smtClean="0"/>
              <a:t>Sometimes embedding  </a:t>
            </a:r>
            <a:r>
              <a:rPr lang="en-US" dirty="0"/>
              <a:t>HQL into </a:t>
            </a:r>
            <a:r>
              <a:rPr lang="en-US" dirty="0" smtClean="0"/>
              <a:t>Java </a:t>
            </a:r>
            <a:r>
              <a:rPr lang="en-US" dirty="0"/>
              <a:t>code </a:t>
            </a:r>
            <a:r>
              <a:rPr lang="en-US" dirty="0" smtClean="0"/>
              <a:t>may make </a:t>
            </a:r>
            <a:r>
              <a:rPr lang="en-US" dirty="0"/>
              <a:t>it harder to </a:t>
            </a:r>
            <a:r>
              <a:rPr lang="en-US" dirty="0" smtClean="0"/>
              <a:t>maintain.</a:t>
            </a:r>
          </a:p>
          <a:p>
            <a:r>
              <a:rPr lang="en-US" dirty="0" smtClean="0"/>
              <a:t>Named query helps to </a:t>
            </a:r>
            <a:r>
              <a:rPr lang="en-US" dirty="0"/>
              <a:t>externalize any HQL queries that can be statically </a:t>
            </a:r>
            <a:r>
              <a:rPr lang="en-US" dirty="0" smtClean="0"/>
              <a:t>defined.</a:t>
            </a:r>
          </a:p>
          <a:p>
            <a:r>
              <a:rPr lang="en-US" dirty="0" smtClean="0"/>
              <a:t>The queries are specified in mapping document with the a name.</a:t>
            </a:r>
          </a:p>
          <a:p>
            <a:r>
              <a:rPr lang="en-US" dirty="0" smtClean="0"/>
              <a:t>They are </a:t>
            </a:r>
            <a:r>
              <a:rPr lang="en-US" dirty="0"/>
              <a:t>retrieved using </a:t>
            </a:r>
            <a:r>
              <a:rPr lang="en-US" dirty="0" smtClean="0"/>
              <a:t>method defined in the </a:t>
            </a:r>
            <a:r>
              <a:rPr lang="en-US" b="1" dirty="0">
                <a:latin typeface="Courier New" pitchFamily="49" charset="0"/>
                <a:cs typeface="Courier New" pitchFamily="49" charset="0"/>
              </a:rPr>
              <a:t>Session</a:t>
            </a:r>
          </a:p>
          <a:p>
            <a:pPr marL="0" indent="0">
              <a:buNone/>
            </a:pPr>
            <a:r>
              <a:rPr lang="en-US" dirty="0"/>
              <a:t>	</a:t>
            </a:r>
            <a:r>
              <a:rPr lang="en-US" b="1" dirty="0">
                <a:latin typeface="Courier New" pitchFamily="49" charset="0"/>
                <a:cs typeface="Courier New" pitchFamily="49" charset="0"/>
              </a:rPr>
              <a:t>Query </a:t>
            </a:r>
            <a:r>
              <a:rPr lang="en-US" b="1" dirty="0" err="1">
                <a:latin typeface="Courier New" pitchFamily="49" charset="0"/>
                <a:cs typeface="Courier New" pitchFamily="49" charset="0"/>
              </a:rPr>
              <a:t>getNamedQuery</a:t>
            </a:r>
            <a:r>
              <a:rPr lang="en-US" b="1" dirty="0">
                <a:latin typeface="Courier New" pitchFamily="49" charset="0"/>
                <a:cs typeface="Courier New" pitchFamily="49" charset="0"/>
              </a:rPr>
              <a:t>(String </a:t>
            </a:r>
            <a:r>
              <a:rPr lang="en-US" b="1" dirty="0" err="1">
                <a:latin typeface="Courier New" pitchFamily="49" charset="0"/>
                <a:cs typeface="Courier New" pitchFamily="49" charset="0"/>
              </a:rPr>
              <a:t>queryName</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HibernateException</a:t>
            </a:r>
            <a:endParaRPr lang="en-US" b="1" dirty="0">
              <a:latin typeface="Courier New" pitchFamily="49" charset="0"/>
              <a:cs typeface="Courier New" pitchFamily="49" charset="0"/>
            </a:endParaRPr>
          </a:p>
          <a:p>
            <a:r>
              <a:rPr lang="en-US" dirty="0" smtClean="0"/>
              <a:t>Parameterized queries can also be written in the mapping document and this can be retrieved using the same approach that we discussed in the previous slide.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15</a:t>
            </a:fld>
            <a:endParaRPr lang="en-US"/>
          </a:p>
        </p:txBody>
      </p:sp>
    </p:spTree>
    <p:extLst>
      <p:ext uri="{BB962C8B-B14F-4D97-AF65-F5344CB8AC3E}">
        <p14:creationId xmlns="" xmlns:p14="http://schemas.microsoft.com/office/powerpoint/2010/main" val="740911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Named </a:t>
            </a:r>
            <a:r>
              <a:rPr lang="en-US" dirty="0"/>
              <a:t>queries</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16</a:t>
            </a:fld>
            <a:endParaRPr lang="en-US"/>
          </a:p>
        </p:txBody>
      </p:sp>
      <p:sp>
        <p:nvSpPr>
          <p:cNvPr id="5" name="Rectangle 4"/>
          <p:cNvSpPr/>
          <p:nvPr/>
        </p:nvSpPr>
        <p:spPr>
          <a:xfrm>
            <a:off x="152400" y="1066800"/>
            <a:ext cx="8610599" cy="5632311"/>
          </a:xfrm>
          <a:prstGeom prst="rect">
            <a:avLst/>
          </a:prstGeom>
        </p:spPr>
        <p:txBody>
          <a:bodyPr wrap="square">
            <a:spAutoFit/>
          </a:bodyPr>
          <a:lstStyle/>
          <a:p>
            <a:r>
              <a:rPr lang="en-US" sz="2000" dirty="0">
                <a:solidFill>
                  <a:srgbClr val="5F5F5F"/>
                </a:solidFill>
                <a:latin typeface="+mn-lt"/>
              </a:rPr>
              <a:t>This example define the parameterized query from the mapping document. It then </a:t>
            </a:r>
            <a:r>
              <a:rPr lang="en-US" sz="2000" dirty="0" smtClean="0">
                <a:solidFill>
                  <a:srgbClr val="5F5F5F"/>
                </a:solidFill>
                <a:latin typeface="+mn-lt"/>
              </a:rPr>
              <a:t>retrieves </a:t>
            </a:r>
            <a:r>
              <a:rPr lang="en-US" sz="2000" dirty="0">
                <a:solidFill>
                  <a:srgbClr val="5F5F5F"/>
                </a:solidFill>
                <a:latin typeface="+mn-lt"/>
              </a:rPr>
              <a:t>the query in the servlet code and executes it after providing value to the parameter</a:t>
            </a:r>
            <a:r>
              <a:rPr lang="en-US" sz="2000" b="1" dirty="0" smtClean="0">
                <a:solidFill>
                  <a:srgbClr val="5F5F5F"/>
                </a:solidFill>
                <a:latin typeface="Courier New" pitchFamily="49" charset="0"/>
                <a:cs typeface="Courier New" pitchFamily="49" charset="0"/>
              </a:rPr>
              <a:t>.</a:t>
            </a:r>
          </a:p>
          <a:p>
            <a:r>
              <a:rPr lang="en-US" sz="2000" b="1" u="sng" dirty="0" smtClean="0">
                <a:solidFill>
                  <a:srgbClr val="339933"/>
                </a:solidFill>
                <a:latin typeface="Courier New" pitchFamily="49" charset="0"/>
                <a:cs typeface="Courier New" pitchFamily="49" charset="0"/>
              </a:rPr>
              <a:t>customer.hbm.xml</a:t>
            </a:r>
          </a:p>
          <a:p>
            <a:r>
              <a:rPr lang="en-US" sz="2000" b="1" dirty="0" smtClean="0">
                <a:latin typeface="Courier New" pitchFamily="49" charset="0"/>
                <a:cs typeface="Courier New" pitchFamily="49" charset="0"/>
              </a:rPr>
              <a:t>&lt;hibernate-mapping</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solidFill>
                  <a:srgbClr val="7030A0"/>
                </a:solidFill>
                <a:latin typeface="Courier New" pitchFamily="49" charset="0"/>
                <a:cs typeface="Courier New" pitchFamily="49" charset="0"/>
              </a:rPr>
              <a:t>&lt;query name="</a:t>
            </a:r>
            <a:r>
              <a:rPr lang="en-US" sz="2000" b="1" dirty="0" err="1">
                <a:solidFill>
                  <a:srgbClr val="7030A0"/>
                </a:solidFill>
                <a:latin typeface="Courier New" pitchFamily="49" charset="0"/>
                <a:cs typeface="Courier New" pitchFamily="49" charset="0"/>
              </a:rPr>
              <a:t>getCustID</a:t>
            </a:r>
            <a:r>
              <a:rPr lang="en-US" sz="2000" b="1" dirty="0">
                <a:solidFill>
                  <a:srgbClr val="7030A0"/>
                </a:solidFill>
                <a:latin typeface="Courier New" pitchFamily="49" charset="0"/>
                <a:cs typeface="Courier New" pitchFamily="49" charset="0"/>
              </a:rPr>
              <a:t>"&gt;select c.id from Customer as c where </a:t>
            </a:r>
            <a:r>
              <a:rPr lang="en-US" sz="2000" b="1" dirty="0" err="1">
                <a:solidFill>
                  <a:srgbClr val="7030A0"/>
                </a:solidFill>
                <a:latin typeface="Courier New" pitchFamily="49" charset="0"/>
                <a:cs typeface="Courier New" pitchFamily="49" charset="0"/>
              </a:rPr>
              <a:t>c.email</a:t>
            </a:r>
            <a:r>
              <a:rPr lang="en-US" sz="2000" b="1" dirty="0">
                <a:solidFill>
                  <a:srgbClr val="7030A0"/>
                </a:solidFill>
                <a:latin typeface="Courier New" pitchFamily="49" charset="0"/>
                <a:cs typeface="Courier New" pitchFamily="49" charset="0"/>
              </a:rPr>
              <a:t>=?&lt;/query</a:t>
            </a:r>
            <a:r>
              <a:rPr lang="en-US" sz="2000" b="1" dirty="0" smtClean="0">
                <a:solidFill>
                  <a:srgbClr val="7030A0"/>
                </a:solidFill>
                <a:latin typeface="Courier New" pitchFamily="49" charset="0"/>
                <a:cs typeface="Courier New" pitchFamily="49" charset="0"/>
              </a:rPr>
              <a:t>&gt;</a:t>
            </a:r>
            <a:endParaRPr lang="en-US" sz="2000" b="1" dirty="0">
              <a:solidFill>
                <a:srgbClr val="7030A0"/>
              </a:solidFill>
              <a:latin typeface="Courier New" pitchFamily="49" charset="0"/>
              <a:cs typeface="Courier New" pitchFamily="49" charset="0"/>
            </a:endParaRPr>
          </a:p>
          <a:p>
            <a:r>
              <a:rPr lang="en-US" sz="2000" b="1" dirty="0">
                <a:latin typeface="Courier New" pitchFamily="49" charset="0"/>
                <a:cs typeface="Courier New" pitchFamily="49" charset="0"/>
              </a:rPr>
              <a:t>&lt;/hibernate-mapping</a:t>
            </a:r>
            <a:r>
              <a:rPr lang="en-US" sz="2000" b="1" dirty="0" smtClean="0">
                <a:latin typeface="Courier New" pitchFamily="49" charset="0"/>
                <a:cs typeface="Courier New" pitchFamily="49" charset="0"/>
              </a:rPr>
              <a:t>&gt;</a:t>
            </a:r>
          </a:p>
          <a:p>
            <a:r>
              <a:rPr lang="en-US" sz="2000" b="1" u="sng" dirty="0">
                <a:solidFill>
                  <a:srgbClr val="339933"/>
                </a:solidFill>
                <a:latin typeface="Courier New" pitchFamily="49" charset="0"/>
                <a:cs typeface="Courier New" pitchFamily="49" charset="0"/>
              </a:rPr>
              <a:t>In the </a:t>
            </a:r>
            <a:r>
              <a:rPr lang="en-US" sz="2000" b="1" u="sng" dirty="0" smtClean="0">
                <a:solidFill>
                  <a:srgbClr val="339933"/>
                </a:solidFill>
                <a:latin typeface="Courier New" pitchFamily="49" charset="0"/>
                <a:cs typeface="Courier New" pitchFamily="49" charset="0"/>
              </a:rPr>
              <a:t>Java code</a:t>
            </a:r>
            <a:endParaRPr lang="en-US" sz="2000" b="1" u="sng" dirty="0">
              <a:solidFill>
                <a:srgbClr val="339933"/>
              </a:solidFill>
              <a:latin typeface="Courier New" pitchFamily="49" charset="0"/>
              <a:cs typeface="Courier New" pitchFamily="49" charset="0"/>
            </a:endParaRPr>
          </a:p>
          <a:p>
            <a:r>
              <a:rPr lang="en-US" sz="2000" b="1" dirty="0">
                <a:latin typeface="Courier New" pitchFamily="49" charset="0"/>
                <a:cs typeface="Courier New" pitchFamily="49" charset="0"/>
              </a:rPr>
              <a:t>protected void </a:t>
            </a:r>
            <a:r>
              <a:rPr lang="en-US" sz="2000" b="1" dirty="0" err="1">
                <a:latin typeface="Courier New" pitchFamily="49" charset="0"/>
                <a:cs typeface="Courier New" pitchFamily="49" charset="0"/>
              </a:rPr>
              <a:t>doGet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//get Session </a:t>
            </a:r>
            <a:r>
              <a:rPr lang="en-US" sz="2000" b="1" dirty="0" err="1">
                <a:latin typeface="Courier New" pitchFamily="49" charset="0"/>
                <a:cs typeface="Courier New" pitchFamily="49" charset="0"/>
              </a:rPr>
              <a:t>etc</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Query q = </a:t>
            </a:r>
            <a:r>
              <a:rPr lang="en-US" sz="2000" b="1" dirty="0" err="1">
                <a:solidFill>
                  <a:srgbClr val="7030A0"/>
                </a:solidFill>
                <a:latin typeface="Courier New" pitchFamily="49" charset="0"/>
                <a:cs typeface="Courier New" pitchFamily="49" charset="0"/>
              </a:rPr>
              <a:t>session.getNamedQuery</a:t>
            </a:r>
            <a:r>
              <a:rPr lang="en-US" sz="2000" b="1" dirty="0">
                <a:solidFill>
                  <a:srgbClr val="7030A0"/>
                </a:solidFill>
                <a:latin typeface="Courier New" pitchFamily="49" charset="0"/>
                <a:cs typeface="Courier New" pitchFamily="49" charset="0"/>
              </a:rPr>
              <a:t>("</a:t>
            </a:r>
            <a:r>
              <a:rPr lang="en-US" sz="2000" b="1" dirty="0" err="1">
                <a:solidFill>
                  <a:srgbClr val="7030A0"/>
                </a:solidFill>
                <a:latin typeface="Courier New" pitchFamily="49" charset="0"/>
                <a:cs typeface="Courier New" pitchFamily="49" charset="0"/>
              </a:rPr>
              <a:t>getCustID</a:t>
            </a:r>
            <a:r>
              <a:rPr lang="en-US" sz="2000" b="1" dirty="0">
                <a:solidFill>
                  <a:srgbClr val="7030A0"/>
                </a:solidFill>
                <a:latin typeface="Courier New" pitchFamily="49" charset="0"/>
                <a:cs typeface="Courier New" pitchFamily="49" charset="0"/>
              </a:rPr>
              <a:t>");</a:t>
            </a:r>
          </a:p>
          <a:p>
            <a:r>
              <a:rPr lang="en-US" sz="2000" b="1" dirty="0" err="1">
                <a:latin typeface="Courier New" pitchFamily="49" charset="0"/>
                <a:cs typeface="Courier New" pitchFamily="49" charset="0"/>
              </a:rPr>
              <a:t>q.setString</a:t>
            </a:r>
            <a:r>
              <a:rPr lang="en-US" sz="2000" b="1" dirty="0">
                <a:latin typeface="Courier New" pitchFamily="49" charset="0"/>
                <a:cs typeface="Courier New" pitchFamily="49" charset="0"/>
              </a:rPr>
              <a:t>(0,"mm@yahoo.com");</a:t>
            </a:r>
          </a:p>
          <a:p>
            <a:r>
              <a:rPr lang="en-US" sz="2000" b="1" dirty="0">
                <a:latin typeface="Courier New" pitchFamily="49" charset="0"/>
                <a:cs typeface="Courier New" pitchFamily="49" charset="0"/>
              </a:rPr>
              <a:t>List id = </a:t>
            </a:r>
            <a:r>
              <a:rPr lang="en-US" sz="2000" b="1" dirty="0" err="1">
                <a:latin typeface="Courier New" pitchFamily="49" charset="0"/>
                <a:cs typeface="Courier New" pitchFamily="49" charset="0"/>
              </a:rPr>
              <a:t>q.list</a:t>
            </a:r>
            <a:r>
              <a:rPr lang="en-US" sz="2000" b="1" dirty="0">
                <a:latin typeface="Courier New" pitchFamily="49" charset="0"/>
                <a:cs typeface="Courier New" pitchFamily="49" charset="0"/>
              </a:rPr>
              <a:t>();</a:t>
            </a:r>
          </a:p>
          <a:p>
            <a:r>
              <a:rPr lang="en-US" sz="2000" b="1" dirty="0" err="1">
                <a:latin typeface="Courier New" pitchFamily="49" charset="0"/>
                <a:cs typeface="Courier New" pitchFamily="49" charset="0"/>
              </a:rPr>
              <a:t>out.println</a:t>
            </a:r>
            <a:r>
              <a:rPr lang="en-US" sz="2000" b="1" dirty="0">
                <a:latin typeface="Courier New" pitchFamily="49" charset="0"/>
                <a:cs typeface="Courier New" pitchFamily="49" charset="0"/>
              </a:rPr>
              <a:t>("ID is : " + </a:t>
            </a:r>
            <a:r>
              <a:rPr lang="en-US" sz="2000" b="1" dirty="0" err="1">
                <a:latin typeface="Courier New" pitchFamily="49" charset="0"/>
                <a:cs typeface="Courier New" pitchFamily="49" charset="0"/>
              </a:rPr>
              <a:t>id.get</a:t>
            </a:r>
            <a:r>
              <a:rPr lang="en-US" sz="2000" b="1" dirty="0">
                <a:latin typeface="Courier New" pitchFamily="49" charset="0"/>
                <a:cs typeface="Courier New" pitchFamily="49" charset="0"/>
              </a:rPr>
              <a:t>(0</a:t>
            </a:r>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4087" y="4089400"/>
            <a:ext cx="4549913"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92608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96908"/>
          </a:xfrm>
        </p:spPr>
        <p:txBody>
          <a:bodyPr/>
          <a:lstStyle/>
          <a:p>
            <a:r>
              <a:rPr lang="en-US" dirty="0" smtClean="0"/>
              <a:t>Sample Code (in mapping file)</a:t>
            </a:r>
            <a:endParaRPr lang="en-US" dirty="0"/>
          </a:p>
        </p:txBody>
      </p:sp>
      <p:sp>
        <p:nvSpPr>
          <p:cNvPr id="3" name="Content Placeholder 2"/>
          <p:cNvSpPr>
            <a:spLocks noGrp="1"/>
          </p:cNvSpPr>
          <p:nvPr>
            <p:ph idx="1"/>
          </p:nvPr>
        </p:nvSpPr>
        <p:spPr>
          <a:xfrm>
            <a:off x="500034" y="1071546"/>
            <a:ext cx="8186766" cy="5054617"/>
          </a:xfrm>
        </p:spPr>
        <p:txBody>
          <a:bodyPr>
            <a:normAutofit fontScale="62500" lnSpcReduction="20000"/>
          </a:bodyPr>
          <a:lstStyle/>
          <a:p>
            <a:pPr>
              <a:buNone/>
            </a:pPr>
            <a:r>
              <a:rPr lang="en-US" dirty="0" smtClean="0"/>
              <a:t>&lt;hibernate-mapping&gt;</a:t>
            </a:r>
          </a:p>
          <a:p>
            <a:pPr>
              <a:buNone/>
            </a:pPr>
            <a:r>
              <a:rPr lang="en-US" dirty="0" smtClean="0"/>
              <a:t>&lt;class name=</a:t>
            </a:r>
            <a:r>
              <a:rPr lang="en-US" i="1" dirty="0" smtClean="0"/>
              <a:t>"</a:t>
            </a:r>
            <a:r>
              <a:rPr lang="en-US" i="1" dirty="0" err="1" smtClean="0"/>
              <a:t>namedquery.Product</a:t>
            </a:r>
            <a:r>
              <a:rPr lang="en-US" i="1" dirty="0" smtClean="0"/>
              <a:t>" table="product1" lazy="false"&gt;</a:t>
            </a:r>
          </a:p>
          <a:p>
            <a:pPr>
              <a:buNone/>
            </a:pPr>
            <a:endParaRPr lang="en-US" dirty="0" smtClean="0"/>
          </a:p>
          <a:p>
            <a:pPr>
              <a:buNone/>
            </a:pPr>
            <a:r>
              <a:rPr lang="en-US" dirty="0" smtClean="0"/>
              <a:t>&lt;id name=</a:t>
            </a:r>
            <a:r>
              <a:rPr lang="en-US" i="1" dirty="0" smtClean="0"/>
              <a:t>"code" column="code"&gt;</a:t>
            </a:r>
          </a:p>
          <a:p>
            <a:pPr>
              <a:buNone/>
            </a:pPr>
            <a:r>
              <a:rPr lang="en-US" dirty="0" smtClean="0"/>
              <a:t>&lt;generator class=</a:t>
            </a:r>
            <a:r>
              <a:rPr lang="en-US" i="1" dirty="0" smtClean="0"/>
              <a:t>"assigned"&gt;</a:t>
            </a:r>
          </a:p>
          <a:p>
            <a:pPr>
              <a:buNone/>
            </a:pPr>
            <a:r>
              <a:rPr lang="en-US" dirty="0" smtClean="0"/>
              <a:t>&lt;/generator&gt;</a:t>
            </a:r>
          </a:p>
          <a:p>
            <a:pPr>
              <a:buNone/>
            </a:pPr>
            <a:r>
              <a:rPr lang="en-US" dirty="0" smtClean="0"/>
              <a:t>&lt;/id&gt;</a:t>
            </a:r>
          </a:p>
          <a:p>
            <a:pPr>
              <a:buNone/>
            </a:pPr>
            <a:endParaRPr lang="en-US" dirty="0" smtClean="0"/>
          </a:p>
          <a:p>
            <a:pPr>
              <a:buNone/>
            </a:pPr>
            <a:r>
              <a:rPr lang="en-US" dirty="0" smtClean="0"/>
              <a:t>&lt;property name=</a:t>
            </a:r>
            <a:r>
              <a:rPr lang="en-US" i="1" dirty="0" smtClean="0"/>
              <a:t>"name" type="string" column="name" not-null="true" /&gt;</a:t>
            </a:r>
          </a:p>
          <a:p>
            <a:pPr>
              <a:buNone/>
            </a:pPr>
            <a:r>
              <a:rPr lang="en-US" dirty="0" smtClean="0"/>
              <a:t>&lt;property name=</a:t>
            </a:r>
            <a:r>
              <a:rPr lang="en-US" i="1" dirty="0" smtClean="0"/>
              <a:t>"price" type="double" column="price" not-null="false" /&gt;</a:t>
            </a:r>
          </a:p>
          <a:p>
            <a:pPr>
              <a:buNone/>
            </a:pPr>
            <a:r>
              <a:rPr lang="en-US" dirty="0" smtClean="0"/>
              <a:t>&lt;property name=</a:t>
            </a:r>
            <a:r>
              <a:rPr lang="en-US" i="1" dirty="0" smtClean="0"/>
              <a:t>"stock" type="long" column="stock" not-null="false" /&gt;</a:t>
            </a:r>
          </a:p>
          <a:p>
            <a:pPr>
              <a:buNone/>
            </a:pPr>
            <a:r>
              <a:rPr lang="en-US" dirty="0" smtClean="0"/>
              <a:t>&lt;/class&gt;</a:t>
            </a:r>
          </a:p>
          <a:p>
            <a:pPr>
              <a:buNone/>
            </a:pPr>
            <a:r>
              <a:rPr lang="en-US" dirty="0" smtClean="0"/>
              <a:t>&lt;query name=</a:t>
            </a:r>
            <a:r>
              <a:rPr lang="en-US" i="1" dirty="0" smtClean="0"/>
              <a:t>"</a:t>
            </a:r>
            <a:r>
              <a:rPr lang="en-US" i="1" dirty="0" err="1" smtClean="0"/>
              <a:t>findProductByName</a:t>
            </a:r>
            <a:r>
              <a:rPr lang="en-US" i="1" dirty="0" smtClean="0"/>
              <a:t>"&gt;  </a:t>
            </a:r>
          </a:p>
          <a:p>
            <a:pPr>
              <a:buNone/>
            </a:pPr>
            <a:r>
              <a:rPr lang="en-US" dirty="0" smtClean="0"/>
              <a:t>&lt;![CDATA[from Product p where p.name = :name]]&gt;</a:t>
            </a:r>
          </a:p>
          <a:p>
            <a:pPr>
              <a:buNone/>
            </a:pPr>
            <a:r>
              <a:rPr lang="en-US" dirty="0" smtClean="0"/>
              <a:t>&lt;/query&gt;</a:t>
            </a:r>
          </a:p>
          <a:p>
            <a:pPr>
              <a:buNone/>
            </a:pPr>
            <a:r>
              <a:rPr lang="en-US" dirty="0" smtClean="0"/>
              <a:t>&lt;/hibernate-mapping&gt;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Query using annotation</a:t>
            </a:r>
            <a:endParaRPr lang="en-US" dirty="0"/>
          </a:p>
        </p:txBody>
      </p:sp>
      <p:sp>
        <p:nvSpPr>
          <p:cNvPr id="3" name="Content Placeholder 2"/>
          <p:cNvSpPr>
            <a:spLocks noGrp="1"/>
          </p:cNvSpPr>
          <p:nvPr>
            <p:ph idx="1"/>
          </p:nvPr>
        </p:nvSpPr>
        <p:spPr>
          <a:xfrm>
            <a:off x="428596" y="1285860"/>
            <a:ext cx="8258204" cy="5143536"/>
          </a:xfrm>
        </p:spPr>
        <p:txBody>
          <a:bodyPr>
            <a:normAutofit fontScale="70000" lnSpcReduction="20000"/>
          </a:bodyPr>
          <a:lstStyle/>
          <a:p>
            <a:pPr>
              <a:buNone/>
            </a:pPr>
            <a:r>
              <a:rPr lang="en-US" dirty="0" smtClean="0"/>
              <a:t>@</a:t>
            </a:r>
            <a:r>
              <a:rPr lang="en-US" dirty="0" err="1" smtClean="0"/>
              <a:t>NamedQueries</a:t>
            </a:r>
            <a:r>
              <a:rPr lang="en-US" dirty="0" smtClean="0"/>
              <a:t>(  </a:t>
            </a:r>
          </a:p>
          <a:p>
            <a:pPr>
              <a:buNone/>
            </a:pPr>
            <a:r>
              <a:rPr lang="en-US" dirty="0" smtClean="0"/>
              <a:t>    {  </a:t>
            </a:r>
          </a:p>
          <a:p>
            <a:pPr>
              <a:buNone/>
            </a:pPr>
            <a:r>
              <a:rPr lang="en-US" dirty="0" smtClean="0"/>
              <a:t>        @</a:t>
            </a:r>
            <a:r>
              <a:rPr lang="en-US" dirty="0" err="1" smtClean="0"/>
              <a:t>NamedQuery</a:t>
            </a:r>
            <a:r>
              <a:rPr lang="en-US" dirty="0" smtClean="0"/>
              <a:t>(  </a:t>
            </a:r>
          </a:p>
          <a:p>
            <a:pPr>
              <a:buNone/>
            </a:pPr>
            <a:r>
              <a:rPr lang="en-US" dirty="0" smtClean="0"/>
              <a:t>        name = "</a:t>
            </a:r>
            <a:r>
              <a:rPr lang="en-US" dirty="0" err="1" smtClean="0"/>
              <a:t>findProductByName</a:t>
            </a:r>
            <a:r>
              <a:rPr lang="en-US" dirty="0" smtClean="0"/>
              <a:t>",  </a:t>
            </a:r>
          </a:p>
          <a:p>
            <a:pPr>
              <a:buNone/>
            </a:pPr>
            <a:r>
              <a:rPr lang="en-US" dirty="0" smtClean="0"/>
              <a:t>        query = "from Product p where p.name = :name"  </a:t>
            </a:r>
          </a:p>
          <a:p>
            <a:pPr>
              <a:buNone/>
            </a:pPr>
            <a:r>
              <a:rPr lang="en-US" dirty="0" smtClean="0"/>
              <a:t>        )  </a:t>
            </a:r>
          </a:p>
          <a:p>
            <a:pPr>
              <a:buNone/>
            </a:pPr>
            <a:r>
              <a:rPr lang="en-US" dirty="0" smtClean="0"/>
              <a:t>    }  </a:t>
            </a:r>
          </a:p>
          <a:p>
            <a:pPr>
              <a:buNone/>
            </a:pPr>
            <a:r>
              <a:rPr lang="en-US" dirty="0" smtClean="0"/>
              <a:t>)  </a:t>
            </a:r>
          </a:p>
          <a:p>
            <a:pPr>
              <a:buNone/>
            </a:pPr>
            <a:endParaRPr lang="en-US" dirty="0" smtClean="0"/>
          </a:p>
          <a:p>
            <a:pPr>
              <a:buNone/>
            </a:pPr>
            <a:r>
              <a:rPr lang="en-US" dirty="0" smtClean="0"/>
              <a:t>@Entity</a:t>
            </a:r>
          </a:p>
          <a:p>
            <a:pPr>
              <a:buNone/>
            </a:pPr>
            <a:r>
              <a:rPr lang="en-US" dirty="0" smtClean="0"/>
              <a:t>@Table(name="product")</a:t>
            </a:r>
          </a:p>
          <a:p>
            <a:pPr>
              <a:buNone/>
            </a:pPr>
            <a:r>
              <a:rPr lang="en-US" b="1" dirty="0" smtClean="0"/>
              <a:t>public class Product {</a:t>
            </a:r>
          </a:p>
          <a:p>
            <a:pPr>
              <a:buNone/>
            </a:pPr>
            <a:r>
              <a:rPr lang="en-US" dirty="0" smtClean="0"/>
              <a:t>@Id</a:t>
            </a:r>
          </a:p>
          <a:p>
            <a:pPr>
              <a:buNone/>
            </a:pPr>
            <a:r>
              <a:rPr lang="en-US" dirty="0" smtClean="0"/>
              <a:t>@</a:t>
            </a:r>
            <a:r>
              <a:rPr lang="en-US" dirty="0" err="1" smtClean="0"/>
              <a:t>GeneratedValue</a:t>
            </a:r>
            <a:r>
              <a:rPr lang="en-US" dirty="0" smtClean="0"/>
              <a:t>(strategy=</a:t>
            </a:r>
            <a:r>
              <a:rPr lang="en-US" dirty="0" err="1" smtClean="0"/>
              <a:t>GenerationType.</a:t>
            </a:r>
            <a:r>
              <a:rPr lang="en-US" b="1" i="1" dirty="0" err="1" smtClean="0"/>
              <a:t>AUTO</a:t>
            </a:r>
            <a:r>
              <a:rPr lang="en-US" b="1" i="1" dirty="0" smtClean="0"/>
              <a:t>)</a:t>
            </a:r>
          </a:p>
          <a:p>
            <a:pPr>
              <a:buNone/>
            </a:pPr>
            <a:r>
              <a:rPr lang="en-US" b="1" dirty="0" smtClean="0"/>
              <a:t>private </a:t>
            </a:r>
            <a:r>
              <a:rPr lang="en-US" b="1" dirty="0" err="1" smtClean="0"/>
              <a:t>int</a:t>
            </a:r>
            <a:r>
              <a:rPr lang="en-US" b="1" dirty="0" smtClean="0"/>
              <a:t> code;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code for named query</a:t>
            </a:r>
            <a:endParaRPr lang="en-US" dirty="0"/>
          </a:p>
        </p:txBody>
      </p:sp>
      <p:sp>
        <p:nvSpPr>
          <p:cNvPr id="3" name="Content Placeholder 2"/>
          <p:cNvSpPr>
            <a:spLocks noGrp="1"/>
          </p:cNvSpPr>
          <p:nvPr>
            <p:ph idx="1"/>
          </p:nvPr>
        </p:nvSpPr>
        <p:spPr>
          <a:xfrm>
            <a:off x="357158" y="1214422"/>
            <a:ext cx="8329642" cy="4911741"/>
          </a:xfrm>
        </p:spPr>
        <p:txBody>
          <a:bodyPr>
            <a:normAutofit fontScale="77500" lnSpcReduction="20000"/>
          </a:bodyPr>
          <a:lstStyle/>
          <a:p>
            <a:pPr>
              <a:buNone/>
            </a:pPr>
            <a:r>
              <a:rPr lang="en-US" dirty="0" err="1" smtClean="0"/>
              <a:t>AnnotationConfiguration</a:t>
            </a:r>
            <a:r>
              <a:rPr lang="en-US" dirty="0" smtClean="0"/>
              <a:t> configuration=</a:t>
            </a:r>
            <a:r>
              <a:rPr lang="en-US" b="1" dirty="0" smtClean="0"/>
              <a:t>new </a:t>
            </a:r>
            <a:r>
              <a:rPr lang="en-US" b="1" dirty="0" err="1" smtClean="0"/>
              <a:t>AnnotationConfiguration</a:t>
            </a:r>
            <a:r>
              <a:rPr lang="en-US" b="1" dirty="0" smtClean="0"/>
              <a:t>();  </a:t>
            </a:r>
          </a:p>
          <a:p>
            <a:pPr>
              <a:buNone/>
            </a:pPr>
            <a:r>
              <a:rPr lang="en-US" dirty="0" err="1" smtClean="0"/>
              <a:t>configuration.configure</a:t>
            </a:r>
            <a:r>
              <a:rPr lang="en-US" dirty="0" smtClean="0"/>
              <a:t>("</a:t>
            </a:r>
            <a:r>
              <a:rPr lang="en-US" dirty="0" err="1" smtClean="0"/>
              <a:t>hibernate.cfg.xml</a:t>
            </a:r>
            <a:r>
              <a:rPr lang="en-US" dirty="0" smtClean="0"/>
              <a:t>");  </a:t>
            </a:r>
          </a:p>
          <a:p>
            <a:pPr>
              <a:buNone/>
            </a:pPr>
            <a:r>
              <a:rPr lang="en-US" dirty="0" err="1" smtClean="0"/>
              <a:t>SessionFactory</a:t>
            </a:r>
            <a:r>
              <a:rPr lang="en-US" dirty="0" smtClean="0"/>
              <a:t> </a:t>
            </a:r>
            <a:r>
              <a:rPr lang="en-US" dirty="0" err="1" smtClean="0"/>
              <a:t>sFactory</a:t>
            </a:r>
            <a:r>
              <a:rPr lang="en-US" dirty="0" smtClean="0"/>
              <a:t>=</a:t>
            </a:r>
            <a:r>
              <a:rPr lang="en-US" dirty="0" err="1" smtClean="0"/>
              <a:t>configuration.buildSessionFactory</a:t>
            </a:r>
            <a:r>
              <a:rPr lang="en-US" dirty="0" smtClean="0"/>
              <a:t>();  </a:t>
            </a:r>
          </a:p>
          <a:p>
            <a:pPr>
              <a:buNone/>
            </a:pPr>
            <a:r>
              <a:rPr lang="en-US" dirty="0" smtClean="0"/>
              <a:t>Session </a:t>
            </a:r>
            <a:r>
              <a:rPr lang="en-US" dirty="0" err="1" smtClean="0"/>
              <a:t>session</a:t>
            </a:r>
            <a:r>
              <a:rPr lang="en-US" dirty="0" smtClean="0"/>
              <a:t>=</a:t>
            </a:r>
            <a:r>
              <a:rPr lang="en-US" dirty="0" err="1" smtClean="0"/>
              <a:t>sFactory.openSession</a:t>
            </a:r>
            <a:r>
              <a:rPr lang="en-US" dirty="0" smtClean="0"/>
              <a:t>();  </a:t>
            </a:r>
          </a:p>
          <a:p>
            <a:pPr>
              <a:buNone/>
            </a:pPr>
            <a:endParaRPr lang="en-US" dirty="0" smtClean="0"/>
          </a:p>
          <a:p>
            <a:pPr>
              <a:buNone/>
            </a:pPr>
            <a:r>
              <a:rPr lang="en-US" dirty="0" smtClean="0"/>
              <a:t>//</a:t>
            </a:r>
            <a:r>
              <a:rPr lang="en-US" u="sng" dirty="0" smtClean="0"/>
              <a:t>Hibernate Named Query  </a:t>
            </a:r>
          </a:p>
          <a:p>
            <a:pPr>
              <a:buNone/>
            </a:pPr>
            <a:r>
              <a:rPr lang="en-US" dirty="0" smtClean="0"/>
              <a:t>Query </a:t>
            </a:r>
            <a:r>
              <a:rPr lang="en-US" dirty="0" err="1" smtClean="0"/>
              <a:t>query</a:t>
            </a:r>
            <a:r>
              <a:rPr lang="en-US" dirty="0" smtClean="0"/>
              <a:t> = </a:t>
            </a:r>
            <a:r>
              <a:rPr lang="en-US" dirty="0" err="1" smtClean="0"/>
              <a:t>session.getNamedQuery</a:t>
            </a:r>
            <a:r>
              <a:rPr lang="en-US" dirty="0" smtClean="0"/>
              <a:t>("</a:t>
            </a:r>
            <a:r>
              <a:rPr lang="en-US" dirty="0" err="1" smtClean="0"/>
              <a:t>findProductByName</a:t>
            </a:r>
            <a:r>
              <a:rPr lang="en-US" dirty="0" smtClean="0"/>
              <a:t>");  </a:t>
            </a:r>
          </a:p>
          <a:p>
            <a:pPr>
              <a:buNone/>
            </a:pPr>
            <a:r>
              <a:rPr lang="en-US" dirty="0" err="1" smtClean="0"/>
              <a:t>query.setString</a:t>
            </a:r>
            <a:r>
              <a:rPr lang="en-US" dirty="0" smtClean="0"/>
              <a:t>("name", "nuts");  </a:t>
            </a:r>
          </a:p>
          <a:p>
            <a:pPr>
              <a:buNone/>
            </a:pPr>
            <a:endParaRPr lang="en-US" dirty="0" smtClean="0"/>
          </a:p>
          <a:p>
            <a:pPr>
              <a:buNone/>
            </a:pPr>
            <a:r>
              <a:rPr lang="en-US" dirty="0" smtClean="0"/>
              <a:t>List&lt;Product</a:t>
            </a:r>
            <a:r>
              <a:rPr lang="en-US" dirty="0" smtClean="0"/>
              <a:t>&gt; products=</a:t>
            </a:r>
            <a:r>
              <a:rPr lang="en-US" u="sng" dirty="0" err="1" smtClean="0"/>
              <a:t>query.list</a:t>
            </a:r>
            <a:r>
              <a:rPr lang="en-US" u="sng" dirty="0" smtClean="0"/>
              <a:t>();  </a:t>
            </a:r>
          </a:p>
          <a:p>
            <a:pPr>
              <a:buNone/>
            </a:pPr>
            <a:r>
              <a:rPr lang="en-US" dirty="0" err="1" smtClean="0"/>
              <a:t>System.</a:t>
            </a:r>
            <a:r>
              <a:rPr lang="en-US" b="1" i="1" dirty="0" err="1" smtClean="0"/>
              <a:t>out.println</a:t>
            </a:r>
            <a:r>
              <a:rPr lang="en-US" b="1" i="1" dirty="0" smtClean="0"/>
              <a:t>(products);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US" dirty="0"/>
          </a:p>
        </p:txBody>
      </p:sp>
      <p:sp>
        <p:nvSpPr>
          <p:cNvPr id="3" name="Content Placeholder 2"/>
          <p:cNvSpPr>
            <a:spLocks noGrp="1"/>
          </p:cNvSpPr>
          <p:nvPr>
            <p:ph idx="1"/>
          </p:nvPr>
        </p:nvSpPr>
        <p:spPr>
          <a:xfrm>
            <a:off x="304800" y="1219200"/>
            <a:ext cx="8610600" cy="5334000"/>
          </a:xfrm>
        </p:spPr>
        <p:txBody>
          <a:bodyPr/>
          <a:lstStyle/>
          <a:p>
            <a:r>
              <a:rPr lang="en-US" dirty="0" smtClean="0"/>
              <a:t>Hibernate  Query Language</a:t>
            </a:r>
          </a:p>
          <a:p>
            <a:r>
              <a:rPr lang="en-US" dirty="0" smtClean="0"/>
              <a:t>Similar to SQL but completely object oriented.</a:t>
            </a:r>
          </a:p>
          <a:p>
            <a:r>
              <a:rPr lang="en-US" dirty="0" smtClean="0"/>
              <a:t>HQL </a:t>
            </a:r>
            <a:r>
              <a:rPr lang="en-US" dirty="0"/>
              <a:t>is </a:t>
            </a:r>
            <a:r>
              <a:rPr lang="en-US" dirty="0" smtClean="0"/>
              <a:t>not case-sensitive except in cases of names like class or attributes names.</a:t>
            </a:r>
          </a:p>
          <a:p>
            <a:r>
              <a:rPr lang="en-US" dirty="0" smtClean="0"/>
              <a:t>Other querying options possible with hibernate are</a:t>
            </a:r>
          </a:p>
          <a:p>
            <a:pPr lvl="1"/>
            <a:r>
              <a:rPr lang="en-US" sz="2000" dirty="0" smtClean="0"/>
              <a:t>Query By </a:t>
            </a:r>
            <a:r>
              <a:rPr lang="en-US" sz="2000" dirty="0"/>
              <a:t>Criteria (QBC) </a:t>
            </a:r>
            <a:r>
              <a:rPr lang="en-US" sz="2000" dirty="0" smtClean="0"/>
              <a:t>Query </a:t>
            </a:r>
            <a:r>
              <a:rPr lang="en-US" sz="2000" dirty="0"/>
              <a:t>BY Example (QBE) using Criteria API </a:t>
            </a:r>
            <a:endParaRPr lang="en-US" sz="2000" dirty="0" smtClean="0"/>
          </a:p>
          <a:p>
            <a:pPr lvl="1"/>
            <a:r>
              <a:rPr lang="en-US" sz="2000" dirty="0" smtClean="0"/>
              <a:t> </a:t>
            </a:r>
            <a:r>
              <a:rPr lang="en-US" sz="2000" dirty="0"/>
              <a:t>Native SQL </a:t>
            </a:r>
            <a:r>
              <a:rPr lang="en-US" sz="2000" dirty="0" smtClean="0"/>
              <a:t>queries</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a:t>
            </a:fld>
            <a:endParaRPr lang="en-US"/>
          </a:p>
        </p:txBody>
      </p:sp>
    </p:spTree>
    <p:extLst>
      <p:ext uri="{BB962C8B-B14F-4D97-AF65-F5344CB8AC3E}">
        <p14:creationId xmlns="" xmlns:p14="http://schemas.microsoft.com/office/powerpoint/2010/main" val="1755673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dirty="0" smtClean="0"/>
              <a:t>HQL supports the following joins (borrowed </a:t>
            </a:r>
            <a:r>
              <a:rPr lang="en-US" dirty="0"/>
              <a:t>from ANSI </a:t>
            </a:r>
            <a:r>
              <a:rPr lang="en-US" dirty="0" smtClean="0"/>
              <a:t>SQL</a:t>
            </a:r>
            <a:r>
              <a:rPr lang="en-US" dirty="0"/>
              <a:t>)</a:t>
            </a:r>
          </a:p>
          <a:p>
            <a:pPr lvl="1"/>
            <a:r>
              <a:rPr lang="en-US" sz="2000" b="1" dirty="0">
                <a:latin typeface="Courier New" pitchFamily="49" charset="0"/>
                <a:cs typeface="Courier New" pitchFamily="49" charset="0"/>
              </a:rPr>
              <a:t>inner join </a:t>
            </a:r>
          </a:p>
          <a:p>
            <a:pPr lvl="1"/>
            <a:r>
              <a:rPr lang="en-US" sz="2000" b="1" dirty="0">
                <a:latin typeface="Courier New" pitchFamily="49" charset="0"/>
                <a:cs typeface="Courier New" pitchFamily="49" charset="0"/>
              </a:rPr>
              <a:t>left outer join </a:t>
            </a:r>
          </a:p>
          <a:p>
            <a:pPr lvl="1"/>
            <a:r>
              <a:rPr lang="en-US" sz="2000" b="1" dirty="0">
                <a:latin typeface="Courier New" pitchFamily="49" charset="0"/>
                <a:cs typeface="Courier New" pitchFamily="49" charset="0"/>
              </a:rPr>
              <a:t>right outer join </a:t>
            </a:r>
          </a:p>
          <a:p>
            <a:pPr lvl="1"/>
            <a:r>
              <a:rPr lang="en-US" sz="2000" b="1" dirty="0">
                <a:latin typeface="Courier New" pitchFamily="49" charset="0"/>
                <a:cs typeface="Courier New" pitchFamily="49" charset="0"/>
              </a:rPr>
              <a:t>full </a:t>
            </a:r>
            <a:r>
              <a:rPr lang="en-US" sz="2000" b="1" dirty="0" smtClean="0">
                <a:latin typeface="Courier New" pitchFamily="49" charset="0"/>
                <a:cs typeface="Courier New" pitchFamily="49" charset="0"/>
              </a:rPr>
              <a:t>join</a:t>
            </a:r>
          </a:p>
          <a:p>
            <a:pPr>
              <a:buNone/>
            </a:pP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20</a:t>
            </a:fld>
            <a:endParaRPr lang="en-US"/>
          </a:p>
        </p:txBody>
      </p:sp>
    </p:spTree>
    <p:extLst>
      <p:ext uri="{BB962C8B-B14F-4D97-AF65-F5344CB8AC3E}">
        <p14:creationId xmlns="" xmlns:p14="http://schemas.microsoft.com/office/powerpoint/2010/main" val="2113831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US" dirty="0"/>
          </a:p>
        </p:txBody>
      </p:sp>
      <p:sp>
        <p:nvSpPr>
          <p:cNvPr id="3" name="Content Placeholder 2"/>
          <p:cNvSpPr>
            <a:spLocks noGrp="1"/>
          </p:cNvSpPr>
          <p:nvPr>
            <p:ph idx="1"/>
          </p:nvPr>
        </p:nvSpPr>
        <p:spPr/>
        <p:txBody>
          <a:bodyPr/>
          <a:lstStyle/>
          <a:p>
            <a:pPr>
              <a:buNone/>
            </a:pPr>
            <a:r>
              <a:rPr lang="en-US" dirty="0" smtClean="0"/>
              <a:t>Query q=</a:t>
            </a:r>
            <a:r>
              <a:rPr lang="en-US" dirty="0" err="1" smtClean="0"/>
              <a:t>session.createQuery</a:t>
            </a:r>
            <a:r>
              <a:rPr lang="en-US" dirty="0" smtClean="0"/>
              <a:t>("select e from Employee e Inner join </a:t>
            </a:r>
            <a:r>
              <a:rPr lang="en-US" dirty="0" err="1" smtClean="0"/>
              <a:t>e.address</a:t>
            </a:r>
            <a:r>
              <a:rPr lang="en-US" dirty="0" smtClean="0"/>
              <a:t> a");</a:t>
            </a:r>
          </a:p>
          <a:p>
            <a:pPr>
              <a:buNone/>
            </a:pPr>
            <a:endParaRPr lang="en-US" dirty="0" smtClean="0"/>
          </a:p>
          <a:p>
            <a:pPr>
              <a:buNone/>
            </a:pPr>
            <a:r>
              <a:rPr lang="en-US" dirty="0" smtClean="0"/>
              <a:t>List&lt;Employee&gt; el= </a:t>
            </a:r>
            <a:r>
              <a:rPr lang="en-US" u="sng" dirty="0" err="1" smtClean="0"/>
              <a:t>q.list</a:t>
            </a:r>
            <a:r>
              <a:rPr lang="en-US" u="sng" dirty="0" smtClean="0"/>
              <a:t>();</a:t>
            </a:r>
          </a:p>
          <a:p>
            <a:pPr>
              <a:buNone/>
            </a:pPr>
            <a:r>
              <a:rPr lang="en-US" b="1" dirty="0" smtClean="0"/>
              <a:t>for(Employee e:el)</a:t>
            </a:r>
          </a:p>
          <a:p>
            <a:pPr>
              <a:buNone/>
            </a:pPr>
            <a:r>
              <a:rPr lang="en-US" dirty="0" err="1" smtClean="0"/>
              <a:t>System.</a:t>
            </a:r>
            <a:r>
              <a:rPr lang="en-US" b="1" i="1" dirty="0" err="1" smtClean="0"/>
              <a:t>out.println</a:t>
            </a:r>
            <a:r>
              <a:rPr lang="en-US" b="1" i="1" dirty="0" smtClean="0"/>
              <a:t>(e);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a:t>
            </a:r>
            <a:r>
              <a:rPr lang="en-US" dirty="0" smtClean="0"/>
              <a:t> Join</a:t>
            </a:r>
            <a:endParaRPr lang="en-US" dirty="0"/>
          </a:p>
        </p:txBody>
      </p:sp>
      <p:sp>
        <p:nvSpPr>
          <p:cNvPr id="3" name="Content Placeholder 2"/>
          <p:cNvSpPr>
            <a:spLocks noGrp="1"/>
          </p:cNvSpPr>
          <p:nvPr>
            <p:ph idx="1"/>
          </p:nvPr>
        </p:nvSpPr>
        <p:spPr/>
        <p:txBody>
          <a:bodyPr/>
          <a:lstStyle/>
          <a:p>
            <a:pPr>
              <a:buNone/>
            </a:pPr>
            <a:r>
              <a:rPr lang="en-US" dirty="0" smtClean="0"/>
              <a:t>   Query q=</a:t>
            </a:r>
            <a:r>
              <a:rPr lang="en-US" dirty="0" err="1" smtClean="0"/>
              <a:t>session.createQuery</a:t>
            </a:r>
            <a:r>
              <a:rPr lang="en-US" dirty="0" smtClean="0"/>
              <a:t>("select e from Employee </a:t>
            </a:r>
            <a:r>
              <a:rPr lang="en-US" dirty="0" err="1" smtClean="0"/>
              <a:t>e,Address</a:t>
            </a:r>
            <a:r>
              <a:rPr lang="en-US" dirty="0" smtClean="0"/>
              <a:t> a where </a:t>
            </a:r>
            <a:r>
              <a:rPr lang="en-US" dirty="0" err="1" smtClean="0"/>
              <a:t>e.address.addressId</a:t>
            </a:r>
            <a:r>
              <a:rPr lang="en-US" dirty="0" smtClean="0"/>
              <a:t>=</a:t>
            </a:r>
            <a:r>
              <a:rPr lang="en-US" dirty="0" err="1" smtClean="0"/>
              <a:t>a.addressId</a:t>
            </a:r>
            <a:r>
              <a:rPr lang="en-US" dirty="0" smtClean="0"/>
              <a:t>");</a:t>
            </a:r>
          </a:p>
          <a:p>
            <a:pPr>
              <a:buNone/>
            </a:pPr>
            <a:endParaRPr lang="en-US" dirty="0" smtClean="0"/>
          </a:p>
          <a:p>
            <a:pPr>
              <a:buNone/>
            </a:pPr>
            <a:r>
              <a:rPr lang="en-US" dirty="0" smtClean="0"/>
              <a:t>List&lt;Employee&gt; el= </a:t>
            </a:r>
            <a:r>
              <a:rPr lang="en-US" u="sng" dirty="0" err="1" smtClean="0"/>
              <a:t>q.list</a:t>
            </a:r>
            <a:r>
              <a:rPr lang="en-US" u="sng" dirty="0" smtClean="0"/>
              <a:t>();</a:t>
            </a:r>
          </a:p>
          <a:p>
            <a:pPr>
              <a:buNone/>
            </a:pPr>
            <a:r>
              <a:rPr lang="en-US" b="1" dirty="0" smtClean="0"/>
              <a:t>for(Employee e:el)</a:t>
            </a:r>
          </a:p>
          <a:p>
            <a:pPr>
              <a:buNone/>
            </a:pPr>
            <a:r>
              <a:rPr lang="en-US" dirty="0" err="1" smtClean="0"/>
              <a:t>System.</a:t>
            </a:r>
            <a:r>
              <a:rPr lang="en-US" b="1" i="1" dirty="0" err="1" smtClean="0"/>
              <a:t>out.println</a:t>
            </a:r>
            <a:r>
              <a:rPr lang="en-US" b="1" i="1" dirty="0" smtClean="0"/>
              <a:t>(e);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a:t>
            </a:r>
            <a:endParaRPr lang="en-US" dirty="0"/>
          </a:p>
        </p:txBody>
      </p:sp>
      <p:sp>
        <p:nvSpPr>
          <p:cNvPr id="3" name="Content Placeholder 2"/>
          <p:cNvSpPr>
            <a:spLocks noGrp="1"/>
          </p:cNvSpPr>
          <p:nvPr>
            <p:ph idx="1"/>
          </p:nvPr>
        </p:nvSpPr>
        <p:spPr/>
        <p:txBody>
          <a:bodyPr/>
          <a:lstStyle/>
          <a:p>
            <a:pPr>
              <a:buNone/>
            </a:pPr>
            <a:r>
              <a:rPr lang="en-US" dirty="0" smtClean="0"/>
              <a:t>Query q=</a:t>
            </a:r>
            <a:r>
              <a:rPr lang="en-US" dirty="0" err="1" smtClean="0"/>
              <a:t>session.createQuery</a:t>
            </a:r>
            <a:r>
              <a:rPr lang="en-US" dirty="0" smtClean="0"/>
              <a:t>("select e from Employee e left join </a:t>
            </a:r>
            <a:r>
              <a:rPr lang="en-US" dirty="0" err="1" smtClean="0"/>
              <a:t>e.address</a:t>
            </a:r>
            <a:r>
              <a:rPr lang="en-US" dirty="0" smtClean="0"/>
              <a:t> a");</a:t>
            </a:r>
          </a:p>
          <a:p>
            <a:pPr>
              <a:buNone/>
            </a:pPr>
            <a:endParaRPr lang="en-US" dirty="0" smtClean="0"/>
          </a:p>
          <a:p>
            <a:pPr>
              <a:buNone/>
            </a:pPr>
            <a:r>
              <a:rPr lang="en-US" dirty="0" smtClean="0"/>
              <a:t>List&lt;Employee&gt; el= </a:t>
            </a:r>
            <a:r>
              <a:rPr lang="en-US" u="sng" dirty="0" err="1" smtClean="0"/>
              <a:t>q.list</a:t>
            </a:r>
            <a:r>
              <a:rPr lang="en-US" u="sng" dirty="0" smtClean="0"/>
              <a:t>();</a:t>
            </a:r>
          </a:p>
          <a:p>
            <a:pPr>
              <a:buNone/>
            </a:pPr>
            <a:r>
              <a:rPr lang="en-US" b="1" dirty="0" smtClean="0"/>
              <a:t>for(Employee e:el)</a:t>
            </a:r>
          </a:p>
          <a:p>
            <a:pPr>
              <a:buNone/>
            </a:pPr>
            <a:r>
              <a:rPr lang="en-US" dirty="0" err="1" smtClean="0"/>
              <a:t>System.</a:t>
            </a:r>
            <a:r>
              <a:rPr lang="en-US" b="1" i="1" dirty="0" err="1" smtClean="0"/>
              <a:t>out.println</a:t>
            </a:r>
            <a:r>
              <a:rPr lang="en-US" b="1" i="1" dirty="0" smtClean="0"/>
              <a: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Join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Query q=</a:t>
            </a:r>
            <a:r>
              <a:rPr lang="en-US" dirty="0" err="1" smtClean="0"/>
              <a:t>session.createQuery</a:t>
            </a:r>
            <a:r>
              <a:rPr lang="en-US" dirty="0" smtClean="0"/>
              <a:t>("select </a:t>
            </a:r>
            <a:r>
              <a:rPr lang="en-US" dirty="0" err="1" smtClean="0"/>
              <a:t>e.name,a.addressId</a:t>
            </a:r>
            <a:r>
              <a:rPr lang="en-US" dirty="0" smtClean="0"/>
              <a:t> from Employee e right join </a:t>
            </a:r>
            <a:r>
              <a:rPr lang="en-US" dirty="0" err="1" smtClean="0"/>
              <a:t>e.address</a:t>
            </a:r>
            <a:r>
              <a:rPr lang="en-US" dirty="0" smtClean="0"/>
              <a:t> a");</a:t>
            </a:r>
          </a:p>
          <a:p>
            <a:pPr>
              <a:buNone/>
            </a:pPr>
            <a:endParaRPr lang="en-US" dirty="0" smtClean="0"/>
          </a:p>
          <a:p>
            <a:pPr>
              <a:buNone/>
            </a:pPr>
            <a:r>
              <a:rPr lang="en-US" u="sng" dirty="0" err="1" smtClean="0"/>
              <a:t>Iterator</a:t>
            </a:r>
            <a:r>
              <a:rPr lang="en-US" u="sng" dirty="0" smtClean="0"/>
              <a:t> it= </a:t>
            </a:r>
            <a:r>
              <a:rPr lang="en-US" u="sng" dirty="0" err="1" smtClean="0"/>
              <a:t>q.iterate</a:t>
            </a:r>
            <a:r>
              <a:rPr lang="en-US" u="sng" dirty="0" smtClean="0"/>
              <a:t>();</a:t>
            </a:r>
          </a:p>
          <a:p>
            <a:pPr>
              <a:buNone/>
            </a:pPr>
            <a:r>
              <a:rPr lang="en-US" b="1" dirty="0" smtClean="0"/>
              <a:t>while(</a:t>
            </a:r>
            <a:r>
              <a:rPr lang="en-US" b="1" dirty="0" err="1" smtClean="0"/>
              <a:t>it.hasNext</a:t>
            </a:r>
            <a:r>
              <a:rPr lang="en-US" b="1" dirty="0" smtClean="0"/>
              <a:t>()){</a:t>
            </a:r>
          </a:p>
          <a:p>
            <a:pPr>
              <a:buNone/>
            </a:pPr>
            <a:r>
              <a:rPr lang="en-US" dirty="0" smtClean="0"/>
              <a:t>Object o[]=(Object[]) </a:t>
            </a:r>
            <a:r>
              <a:rPr lang="en-US" dirty="0" err="1" smtClean="0"/>
              <a:t>it.next</a:t>
            </a:r>
            <a:r>
              <a:rPr lang="en-US" dirty="0" smtClean="0"/>
              <a:t>();</a:t>
            </a:r>
          </a:p>
          <a:p>
            <a:pPr>
              <a:buNone/>
            </a:pPr>
            <a:r>
              <a:rPr lang="en-US" b="1" dirty="0" smtClean="0"/>
              <a:t>for(Object o1:o)</a:t>
            </a:r>
          </a:p>
          <a:p>
            <a:pPr>
              <a:buNone/>
            </a:pPr>
            <a:r>
              <a:rPr lang="en-US" dirty="0" smtClean="0"/>
              <a:t>{</a:t>
            </a:r>
          </a:p>
          <a:p>
            <a:pPr>
              <a:buNone/>
            </a:pPr>
            <a:r>
              <a:rPr lang="en-US" dirty="0" err="1" smtClean="0"/>
              <a:t>System.</a:t>
            </a:r>
            <a:r>
              <a:rPr lang="en-US" b="1" i="1" dirty="0" err="1" smtClean="0"/>
              <a:t>out.print</a:t>
            </a:r>
            <a:r>
              <a:rPr lang="en-US" b="1" i="1" dirty="0" smtClean="0"/>
              <a:t>(o1+" ");</a:t>
            </a:r>
          </a:p>
          <a:p>
            <a:pPr>
              <a:buNone/>
            </a:pPr>
            <a:r>
              <a:rPr lang="en-US" dirty="0" smtClean="0"/>
              <a:t>}</a:t>
            </a:r>
          </a:p>
          <a:p>
            <a:pPr>
              <a:buNone/>
            </a:pP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4" name="Content Placeholder 3"/>
          <p:cNvSpPr>
            <a:spLocks noGrp="1"/>
          </p:cNvSpPr>
          <p:nvPr>
            <p:ph idx="1"/>
          </p:nvPr>
        </p:nvSpPr>
        <p:spPr/>
        <p:txBody>
          <a:bodyPr/>
          <a:lstStyle/>
          <a:p>
            <a:r>
              <a:rPr lang="en-US" dirty="0"/>
              <a:t>Just like SQL </a:t>
            </a:r>
            <a:r>
              <a:rPr lang="en-US" b="1" dirty="0" smtClean="0">
                <a:latin typeface="Courier New" pitchFamily="49" charset="0"/>
                <a:cs typeface="Courier New" pitchFamily="49" charset="0"/>
              </a:rPr>
              <a:t>where</a:t>
            </a:r>
            <a:r>
              <a:rPr lang="en-US" dirty="0" smtClean="0"/>
              <a:t> </a:t>
            </a:r>
            <a:r>
              <a:rPr lang="en-US" dirty="0"/>
              <a:t>clause allows </a:t>
            </a:r>
            <a:r>
              <a:rPr lang="en-US" dirty="0" smtClean="0"/>
              <a:t> refining  </a:t>
            </a:r>
            <a:r>
              <a:rPr lang="en-US" dirty="0"/>
              <a:t>the list of instances returned. </a:t>
            </a:r>
            <a:endParaRPr lang="en-US" dirty="0" smtClean="0"/>
          </a:p>
          <a:p>
            <a:r>
              <a:rPr lang="en-US" dirty="0" smtClean="0"/>
              <a:t>If </a:t>
            </a:r>
            <a:r>
              <a:rPr lang="en-US" dirty="0"/>
              <a:t>no alias exists, </a:t>
            </a:r>
            <a:r>
              <a:rPr lang="en-US" dirty="0" smtClean="0"/>
              <a:t>properties name can be used as it is.</a:t>
            </a:r>
          </a:p>
          <a:p>
            <a:r>
              <a:rPr lang="en-US" b="1" kern="1200" dirty="0">
                <a:solidFill>
                  <a:schemeClr val="bg1">
                    <a:lumMod val="50000"/>
                  </a:schemeClr>
                </a:solidFill>
                <a:latin typeface="Courier New" pitchFamily="49" charset="0"/>
                <a:cs typeface="Courier New" pitchFamily="49" charset="0"/>
              </a:rPr>
              <a:t>from Customer where </a:t>
            </a:r>
            <a:r>
              <a:rPr lang="en-US" b="1" kern="1200" dirty="0" err="1">
                <a:solidFill>
                  <a:schemeClr val="bg1">
                    <a:lumMod val="50000"/>
                  </a:schemeClr>
                </a:solidFill>
                <a:latin typeface="Courier New" pitchFamily="49" charset="0"/>
                <a:cs typeface="Courier New" pitchFamily="49" charset="0"/>
              </a:rPr>
              <a:t>firstName</a:t>
            </a:r>
            <a:r>
              <a:rPr lang="en-US" b="1" kern="1200" dirty="0">
                <a:solidFill>
                  <a:schemeClr val="bg1">
                    <a:lumMod val="50000"/>
                  </a:schemeClr>
                </a:solidFill>
                <a:latin typeface="Courier New" pitchFamily="49" charset="0"/>
                <a:cs typeface="Courier New" pitchFamily="49" charset="0"/>
              </a:rPr>
              <a:t>=“</a:t>
            </a:r>
            <a:r>
              <a:rPr lang="en-US" b="1" kern="1200" dirty="0" err="1">
                <a:solidFill>
                  <a:schemeClr val="bg1">
                    <a:lumMod val="50000"/>
                  </a:schemeClr>
                </a:solidFill>
                <a:latin typeface="Courier New" pitchFamily="49" charset="0"/>
                <a:cs typeface="Courier New" pitchFamily="49" charset="0"/>
              </a:rPr>
              <a:t>Vivek</a:t>
            </a:r>
            <a:r>
              <a:rPr lang="en-US" b="1" kern="1200" dirty="0" smtClean="0">
                <a:solidFill>
                  <a:schemeClr val="bg1">
                    <a:lumMod val="50000"/>
                  </a:schemeClr>
                </a:solidFill>
                <a:latin typeface="Courier New" pitchFamily="49" charset="0"/>
                <a:cs typeface="Courier New" pitchFamily="49" charset="0"/>
              </a:rPr>
              <a:t>”</a:t>
            </a:r>
          </a:p>
          <a:p>
            <a:r>
              <a:rPr lang="en-US" b="1" kern="1200" dirty="0">
                <a:solidFill>
                  <a:schemeClr val="bg1">
                    <a:lumMod val="50000"/>
                  </a:schemeClr>
                </a:solidFill>
                <a:latin typeface="Courier New" pitchFamily="49" charset="0"/>
                <a:cs typeface="Courier New" pitchFamily="49" charset="0"/>
              </a:rPr>
              <a:t>from </a:t>
            </a:r>
            <a:r>
              <a:rPr lang="en-US" b="1" kern="1200" dirty="0" smtClean="0">
                <a:solidFill>
                  <a:schemeClr val="bg1">
                    <a:lumMod val="50000"/>
                  </a:schemeClr>
                </a:solidFill>
                <a:latin typeface="Courier New" pitchFamily="49" charset="0"/>
                <a:cs typeface="Courier New" pitchFamily="49" charset="0"/>
              </a:rPr>
              <a:t>Complaints where </a:t>
            </a:r>
            <a:r>
              <a:rPr lang="en-US" b="1" kern="1200" dirty="0" err="1" smtClean="0">
                <a:solidFill>
                  <a:schemeClr val="bg1">
                    <a:lumMod val="50000"/>
                  </a:schemeClr>
                </a:solidFill>
                <a:latin typeface="Courier New" pitchFamily="49" charset="0"/>
                <a:cs typeface="Courier New" pitchFamily="49" charset="0"/>
              </a:rPr>
              <a:t>cust</a:t>
            </a:r>
            <a:r>
              <a:rPr lang="en-US" b="1" kern="1200" dirty="0" smtClean="0">
                <a:solidFill>
                  <a:schemeClr val="bg1">
                    <a:lumMod val="50000"/>
                  </a:schemeClr>
                </a:solidFill>
                <a:latin typeface="Courier New" pitchFamily="49" charset="0"/>
                <a:cs typeface="Courier New" pitchFamily="49" charset="0"/>
              </a:rPr>
              <a:t> </a:t>
            </a:r>
            <a:r>
              <a:rPr lang="en-US" b="1" kern="1200" dirty="0">
                <a:solidFill>
                  <a:schemeClr val="bg1">
                    <a:lumMod val="50000"/>
                  </a:schemeClr>
                </a:solidFill>
                <a:latin typeface="Courier New" pitchFamily="49" charset="0"/>
                <a:cs typeface="Courier New" pitchFamily="49" charset="0"/>
              </a:rPr>
              <a:t>is not null</a:t>
            </a:r>
          </a:p>
          <a:p>
            <a:endParaRPr lang="en-US" dirty="0" smtClean="0"/>
          </a:p>
          <a:p>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25</a:t>
            </a:fld>
            <a:endParaRPr lang="en-US"/>
          </a:p>
        </p:txBody>
      </p:sp>
    </p:spTree>
    <p:extLst>
      <p:ext uri="{BB962C8B-B14F-4D97-AF65-F5344CB8AC3E}">
        <p14:creationId xmlns="" xmlns:p14="http://schemas.microsoft.com/office/powerpoint/2010/main" val="1523449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a:t>
            </a:r>
            <a:r>
              <a:rPr lang="en-US" dirty="0" smtClean="0"/>
              <a:t>functions and group by</a:t>
            </a:r>
            <a:endParaRPr lang="en-US" dirty="0"/>
          </a:p>
        </p:txBody>
      </p:sp>
      <p:sp>
        <p:nvSpPr>
          <p:cNvPr id="4" name="Content Placeholder 3"/>
          <p:cNvSpPr>
            <a:spLocks noGrp="1"/>
          </p:cNvSpPr>
          <p:nvPr>
            <p:ph idx="1"/>
          </p:nvPr>
        </p:nvSpPr>
        <p:spPr>
          <a:xfrm>
            <a:off x="0" y="1295400"/>
            <a:ext cx="8763000" cy="8038256"/>
          </a:xfrm>
        </p:spPr>
        <p:txBody>
          <a:bodyPr/>
          <a:lstStyle/>
          <a:p>
            <a:r>
              <a:rPr lang="en-US" dirty="0" smtClean="0"/>
              <a:t>SQL aggregate functions are available in HQL as well</a:t>
            </a:r>
          </a:p>
          <a:p>
            <a:pPr lvl="1"/>
            <a:r>
              <a:rPr lang="en-US" sz="2000" b="1" kern="1200" dirty="0" err="1">
                <a:solidFill>
                  <a:schemeClr val="bg1">
                    <a:lumMod val="50000"/>
                  </a:schemeClr>
                </a:solidFill>
                <a:latin typeface="Courier New" pitchFamily="49" charset="0"/>
                <a:cs typeface="Courier New" pitchFamily="49" charset="0"/>
              </a:rPr>
              <a:t>avg</a:t>
            </a:r>
            <a:r>
              <a:rPr lang="en-US" sz="2000" b="1" kern="1200" dirty="0">
                <a:solidFill>
                  <a:schemeClr val="bg1">
                    <a:lumMod val="50000"/>
                  </a:schemeClr>
                </a:solidFill>
                <a:latin typeface="Courier New" pitchFamily="49" charset="0"/>
                <a:cs typeface="Courier New" pitchFamily="49" charset="0"/>
              </a:rPr>
              <a:t>(...), sum(...), min(...), max(...) </a:t>
            </a:r>
          </a:p>
          <a:p>
            <a:pPr lvl="1"/>
            <a:r>
              <a:rPr lang="en-US" sz="2000" b="1" kern="1200" dirty="0">
                <a:solidFill>
                  <a:schemeClr val="bg1">
                    <a:lumMod val="50000"/>
                  </a:schemeClr>
                </a:solidFill>
                <a:latin typeface="Courier New" pitchFamily="49" charset="0"/>
                <a:cs typeface="Courier New" pitchFamily="49" charset="0"/>
              </a:rPr>
              <a:t>count(*) </a:t>
            </a:r>
          </a:p>
          <a:p>
            <a:pPr lvl="1"/>
            <a:r>
              <a:rPr lang="en-US" sz="2000" b="1" kern="1200" dirty="0">
                <a:solidFill>
                  <a:schemeClr val="bg1">
                    <a:lumMod val="50000"/>
                  </a:schemeClr>
                </a:solidFill>
                <a:latin typeface="Courier New" pitchFamily="49" charset="0"/>
                <a:cs typeface="Courier New" pitchFamily="49" charset="0"/>
              </a:rPr>
              <a:t>count(...), count(distinct ...), count(all...) </a:t>
            </a:r>
          </a:p>
          <a:p>
            <a:r>
              <a:rPr lang="en-US" dirty="0" smtClean="0"/>
              <a:t>Most of the aggregates work with the </a:t>
            </a:r>
            <a:r>
              <a:rPr lang="en-US" b="1" kern="1200" dirty="0">
                <a:solidFill>
                  <a:schemeClr val="bg1">
                    <a:lumMod val="50000"/>
                  </a:schemeClr>
                </a:solidFill>
                <a:latin typeface="Courier New" pitchFamily="49" charset="0"/>
                <a:cs typeface="Courier New" pitchFamily="49" charset="0"/>
              </a:rPr>
              <a:t>group by </a:t>
            </a:r>
            <a:r>
              <a:rPr lang="en-US" dirty="0" smtClean="0"/>
              <a:t>clause.</a:t>
            </a:r>
          </a:p>
          <a:p>
            <a:r>
              <a:rPr lang="en-US" dirty="0"/>
              <a:t>A query that returns aggregate values can be grouped by any property of a returned class or </a:t>
            </a:r>
            <a:r>
              <a:rPr lang="en-US" dirty="0" smtClean="0"/>
              <a:t>components</a:t>
            </a:r>
          </a:p>
          <a:p>
            <a:r>
              <a:rPr lang="en-US" dirty="0" smtClean="0"/>
              <a:t>The usage of group by clause is similar to the SQL.</a:t>
            </a:r>
          </a:p>
          <a:p>
            <a:pPr marL="0" indent="0">
              <a:buNone/>
            </a:pPr>
            <a:r>
              <a:rPr lang="en-US" b="1" kern="1200" dirty="0" smtClean="0">
                <a:solidFill>
                  <a:schemeClr val="bg1">
                    <a:lumMod val="50000"/>
                  </a:schemeClr>
                </a:solidFill>
                <a:latin typeface="Courier New" pitchFamily="49" charset="0"/>
                <a:cs typeface="Courier New" pitchFamily="49" charset="0"/>
              </a:rPr>
              <a:t>	select </a:t>
            </a:r>
            <a:r>
              <a:rPr lang="en-US" b="1" kern="1200" dirty="0" err="1">
                <a:solidFill>
                  <a:schemeClr val="bg1">
                    <a:lumMod val="50000"/>
                  </a:schemeClr>
                </a:solidFill>
                <a:latin typeface="Courier New" pitchFamily="49" charset="0"/>
                <a:cs typeface="Courier New" pitchFamily="49" charset="0"/>
              </a:rPr>
              <a:t>c.cust,count</a:t>
            </a:r>
            <a:r>
              <a:rPr lang="en-US" b="1" kern="1200" dirty="0">
                <a:solidFill>
                  <a:schemeClr val="bg1">
                    <a:lumMod val="50000"/>
                  </a:schemeClr>
                </a:solidFill>
                <a:latin typeface="Courier New" pitchFamily="49" charset="0"/>
                <a:cs typeface="Courier New" pitchFamily="49" charset="0"/>
              </a:rPr>
              <a:t>(</a:t>
            </a:r>
            <a:r>
              <a:rPr lang="en-US" b="1" kern="1200" dirty="0" err="1">
                <a:solidFill>
                  <a:schemeClr val="bg1">
                    <a:lumMod val="50000"/>
                  </a:schemeClr>
                </a:solidFill>
                <a:latin typeface="Courier New" pitchFamily="49" charset="0"/>
                <a:cs typeface="Courier New" pitchFamily="49" charset="0"/>
              </a:rPr>
              <a:t>c.cust</a:t>
            </a:r>
            <a:r>
              <a:rPr lang="en-US" b="1" kern="1200" dirty="0">
                <a:solidFill>
                  <a:schemeClr val="bg1">
                    <a:lumMod val="50000"/>
                  </a:schemeClr>
                </a:solidFill>
                <a:latin typeface="Courier New" pitchFamily="49" charset="0"/>
                <a:cs typeface="Courier New" pitchFamily="49" charset="0"/>
              </a:rPr>
              <a:t>) from Complaint c </a:t>
            </a:r>
            <a:r>
              <a:rPr lang="en-US" b="1" kern="1200" dirty="0" smtClean="0">
                <a:solidFill>
                  <a:schemeClr val="bg1">
                    <a:lumMod val="50000"/>
                  </a:schemeClr>
                </a:solidFill>
                <a:latin typeface="Courier New" pitchFamily="49" charset="0"/>
                <a:cs typeface="Courier New" pitchFamily="49" charset="0"/>
              </a:rPr>
              <a:t>	group </a:t>
            </a:r>
            <a:r>
              <a:rPr lang="en-US" b="1" kern="1200" dirty="0">
                <a:solidFill>
                  <a:schemeClr val="bg1">
                    <a:lumMod val="50000"/>
                  </a:schemeClr>
                </a:solidFill>
                <a:latin typeface="Courier New" pitchFamily="49" charset="0"/>
                <a:cs typeface="Courier New" pitchFamily="49" charset="0"/>
              </a:rPr>
              <a:t>by </a:t>
            </a:r>
            <a:r>
              <a:rPr lang="en-US" b="1" kern="1200" dirty="0" err="1">
                <a:solidFill>
                  <a:schemeClr val="bg1">
                    <a:lumMod val="50000"/>
                  </a:schemeClr>
                </a:solidFill>
                <a:latin typeface="Courier New" pitchFamily="49" charset="0"/>
                <a:cs typeface="Courier New" pitchFamily="49" charset="0"/>
              </a:rPr>
              <a:t>c.cust</a:t>
            </a:r>
            <a:r>
              <a:rPr lang="en-US" b="1" kern="1200" dirty="0">
                <a:solidFill>
                  <a:schemeClr val="bg1">
                    <a:lumMod val="50000"/>
                  </a:schemeClr>
                </a:solidFill>
                <a:latin typeface="Courier New" pitchFamily="49" charset="0"/>
                <a:cs typeface="Courier New" pitchFamily="49" charset="0"/>
              </a:rPr>
              <a:t> </a:t>
            </a:r>
          </a:p>
          <a:p>
            <a:endParaRPr lang="en-US" dirty="0"/>
          </a:p>
        </p:txBody>
      </p:sp>
      <p:sp>
        <p:nvSpPr>
          <p:cNvPr id="3" name="Slide Number Placeholder 2"/>
          <p:cNvSpPr>
            <a:spLocks noGrp="1"/>
          </p:cNvSpPr>
          <p:nvPr>
            <p:ph type="sldNum" sz="quarter" idx="10"/>
          </p:nvPr>
        </p:nvSpPr>
        <p:spPr/>
        <p:txBody>
          <a:bodyPr/>
          <a:lstStyle/>
          <a:p>
            <a:pPr>
              <a:defRPr/>
            </a:pPr>
            <a:fld id="{35224FBC-34A7-4412-8C04-979BC924C977}" type="slidenum">
              <a:rPr lang="en-US" smtClean="0"/>
              <a:pPr>
                <a:defRPr/>
              </a:pPr>
              <a:t>26</a:t>
            </a:fld>
            <a:endParaRPr lang="en-US"/>
          </a:p>
        </p:txBody>
      </p:sp>
    </p:spTree>
    <p:extLst>
      <p:ext uri="{BB962C8B-B14F-4D97-AF65-F5344CB8AC3E}">
        <p14:creationId xmlns="" xmlns:p14="http://schemas.microsoft.com/office/powerpoint/2010/main" val="2097563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for aggregate and group by</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27</a:t>
            </a:fld>
            <a:endParaRPr lang="en-US"/>
          </a:p>
        </p:txBody>
      </p:sp>
      <p:sp>
        <p:nvSpPr>
          <p:cNvPr id="6" name="TextBox 5"/>
          <p:cNvSpPr txBox="1"/>
          <p:nvPr/>
        </p:nvSpPr>
        <p:spPr>
          <a:xfrm>
            <a:off x="228600" y="1066800"/>
            <a:ext cx="8610600" cy="5743111"/>
          </a:xfrm>
          <a:prstGeom prst="rect">
            <a:avLst/>
          </a:prstGeom>
          <a:noFill/>
        </p:spPr>
        <p:txBody>
          <a:bodyPr wrap="square" rtlCol="0">
            <a:spAutoFit/>
          </a:bodyPr>
          <a:lstStyle/>
          <a:p>
            <a:pPr>
              <a:lnSpc>
                <a:spcPct val="120000"/>
              </a:lnSpc>
            </a:pPr>
            <a:r>
              <a:rPr lang="en-US" dirty="0" smtClean="0"/>
              <a:t>Code inside the servlet</a:t>
            </a:r>
          </a:p>
          <a:p>
            <a:pPr marL="342900" indent="-342900">
              <a:lnSpc>
                <a:spcPct val="120000"/>
              </a:lnSpc>
              <a:buClr>
                <a:schemeClr val="accent2"/>
              </a:buClr>
              <a:buAutoNum type="arabicPeriod"/>
            </a:pPr>
            <a:r>
              <a:rPr lang="en-US" dirty="0" smtClean="0"/>
              <a:t>to get the largest customer id  </a:t>
            </a:r>
          </a:p>
          <a:p>
            <a:pPr>
              <a:lnSpc>
                <a:spcPct val="120000"/>
              </a:lnSpc>
            </a:pPr>
            <a:r>
              <a:rPr lang="en-US" b="1" dirty="0" smtClean="0">
                <a:latin typeface="Courier New" pitchFamily="49" charset="0"/>
                <a:cs typeface="Courier New" pitchFamily="49" charset="0"/>
              </a:rPr>
              <a:t> SQL_QUERY </a:t>
            </a:r>
            <a:r>
              <a:rPr lang="en-US" b="1" dirty="0">
                <a:latin typeface="Courier New" pitchFamily="49" charset="0"/>
                <a:cs typeface="Courier New" pitchFamily="49" charset="0"/>
              </a:rPr>
              <a:t>="select max(cust.id) from Customer </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a:t>
            </a:r>
          </a:p>
          <a:p>
            <a:pPr>
              <a:lnSpc>
                <a:spcPct val="120000"/>
              </a:lnSpc>
            </a:pPr>
            <a:r>
              <a:rPr lang="en-US" b="1" dirty="0">
                <a:latin typeface="Courier New" pitchFamily="49" charset="0"/>
                <a:cs typeface="Courier New" pitchFamily="49" charset="0"/>
              </a:rPr>
              <a:t> query = </a:t>
            </a:r>
            <a:r>
              <a:rPr lang="en-US" b="1" dirty="0" err="1">
                <a:latin typeface="Courier New" pitchFamily="49" charset="0"/>
                <a:cs typeface="Courier New" pitchFamily="49" charset="0"/>
              </a:rPr>
              <a:t>session.createQuery</a:t>
            </a:r>
            <a:r>
              <a:rPr lang="en-US" b="1" dirty="0">
                <a:latin typeface="Courier New" pitchFamily="49" charset="0"/>
                <a:cs typeface="Courier New" pitchFamily="49" charset="0"/>
              </a:rPr>
              <a:t>(SQL_QUERY);</a:t>
            </a:r>
          </a:p>
          <a:p>
            <a:pPr>
              <a:lnSpc>
                <a:spcPct val="120000"/>
              </a:lnSpc>
            </a:pPr>
            <a:r>
              <a:rPr lang="en-US" b="1" dirty="0">
                <a:latin typeface="Courier New" pitchFamily="49" charset="0"/>
                <a:cs typeface="Courier New" pitchFamily="49" charset="0"/>
              </a:rPr>
              <a:t> List l1= </a:t>
            </a:r>
            <a:r>
              <a:rPr lang="en-US" b="1" dirty="0" err="1">
                <a:latin typeface="Courier New" pitchFamily="49" charset="0"/>
                <a:cs typeface="Courier New" pitchFamily="49" charset="0"/>
              </a:rPr>
              <a:t>query.list</a:t>
            </a:r>
            <a:r>
              <a:rPr lang="en-US" b="1" dirty="0" smtClean="0">
                <a:latin typeface="Courier New" pitchFamily="49" charset="0"/>
                <a:cs typeface="Courier New" pitchFamily="49" charset="0"/>
              </a:rPr>
              <a:t>();</a:t>
            </a:r>
          </a:p>
          <a:p>
            <a:pPr>
              <a:lnSpc>
                <a:spcPct val="120000"/>
              </a:lnSpc>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out.print</a:t>
            </a:r>
            <a:r>
              <a:rPr lang="en-US" b="1" dirty="0">
                <a:latin typeface="Courier New" pitchFamily="49" charset="0"/>
                <a:cs typeface="Courier New" pitchFamily="49" charset="0"/>
              </a:rPr>
              <a:t>("&lt;BR&gt; MAX " +l1.get(0</a:t>
            </a:r>
            <a:r>
              <a:rPr lang="en-US" b="1" dirty="0" smtClean="0">
                <a:latin typeface="Courier New" pitchFamily="49" charset="0"/>
                <a:cs typeface="Courier New" pitchFamily="49" charset="0"/>
              </a:rPr>
              <a:t>));</a:t>
            </a:r>
            <a:endParaRPr lang="en-US" dirty="0" smtClean="0"/>
          </a:p>
          <a:p>
            <a:pPr marL="342900" indent="-342900">
              <a:lnSpc>
                <a:spcPct val="120000"/>
              </a:lnSpc>
              <a:buClr>
                <a:schemeClr val="accent2"/>
              </a:buClr>
              <a:buFont typeface="+mj-lt"/>
              <a:buAutoNum type="arabicPeriod" startAt="2"/>
            </a:pPr>
            <a:r>
              <a:rPr lang="en-US" dirty="0" smtClean="0"/>
              <a:t>number of complaints raised by a  particular customer</a:t>
            </a:r>
          </a:p>
          <a:p>
            <a:pPr>
              <a:lnSpc>
                <a:spcPct val="120000"/>
              </a:lnSpc>
            </a:pPr>
            <a:r>
              <a:rPr lang="en-US" b="1" dirty="0">
                <a:latin typeface="Courier New" pitchFamily="49" charset="0"/>
                <a:cs typeface="Courier New" pitchFamily="49" charset="0"/>
              </a:rPr>
              <a:t> SQL_QUERY = "select </a:t>
            </a:r>
            <a:r>
              <a:rPr lang="en-US" b="1" dirty="0" err="1">
                <a:latin typeface="Courier New" pitchFamily="49" charset="0"/>
                <a:cs typeface="Courier New" pitchFamily="49" charset="0"/>
              </a:rPr>
              <a:t>c.cust,count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c.cust</a:t>
            </a:r>
            <a:r>
              <a:rPr lang="en-US" b="1" dirty="0">
                <a:latin typeface="Courier New" pitchFamily="49" charset="0"/>
                <a:cs typeface="Courier New" pitchFamily="49" charset="0"/>
              </a:rPr>
              <a:t>) from Complaint c group by </a:t>
            </a:r>
            <a:r>
              <a:rPr lang="en-US" b="1" dirty="0" err="1">
                <a:latin typeface="Courier New" pitchFamily="49" charset="0"/>
                <a:cs typeface="Courier New" pitchFamily="49" charset="0"/>
              </a:rPr>
              <a:t>c.cust</a:t>
            </a:r>
            <a:r>
              <a:rPr lang="en-US" b="1" dirty="0">
                <a:latin typeface="Courier New" pitchFamily="49" charset="0"/>
                <a:cs typeface="Courier New" pitchFamily="49" charset="0"/>
              </a:rPr>
              <a:t>  ";</a:t>
            </a:r>
          </a:p>
          <a:p>
            <a:pPr>
              <a:lnSpc>
                <a:spcPct val="120000"/>
              </a:lnSpc>
            </a:pPr>
            <a:r>
              <a:rPr lang="en-US" b="1" dirty="0">
                <a:latin typeface="Courier New" pitchFamily="49" charset="0"/>
                <a:cs typeface="Courier New" pitchFamily="49" charset="0"/>
              </a:rPr>
              <a:t> query = </a:t>
            </a:r>
            <a:r>
              <a:rPr lang="en-US" b="1" dirty="0" err="1">
                <a:latin typeface="Courier New" pitchFamily="49" charset="0"/>
                <a:cs typeface="Courier New" pitchFamily="49" charset="0"/>
              </a:rPr>
              <a:t>session.createQuery</a:t>
            </a:r>
            <a:r>
              <a:rPr lang="en-US" b="1" dirty="0">
                <a:latin typeface="Courier New" pitchFamily="49" charset="0"/>
                <a:cs typeface="Courier New" pitchFamily="49" charset="0"/>
              </a:rPr>
              <a:t>(SQL_QUERY);</a:t>
            </a:r>
          </a:p>
          <a:p>
            <a:pPr>
              <a:lnSpc>
                <a:spcPct val="120000"/>
              </a:lnSpc>
            </a:pPr>
            <a:r>
              <a:rPr lang="en-US" b="1" dirty="0">
                <a:latin typeface="Courier New" pitchFamily="49" charset="0"/>
                <a:cs typeface="Courier New" pitchFamily="49" charset="0"/>
              </a:rPr>
              <a:t> for (Iterator it = </a:t>
            </a:r>
            <a:r>
              <a:rPr lang="en-US" b="1" dirty="0" err="1">
                <a:latin typeface="Courier New" pitchFamily="49" charset="0"/>
                <a:cs typeface="Courier New" pitchFamily="49" charset="0"/>
              </a:rPr>
              <a:t>query.iterate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it.hasNext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lnSpc>
                <a:spcPct val="120000"/>
              </a:lnSpc>
            </a:pPr>
            <a:r>
              <a:rPr lang="en-US" b="1" dirty="0" smtClean="0">
                <a:latin typeface="Courier New" pitchFamily="49" charset="0"/>
                <a:cs typeface="Courier New" pitchFamily="49" charset="0"/>
              </a:rPr>
              <a:t> Object</a:t>
            </a:r>
            <a:r>
              <a:rPr lang="en-US" b="1" dirty="0">
                <a:latin typeface="Courier New" pitchFamily="49" charset="0"/>
                <a:cs typeface="Courier New" pitchFamily="49" charset="0"/>
              </a:rPr>
              <a:t>[] row = (Object[]) </a:t>
            </a:r>
            <a:r>
              <a:rPr lang="en-US" b="1" dirty="0" err="1">
                <a:latin typeface="Courier New" pitchFamily="49" charset="0"/>
                <a:cs typeface="Courier New" pitchFamily="49" charset="0"/>
              </a:rPr>
              <a:t>it.next</a:t>
            </a:r>
            <a:r>
              <a:rPr lang="en-US" b="1" dirty="0">
                <a:latin typeface="Courier New" pitchFamily="49" charset="0"/>
                <a:cs typeface="Courier New" pitchFamily="49" charset="0"/>
              </a:rPr>
              <a:t>();</a:t>
            </a:r>
          </a:p>
          <a:p>
            <a:pPr>
              <a:lnSpc>
                <a:spcPct val="120000"/>
              </a:lnSpc>
            </a:pPr>
            <a:r>
              <a:rPr lang="en-US" b="1" dirty="0" smtClean="0">
                <a:latin typeface="Courier New" pitchFamily="49" charset="0"/>
                <a:cs typeface="Courier New" pitchFamily="49" charset="0"/>
              </a:rPr>
              <a:t> Customer </a:t>
            </a:r>
            <a:r>
              <a:rPr lang="en-US" b="1" dirty="0">
                <a:latin typeface="Courier New" pitchFamily="49" charset="0"/>
                <a:cs typeface="Courier New" pitchFamily="49" charset="0"/>
              </a:rPr>
              <a:t>c=(Customer)row[0];</a:t>
            </a:r>
          </a:p>
          <a:p>
            <a:pPr>
              <a:lnSpc>
                <a:spcPct val="120000"/>
              </a:lnSpc>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out.print</a:t>
            </a:r>
            <a:r>
              <a:rPr lang="en-US" b="1" dirty="0">
                <a:latin typeface="Courier New" pitchFamily="49" charset="0"/>
                <a:cs typeface="Courier New" pitchFamily="49" charset="0"/>
              </a:rPr>
              <a:t>("&lt;BR&gt;Customer: " + </a:t>
            </a:r>
            <a:r>
              <a:rPr lang="en-US" b="1" dirty="0" err="1" smtClean="0">
                <a:latin typeface="Courier New" pitchFamily="49" charset="0"/>
                <a:cs typeface="Courier New" pitchFamily="49" charset="0"/>
              </a:rPr>
              <a:t>c.getFirstName</a:t>
            </a:r>
            <a:r>
              <a:rPr lang="en-US" b="1" dirty="0" smtClean="0">
                <a:latin typeface="Courier New" pitchFamily="49" charset="0"/>
                <a:cs typeface="Courier New" pitchFamily="49" charset="0"/>
              </a:rPr>
              <a:t>()</a:t>
            </a:r>
          </a:p>
          <a:p>
            <a:pPr>
              <a:lnSpc>
                <a:spcPct val="120000"/>
              </a:lnSpc>
            </a:pPr>
            <a:r>
              <a:rPr lang="en-US" b="1" dirty="0" smtClean="0">
                <a:latin typeface="Courier New" pitchFamily="49" charset="0"/>
                <a:cs typeface="Courier New" pitchFamily="49" charset="0"/>
              </a:rPr>
              <a:t> +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c.getLastName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c.getId</a:t>
            </a:r>
            <a:r>
              <a:rPr lang="en-US" b="1" dirty="0">
                <a:latin typeface="Courier New" pitchFamily="49" charset="0"/>
                <a:cs typeface="Courier New" pitchFamily="49" charset="0"/>
              </a:rPr>
              <a:t>() +"]");</a:t>
            </a:r>
          </a:p>
          <a:p>
            <a:pPr>
              <a:lnSpc>
                <a:spcPct val="120000"/>
              </a:lnSpc>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out.print</a:t>
            </a:r>
            <a:r>
              <a:rPr lang="en-US" b="1" dirty="0">
                <a:latin typeface="Courier New" pitchFamily="49" charset="0"/>
                <a:cs typeface="Courier New" pitchFamily="49" charset="0"/>
              </a:rPr>
              <a:t>(" Count: " + row[1</a:t>
            </a:r>
            <a:r>
              <a:rPr lang="en-US" b="1" dirty="0" smtClean="0">
                <a:latin typeface="Courier New" pitchFamily="49" charset="0"/>
                <a:cs typeface="Courier New" pitchFamily="49" charset="0"/>
              </a:rPr>
              <a:t>]);</a:t>
            </a:r>
          </a:p>
          <a:p>
            <a:pPr>
              <a:lnSpc>
                <a:spcPct val="120000"/>
              </a:lnSpc>
            </a:pP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77000" y="5629275"/>
            <a:ext cx="2600325" cy="77152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05687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where</a:t>
            </a:r>
            <a:endParaRPr lang="en-US" dirty="0"/>
          </a:p>
        </p:txBody>
      </p:sp>
      <p:sp>
        <p:nvSpPr>
          <p:cNvPr id="3" name="Content Placeholder 2"/>
          <p:cNvSpPr>
            <a:spLocks noGrp="1"/>
          </p:cNvSpPr>
          <p:nvPr>
            <p:ph idx="1"/>
          </p:nvPr>
        </p:nvSpPr>
        <p:spPr>
          <a:xfrm>
            <a:off x="457200" y="1295400"/>
            <a:ext cx="8229600" cy="914400"/>
          </a:xfrm>
        </p:spPr>
        <p:txBody>
          <a:bodyPr>
            <a:normAutofit fontScale="92500" lnSpcReduction="10000"/>
          </a:bodyPr>
          <a:lstStyle/>
          <a:p>
            <a:r>
              <a:rPr lang="en-US" dirty="0" smtClean="0"/>
              <a:t>When should </a:t>
            </a:r>
            <a:r>
              <a:rPr lang="en-US" dirty="0" err="1" smtClean="0"/>
              <a:t>query.list</a:t>
            </a:r>
            <a:r>
              <a:rPr lang="en-US" dirty="0" smtClean="0"/>
              <a:t>() method be used and when should </a:t>
            </a:r>
            <a:r>
              <a:rPr lang="en-US" dirty="0" err="1" smtClean="0"/>
              <a:t>query.iterate</a:t>
            </a:r>
            <a:r>
              <a:rPr lang="en-US" dirty="0" smtClean="0"/>
              <a:t>() method be used?</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28</a:t>
            </a:fld>
            <a:endParaRPr lang="en-US"/>
          </a:p>
        </p:txBody>
      </p:sp>
      <p:sp>
        <p:nvSpPr>
          <p:cNvPr id="5" name="Content Placeholder 2"/>
          <p:cNvSpPr txBox="1">
            <a:spLocks/>
          </p:cNvSpPr>
          <p:nvPr/>
        </p:nvSpPr>
        <p:spPr bwMode="auto">
          <a:xfrm>
            <a:off x="381000" y="2373086"/>
            <a:ext cx="8382000" cy="39515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err="1"/>
              <a:t>query.iterate</a:t>
            </a:r>
            <a:r>
              <a:rPr lang="en-US" dirty="0"/>
              <a:t>() </a:t>
            </a:r>
            <a:r>
              <a:rPr lang="en-US" dirty="0" smtClean="0"/>
              <a:t>method should be used only when you are expecting multiple rows to be returned by the query.</a:t>
            </a:r>
          </a:p>
          <a:p>
            <a:r>
              <a:rPr lang="en-US" dirty="0" err="1"/>
              <a:t>query.list</a:t>
            </a:r>
            <a:r>
              <a:rPr lang="en-US" dirty="0" smtClean="0"/>
              <a:t>() method can be used both for single and </a:t>
            </a:r>
            <a:r>
              <a:rPr lang="en-US" dirty="0"/>
              <a:t>multiple rows </a:t>
            </a:r>
            <a:r>
              <a:rPr lang="en-US" dirty="0" smtClean="0"/>
              <a:t>are returned </a:t>
            </a:r>
            <a:r>
              <a:rPr lang="en-US" dirty="0"/>
              <a:t>by the query</a:t>
            </a:r>
            <a:r>
              <a:rPr lang="en-US" dirty="0" smtClean="0"/>
              <a:t>.</a:t>
            </a:r>
          </a:p>
          <a:p>
            <a:r>
              <a:rPr lang="en-US" dirty="0" smtClean="0"/>
              <a:t>If only single row is returned then </a:t>
            </a:r>
            <a:r>
              <a:rPr lang="en-US" dirty="0" err="1" smtClean="0"/>
              <a:t>list.get</a:t>
            </a:r>
            <a:r>
              <a:rPr lang="en-US" dirty="0" smtClean="0"/>
              <a:t>(0) can be used and the object can be casted to your expected type.</a:t>
            </a:r>
          </a:p>
          <a:p>
            <a:r>
              <a:rPr lang="en-US" dirty="0"/>
              <a:t>If the query contains multiple results pre row, the results are returned in an instance of </a:t>
            </a:r>
            <a:r>
              <a:rPr lang="en-US" b="1" dirty="0">
                <a:latin typeface="Courier New" pitchFamily="49" charset="0"/>
                <a:cs typeface="Courier New" pitchFamily="49" charset="0"/>
              </a:rPr>
              <a:t>Object[].</a:t>
            </a:r>
            <a:endParaRPr lang="en-US" dirty="0"/>
          </a:p>
        </p:txBody>
      </p:sp>
    </p:spTree>
    <p:extLst>
      <p:ext uri="{BB962C8B-B14F-4D97-AF65-F5344CB8AC3E}">
        <p14:creationId xmlns="" xmlns:p14="http://schemas.microsoft.com/office/powerpoint/2010/main" val="321254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5" name="Content Placeholder 4"/>
          <p:cNvSpPr>
            <a:spLocks noGrp="1"/>
          </p:cNvSpPr>
          <p:nvPr>
            <p:ph idx="1"/>
          </p:nvPr>
        </p:nvSpPr>
        <p:spPr>
          <a:xfrm>
            <a:off x="381000" y="1143000"/>
            <a:ext cx="8305800" cy="5181600"/>
          </a:xfrm>
        </p:spPr>
        <p:txBody>
          <a:bodyPr>
            <a:normAutofit fontScale="85000" lnSpcReduction="10000"/>
          </a:bodyPr>
          <a:lstStyle/>
          <a:p>
            <a:pPr marL="0" indent="0">
              <a:buNone/>
            </a:pPr>
            <a:r>
              <a:rPr lang="en-US" dirty="0" smtClean="0"/>
              <a:t>HQL has huge support for different types of expression</a:t>
            </a:r>
          </a:p>
          <a:p>
            <a:r>
              <a:rPr lang="en-US" dirty="0" smtClean="0"/>
              <a:t>mathematical </a:t>
            </a:r>
            <a:r>
              <a:rPr lang="en-US" dirty="0"/>
              <a:t>operators: +, -, *, / </a:t>
            </a:r>
          </a:p>
          <a:p>
            <a:r>
              <a:rPr lang="en-US" dirty="0"/>
              <a:t>binary comparison operators: =, &gt;=, &lt;=, &lt;&gt;, !=, like </a:t>
            </a:r>
          </a:p>
          <a:p>
            <a:r>
              <a:rPr lang="en-US" dirty="0"/>
              <a:t>logical operations and, or, not </a:t>
            </a:r>
          </a:p>
          <a:p>
            <a:r>
              <a:rPr lang="en-US" dirty="0"/>
              <a:t>Parentheses ( ) that indicates grouping </a:t>
            </a:r>
          </a:p>
          <a:p>
            <a:r>
              <a:rPr lang="en-US" dirty="0"/>
              <a:t>in, not in, between, is null, is not null, is empty, is not empty, member of and not member of </a:t>
            </a:r>
            <a:endParaRPr lang="en-US" dirty="0" smtClean="0"/>
          </a:p>
          <a:p>
            <a:r>
              <a:rPr lang="en-US" dirty="0"/>
              <a:t>Simple" case, case ... when ... then ... else ... end, and "searched" case, case when ... then ... else ... end </a:t>
            </a:r>
          </a:p>
          <a:p>
            <a:r>
              <a:rPr lang="en-US" dirty="0"/>
              <a:t>string concatenation ...||... or </a:t>
            </a:r>
            <a:r>
              <a:rPr lang="en-US" dirty="0" err="1"/>
              <a:t>concat</a:t>
            </a:r>
            <a:r>
              <a:rPr lang="en-US" dirty="0"/>
              <a:t>(...,...) </a:t>
            </a:r>
            <a:endParaRPr lang="en-US" dirty="0" smtClean="0"/>
          </a:p>
          <a:p>
            <a:r>
              <a:rPr lang="en-US" dirty="0" smtClean="0"/>
              <a:t>HQL </a:t>
            </a:r>
            <a:r>
              <a:rPr lang="en-US" dirty="0"/>
              <a:t>also supports JDBC-style positional parameters ? </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29</a:t>
            </a:fld>
            <a:endParaRPr lang="en-US"/>
          </a:p>
        </p:txBody>
      </p:sp>
    </p:spTree>
    <p:extLst>
      <p:ext uri="{BB962C8B-B14F-4D97-AF65-F5344CB8AC3E}">
        <p14:creationId xmlns="" xmlns:p14="http://schemas.microsoft.com/office/powerpoint/2010/main" val="2488029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HQL</a:t>
            </a:r>
            <a:endParaRPr lang="en-US" dirty="0"/>
          </a:p>
        </p:txBody>
      </p:sp>
      <p:sp>
        <p:nvSpPr>
          <p:cNvPr id="3" name="Content Placeholder 2"/>
          <p:cNvSpPr>
            <a:spLocks noGrp="1"/>
          </p:cNvSpPr>
          <p:nvPr>
            <p:ph idx="1"/>
          </p:nvPr>
        </p:nvSpPr>
        <p:spPr>
          <a:xfrm>
            <a:off x="228600" y="1066800"/>
            <a:ext cx="8915400" cy="5715000"/>
          </a:xfrm>
        </p:spPr>
        <p:txBody>
          <a:bodyPr>
            <a:normAutofit fontScale="85000" lnSpcReduction="10000"/>
          </a:bodyPr>
          <a:lstStyle/>
          <a:p>
            <a:r>
              <a:rPr lang="en-US" dirty="0"/>
              <a:t>Object oriented way allows </a:t>
            </a:r>
          </a:p>
          <a:p>
            <a:pPr lvl="1"/>
            <a:r>
              <a:rPr lang="en-US" sz="2000" dirty="0">
                <a:ea typeface="+mn-ea"/>
                <a:cs typeface="+mn-cs"/>
              </a:rPr>
              <a:t>querying against entity classes and so it is intuitive. </a:t>
            </a:r>
          </a:p>
          <a:p>
            <a:pPr lvl="1"/>
            <a:r>
              <a:rPr lang="en-US" sz="2000" dirty="0" smtClean="0">
                <a:ea typeface="+mn-ea"/>
                <a:cs typeface="+mn-cs"/>
              </a:rPr>
              <a:t>Query returns </a:t>
            </a:r>
            <a:r>
              <a:rPr lang="en-US" sz="2000" dirty="0">
                <a:ea typeface="+mn-ea"/>
                <a:cs typeface="+mn-cs"/>
              </a:rPr>
              <a:t>objects </a:t>
            </a:r>
            <a:r>
              <a:rPr lang="en-US" sz="2000" dirty="0" smtClean="0">
                <a:ea typeface="+mn-ea"/>
                <a:cs typeface="+mn-cs"/>
              </a:rPr>
              <a:t>, therefore leading to less complexity in coding</a:t>
            </a:r>
          </a:p>
          <a:p>
            <a:pPr lvl="1"/>
            <a:r>
              <a:rPr lang="en-US" sz="2000" dirty="0" smtClean="0">
                <a:ea typeface="+mn-ea"/>
                <a:cs typeface="+mn-cs"/>
              </a:rPr>
              <a:t>Support polymorphic queries</a:t>
            </a:r>
            <a:endParaRPr lang="en-US" sz="2000" dirty="0">
              <a:ea typeface="+mn-ea"/>
              <a:cs typeface="+mn-cs"/>
            </a:endParaRPr>
          </a:p>
          <a:p>
            <a:r>
              <a:rPr lang="en-US" dirty="0" smtClean="0"/>
              <a:t>HQL (and </a:t>
            </a:r>
            <a:r>
              <a:rPr lang="en-US" dirty="0"/>
              <a:t>Hibernate Criteria </a:t>
            </a:r>
            <a:r>
              <a:rPr lang="en-US" dirty="0" smtClean="0"/>
              <a:t>queries) </a:t>
            </a:r>
            <a:r>
              <a:rPr lang="en-US" dirty="0"/>
              <a:t>check the Session cache before executing the query. If there </a:t>
            </a:r>
            <a:r>
              <a:rPr lang="en-US" dirty="0" smtClean="0"/>
              <a:t>HQL </a:t>
            </a:r>
            <a:r>
              <a:rPr lang="en-US" dirty="0"/>
              <a:t>query </a:t>
            </a:r>
            <a:r>
              <a:rPr lang="en-US" dirty="0" smtClean="0"/>
              <a:t>executes on objects in session, hibernate </a:t>
            </a:r>
            <a:r>
              <a:rPr lang="en-US" dirty="0"/>
              <a:t>will flush the cache to the </a:t>
            </a:r>
            <a:r>
              <a:rPr lang="en-US" dirty="0" smtClean="0"/>
              <a:t>database before the query executes. (Note that </a:t>
            </a:r>
            <a:r>
              <a:rPr lang="en-US" dirty="0"/>
              <a:t>SQLQuery bypasses the Hibernate Session cache and queries ONLY against the database</a:t>
            </a:r>
            <a:r>
              <a:rPr lang="en-US" dirty="0" smtClean="0"/>
              <a:t>.)</a:t>
            </a:r>
          </a:p>
          <a:p>
            <a:r>
              <a:rPr lang="en-US" dirty="0" smtClean="0"/>
              <a:t>Apart form</a:t>
            </a:r>
            <a:r>
              <a:rPr lang="en-US" dirty="0"/>
              <a:t> </a:t>
            </a:r>
            <a:r>
              <a:rPr lang="en-US" dirty="0" smtClean="0"/>
              <a:t>aggregation functions and </a:t>
            </a:r>
            <a:r>
              <a:rPr lang="en-US" dirty="0"/>
              <a:t>grouping, </a:t>
            </a:r>
            <a:r>
              <a:rPr lang="en-US" dirty="0" smtClean="0"/>
              <a:t>ordering, joins  advance </a:t>
            </a:r>
            <a:r>
              <a:rPr lang="en-US" dirty="0"/>
              <a:t>features such as pagination, fetch join with dynamic </a:t>
            </a:r>
            <a:r>
              <a:rPr lang="en-US" dirty="0" smtClean="0"/>
              <a:t>profiling is also supported.</a:t>
            </a:r>
          </a:p>
          <a:p>
            <a:pPr>
              <a:buNone/>
            </a:pPr>
            <a:r>
              <a:rPr lang="en-US" dirty="0"/>
              <a:t/>
            </a:r>
            <a:br>
              <a:rPr lang="en-US" dirty="0"/>
            </a:b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a:t>
            </a:fld>
            <a:endParaRPr lang="en-US"/>
          </a:p>
        </p:txBody>
      </p:sp>
    </p:spTree>
    <p:extLst>
      <p:ext uri="{BB962C8B-B14F-4D97-AF65-F5344CB8AC3E}">
        <p14:creationId xmlns="" xmlns:p14="http://schemas.microsoft.com/office/powerpoint/2010/main" val="2874313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functions</a:t>
            </a:r>
            <a:endParaRPr lang="en-US" dirty="0"/>
          </a:p>
        </p:txBody>
      </p:sp>
      <p:sp>
        <p:nvSpPr>
          <p:cNvPr id="3" name="Content Placeholder 2"/>
          <p:cNvSpPr>
            <a:spLocks noGrp="1"/>
          </p:cNvSpPr>
          <p:nvPr>
            <p:ph idx="1"/>
          </p:nvPr>
        </p:nvSpPr>
        <p:spPr/>
        <p:txBody>
          <a:bodyPr/>
          <a:lstStyle/>
          <a:p>
            <a:r>
              <a:rPr lang="en-US" dirty="0"/>
              <a:t>substring(), trim(), lower(), upper(), length(), locate(), abs(), </a:t>
            </a:r>
            <a:r>
              <a:rPr lang="en-US" dirty="0" err="1"/>
              <a:t>sqrt</a:t>
            </a:r>
            <a:r>
              <a:rPr lang="en-US" dirty="0"/>
              <a:t>(), </a:t>
            </a:r>
            <a:r>
              <a:rPr lang="en-US" dirty="0" err="1"/>
              <a:t>bit_length</a:t>
            </a:r>
            <a:r>
              <a:rPr lang="en-US" dirty="0"/>
              <a:t>(), mod() </a:t>
            </a:r>
          </a:p>
          <a:p>
            <a:r>
              <a:rPr lang="en-US" dirty="0"/>
              <a:t>HQL functions that take collection-valued path expressions: size(), </a:t>
            </a:r>
            <a:r>
              <a:rPr lang="en-US" dirty="0" err="1"/>
              <a:t>minelement</a:t>
            </a:r>
            <a:r>
              <a:rPr lang="en-US" dirty="0"/>
              <a:t>(), </a:t>
            </a:r>
            <a:r>
              <a:rPr lang="en-US" dirty="0" err="1"/>
              <a:t>maxelement</a:t>
            </a:r>
            <a:r>
              <a:rPr lang="en-US" dirty="0"/>
              <a:t>(), </a:t>
            </a:r>
            <a:r>
              <a:rPr lang="en-US" dirty="0" err="1"/>
              <a:t>minindex</a:t>
            </a:r>
            <a:r>
              <a:rPr lang="en-US" dirty="0"/>
              <a:t>(), </a:t>
            </a:r>
            <a:r>
              <a:rPr lang="en-US" dirty="0" err="1"/>
              <a:t>maxindex</a:t>
            </a:r>
            <a:r>
              <a:rPr lang="en-US" dirty="0"/>
              <a:t>(), along with the special elements() and indices functions that can be quantified using some, all, exists, any, in. </a:t>
            </a:r>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30</a:t>
            </a:fld>
            <a:endParaRPr lang="en-US"/>
          </a:p>
        </p:txBody>
      </p:sp>
    </p:spTree>
    <p:extLst>
      <p:ext uri="{BB962C8B-B14F-4D97-AF65-F5344CB8AC3E}">
        <p14:creationId xmlns="" xmlns:p14="http://schemas.microsoft.com/office/powerpoint/2010/main" val="2741793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143000"/>
            <a:ext cx="8382000" cy="4876800"/>
          </a:xfrm>
        </p:spPr>
        <p:txBody>
          <a:bodyPr>
            <a:normAutofit lnSpcReduction="10000"/>
          </a:bodyPr>
          <a:lstStyle/>
          <a:p>
            <a:r>
              <a:rPr lang="en-US" b="1" kern="1200" dirty="0">
                <a:solidFill>
                  <a:schemeClr val="tx1"/>
                </a:solidFill>
                <a:latin typeface="Courier New" pitchFamily="49" charset="0"/>
                <a:cs typeface="Courier New" pitchFamily="49" charset="0"/>
              </a:rPr>
              <a:t>from Customer c where upper(c. </a:t>
            </a:r>
            <a:r>
              <a:rPr lang="en-US" b="1" kern="1200" dirty="0" err="1">
                <a:solidFill>
                  <a:schemeClr val="tx1"/>
                </a:solidFill>
                <a:latin typeface="Courier New" pitchFamily="49" charset="0"/>
                <a:cs typeface="Courier New" pitchFamily="49" charset="0"/>
              </a:rPr>
              <a:t>firstName</a:t>
            </a:r>
            <a:r>
              <a:rPr lang="en-US" b="1" kern="1200" dirty="0">
                <a:solidFill>
                  <a:schemeClr val="tx1"/>
                </a:solidFill>
                <a:latin typeface="Courier New" pitchFamily="49" charset="0"/>
                <a:cs typeface="Courier New" pitchFamily="49" charset="0"/>
              </a:rPr>
              <a:t>) like ‘V%‘</a:t>
            </a:r>
          </a:p>
          <a:p>
            <a:r>
              <a:rPr lang="en-US" b="1" kern="1200" dirty="0">
                <a:solidFill>
                  <a:schemeClr val="tx1"/>
                </a:solidFill>
                <a:latin typeface="Courier New" pitchFamily="49" charset="0"/>
                <a:cs typeface="Courier New" pitchFamily="49" charset="0"/>
              </a:rPr>
              <a:t>from Customer c  where exists elements(</a:t>
            </a:r>
            <a:r>
              <a:rPr lang="en-US" b="1" kern="1200" dirty="0" err="1">
                <a:solidFill>
                  <a:schemeClr val="tx1"/>
                </a:solidFill>
                <a:latin typeface="Courier New" pitchFamily="49" charset="0"/>
                <a:cs typeface="Courier New" pitchFamily="49" charset="0"/>
              </a:rPr>
              <a:t>c.complaints</a:t>
            </a:r>
            <a:r>
              <a:rPr lang="en-US" b="1" kern="1200" dirty="0">
                <a:solidFill>
                  <a:schemeClr val="tx1"/>
                </a:solidFill>
                <a:latin typeface="Courier New" pitchFamily="49" charset="0"/>
                <a:cs typeface="Courier New" pitchFamily="49" charset="0"/>
              </a:rPr>
              <a:t>)</a:t>
            </a:r>
          </a:p>
          <a:p>
            <a:r>
              <a:rPr lang="en-US" b="1" kern="1200" dirty="0">
                <a:solidFill>
                  <a:schemeClr val="tx1"/>
                </a:solidFill>
                <a:latin typeface="Courier New" pitchFamily="49" charset="0"/>
                <a:cs typeface="Courier New" pitchFamily="49" charset="0"/>
              </a:rPr>
              <a:t>from Customer c where </a:t>
            </a:r>
            <a:r>
              <a:rPr lang="en-US" b="1" kern="1200" dirty="0" err="1">
                <a:solidFill>
                  <a:schemeClr val="tx1"/>
                </a:solidFill>
                <a:latin typeface="Courier New" pitchFamily="49" charset="0"/>
                <a:cs typeface="Courier New" pitchFamily="49" charset="0"/>
              </a:rPr>
              <a:t>maxindex</a:t>
            </a:r>
            <a:r>
              <a:rPr lang="en-US" b="1" kern="1200" dirty="0">
                <a:solidFill>
                  <a:schemeClr val="tx1"/>
                </a:solidFill>
                <a:latin typeface="Courier New" pitchFamily="49" charset="0"/>
                <a:cs typeface="Courier New" pitchFamily="49" charset="0"/>
              </a:rPr>
              <a:t>(</a:t>
            </a:r>
            <a:r>
              <a:rPr lang="en-US" b="1" kern="1200" dirty="0" err="1">
                <a:solidFill>
                  <a:schemeClr val="tx1"/>
                </a:solidFill>
                <a:latin typeface="Courier New" pitchFamily="49" charset="0"/>
                <a:cs typeface="Courier New" pitchFamily="49" charset="0"/>
              </a:rPr>
              <a:t>c.complaints</a:t>
            </a:r>
            <a:r>
              <a:rPr lang="en-US" b="1" kern="1200" dirty="0">
                <a:solidFill>
                  <a:schemeClr val="tx1"/>
                </a:solidFill>
                <a:latin typeface="Courier New" pitchFamily="49" charset="0"/>
                <a:cs typeface="Courier New" pitchFamily="49" charset="0"/>
              </a:rPr>
              <a:t>) &gt; 10</a:t>
            </a:r>
          </a:p>
          <a:p>
            <a:r>
              <a:rPr lang="en-US" b="1" kern="1200" dirty="0" smtClean="0">
                <a:solidFill>
                  <a:schemeClr val="tx1"/>
                </a:solidFill>
                <a:latin typeface="Courier New" pitchFamily="49" charset="0"/>
                <a:cs typeface="Courier New" pitchFamily="49" charset="0"/>
              </a:rPr>
              <a:t>select </a:t>
            </a:r>
            <a:r>
              <a:rPr lang="en-US" b="1" kern="1200" dirty="0" err="1">
                <a:solidFill>
                  <a:schemeClr val="tx1"/>
                </a:solidFill>
                <a:latin typeface="Courier New" pitchFamily="49" charset="0"/>
                <a:cs typeface="Courier New" pitchFamily="49" charset="0"/>
              </a:rPr>
              <a:t>cus.complaints</a:t>
            </a:r>
            <a:r>
              <a:rPr lang="en-US" b="1" kern="1200" dirty="0">
                <a:solidFill>
                  <a:schemeClr val="tx1"/>
                </a:solidFill>
                <a:latin typeface="Courier New" pitchFamily="49" charset="0"/>
                <a:cs typeface="Courier New" pitchFamily="49" charset="0"/>
              </a:rPr>
              <a:t>  from Customer </a:t>
            </a:r>
            <a:r>
              <a:rPr lang="en-US" b="1" kern="1200" dirty="0" err="1">
                <a:solidFill>
                  <a:schemeClr val="tx1"/>
                </a:solidFill>
                <a:latin typeface="Courier New" pitchFamily="49" charset="0"/>
                <a:cs typeface="Courier New" pitchFamily="49" charset="0"/>
              </a:rPr>
              <a:t>cus</a:t>
            </a:r>
            <a:r>
              <a:rPr lang="en-US" b="1" kern="1200" dirty="0">
                <a:solidFill>
                  <a:schemeClr val="tx1"/>
                </a:solidFill>
                <a:latin typeface="Courier New" pitchFamily="49" charset="0"/>
                <a:cs typeface="Courier New" pitchFamily="49" charset="0"/>
              </a:rPr>
              <a:t> inner join </a:t>
            </a:r>
            <a:r>
              <a:rPr lang="en-US" b="1" kern="1200" dirty="0" err="1">
                <a:solidFill>
                  <a:schemeClr val="tx1"/>
                </a:solidFill>
                <a:latin typeface="Courier New" pitchFamily="49" charset="0"/>
                <a:cs typeface="Courier New" pitchFamily="49" charset="0"/>
              </a:rPr>
              <a:t>cus.complaints</a:t>
            </a:r>
            <a:r>
              <a:rPr lang="en-US" b="1" kern="1200" dirty="0">
                <a:solidFill>
                  <a:schemeClr val="tx1"/>
                </a:solidFill>
                <a:latin typeface="Courier New" pitchFamily="49" charset="0"/>
                <a:cs typeface="Courier New" pitchFamily="49" charset="0"/>
              </a:rPr>
              <a:t>  where </a:t>
            </a:r>
            <a:r>
              <a:rPr lang="en-US" b="1" kern="1200" dirty="0" err="1">
                <a:solidFill>
                  <a:schemeClr val="tx1"/>
                </a:solidFill>
                <a:latin typeface="Courier New" pitchFamily="49" charset="0"/>
                <a:cs typeface="Courier New" pitchFamily="49" charset="0"/>
              </a:rPr>
              <a:t>cus.complaints</a:t>
            </a:r>
            <a:r>
              <a:rPr lang="en-US" b="1" kern="1200" dirty="0">
                <a:solidFill>
                  <a:schemeClr val="tx1"/>
                </a:solidFill>
                <a:latin typeface="Courier New" pitchFamily="49" charset="0"/>
                <a:cs typeface="Courier New" pitchFamily="49" charset="0"/>
              </a:rPr>
              <a:t>[0].</a:t>
            </a:r>
            <a:r>
              <a:rPr lang="en-US" b="1" kern="1200" dirty="0" err="1">
                <a:solidFill>
                  <a:schemeClr val="tx1"/>
                </a:solidFill>
                <a:latin typeface="Courier New" pitchFamily="49" charset="0"/>
                <a:cs typeface="Courier New" pitchFamily="49" charset="0"/>
              </a:rPr>
              <a:t>compNum</a:t>
            </a:r>
            <a:r>
              <a:rPr lang="en-US" b="1" kern="1200" dirty="0">
                <a:solidFill>
                  <a:schemeClr val="tx1"/>
                </a:solidFill>
                <a:latin typeface="Courier New" pitchFamily="49" charset="0"/>
                <a:cs typeface="Courier New" pitchFamily="49" charset="0"/>
              </a:rPr>
              <a:t>=1</a:t>
            </a:r>
          </a:p>
          <a:p>
            <a:endParaRPr lang="en-US" b="1" kern="1200"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31</a:t>
            </a:fld>
            <a:endParaRPr lang="en-US"/>
          </a:p>
        </p:txBody>
      </p:sp>
    </p:spTree>
    <p:extLst>
      <p:ext uri="{BB962C8B-B14F-4D97-AF65-F5344CB8AC3E}">
        <p14:creationId xmlns="" xmlns:p14="http://schemas.microsoft.com/office/powerpoint/2010/main" val="74251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order by clause</a:t>
            </a:r>
          </a:p>
        </p:txBody>
      </p:sp>
      <p:sp>
        <p:nvSpPr>
          <p:cNvPr id="3" name="Content Placeholder 2"/>
          <p:cNvSpPr>
            <a:spLocks noGrp="1"/>
          </p:cNvSpPr>
          <p:nvPr>
            <p:ph idx="1"/>
          </p:nvPr>
        </p:nvSpPr>
        <p:spPr>
          <a:xfrm>
            <a:off x="457200" y="1295400"/>
            <a:ext cx="8229600" cy="4525963"/>
          </a:xfrm>
        </p:spPr>
        <p:txBody>
          <a:bodyPr/>
          <a:lstStyle/>
          <a:p>
            <a:r>
              <a:rPr lang="en-US" dirty="0" smtClean="0"/>
              <a:t>The HQL has </a:t>
            </a:r>
            <a:r>
              <a:rPr lang="en-US" dirty="0"/>
              <a:t>order by clause that can be used to return the result in ascending or descending </a:t>
            </a:r>
            <a:r>
              <a:rPr lang="en-US" dirty="0" smtClean="0"/>
              <a:t>order.</a:t>
            </a:r>
          </a:p>
          <a:p>
            <a:endParaRPr lang="en-US" dirty="0"/>
          </a:p>
          <a:p>
            <a:r>
              <a:rPr lang="en-US" b="1" kern="1200" dirty="0">
                <a:solidFill>
                  <a:schemeClr val="tx1"/>
                </a:solidFill>
                <a:latin typeface="Courier New" pitchFamily="49" charset="0"/>
                <a:cs typeface="Courier New" pitchFamily="49" charset="0"/>
              </a:rPr>
              <a:t>from Customer c  order by c. </a:t>
            </a:r>
            <a:r>
              <a:rPr lang="en-US" b="1" kern="1200" dirty="0" err="1">
                <a:solidFill>
                  <a:schemeClr val="tx1"/>
                </a:solidFill>
                <a:latin typeface="Courier New" pitchFamily="49" charset="0"/>
                <a:cs typeface="Courier New" pitchFamily="49" charset="0"/>
              </a:rPr>
              <a:t>firstName</a:t>
            </a:r>
            <a:r>
              <a:rPr lang="en-US" b="1" kern="1200" dirty="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asc</a:t>
            </a:r>
            <a:endParaRPr lang="en-US" b="1" kern="1200" dirty="0" smtClean="0">
              <a:solidFill>
                <a:schemeClr val="tx1"/>
              </a:solidFill>
              <a:latin typeface="Courier New" pitchFamily="49" charset="0"/>
              <a:cs typeface="Courier New" pitchFamily="49" charset="0"/>
            </a:endParaRPr>
          </a:p>
          <a:p>
            <a:r>
              <a:rPr lang="en-US" b="1" kern="1200" dirty="0">
                <a:solidFill>
                  <a:schemeClr val="tx1"/>
                </a:solidFill>
                <a:latin typeface="Courier New" pitchFamily="49" charset="0"/>
                <a:cs typeface="Courier New" pitchFamily="49" charset="0"/>
              </a:rPr>
              <a:t>from Customer c  order by c. </a:t>
            </a:r>
            <a:r>
              <a:rPr lang="en-US" b="1" kern="1200" dirty="0" err="1" smtClean="0">
                <a:solidFill>
                  <a:schemeClr val="tx1"/>
                </a:solidFill>
                <a:latin typeface="Courier New" pitchFamily="49" charset="0"/>
                <a:cs typeface="Courier New" pitchFamily="49" charset="0"/>
              </a:rPr>
              <a:t>lastName</a:t>
            </a: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dsc</a:t>
            </a:r>
            <a:endParaRPr lang="en-US" b="1" kern="1200" dirty="0">
              <a:solidFill>
                <a:schemeClr val="tx1"/>
              </a:solidFill>
              <a:latin typeface="Courier New" pitchFamily="49" charset="0"/>
              <a:cs typeface="Courier New" pitchFamily="49" charset="0"/>
            </a:endParaRPr>
          </a:p>
          <a:p>
            <a:endParaRPr lang="en-US" b="1" kern="1200" dirty="0">
              <a:solidFill>
                <a:schemeClr val="tx1"/>
              </a:solidFill>
              <a:latin typeface="Courier New" pitchFamily="49" charset="0"/>
              <a:cs typeface="Courier New" pitchFamily="49" charset="0"/>
            </a:endParaRP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32</a:t>
            </a:fld>
            <a:endParaRPr lang="en-US"/>
          </a:p>
        </p:txBody>
      </p:sp>
    </p:spTree>
    <p:extLst>
      <p:ext uri="{BB962C8B-B14F-4D97-AF65-F5344CB8AC3E}">
        <p14:creationId xmlns="" xmlns:p14="http://schemas.microsoft.com/office/powerpoint/2010/main" val="2992250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Subqueries</a:t>
            </a:r>
            <a:endParaRPr lang="en-US" dirty="0"/>
          </a:p>
        </p:txBody>
      </p:sp>
      <p:sp>
        <p:nvSpPr>
          <p:cNvPr id="3" name="Content Placeholder 2"/>
          <p:cNvSpPr>
            <a:spLocks noGrp="1"/>
          </p:cNvSpPr>
          <p:nvPr>
            <p:ph idx="1"/>
          </p:nvPr>
        </p:nvSpPr>
        <p:spPr>
          <a:xfrm>
            <a:off x="0" y="1295400"/>
            <a:ext cx="8686800" cy="4653880"/>
          </a:xfrm>
        </p:spPr>
        <p:txBody>
          <a:bodyPr>
            <a:normAutofit fontScale="70000" lnSpcReduction="20000"/>
          </a:bodyPr>
          <a:lstStyle/>
          <a:p>
            <a:r>
              <a:rPr lang="en-US" dirty="0" smtClean="0"/>
              <a:t>Hibernate </a:t>
            </a:r>
            <a:r>
              <a:rPr lang="en-US" dirty="0"/>
              <a:t>supports </a:t>
            </a:r>
            <a:r>
              <a:rPr lang="en-US" dirty="0" err="1" smtClean="0"/>
              <a:t>subqueries</a:t>
            </a:r>
            <a:r>
              <a:rPr lang="en-US" dirty="0" smtClean="0"/>
              <a:t> and </a:t>
            </a:r>
            <a:r>
              <a:rPr lang="en-US" dirty="0"/>
              <a:t>correlated </a:t>
            </a:r>
            <a:r>
              <a:rPr lang="en-US" dirty="0" err="1" smtClean="0"/>
              <a:t>subqueries</a:t>
            </a:r>
            <a:r>
              <a:rPr lang="en-US" dirty="0" smtClean="0"/>
              <a:t>.</a:t>
            </a:r>
          </a:p>
          <a:p>
            <a:pPr marL="0" indent="0">
              <a:lnSpc>
                <a:spcPct val="120000"/>
              </a:lnSpc>
              <a:buNone/>
            </a:pPr>
            <a:r>
              <a:rPr lang="en-US" b="1" kern="1200" dirty="0" smtClean="0">
                <a:solidFill>
                  <a:schemeClr val="tx1"/>
                </a:solidFill>
                <a:latin typeface="Courier New" pitchFamily="49" charset="0"/>
                <a:cs typeface="Courier New" pitchFamily="49" charset="0"/>
              </a:rPr>
              <a:t>String SQL_QUERY </a:t>
            </a:r>
            <a:r>
              <a:rPr lang="en-US" b="1" kern="1200" dirty="0">
                <a:solidFill>
                  <a:schemeClr val="tx1"/>
                </a:solidFill>
                <a:latin typeface="Courier New" pitchFamily="49" charset="0"/>
                <a:cs typeface="Courier New" pitchFamily="49" charset="0"/>
              </a:rPr>
              <a:t>= "from Customer </a:t>
            </a:r>
            <a:r>
              <a:rPr lang="en-US" b="1" kern="1200" dirty="0" err="1">
                <a:solidFill>
                  <a:schemeClr val="tx1"/>
                </a:solidFill>
                <a:latin typeface="Courier New" pitchFamily="49" charset="0"/>
                <a:cs typeface="Courier New" pitchFamily="49" charset="0"/>
              </a:rPr>
              <a:t>cust</a:t>
            </a:r>
            <a:r>
              <a:rPr lang="en-US" b="1" kern="1200" dirty="0">
                <a:solidFill>
                  <a:schemeClr val="tx1"/>
                </a:solidFill>
                <a:latin typeface="Courier New" pitchFamily="49" charset="0"/>
                <a:cs typeface="Courier New" pitchFamily="49" charset="0"/>
              </a:rPr>
              <a:t> where cust.id=(select max(c.id) from Customer c )";</a:t>
            </a:r>
          </a:p>
          <a:p>
            <a:pPr marL="0" indent="0">
              <a:lnSpc>
                <a:spcPct val="120000"/>
              </a:lnSpc>
              <a:buNone/>
            </a:pP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query </a:t>
            </a:r>
            <a:r>
              <a:rPr lang="en-US" b="1" kern="1200" dirty="0">
                <a:solidFill>
                  <a:schemeClr val="tx1"/>
                </a:solidFill>
                <a:latin typeface="Courier New" pitchFamily="49" charset="0"/>
                <a:cs typeface="Courier New" pitchFamily="49" charset="0"/>
              </a:rPr>
              <a:t>= </a:t>
            </a:r>
            <a:r>
              <a:rPr lang="en-US" b="1" kern="1200" dirty="0" err="1">
                <a:solidFill>
                  <a:schemeClr val="tx1"/>
                </a:solidFill>
                <a:latin typeface="Courier New" pitchFamily="49" charset="0"/>
                <a:cs typeface="Courier New" pitchFamily="49" charset="0"/>
              </a:rPr>
              <a:t>session.createQuery</a:t>
            </a:r>
            <a:r>
              <a:rPr lang="en-US" b="1" kern="1200" dirty="0">
                <a:solidFill>
                  <a:schemeClr val="tx1"/>
                </a:solidFill>
                <a:latin typeface="Courier New" pitchFamily="49" charset="0"/>
                <a:cs typeface="Courier New" pitchFamily="49" charset="0"/>
              </a:rPr>
              <a:t>(SQL_QUERY</a:t>
            </a:r>
            <a:r>
              <a:rPr lang="en-US" b="1" kern="1200" dirty="0" smtClean="0">
                <a:solidFill>
                  <a:schemeClr val="tx1"/>
                </a:solidFill>
                <a:latin typeface="Courier New" pitchFamily="49" charset="0"/>
                <a:cs typeface="Courier New" pitchFamily="49" charset="0"/>
              </a:rPr>
              <a:t>);</a:t>
            </a:r>
            <a:endParaRPr lang="en-US" b="1" kern="1200" dirty="0">
              <a:solidFill>
                <a:schemeClr val="tx1"/>
              </a:solidFill>
              <a:latin typeface="Courier New" pitchFamily="49" charset="0"/>
              <a:cs typeface="Courier New" pitchFamily="49" charset="0"/>
            </a:endParaRPr>
          </a:p>
          <a:p>
            <a:pPr marL="0" indent="0">
              <a:lnSpc>
                <a:spcPct val="120000"/>
              </a:lnSpc>
              <a:buNone/>
            </a:pPr>
            <a:r>
              <a:rPr lang="en-US" b="1" kern="1200" dirty="0" smtClean="0">
                <a:solidFill>
                  <a:schemeClr val="tx1"/>
                </a:solidFill>
                <a:latin typeface="Courier New" pitchFamily="49" charset="0"/>
                <a:cs typeface="Courier New" pitchFamily="49" charset="0"/>
              </a:rPr>
              <a:t>	List </a:t>
            </a:r>
            <a:r>
              <a:rPr lang="en-US" b="1" kern="1200" dirty="0" err="1">
                <a:solidFill>
                  <a:schemeClr val="tx1"/>
                </a:solidFill>
                <a:latin typeface="Courier New" pitchFamily="49" charset="0"/>
                <a:cs typeface="Courier New" pitchFamily="49" charset="0"/>
              </a:rPr>
              <a:t>lll</a:t>
            </a:r>
            <a:r>
              <a:rPr lang="en-US" b="1" kern="1200" dirty="0">
                <a:solidFill>
                  <a:schemeClr val="tx1"/>
                </a:solidFill>
                <a:latin typeface="Courier New" pitchFamily="49" charset="0"/>
                <a:cs typeface="Courier New" pitchFamily="49" charset="0"/>
              </a:rPr>
              <a:t>=</a:t>
            </a:r>
            <a:r>
              <a:rPr lang="en-US" b="1" kern="1200" dirty="0" err="1">
                <a:solidFill>
                  <a:schemeClr val="tx1"/>
                </a:solidFill>
                <a:latin typeface="Courier New" pitchFamily="49" charset="0"/>
                <a:cs typeface="Courier New" pitchFamily="49" charset="0"/>
              </a:rPr>
              <a:t>query.list</a:t>
            </a:r>
            <a:r>
              <a:rPr lang="en-US" b="1" kern="1200" dirty="0">
                <a:solidFill>
                  <a:schemeClr val="tx1"/>
                </a:solidFill>
                <a:latin typeface="Courier New" pitchFamily="49" charset="0"/>
                <a:cs typeface="Courier New" pitchFamily="49" charset="0"/>
              </a:rPr>
              <a:t>();</a:t>
            </a:r>
          </a:p>
          <a:p>
            <a:pPr marL="0" indent="0">
              <a:lnSpc>
                <a:spcPct val="120000"/>
              </a:lnSpc>
              <a:buNone/>
            </a:pP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Customer </a:t>
            </a:r>
            <a:r>
              <a:rPr lang="en-US" b="1" kern="1200" dirty="0" err="1">
                <a:solidFill>
                  <a:schemeClr val="tx1"/>
                </a:solidFill>
                <a:latin typeface="Courier New" pitchFamily="49" charset="0"/>
                <a:cs typeface="Courier New" pitchFamily="49" charset="0"/>
              </a:rPr>
              <a:t>cust</a:t>
            </a:r>
            <a:r>
              <a:rPr lang="en-US" b="1" kern="1200" dirty="0">
                <a:solidFill>
                  <a:schemeClr val="tx1"/>
                </a:solidFill>
                <a:latin typeface="Courier New" pitchFamily="49" charset="0"/>
                <a:cs typeface="Courier New" pitchFamily="49" charset="0"/>
              </a:rPr>
              <a:t>=(Customer)</a:t>
            </a:r>
            <a:r>
              <a:rPr lang="en-US" b="1" kern="1200" dirty="0" err="1">
                <a:solidFill>
                  <a:schemeClr val="tx1"/>
                </a:solidFill>
                <a:latin typeface="Courier New" pitchFamily="49" charset="0"/>
                <a:cs typeface="Courier New" pitchFamily="49" charset="0"/>
              </a:rPr>
              <a:t>lll.get</a:t>
            </a:r>
            <a:r>
              <a:rPr lang="en-US" b="1" kern="1200" dirty="0">
                <a:solidFill>
                  <a:schemeClr val="tx1"/>
                </a:solidFill>
                <a:latin typeface="Courier New" pitchFamily="49" charset="0"/>
                <a:cs typeface="Courier New" pitchFamily="49" charset="0"/>
              </a:rPr>
              <a:t>(0);</a:t>
            </a:r>
          </a:p>
          <a:p>
            <a:pPr marL="0" indent="0">
              <a:lnSpc>
                <a:spcPct val="120000"/>
              </a:lnSpc>
              <a:buNone/>
            </a:pP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out.println</a:t>
            </a:r>
            <a:r>
              <a:rPr lang="en-US" b="1" kern="1200" dirty="0">
                <a:solidFill>
                  <a:schemeClr val="tx1"/>
                </a:solidFill>
                <a:latin typeface="Courier New" pitchFamily="49" charset="0"/>
                <a:cs typeface="Courier New" pitchFamily="49" charset="0"/>
              </a:rPr>
              <a:t>("&lt;BR&gt;ID: " + </a:t>
            </a:r>
            <a:r>
              <a:rPr lang="en-US" b="1" kern="1200" dirty="0" err="1">
                <a:solidFill>
                  <a:schemeClr val="tx1"/>
                </a:solidFill>
                <a:latin typeface="Courier New" pitchFamily="49" charset="0"/>
                <a:cs typeface="Courier New" pitchFamily="49" charset="0"/>
              </a:rPr>
              <a:t>cust.getId</a:t>
            </a:r>
            <a:r>
              <a:rPr lang="en-US" b="1" kern="1200" dirty="0">
                <a:solidFill>
                  <a:schemeClr val="tx1"/>
                </a:solidFill>
                <a:latin typeface="Courier New" pitchFamily="49" charset="0"/>
                <a:cs typeface="Courier New" pitchFamily="49" charset="0"/>
              </a:rPr>
              <a:t>());</a:t>
            </a:r>
          </a:p>
          <a:p>
            <a:pPr marL="0" indent="0">
              <a:lnSpc>
                <a:spcPct val="120000"/>
              </a:lnSpc>
              <a:buNone/>
            </a:pP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out.println</a:t>
            </a:r>
            <a:r>
              <a:rPr lang="en-US" b="1" kern="1200" dirty="0">
                <a:solidFill>
                  <a:schemeClr val="tx1"/>
                </a:solidFill>
                <a:latin typeface="Courier New" pitchFamily="49" charset="0"/>
                <a:cs typeface="Courier New" pitchFamily="49" charset="0"/>
              </a:rPr>
              <a:t>(" Name: " + </a:t>
            </a:r>
            <a:r>
              <a:rPr lang="en-US" b="1" kern="1200" dirty="0" err="1">
                <a:solidFill>
                  <a:schemeClr val="tx1"/>
                </a:solidFill>
                <a:latin typeface="Courier New" pitchFamily="49" charset="0"/>
                <a:cs typeface="Courier New" pitchFamily="49" charset="0"/>
              </a:rPr>
              <a:t>cust.getFirstName</a:t>
            </a: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a:t>
            </a:r>
            <a:r>
              <a:rPr lang="en-US" b="1" kern="1200" dirty="0" err="1">
                <a:solidFill>
                  <a:schemeClr val="tx1"/>
                </a:solidFill>
                <a:latin typeface="Courier New" pitchFamily="49" charset="0"/>
                <a:cs typeface="Courier New" pitchFamily="49" charset="0"/>
              </a:rPr>
              <a:t>cust.getLastName</a:t>
            </a:r>
            <a:r>
              <a:rPr lang="en-US" b="1" kern="1200" dirty="0">
                <a:solidFill>
                  <a:schemeClr val="tx1"/>
                </a:solidFill>
                <a:latin typeface="Courier New" pitchFamily="49" charset="0"/>
                <a:cs typeface="Courier New" pitchFamily="49" charset="0"/>
              </a:rPr>
              <a:t>());</a:t>
            </a:r>
          </a:p>
          <a:p>
            <a:pPr marL="0" indent="0">
              <a:lnSpc>
                <a:spcPct val="120000"/>
              </a:lnSpc>
              <a:buNone/>
            </a:pP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out.println</a:t>
            </a:r>
            <a:r>
              <a:rPr lang="en-US" b="1" kern="1200" dirty="0">
                <a:solidFill>
                  <a:schemeClr val="tx1"/>
                </a:solidFill>
                <a:latin typeface="Courier New" pitchFamily="49" charset="0"/>
                <a:cs typeface="Courier New" pitchFamily="49" charset="0"/>
              </a:rPr>
              <a:t>(" Email: " + </a:t>
            </a:r>
            <a:r>
              <a:rPr lang="en-US" b="1" kern="1200" dirty="0" err="1">
                <a:solidFill>
                  <a:schemeClr val="tx1"/>
                </a:solidFill>
                <a:latin typeface="Courier New" pitchFamily="49" charset="0"/>
                <a:cs typeface="Courier New" pitchFamily="49" charset="0"/>
              </a:rPr>
              <a:t>cust.getEmail</a:t>
            </a:r>
            <a:r>
              <a:rPr lang="en-US" b="1" kern="1200" dirty="0">
                <a:solidFill>
                  <a:schemeClr val="tx1"/>
                </a:solidFill>
                <a:latin typeface="Courier New" pitchFamily="49" charset="0"/>
                <a:cs typeface="Courier New" pitchFamily="49" charset="0"/>
              </a:rPr>
              <a:t>());</a:t>
            </a:r>
          </a:p>
          <a:p>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33</a:t>
            </a:fld>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5867400"/>
            <a:ext cx="7332936"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83462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Parameters</a:t>
            </a:r>
            <a:endParaRPr lang="en-US" dirty="0"/>
          </a:p>
        </p:txBody>
      </p:sp>
      <p:sp>
        <p:nvSpPr>
          <p:cNvPr id="3" name="Content Placeholder 2"/>
          <p:cNvSpPr>
            <a:spLocks noGrp="1"/>
          </p:cNvSpPr>
          <p:nvPr>
            <p:ph idx="1"/>
          </p:nvPr>
        </p:nvSpPr>
        <p:spPr>
          <a:xfrm>
            <a:off x="228600" y="990600"/>
            <a:ext cx="8686800" cy="5791200"/>
          </a:xfrm>
        </p:spPr>
        <p:txBody>
          <a:bodyPr>
            <a:normAutofit fontScale="77500" lnSpcReduction="20000"/>
          </a:bodyPr>
          <a:lstStyle/>
          <a:p>
            <a:pPr>
              <a:lnSpc>
                <a:spcPct val="120000"/>
              </a:lnSpc>
            </a:pPr>
            <a:r>
              <a:rPr lang="en-US" dirty="0"/>
              <a:t>One of the shortcomings </a:t>
            </a:r>
            <a:r>
              <a:rPr lang="en-US" dirty="0" smtClean="0"/>
              <a:t>of parameterized query setting </a:t>
            </a:r>
            <a:r>
              <a:rPr lang="en-US" dirty="0"/>
              <a:t>properties </a:t>
            </a:r>
            <a:r>
              <a:rPr lang="en-US" dirty="0" smtClean="0"/>
              <a:t>using index is that if the index value changes then the query will not be correct.</a:t>
            </a:r>
          </a:p>
          <a:p>
            <a:pPr>
              <a:lnSpc>
                <a:spcPct val="120000"/>
              </a:lnSpc>
            </a:pPr>
            <a:r>
              <a:rPr lang="en-US" dirty="0" smtClean="0">
                <a:effectLst/>
              </a:rPr>
              <a:t>The </a:t>
            </a:r>
            <a:r>
              <a:rPr lang="en-US" b="1" dirty="0" smtClean="0">
                <a:latin typeface="Courier New" pitchFamily="49" charset="0"/>
                <a:cs typeface="Courier New" pitchFamily="49" charset="0"/>
              </a:rPr>
              <a:t>Query’s </a:t>
            </a:r>
            <a:r>
              <a:rPr lang="en-US" dirty="0"/>
              <a:t>method</a:t>
            </a:r>
          </a:p>
          <a:p>
            <a:pPr marL="0" indent="0">
              <a:lnSpc>
                <a:spcPct val="120000"/>
              </a:lnSpc>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Query </a:t>
            </a:r>
            <a:r>
              <a:rPr lang="en-US" b="1" dirty="0" err="1">
                <a:latin typeface="Courier New" pitchFamily="49" charset="0"/>
                <a:cs typeface="Courier New" pitchFamily="49" charset="0"/>
              </a:rPr>
              <a:t>setXXX</a:t>
            </a:r>
            <a:r>
              <a:rPr lang="en-US" b="1" dirty="0">
                <a:latin typeface="Courier New" pitchFamily="49" charset="0"/>
                <a:cs typeface="Courier New" pitchFamily="49" charset="0"/>
              </a:rPr>
              <a:t>(String </a:t>
            </a:r>
            <a:r>
              <a:rPr lang="en-US" b="1" dirty="0" err="1">
                <a:latin typeface="Courier New" pitchFamily="49" charset="0"/>
                <a:cs typeface="Courier New" pitchFamily="49" charset="0"/>
              </a:rPr>
              <a:t>nm,XXX</a:t>
            </a:r>
            <a:r>
              <a:rPr lang="en-US" b="1" dirty="0">
                <a:latin typeface="Courier New" pitchFamily="49" charset="0"/>
                <a:cs typeface="Courier New" pitchFamily="49" charset="0"/>
              </a:rPr>
              <a:t> x</a:t>
            </a:r>
            <a:r>
              <a:rPr lang="en-US" b="1" dirty="0" smtClean="0">
                <a:latin typeface="Courier New" pitchFamily="49" charset="0"/>
                <a:cs typeface="Courier New" pitchFamily="49" charset="0"/>
              </a:rPr>
              <a:t>) </a:t>
            </a:r>
          </a:p>
          <a:p>
            <a:pPr marL="0" indent="0">
              <a:lnSpc>
                <a:spcPct val="120000"/>
              </a:lnSpc>
              <a:buNone/>
            </a:pPr>
            <a:r>
              <a:rPr lang="en-US" b="1" dirty="0">
                <a:latin typeface="Courier New" pitchFamily="49" charset="0"/>
                <a:cs typeface="Courier New" pitchFamily="49" charset="0"/>
              </a:rPr>
              <a:t>	</a:t>
            </a:r>
            <a:r>
              <a:rPr lang="en-US" dirty="0" smtClean="0"/>
              <a:t>allows </a:t>
            </a:r>
            <a:r>
              <a:rPr lang="en-US" dirty="0"/>
              <a:t>using named </a:t>
            </a:r>
            <a:r>
              <a:rPr lang="en-US" dirty="0" smtClean="0"/>
              <a:t>parameters instead of index values.</a:t>
            </a:r>
          </a:p>
          <a:p>
            <a:pPr marL="0" indent="0">
              <a:lnSpc>
                <a:spcPct val="120000"/>
              </a:lnSpc>
              <a:buNone/>
            </a:pPr>
            <a:r>
              <a:rPr lang="en-US" b="1" u="sng" kern="1200" dirty="0" smtClean="0">
                <a:solidFill>
                  <a:srgbClr val="339933"/>
                </a:solidFill>
                <a:latin typeface="Courier New" pitchFamily="49" charset="0"/>
                <a:cs typeface="Courier New" pitchFamily="49" charset="0"/>
              </a:rPr>
              <a:t>In </a:t>
            </a:r>
            <a:r>
              <a:rPr lang="en-US" b="1" u="sng" kern="1200" dirty="0">
                <a:solidFill>
                  <a:srgbClr val="339933"/>
                </a:solidFill>
                <a:latin typeface="Courier New" pitchFamily="49" charset="0"/>
                <a:cs typeface="Courier New" pitchFamily="49" charset="0"/>
              </a:rPr>
              <a:t>customer.hbm.xml</a:t>
            </a:r>
          </a:p>
          <a:p>
            <a:pPr marL="0" indent="0">
              <a:lnSpc>
                <a:spcPct val="100000"/>
              </a:lnSpc>
              <a:buNone/>
            </a:pPr>
            <a:r>
              <a:rPr lang="en-US" b="1" kern="1200" dirty="0">
                <a:solidFill>
                  <a:schemeClr val="tx1"/>
                </a:solidFill>
                <a:latin typeface="Courier New" pitchFamily="49" charset="0"/>
                <a:cs typeface="Courier New" pitchFamily="49" charset="0"/>
              </a:rPr>
              <a:t>&lt;query name="</a:t>
            </a:r>
            <a:r>
              <a:rPr lang="en-US" b="1" kern="1200" dirty="0" err="1">
                <a:solidFill>
                  <a:schemeClr val="tx1"/>
                </a:solidFill>
                <a:latin typeface="Courier New" pitchFamily="49" charset="0"/>
                <a:cs typeface="Courier New" pitchFamily="49" charset="0"/>
              </a:rPr>
              <a:t>getCustID</a:t>
            </a:r>
            <a:r>
              <a:rPr lang="en-US" b="1" kern="1200" dirty="0">
                <a:solidFill>
                  <a:schemeClr val="tx1"/>
                </a:solidFill>
                <a:latin typeface="Courier New" pitchFamily="49" charset="0"/>
                <a:cs typeface="Courier New" pitchFamily="49" charset="0"/>
              </a:rPr>
              <a:t>"&gt;select c.id from Customer as c where </a:t>
            </a:r>
            <a:r>
              <a:rPr lang="en-US" b="1" kern="1200" dirty="0" err="1">
                <a:solidFill>
                  <a:schemeClr val="tx1"/>
                </a:solidFill>
                <a:latin typeface="Courier New" pitchFamily="49" charset="0"/>
                <a:cs typeface="Courier New" pitchFamily="49" charset="0"/>
              </a:rPr>
              <a:t>c.email</a:t>
            </a:r>
            <a:r>
              <a:rPr lang="en-US" b="1" kern="1200" dirty="0">
                <a:solidFill>
                  <a:schemeClr val="tx1"/>
                </a:solidFill>
                <a:latin typeface="Courier New" pitchFamily="49" charset="0"/>
                <a:cs typeface="Courier New" pitchFamily="49" charset="0"/>
              </a:rPr>
              <a:t>=</a:t>
            </a:r>
            <a:r>
              <a:rPr lang="en-US" b="1" kern="1200" dirty="0">
                <a:solidFill>
                  <a:srgbClr val="7030A0"/>
                </a:solidFill>
                <a:latin typeface="Courier New" pitchFamily="49" charset="0"/>
                <a:cs typeface="Courier New" pitchFamily="49" charset="0"/>
              </a:rPr>
              <a:t>:email</a:t>
            </a:r>
            <a:r>
              <a:rPr lang="en-US" b="1" kern="1200" dirty="0">
                <a:solidFill>
                  <a:schemeClr val="tx1"/>
                </a:solidFill>
                <a:latin typeface="Courier New" pitchFamily="49" charset="0"/>
                <a:cs typeface="Courier New" pitchFamily="49" charset="0"/>
              </a:rPr>
              <a:t>&lt;/query</a:t>
            </a:r>
            <a:r>
              <a:rPr lang="en-US" b="1" kern="1200" dirty="0" smtClean="0">
                <a:solidFill>
                  <a:schemeClr val="tx1"/>
                </a:solidFill>
                <a:latin typeface="Courier New" pitchFamily="49" charset="0"/>
                <a:cs typeface="Courier New" pitchFamily="49" charset="0"/>
              </a:rPr>
              <a:t>&gt;</a:t>
            </a:r>
          </a:p>
          <a:p>
            <a:pPr>
              <a:lnSpc>
                <a:spcPct val="120000"/>
              </a:lnSpc>
            </a:pPr>
            <a:r>
              <a:rPr lang="en-US" b="1" u="sng" dirty="0">
                <a:solidFill>
                  <a:srgbClr val="339933"/>
                </a:solidFill>
                <a:latin typeface="Courier New" pitchFamily="49" charset="0"/>
                <a:cs typeface="Courier New" pitchFamily="49" charset="0"/>
              </a:rPr>
              <a:t>In the servlet</a:t>
            </a:r>
          </a:p>
          <a:p>
            <a:pPr marL="400050" lvl="1" indent="0">
              <a:lnSpc>
                <a:spcPct val="100000"/>
              </a:lnSpc>
              <a:buNone/>
            </a:pPr>
            <a:r>
              <a:rPr lang="en-US" sz="2000" b="1" kern="1200" dirty="0">
                <a:solidFill>
                  <a:schemeClr val="tx1"/>
                </a:solidFill>
                <a:latin typeface="Courier New" pitchFamily="49" charset="0"/>
                <a:cs typeface="Courier New" pitchFamily="49" charset="0"/>
              </a:rPr>
              <a:t>Query q = </a:t>
            </a:r>
            <a:r>
              <a:rPr lang="en-US" sz="2000" b="1" kern="1200" dirty="0" err="1">
                <a:solidFill>
                  <a:schemeClr val="tx1"/>
                </a:solidFill>
                <a:latin typeface="Courier New" pitchFamily="49" charset="0"/>
                <a:cs typeface="Courier New" pitchFamily="49" charset="0"/>
              </a:rPr>
              <a:t>session.getNamedQuery</a:t>
            </a:r>
            <a:r>
              <a:rPr lang="en-US" sz="2000" b="1" kern="1200" dirty="0">
                <a:solidFill>
                  <a:schemeClr val="tx1"/>
                </a:solidFill>
                <a:latin typeface="Courier New" pitchFamily="49" charset="0"/>
                <a:cs typeface="Courier New" pitchFamily="49" charset="0"/>
              </a:rPr>
              <a:t>("</a:t>
            </a:r>
            <a:r>
              <a:rPr lang="en-US" sz="2000" b="1" kern="1200" dirty="0" err="1">
                <a:solidFill>
                  <a:schemeClr val="tx1"/>
                </a:solidFill>
                <a:latin typeface="Courier New" pitchFamily="49" charset="0"/>
                <a:cs typeface="Courier New" pitchFamily="49" charset="0"/>
              </a:rPr>
              <a:t>getCustID</a:t>
            </a:r>
            <a:r>
              <a:rPr lang="en-US" sz="2000" b="1" kern="1200" dirty="0">
                <a:solidFill>
                  <a:schemeClr val="tx1"/>
                </a:solidFill>
                <a:latin typeface="Courier New" pitchFamily="49" charset="0"/>
                <a:cs typeface="Courier New" pitchFamily="49" charset="0"/>
              </a:rPr>
              <a:t>");</a:t>
            </a:r>
          </a:p>
          <a:p>
            <a:pPr marL="400050" lvl="1" indent="0">
              <a:lnSpc>
                <a:spcPct val="100000"/>
              </a:lnSpc>
              <a:buNone/>
            </a:pPr>
            <a:r>
              <a:rPr lang="en-US" sz="2000" b="1" kern="1200" dirty="0" err="1">
                <a:solidFill>
                  <a:srgbClr val="7030A0"/>
                </a:solidFill>
                <a:latin typeface="Courier New" pitchFamily="49" charset="0"/>
                <a:ea typeface="+mn-ea"/>
                <a:cs typeface="Courier New" pitchFamily="49" charset="0"/>
              </a:rPr>
              <a:t>q.setString</a:t>
            </a:r>
            <a:r>
              <a:rPr lang="en-US" sz="2000" b="1" kern="1200" dirty="0">
                <a:solidFill>
                  <a:srgbClr val="7030A0"/>
                </a:solidFill>
                <a:latin typeface="Courier New" pitchFamily="49" charset="0"/>
                <a:ea typeface="+mn-ea"/>
                <a:cs typeface="Courier New" pitchFamily="49" charset="0"/>
              </a:rPr>
              <a:t>("</a:t>
            </a:r>
            <a:r>
              <a:rPr lang="en-US" sz="2000" b="1" kern="1200" dirty="0" err="1">
                <a:solidFill>
                  <a:srgbClr val="7030A0"/>
                </a:solidFill>
                <a:latin typeface="Courier New" pitchFamily="49" charset="0"/>
                <a:ea typeface="+mn-ea"/>
                <a:cs typeface="Courier New" pitchFamily="49" charset="0"/>
              </a:rPr>
              <a:t>email","mm@yahoo.com</a:t>
            </a:r>
            <a:r>
              <a:rPr lang="en-US" sz="2000" b="1" kern="1200" dirty="0">
                <a:solidFill>
                  <a:srgbClr val="7030A0"/>
                </a:solidFill>
                <a:latin typeface="Courier New" pitchFamily="49" charset="0"/>
                <a:ea typeface="+mn-ea"/>
                <a:cs typeface="Courier New" pitchFamily="49" charset="0"/>
              </a:rPr>
              <a:t>");</a:t>
            </a:r>
          </a:p>
          <a:p>
            <a:pPr marL="400050" lvl="1" indent="0">
              <a:lnSpc>
                <a:spcPct val="100000"/>
              </a:lnSpc>
              <a:buNone/>
            </a:pPr>
            <a:r>
              <a:rPr lang="en-US" sz="2000" b="1" kern="1200" dirty="0">
                <a:solidFill>
                  <a:schemeClr val="tx1"/>
                </a:solidFill>
                <a:latin typeface="Courier New" pitchFamily="49" charset="0"/>
                <a:cs typeface="Courier New" pitchFamily="49" charset="0"/>
              </a:rPr>
              <a:t>List id = </a:t>
            </a:r>
            <a:r>
              <a:rPr lang="en-US" sz="2000" b="1" kern="1200" dirty="0" err="1">
                <a:solidFill>
                  <a:schemeClr val="tx1"/>
                </a:solidFill>
                <a:latin typeface="Courier New" pitchFamily="49" charset="0"/>
                <a:cs typeface="Courier New" pitchFamily="49" charset="0"/>
              </a:rPr>
              <a:t>q.list</a:t>
            </a:r>
            <a:r>
              <a:rPr lang="en-US" sz="2000" b="1" kern="1200" dirty="0">
                <a:solidFill>
                  <a:schemeClr val="tx1"/>
                </a:solidFill>
                <a:latin typeface="Courier New" pitchFamily="49" charset="0"/>
                <a:cs typeface="Courier New" pitchFamily="49" charset="0"/>
              </a:rPr>
              <a:t>();</a:t>
            </a:r>
          </a:p>
          <a:p>
            <a:pPr marL="400050" lvl="1" indent="0">
              <a:lnSpc>
                <a:spcPct val="100000"/>
              </a:lnSpc>
              <a:buNone/>
            </a:pPr>
            <a:r>
              <a:rPr lang="en-US" sz="2000" b="1" kern="1200" dirty="0" err="1">
                <a:solidFill>
                  <a:schemeClr val="tx1"/>
                </a:solidFill>
                <a:latin typeface="Courier New" pitchFamily="49" charset="0"/>
                <a:cs typeface="Courier New" pitchFamily="49" charset="0"/>
              </a:rPr>
              <a:t>out.println</a:t>
            </a:r>
            <a:r>
              <a:rPr lang="en-US" sz="2000" b="1" kern="1200" dirty="0">
                <a:solidFill>
                  <a:schemeClr val="tx1"/>
                </a:solidFill>
                <a:latin typeface="Courier New" pitchFamily="49" charset="0"/>
                <a:cs typeface="Courier New" pitchFamily="49" charset="0"/>
              </a:rPr>
              <a:t>("ID is : " + </a:t>
            </a:r>
            <a:r>
              <a:rPr lang="en-US" sz="2000" b="1" kern="1200" dirty="0" err="1">
                <a:solidFill>
                  <a:schemeClr val="tx1"/>
                </a:solidFill>
                <a:latin typeface="Courier New" pitchFamily="49" charset="0"/>
                <a:cs typeface="Courier New" pitchFamily="49" charset="0"/>
              </a:rPr>
              <a:t>id.get</a:t>
            </a:r>
            <a:r>
              <a:rPr lang="en-US" sz="2000" b="1" kern="1200" dirty="0">
                <a:solidFill>
                  <a:schemeClr val="tx1"/>
                </a:solidFill>
                <a:latin typeface="Courier New" pitchFamily="49" charset="0"/>
                <a:cs typeface="Courier New" pitchFamily="49" charset="0"/>
              </a:rPr>
              <a:t>(0));</a:t>
            </a: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34</a:t>
            </a:fld>
            <a:endParaRPr lang="en-US"/>
          </a:p>
        </p:txBody>
      </p:sp>
    </p:spTree>
    <p:extLst>
      <p:ext uri="{BB962C8B-B14F-4D97-AF65-F5344CB8AC3E}">
        <p14:creationId xmlns="" xmlns:p14="http://schemas.microsoft.com/office/powerpoint/2010/main" val="1258133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SQL</a:t>
            </a:r>
            <a:endParaRPr lang="en-US" dirty="0"/>
          </a:p>
        </p:txBody>
      </p:sp>
      <p:sp>
        <p:nvSpPr>
          <p:cNvPr id="3" name="Content Placeholder 2"/>
          <p:cNvSpPr>
            <a:spLocks noGrp="1"/>
          </p:cNvSpPr>
          <p:nvPr>
            <p:ph idx="1"/>
          </p:nvPr>
        </p:nvSpPr>
        <p:spPr>
          <a:xfrm>
            <a:off x="304800" y="1066800"/>
            <a:ext cx="8839200" cy="5486400"/>
          </a:xfrm>
        </p:spPr>
        <p:txBody>
          <a:bodyPr>
            <a:normAutofit fontScale="70000" lnSpcReduction="20000"/>
          </a:bodyPr>
          <a:lstStyle/>
          <a:p>
            <a:pPr>
              <a:lnSpc>
                <a:spcPct val="100000"/>
              </a:lnSpc>
            </a:pPr>
            <a:r>
              <a:rPr lang="en-US" b="1" dirty="0">
                <a:latin typeface="Courier New" pitchFamily="49" charset="0"/>
                <a:cs typeface="Courier New" pitchFamily="49" charset="0"/>
              </a:rPr>
              <a:t>SQLQuery </a:t>
            </a:r>
            <a:r>
              <a:rPr lang="en-US" b="1" dirty="0" err="1">
                <a:latin typeface="Courier New" pitchFamily="49" charset="0"/>
                <a:cs typeface="Courier New" pitchFamily="49" charset="0"/>
              </a:rPr>
              <a:t>createSQLQuery</a:t>
            </a:r>
            <a:r>
              <a:rPr lang="en-US" b="1" dirty="0">
                <a:latin typeface="Courier New" pitchFamily="49" charset="0"/>
                <a:cs typeface="Courier New" pitchFamily="49" charset="0"/>
              </a:rPr>
              <a:t>(String </a:t>
            </a:r>
            <a:r>
              <a:rPr lang="en-US" b="1" dirty="0" err="1">
                <a:latin typeface="Courier New" pitchFamily="49" charset="0"/>
                <a:cs typeface="Courier New" pitchFamily="49" charset="0"/>
              </a:rPr>
              <a:t>queryString</a:t>
            </a:r>
            <a:r>
              <a:rPr lang="en-US" b="1" dirty="0">
                <a:latin typeface="Courier New" pitchFamily="49" charset="0"/>
                <a:cs typeface="Courier New" pitchFamily="49" charset="0"/>
              </a:rPr>
              <a:t>) throws </a:t>
            </a:r>
            <a:r>
              <a:rPr lang="en-US" b="1" dirty="0" smtClean="0">
                <a:latin typeface="Courier New" pitchFamily="49" charset="0"/>
                <a:cs typeface="Courier New" pitchFamily="49" charset="0"/>
              </a:rPr>
              <a:t>HibernateException</a:t>
            </a:r>
          </a:p>
          <a:p>
            <a:pPr>
              <a:lnSpc>
                <a:spcPct val="100000"/>
              </a:lnSpc>
            </a:pPr>
            <a:r>
              <a:rPr lang="en-US" dirty="0"/>
              <a:t>This </a:t>
            </a:r>
            <a:r>
              <a:rPr lang="en-US" dirty="0" smtClean="0"/>
              <a:t>method of </a:t>
            </a:r>
            <a:r>
              <a:rPr lang="en-US" b="1" dirty="0">
                <a:latin typeface="Courier New" pitchFamily="49" charset="0"/>
                <a:cs typeface="Courier New" pitchFamily="49" charset="0"/>
              </a:rPr>
              <a:t>Session</a:t>
            </a:r>
            <a:r>
              <a:rPr lang="en-US" dirty="0" smtClean="0"/>
              <a:t>  </a:t>
            </a:r>
            <a:r>
              <a:rPr lang="en-US" dirty="0"/>
              <a:t>is used to native SQL queries </a:t>
            </a:r>
            <a:r>
              <a:rPr lang="en-US" dirty="0" smtClean="0"/>
              <a:t>.</a:t>
            </a:r>
          </a:p>
          <a:p>
            <a:pPr>
              <a:lnSpc>
                <a:spcPct val="100000"/>
              </a:lnSpc>
            </a:pPr>
            <a:r>
              <a:rPr lang="en-US" dirty="0" smtClean="0"/>
              <a:t>Example</a:t>
            </a:r>
          </a:p>
          <a:p>
            <a:pPr marL="0" indent="0">
              <a:lnSpc>
                <a:spcPct val="100000"/>
              </a:lnSpc>
              <a:buNone/>
            </a:pPr>
            <a:r>
              <a:rPr lang="en-US" b="1" dirty="0" err="1" smtClean="0">
                <a:latin typeface="Courier New" pitchFamily="49" charset="0"/>
                <a:cs typeface="Courier New" pitchFamily="49" charset="0"/>
              </a:rPr>
              <a:t>session.createSQLQuery</a:t>
            </a:r>
            <a:r>
              <a:rPr lang="en-US" b="1" dirty="0">
                <a:latin typeface="Courier New" pitchFamily="49" charset="0"/>
                <a:cs typeface="Courier New" pitchFamily="49" charset="0"/>
              </a:rPr>
              <a:t>("SELECT * FROM </a:t>
            </a:r>
            <a:r>
              <a:rPr lang="en-US" b="1" dirty="0" smtClean="0">
                <a:latin typeface="Courier New" pitchFamily="49" charset="0"/>
                <a:cs typeface="Courier New" pitchFamily="49" charset="0"/>
              </a:rPr>
              <a:t>CUSTOMER").</a:t>
            </a:r>
            <a:r>
              <a:rPr lang="en-US" b="1" dirty="0">
                <a:latin typeface="Courier New" pitchFamily="49" charset="0"/>
                <a:cs typeface="Courier New" pitchFamily="49" charset="0"/>
              </a:rPr>
              <a:t>list(); </a:t>
            </a:r>
            <a:endParaRPr lang="en-US" b="1" dirty="0" smtClean="0">
              <a:latin typeface="Courier New" pitchFamily="49" charset="0"/>
              <a:cs typeface="Courier New" pitchFamily="49" charset="0"/>
            </a:endParaRPr>
          </a:p>
          <a:p>
            <a:pPr>
              <a:lnSpc>
                <a:spcPct val="100000"/>
              </a:lnSpc>
            </a:pPr>
            <a:r>
              <a:rPr lang="en-US" b="1" dirty="0" smtClean="0">
                <a:latin typeface="Courier New" pitchFamily="49" charset="0"/>
                <a:cs typeface="Courier New" pitchFamily="49" charset="0"/>
              </a:rPr>
              <a:t>SQLQuery </a:t>
            </a:r>
            <a:r>
              <a:rPr lang="en-US" dirty="0"/>
              <a:t>inherits from </a:t>
            </a:r>
            <a:r>
              <a:rPr lang="en-US" b="1" dirty="0" smtClean="0">
                <a:latin typeface="Courier New" pitchFamily="49" charset="0"/>
                <a:cs typeface="Courier New" pitchFamily="49" charset="0"/>
              </a:rPr>
              <a:t>Query, </a:t>
            </a:r>
            <a:r>
              <a:rPr lang="en-US" dirty="0"/>
              <a:t>therefore same methods of Query can be used here too</a:t>
            </a:r>
            <a:r>
              <a:rPr lang="en-US" dirty="0" smtClean="0"/>
              <a:t>.</a:t>
            </a:r>
          </a:p>
          <a:p>
            <a:pPr>
              <a:lnSpc>
                <a:spcPct val="100000"/>
              </a:lnSpc>
            </a:pPr>
            <a:r>
              <a:rPr lang="en-US" dirty="0"/>
              <a:t>Named SQL queries </a:t>
            </a:r>
            <a:r>
              <a:rPr lang="en-US" dirty="0" smtClean="0"/>
              <a:t>similarly </a:t>
            </a:r>
            <a:r>
              <a:rPr lang="en-US" dirty="0"/>
              <a:t>can be </a:t>
            </a:r>
            <a:r>
              <a:rPr lang="en-US" dirty="0" smtClean="0"/>
              <a:t>created </a:t>
            </a:r>
            <a:r>
              <a:rPr lang="en-US" dirty="0"/>
              <a:t>using </a:t>
            </a:r>
          </a:p>
          <a:p>
            <a:pPr marL="0" indent="0">
              <a:lnSpc>
                <a:spcPct val="100000"/>
              </a:lnSpc>
              <a:buNone/>
            </a:pPr>
            <a:r>
              <a:rPr lang="en-US" dirty="0"/>
              <a:t>&lt;</a:t>
            </a:r>
            <a:r>
              <a:rPr lang="en-US" b="1" dirty="0" err="1">
                <a:latin typeface="Courier New" pitchFamily="49" charset="0"/>
                <a:cs typeface="Courier New" pitchFamily="49" charset="0"/>
              </a:rPr>
              <a:t>sql</a:t>
            </a:r>
            <a:r>
              <a:rPr lang="en-US" b="1" dirty="0">
                <a:latin typeface="Courier New" pitchFamily="49" charset="0"/>
                <a:cs typeface="Courier New" pitchFamily="49" charset="0"/>
              </a:rPr>
              <a:t>-query name="</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"&gt;</a:t>
            </a:r>
          </a:p>
          <a:p>
            <a:pPr marL="0" indent="0">
              <a:lnSpc>
                <a:spcPct val="100000"/>
              </a:lnSpc>
              <a:buNone/>
            </a:pPr>
            <a:r>
              <a:rPr lang="en-US" b="1" dirty="0">
                <a:latin typeface="Courier New" pitchFamily="49" charset="0"/>
                <a:cs typeface="Courier New" pitchFamily="49" charset="0"/>
              </a:rPr>
              <a:t>    &lt;return alias="</a:t>
            </a:r>
            <a:r>
              <a:rPr lang="en-US" b="1" dirty="0" err="1">
                <a:latin typeface="Courier New" pitchFamily="49" charset="0"/>
                <a:cs typeface="Courier New" pitchFamily="49" charset="0"/>
              </a:rPr>
              <a:t>cust</a:t>
            </a:r>
            <a:r>
              <a:rPr lang="en-US" b="1" dirty="0">
                <a:latin typeface="Courier New" pitchFamily="49" charset="0"/>
                <a:cs typeface="Courier New" pitchFamily="49" charset="0"/>
              </a:rPr>
              <a:t>" class="</a:t>
            </a:r>
            <a:r>
              <a:rPr lang="en-US" b="1" dirty="0" err="1">
                <a:latin typeface="Courier New" pitchFamily="49" charset="0"/>
                <a:cs typeface="Courier New" pitchFamily="49" charset="0"/>
              </a:rPr>
              <a:t>hib.Customer</a:t>
            </a:r>
            <a:r>
              <a:rPr lang="en-US" b="1" dirty="0">
                <a:latin typeface="Courier New" pitchFamily="49" charset="0"/>
                <a:cs typeface="Courier New" pitchFamily="49" charset="0"/>
              </a:rPr>
              <a:t>"/&gt;</a:t>
            </a:r>
          </a:p>
          <a:p>
            <a:pPr marL="0" indent="0">
              <a:lnSpc>
                <a:spcPct val="100000"/>
              </a:lnSpc>
              <a:buNone/>
            </a:pPr>
            <a:r>
              <a:rPr lang="en-US" b="1" dirty="0">
                <a:latin typeface="Courier New" pitchFamily="49" charset="0"/>
                <a:cs typeface="Courier New" pitchFamily="49" charset="0"/>
              </a:rPr>
              <a:t>    SELECT </a:t>
            </a:r>
            <a:r>
              <a:rPr lang="en-US" b="1" dirty="0" err="1">
                <a:latin typeface="Courier New" pitchFamily="49" charset="0"/>
                <a:cs typeface="Courier New" pitchFamily="49" charset="0"/>
              </a:rPr>
              <a:t>c.FIRSTNAME</a:t>
            </a:r>
            <a:r>
              <a:rPr lang="en-US" b="1" dirty="0">
                <a:latin typeface="Courier New" pitchFamily="49" charset="0"/>
                <a:cs typeface="Courier New" pitchFamily="49" charset="0"/>
              </a:rPr>
              <a:t> AS {</a:t>
            </a:r>
            <a:r>
              <a:rPr lang="en-US" b="1" dirty="0" err="1">
                <a:latin typeface="Courier New" pitchFamily="49" charset="0"/>
                <a:cs typeface="Courier New" pitchFamily="49" charset="0"/>
              </a:rPr>
              <a:t>cust.firstName</a:t>
            </a:r>
            <a:r>
              <a:rPr lang="en-US" b="1" dirty="0">
                <a:latin typeface="Courier New" pitchFamily="49" charset="0"/>
                <a:cs typeface="Courier New" pitchFamily="49" charset="0"/>
              </a:rPr>
              <a:t>},</a:t>
            </a:r>
          </a:p>
          <a:p>
            <a:pPr marL="0" indent="0">
              <a:lnSpc>
                <a:spcPct val="100000"/>
              </a:lnSpc>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person.LASTNAME</a:t>
            </a:r>
            <a:r>
              <a:rPr lang="en-US" b="1" dirty="0">
                <a:latin typeface="Courier New" pitchFamily="49" charset="0"/>
                <a:cs typeface="Courier New" pitchFamily="49" charset="0"/>
              </a:rPr>
              <a:t> AS {</a:t>
            </a:r>
            <a:r>
              <a:rPr lang="en-US" b="1" dirty="0" err="1">
                <a:latin typeface="Courier New" pitchFamily="49" charset="0"/>
                <a:cs typeface="Courier New" pitchFamily="49" charset="0"/>
              </a:rPr>
              <a:t>cust.lastName</a:t>
            </a:r>
            <a:r>
              <a:rPr lang="en-US" b="1" dirty="0">
                <a:latin typeface="Courier New" pitchFamily="49" charset="0"/>
                <a:cs typeface="Courier New" pitchFamily="49" charset="0"/>
              </a:rPr>
              <a:t>},</a:t>
            </a:r>
          </a:p>
          <a:p>
            <a:pPr marL="0" indent="0">
              <a:lnSpc>
                <a:spcPct val="100000"/>
              </a:lnSpc>
              <a:buNone/>
            </a:pPr>
            <a:r>
              <a:rPr lang="en-US" b="1" dirty="0">
                <a:latin typeface="Courier New" pitchFamily="49" charset="0"/>
                <a:cs typeface="Courier New" pitchFamily="49" charset="0"/>
              </a:rPr>
              <a:t>    FROM CUSTOMER </a:t>
            </a:r>
            <a:r>
              <a:rPr lang="en-US" b="1" dirty="0" smtClean="0">
                <a:latin typeface="Courier New" pitchFamily="49" charset="0"/>
                <a:cs typeface="Courier New" pitchFamily="49" charset="0"/>
              </a:rPr>
              <a:t>c  </a:t>
            </a:r>
            <a:r>
              <a:rPr lang="en-US" b="1" dirty="0">
                <a:latin typeface="Courier New" pitchFamily="49" charset="0"/>
                <a:cs typeface="Courier New" pitchFamily="49" charset="0"/>
              </a:rPr>
              <a:t>WHERE </a:t>
            </a:r>
            <a:r>
              <a:rPr lang="en-US" b="1" dirty="0" err="1">
                <a:latin typeface="Courier New" pitchFamily="49" charset="0"/>
                <a:cs typeface="Courier New" pitchFamily="49" charset="0"/>
              </a:rPr>
              <a:t>c.EMAIL</a:t>
            </a:r>
            <a:r>
              <a:rPr lang="en-US" b="1" dirty="0">
                <a:latin typeface="Courier New" pitchFamily="49" charset="0"/>
                <a:cs typeface="Courier New" pitchFamily="49" charset="0"/>
              </a:rPr>
              <a:t> LIKE :email</a:t>
            </a:r>
          </a:p>
          <a:p>
            <a:pPr marL="0" indent="0">
              <a:lnSpc>
                <a:spcPct val="100000"/>
              </a:lnSpc>
              <a:buNone/>
            </a:pPr>
            <a:r>
              <a:rPr lang="en-US" b="1" dirty="0">
                <a:latin typeface="Courier New" pitchFamily="49" charset="0"/>
                <a:cs typeface="Courier New" pitchFamily="49" charset="0"/>
              </a:rPr>
              <a:t>&lt;/</a:t>
            </a:r>
            <a:r>
              <a:rPr lang="en-US" b="1" dirty="0" err="1">
                <a:latin typeface="Courier New" pitchFamily="49" charset="0"/>
                <a:cs typeface="Courier New" pitchFamily="49" charset="0"/>
              </a:rPr>
              <a:t>sql</a:t>
            </a:r>
            <a:r>
              <a:rPr lang="en-US" b="1" dirty="0">
                <a:latin typeface="Courier New" pitchFamily="49" charset="0"/>
                <a:cs typeface="Courier New" pitchFamily="49" charset="0"/>
              </a:rPr>
              <a:t>-query</a:t>
            </a:r>
            <a:r>
              <a:rPr lang="en-US" b="1" dirty="0" smtClean="0">
                <a:latin typeface="Courier New" pitchFamily="49" charset="0"/>
                <a:cs typeface="Courier New" pitchFamily="49" charset="0"/>
              </a:rPr>
              <a:t>&gt;</a:t>
            </a:r>
          </a:p>
          <a:p>
            <a:pPr>
              <a:lnSpc>
                <a:spcPct val="100000"/>
              </a:lnSpc>
            </a:pPr>
            <a:r>
              <a:rPr lang="en-US" b="1" dirty="0" err="1">
                <a:latin typeface="Courier New" pitchFamily="49" charset="0"/>
                <a:cs typeface="Courier New" pitchFamily="49" charset="0"/>
              </a:rPr>
              <a:t>getNamedQuery</a:t>
            </a:r>
            <a:r>
              <a:rPr lang="en-US" b="1" dirty="0">
                <a:latin typeface="Courier New" pitchFamily="49" charset="0"/>
                <a:cs typeface="Courier New" pitchFamily="49" charset="0"/>
              </a:rPr>
              <a:t>() </a:t>
            </a:r>
            <a:r>
              <a:rPr lang="en-US" dirty="0" smtClean="0"/>
              <a:t>can be used in the same way here.</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35</a:t>
            </a:fld>
            <a:endParaRPr lang="en-US"/>
          </a:p>
        </p:txBody>
      </p:sp>
      <p:sp>
        <p:nvSpPr>
          <p:cNvPr id="5" name="TextBox 4"/>
          <p:cNvSpPr txBox="1"/>
          <p:nvPr/>
        </p:nvSpPr>
        <p:spPr>
          <a:xfrm>
            <a:off x="7431314" y="4648200"/>
            <a:ext cx="1698172" cy="646331"/>
          </a:xfrm>
          <a:prstGeom prst="rect">
            <a:avLst/>
          </a:prstGeom>
          <a:noFill/>
        </p:spPr>
        <p:txBody>
          <a:bodyPr wrap="square" rtlCol="0">
            <a:spAutoFit/>
          </a:bodyPr>
          <a:lstStyle/>
          <a:p>
            <a:r>
              <a:rPr lang="en-US" dirty="0" smtClean="0">
                <a:solidFill>
                  <a:srgbClr val="002060"/>
                </a:solidFill>
              </a:rPr>
              <a:t>Map with class attributes</a:t>
            </a:r>
            <a:endParaRPr lang="en-US" dirty="0">
              <a:solidFill>
                <a:srgbClr val="002060"/>
              </a:solidFill>
            </a:endParaRPr>
          </a:p>
        </p:txBody>
      </p:sp>
      <p:sp>
        <p:nvSpPr>
          <p:cNvPr id="10" name="Right Brace 9"/>
          <p:cNvSpPr/>
          <p:nvPr/>
        </p:nvSpPr>
        <p:spPr>
          <a:xfrm>
            <a:off x="7431314" y="4648200"/>
            <a:ext cx="45719" cy="646331"/>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629400" y="5867400"/>
            <a:ext cx="2172390" cy="369332"/>
          </a:xfrm>
          <a:prstGeom prst="rect">
            <a:avLst/>
          </a:prstGeom>
          <a:noFill/>
        </p:spPr>
        <p:txBody>
          <a:bodyPr wrap="none" rtlCol="0">
            <a:spAutoFit/>
          </a:bodyPr>
          <a:lstStyle/>
          <a:p>
            <a:r>
              <a:rPr lang="en-US" dirty="0" smtClean="0">
                <a:solidFill>
                  <a:srgbClr val="002060"/>
                </a:solidFill>
              </a:rPr>
              <a:t>? Can also be used</a:t>
            </a:r>
            <a:endParaRPr lang="en-US" dirty="0">
              <a:solidFill>
                <a:srgbClr val="002060"/>
              </a:solidFill>
            </a:endParaRPr>
          </a:p>
        </p:txBody>
      </p:sp>
      <p:cxnSp>
        <p:nvCxnSpPr>
          <p:cNvPr id="13" name="Straight Arrow Connector 12"/>
          <p:cNvCxnSpPr/>
          <p:nvPr/>
        </p:nvCxnSpPr>
        <p:spPr>
          <a:xfrm flipH="1" flipV="1">
            <a:off x="7086600" y="5638800"/>
            <a:ext cx="228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07124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Native Query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Native SQL is another technique of performing bulk operations on the data using hibernate</a:t>
            </a:r>
          </a:p>
          <a:p>
            <a:r>
              <a:rPr lang="en-US" dirty="0" smtClean="0"/>
              <a:t>By using Native SQL, we can perform both select, non-select operations on the data</a:t>
            </a:r>
          </a:p>
          <a:p>
            <a:r>
              <a:rPr lang="en-US" dirty="0" smtClean="0"/>
              <a:t>In face Native SQL means using the direct SQL command specific to the particular (current using) database and executing it with using hibernate</a:t>
            </a:r>
          </a:p>
          <a:p>
            <a:pPr>
              <a:buNone/>
            </a:pPr>
            <a:r>
              <a:rPr lang="en-US" dirty="0" smtClean="0"/>
              <a:t>	↓notes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t>
            </a:r>
            <a:r>
              <a:rPr lang="en-US" dirty="0" smtClean="0"/>
              <a:t>SQL disadvantages</a:t>
            </a:r>
            <a:endParaRPr lang="en-US" dirty="0"/>
          </a:p>
        </p:txBody>
      </p:sp>
      <p:sp>
        <p:nvSpPr>
          <p:cNvPr id="3" name="Content Placeholder 2"/>
          <p:cNvSpPr>
            <a:spLocks noGrp="1"/>
          </p:cNvSpPr>
          <p:nvPr>
            <p:ph idx="1"/>
          </p:nvPr>
        </p:nvSpPr>
        <p:spPr/>
        <p:txBody>
          <a:bodyPr/>
          <a:lstStyle/>
          <a:p>
            <a:r>
              <a:rPr lang="en-US" dirty="0" smtClean="0"/>
              <a:t>On of the big drawbacks of using native queries with hibernate is that the persistent objects in the session must be explicitly refreshed using </a:t>
            </a:r>
            <a:r>
              <a:rPr lang="en-US" b="1" dirty="0">
                <a:latin typeface="Courier New" pitchFamily="49" charset="0"/>
                <a:cs typeface="Courier New" pitchFamily="49" charset="0"/>
              </a:rPr>
              <a:t>refresh() </a:t>
            </a:r>
            <a:r>
              <a:rPr lang="en-US" dirty="0" smtClean="0"/>
              <a:t>method of the </a:t>
            </a:r>
            <a:r>
              <a:rPr lang="en-US" smtClean="0"/>
              <a:t>session.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37</a:t>
            </a:fld>
            <a:endParaRPr lang="en-US"/>
          </a:p>
        </p:txBody>
      </p:sp>
    </p:spTree>
    <p:extLst>
      <p:ext uri="{BB962C8B-B14F-4D97-AF65-F5344CB8AC3E}">
        <p14:creationId xmlns="" xmlns:p14="http://schemas.microsoft.com/office/powerpoint/2010/main" val="984385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HCQL (Hibernate Criteria Query Language)</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t>Hibernate Criteria API is a more object oriented and elegant alternative to Hibernate Query Language (HQL). It’s always a good solution to an application which has many optional search criteria.</a:t>
            </a:r>
            <a:endParaRPr lang="en-US" dirty="0" smtClean="0"/>
          </a:p>
          <a:p>
            <a:r>
              <a:rPr lang="en-US" dirty="0" smtClean="0"/>
              <a:t>The </a:t>
            </a:r>
            <a:r>
              <a:rPr lang="en-US" dirty="0" smtClean="0"/>
              <a:t>HCQL provides methods to add criteria, so it is </a:t>
            </a:r>
            <a:r>
              <a:rPr lang="en-US" b="1" dirty="0" smtClean="0"/>
              <a:t>easy</a:t>
            </a:r>
            <a:r>
              <a:rPr lang="en-US" dirty="0" smtClean="0"/>
              <a:t> for the java programmer to add criteria.</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96908"/>
          </a:xfrm>
        </p:spPr>
        <p:txBody>
          <a:bodyPr>
            <a:normAutofit fontScale="90000"/>
          </a:bodyPr>
          <a:lstStyle/>
          <a:p>
            <a:r>
              <a:rPr lang="en-US" dirty="0" smtClean="0"/>
              <a:t>Criteria Interface</a:t>
            </a:r>
            <a:br>
              <a:rPr lang="en-US" dirty="0" smtClean="0"/>
            </a:br>
            <a:endParaRPr lang="en-US" dirty="0"/>
          </a:p>
        </p:txBody>
      </p:sp>
      <p:sp>
        <p:nvSpPr>
          <p:cNvPr id="3" name="Content Placeholder 2"/>
          <p:cNvSpPr>
            <a:spLocks noGrp="1"/>
          </p:cNvSpPr>
          <p:nvPr>
            <p:ph idx="1"/>
          </p:nvPr>
        </p:nvSpPr>
        <p:spPr>
          <a:xfrm>
            <a:off x="214282" y="857232"/>
            <a:ext cx="8472518" cy="5715040"/>
          </a:xfrm>
        </p:spPr>
        <p:txBody>
          <a:bodyPr>
            <a:normAutofit fontScale="92500" lnSpcReduction="20000"/>
          </a:bodyPr>
          <a:lstStyle/>
          <a:p>
            <a:pPr>
              <a:buNone/>
            </a:pPr>
            <a:r>
              <a:rPr lang="en-US" dirty="0" smtClean="0"/>
              <a:t>	The </a:t>
            </a:r>
            <a:r>
              <a:rPr lang="en-US" dirty="0" smtClean="0"/>
              <a:t>Criteria interface provides many methods to specify criteria. The object of Criteria can be obtained by calling </a:t>
            </a:r>
            <a:r>
              <a:rPr lang="en-US" dirty="0" smtClean="0"/>
              <a:t>the </a:t>
            </a:r>
            <a:r>
              <a:rPr lang="en-US" b="1" dirty="0" err="1" smtClean="0"/>
              <a:t>createCriteria</a:t>
            </a:r>
            <a:r>
              <a:rPr lang="en-US" b="1" dirty="0" smtClean="0"/>
              <a:t>()</a:t>
            </a:r>
            <a:r>
              <a:rPr lang="en-US" dirty="0" smtClean="0"/>
              <a:t> method of Session interface</a:t>
            </a:r>
            <a:r>
              <a:rPr lang="en-US" dirty="0" smtClean="0"/>
              <a:t>.</a:t>
            </a:r>
          </a:p>
          <a:p>
            <a:pPr>
              <a:buNone/>
            </a:pPr>
            <a:r>
              <a:rPr lang="en-US" dirty="0" smtClean="0"/>
              <a:t>	The </a:t>
            </a:r>
            <a:r>
              <a:rPr lang="en-US" dirty="0" smtClean="0"/>
              <a:t>commonly used methods of Criteria interface are </a:t>
            </a:r>
            <a:r>
              <a:rPr lang="en-US" dirty="0" smtClean="0"/>
              <a:t>as follows</a:t>
            </a:r>
            <a:r>
              <a:rPr lang="en-US" dirty="0" smtClean="0"/>
              <a:t>:</a:t>
            </a:r>
          </a:p>
          <a:p>
            <a:pPr lvl="1">
              <a:buNone/>
            </a:pPr>
            <a:r>
              <a:rPr lang="en-US" b="1" dirty="0" smtClean="0"/>
              <a:t>public Criteria add(Criterion c)</a:t>
            </a:r>
            <a:r>
              <a:rPr lang="en-US" dirty="0" smtClean="0"/>
              <a:t> is used to add restrictions.</a:t>
            </a:r>
          </a:p>
          <a:p>
            <a:pPr lvl="1">
              <a:buNone/>
            </a:pPr>
            <a:r>
              <a:rPr lang="en-US" b="1" dirty="0" smtClean="0"/>
              <a:t>public Criteria </a:t>
            </a:r>
            <a:r>
              <a:rPr lang="en-US" b="1" dirty="0" err="1" smtClean="0"/>
              <a:t>addOrder</a:t>
            </a:r>
            <a:r>
              <a:rPr lang="en-US" b="1" dirty="0" smtClean="0"/>
              <a:t>(Order o)</a:t>
            </a:r>
            <a:r>
              <a:rPr lang="en-US" dirty="0" smtClean="0"/>
              <a:t> specifies ordering.</a:t>
            </a:r>
          </a:p>
          <a:p>
            <a:pPr lvl="1">
              <a:buNone/>
            </a:pPr>
            <a:r>
              <a:rPr lang="en-US" b="1" dirty="0" smtClean="0"/>
              <a:t>public Criteria </a:t>
            </a:r>
            <a:r>
              <a:rPr lang="en-US" b="1" dirty="0" err="1" smtClean="0"/>
              <a:t>setFirstResult</a:t>
            </a:r>
            <a:r>
              <a:rPr lang="en-US" b="1" dirty="0" smtClean="0"/>
              <a:t>(</a:t>
            </a:r>
            <a:r>
              <a:rPr lang="en-US" b="1" dirty="0" err="1" smtClean="0"/>
              <a:t>int</a:t>
            </a:r>
            <a:r>
              <a:rPr lang="en-US" b="1" dirty="0" smtClean="0"/>
              <a:t> </a:t>
            </a:r>
            <a:r>
              <a:rPr lang="en-US" b="1" dirty="0" err="1" smtClean="0"/>
              <a:t>firstResult</a:t>
            </a:r>
            <a:r>
              <a:rPr lang="en-US" b="1" dirty="0" smtClean="0"/>
              <a:t>)</a:t>
            </a:r>
            <a:r>
              <a:rPr lang="en-US" dirty="0" smtClean="0"/>
              <a:t> specifies the first number of record to be </a:t>
            </a:r>
            <a:r>
              <a:rPr lang="en-US" dirty="0" err="1" smtClean="0"/>
              <a:t>retreived</a:t>
            </a:r>
            <a:r>
              <a:rPr lang="en-US" dirty="0" smtClean="0"/>
              <a:t>.</a:t>
            </a:r>
          </a:p>
          <a:p>
            <a:pPr lvl="1">
              <a:buNone/>
            </a:pPr>
            <a:r>
              <a:rPr lang="en-US" b="1" dirty="0" smtClean="0"/>
              <a:t>public Criteria </a:t>
            </a:r>
            <a:r>
              <a:rPr lang="en-US" b="1" dirty="0" err="1" smtClean="0"/>
              <a:t>setMaxResult</a:t>
            </a:r>
            <a:r>
              <a:rPr lang="en-US" b="1" dirty="0" smtClean="0"/>
              <a:t>(</a:t>
            </a:r>
            <a:r>
              <a:rPr lang="en-US" b="1" dirty="0" err="1" smtClean="0"/>
              <a:t>int</a:t>
            </a:r>
            <a:r>
              <a:rPr lang="en-US" b="1" dirty="0" smtClean="0"/>
              <a:t> </a:t>
            </a:r>
            <a:r>
              <a:rPr lang="en-US" b="1" dirty="0" err="1" smtClean="0"/>
              <a:t>totalResult</a:t>
            </a:r>
            <a:r>
              <a:rPr lang="en-US" b="1" dirty="0" smtClean="0"/>
              <a:t>)</a:t>
            </a:r>
            <a:r>
              <a:rPr lang="en-US" dirty="0" smtClean="0"/>
              <a:t> specifies the total number of records to be </a:t>
            </a:r>
            <a:r>
              <a:rPr lang="en-US" dirty="0" err="1" smtClean="0"/>
              <a:t>retreived</a:t>
            </a:r>
            <a:r>
              <a:rPr lang="en-US" dirty="0" smtClean="0"/>
              <a:t>.</a:t>
            </a:r>
          </a:p>
          <a:p>
            <a:pPr lvl="1">
              <a:buNone/>
            </a:pPr>
            <a:r>
              <a:rPr lang="en-US" b="1" dirty="0" smtClean="0"/>
              <a:t>public List </a:t>
            </a:r>
            <a:r>
              <a:rPr lang="en-US" b="1" dirty="0" err="1" smtClean="0"/>
              <a:t>list</a:t>
            </a:r>
            <a:r>
              <a:rPr lang="en-US" b="1" dirty="0" smtClean="0"/>
              <a:t>()</a:t>
            </a:r>
            <a:r>
              <a:rPr lang="en-US" dirty="0" smtClean="0"/>
              <a:t> returns list containing object.</a:t>
            </a:r>
          </a:p>
          <a:p>
            <a:pPr lvl="1">
              <a:buNone/>
            </a:pPr>
            <a:r>
              <a:rPr lang="en-US" b="1" dirty="0" smtClean="0"/>
              <a:t>public Criteria </a:t>
            </a:r>
            <a:r>
              <a:rPr lang="en-US" b="1" dirty="0" err="1" smtClean="0"/>
              <a:t>setProjection</a:t>
            </a:r>
            <a:r>
              <a:rPr lang="en-US" b="1" dirty="0" smtClean="0"/>
              <a:t>(Projection </a:t>
            </a:r>
            <a:r>
              <a:rPr lang="en-US" b="1" dirty="0" err="1" smtClean="0"/>
              <a:t>projection</a:t>
            </a:r>
            <a:r>
              <a:rPr lang="en-US" b="1" dirty="0" smtClean="0"/>
              <a:t>)</a:t>
            </a:r>
            <a:r>
              <a:rPr lang="en-US" dirty="0" smtClean="0"/>
              <a:t> specifies the projection.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Methods</a:t>
            </a:r>
            <a:endParaRPr lang="en-US" dirty="0"/>
          </a:p>
        </p:txBody>
      </p:sp>
      <p:sp>
        <p:nvSpPr>
          <p:cNvPr id="3" name="Content Placeholder 2"/>
          <p:cNvSpPr>
            <a:spLocks noGrp="1"/>
          </p:cNvSpPr>
          <p:nvPr>
            <p:ph idx="1"/>
          </p:nvPr>
        </p:nvSpPr>
        <p:spPr/>
        <p:txBody>
          <a:bodyPr/>
          <a:lstStyle/>
          <a:p>
            <a:r>
              <a:rPr lang="en-US" dirty="0" err="1" smtClean="0"/>
              <a:t>CreateQuery</a:t>
            </a:r>
            <a:r>
              <a:rPr lang="en-US" dirty="0" smtClean="0"/>
              <a:t>()</a:t>
            </a:r>
          </a:p>
          <a:p>
            <a:r>
              <a:rPr lang="en-US" dirty="0" err="1" smtClean="0"/>
              <a:t>SQLQuery</a:t>
            </a:r>
            <a:endParaRPr lang="en-US" dirty="0" smtClean="0"/>
          </a:p>
          <a:p>
            <a:r>
              <a:rPr lang="en-US" dirty="0" err="1" smtClean="0"/>
              <a:t>NamedQuery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Restrictions class</a:t>
            </a:r>
            <a:endParaRPr lang="en-US" dirty="0"/>
          </a:p>
        </p:txBody>
      </p:sp>
      <p:graphicFrame>
        <p:nvGraphicFramePr>
          <p:cNvPr id="5" name="Content Placeholder 4"/>
          <p:cNvGraphicFramePr>
            <a:graphicFrameLocks noGrp="1"/>
          </p:cNvGraphicFramePr>
          <p:nvPr>
            <p:ph idx="1"/>
          </p:nvPr>
        </p:nvGraphicFramePr>
        <p:xfrm>
          <a:off x="457200" y="1214422"/>
          <a:ext cx="8229600" cy="5511498"/>
        </p:xfrm>
        <a:graphic>
          <a:graphicData uri="http://schemas.openxmlformats.org/drawingml/2006/table">
            <a:tbl>
              <a:tblPr firstRow="1" bandRow="1">
                <a:tableStyleId>{5C22544A-7EE6-4342-B048-85BDC9FD1C3A}</a:tableStyleId>
              </a:tblPr>
              <a:tblGrid>
                <a:gridCol w="8229600"/>
              </a:tblGrid>
              <a:tr h="5112747">
                <a:tc>
                  <a:txBody>
                    <a:bodyPr/>
                    <a:lstStyle/>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a:t>
                      </a:r>
                      <a:r>
                        <a:rPr lang="en-US" sz="1800" b="1" i="0" kern="1200" dirty="0" err="1" smtClean="0">
                          <a:solidFill>
                            <a:schemeClr val="lt1"/>
                          </a:solidFill>
                          <a:latin typeface="+mn-lt"/>
                          <a:ea typeface="+mn-ea"/>
                          <a:cs typeface="+mn-cs"/>
                        </a:rPr>
                        <a:t>lt</a:t>
                      </a:r>
                      <a:r>
                        <a:rPr lang="en-US" sz="1800" b="1" i="0" kern="1200" dirty="0" smtClean="0">
                          <a:solidFill>
                            <a:schemeClr val="lt1"/>
                          </a:solidFill>
                          <a:latin typeface="+mn-lt"/>
                          <a:ea typeface="+mn-ea"/>
                          <a:cs typeface="+mn-cs"/>
                        </a:rPr>
                        <a:t>(String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less than</a:t>
                      </a:r>
                      <a:r>
                        <a:rPr lang="en-US" sz="1800" b="0" i="0" kern="1200" dirty="0" smtClean="0">
                          <a:solidFill>
                            <a:schemeClr val="lt1"/>
                          </a:solidFill>
                          <a:latin typeface="+mn-lt"/>
                          <a:ea typeface="+mn-ea"/>
                          <a:cs typeface="+mn-cs"/>
                        </a:rPr>
                        <a:t> constraint to the given property.</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le(String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less than or equal</a:t>
                      </a:r>
                      <a:r>
                        <a:rPr lang="en-US" sz="1800" b="0" i="0" kern="1200" dirty="0" smtClean="0">
                          <a:solidFill>
                            <a:schemeClr val="lt1"/>
                          </a:solidFill>
                          <a:latin typeface="+mn-lt"/>
                          <a:ea typeface="+mn-ea"/>
                          <a:cs typeface="+mn-cs"/>
                        </a:rPr>
                        <a:t> constraint to the given property.</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a:t>
                      </a:r>
                      <a:r>
                        <a:rPr lang="en-US" sz="1800" b="1" i="0" kern="1200" dirty="0" err="1" smtClean="0">
                          <a:solidFill>
                            <a:schemeClr val="lt1"/>
                          </a:solidFill>
                          <a:latin typeface="+mn-lt"/>
                          <a:ea typeface="+mn-ea"/>
                          <a:cs typeface="+mn-cs"/>
                        </a:rPr>
                        <a:t>gt</a:t>
                      </a:r>
                      <a:r>
                        <a:rPr lang="en-US" sz="1800" b="1" i="0" kern="1200" dirty="0" smtClean="0">
                          <a:solidFill>
                            <a:schemeClr val="lt1"/>
                          </a:solidFill>
                          <a:latin typeface="+mn-lt"/>
                          <a:ea typeface="+mn-ea"/>
                          <a:cs typeface="+mn-cs"/>
                        </a:rPr>
                        <a:t>(String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greater than</a:t>
                      </a:r>
                      <a:r>
                        <a:rPr lang="en-US" sz="1800" b="0" i="0" kern="1200" dirty="0" smtClean="0">
                          <a:solidFill>
                            <a:schemeClr val="lt1"/>
                          </a:solidFill>
                          <a:latin typeface="+mn-lt"/>
                          <a:ea typeface="+mn-ea"/>
                          <a:cs typeface="+mn-cs"/>
                        </a:rPr>
                        <a:t> constraint to the given property.</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a:t>
                      </a:r>
                      <a:r>
                        <a:rPr lang="en-US" sz="1800" b="1" i="0" kern="1200" dirty="0" err="1" smtClean="0">
                          <a:solidFill>
                            <a:schemeClr val="lt1"/>
                          </a:solidFill>
                          <a:latin typeface="+mn-lt"/>
                          <a:ea typeface="+mn-ea"/>
                          <a:cs typeface="+mn-cs"/>
                        </a:rPr>
                        <a:t>ge</a:t>
                      </a:r>
                      <a:r>
                        <a:rPr lang="en-US" sz="1800" b="1" i="0" kern="1200" dirty="0" smtClean="0">
                          <a:solidFill>
                            <a:schemeClr val="lt1"/>
                          </a:solidFill>
                          <a:latin typeface="+mn-lt"/>
                          <a:ea typeface="+mn-ea"/>
                          <a:cs typeface="+mn-cs"/>
                        </a:rPr>
                        <a:t>(String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greater than or equal</a:t>
                      </a:r>
                      <a:r>
                        <a:rPr lang="en-US" sz="1800" b="0" i="0" kern="1200" dirty="0" smtClean="0">
                          <a:solidFill>
                            <a:schemeClr val="lt1"/>
                          </a:solidFill>
                          <a:latin typeface="+mn-lt"/>
                          <a:ea typeface="+mn-ea"/>
                          <a:cs typeface="+mn-cs"/>
                        </a:rPr>
                        <a:t> than constraint to the given property.</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ne(String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not equal</a:t>
                      </a:r>
                      <a:r>
                        <a:rPr lang="en-US" sz="1800" b="0" i="0" kern="1200" dirty="0" smtClean="0">
                          <a:solidFill>
                            <a:schemeClr val="lt1"/>
                          </a:solidFill>
                          <a:latin typeface="+mn-lt"/>
                          <a:ea typeface="+mn-ea"/>
                          <a:cs typeface="+mn-cs"/>
                        </a:rPr>
                        <a:t> constraint to the given property.</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a:t>
                      </a:r>
                      <a:r>
                        <a:rPr lang="en-US" sz="1800" b="1" i="0" kern="1200" dirty="0" err="1" smtClean="0">
                          <a:solidFill>
                            <a:schemeClr val="lt1"/>
                          </a:solidFill>
                          <a:latin typeface="+mn-lt"/>
                          <a:ea typeface="+mn-ea"/>
                          <a:cs typeface="+mn-cs"/>
                        </a:rPr>
                        <a:t>eq</a:t>
                      </a:r>
                      <a:r>
                        <a:rPr lang="en-US" sz="1800" b="1" i="0" kern="1200" dirty="0" smtClean="0">
                          <a:solidFill>
                            <a:schemeClr val="lt1"/>
                          </a:solidFill>
                          <a:latin typeface="+mn-lt"/>
                          <a:ea typeface="+mn-ea"/>
                          <a:cs typeface="+mn-cs"/>
                        </a:rPr>
                        <a:t>(String </a:t>
                      </a:r>
                      <a:r>
                        <a:rPr lang="en-US" sz="1800" b="1" i="0" kern="1200" dirty="0" err="1" smtClean="0">
                          <a:solidFill>
                            <a:schemeClr val="lt1"/>
                          </a:solidFill>
                          <a:latin typeface="+mn-lt"/>
                          <a:ea typeface="+mn-ea"/>
                          <a:cs typeface="+mn-cs"/>
                        </a:rPr>
                        <a:t>propertyName,Object</a:t>
                      </a:r>
                      <a:r>
                        <a:rPr lang="en-US" sz="1800" b="1" i="0" kern="1200" dirty="0" smtClean="0">
                          <a:solidFill>
                            <a:schemeClr val="lt1"/>
                          </a:solidFill>
                          <a:latin typeface="+mn-lt"/>
                          <a:ea typeface="+mn-ea"/>
                          <a:cs typeface="+mn-cs"/>
                        </a:rPr>
                        <a: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equal</a:t>
                      </a:r>
                      <a:r>
                        <a:rPr lang="en-US" sz="1800" b="0" i="0" kern="1200" dirty="0" smtClean="0">
                          <a:solidFill>
                            <a:schemeClr val="lt1"/>
                          </a:solidFill>
                          <a:latin typeface="+mn-lt"/>
                          <a:ea typeface="+mn-ea"/>
                          <a:cs typeface="+mn-cs"/>
                        </a:rPr>
                        <a:t> constraint to the given property.</a:t>
                      </a:r>
                    </a:p>
                    <a:p>
                      <a:r>
                        <a:rPr lang="en-US" sz="1800" b="1" i="0" kern="1200" dirty="0" smtClean="0">
                          <a:solidFill>
                            <a:schemeClr val="lt1"/>
                          </a:solidFill>
                          <a:latin typeface="+mn-lt"/>
                          <a:ea typeface="+mn-ea"/>
                          <a:cs typeface="+mn-cs"/>
                        </a:rPr>
                        <a:t>public static Criterion between(String </a:t>
                      </a:r>
                      <a:r>
                        <a:rPr lang="en-US" sz="1800" b="1" i="0" kern="1200" dirty="0" err="1" smtClean="0">
                          <a:solidFill>
                            <a:schemeClr val="lt1"/>
                          </a:solidFill>
                          <a:latin typeface="+mn-lt"/>
                          <a:ea typeface="+mn-ea"/>
                          <a:cs typeface="+mn-cs"/>
                        </a:rPr>
                        <a:t>propertyName</a:t>
                      </a:r>
                      <a:r>
                        <a:rPr lang="en-US" sz="1800" b="1" i="0" kern="1200" dirty="0" smtClean="0">
                          <a:solidFill>
                            <a:schemeClr val="lt1"/>
                          </a:solidFill>
                          <a:latin typeface="+mn-lt"/>
                          <a:ea typeface="+mn-ea"/>
                          <a:cs typeface="+mn-cs"/>
                        </a:rPr>
                        <a:t>, Object low, Object high)</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between</a:t>
                      </a:r>
                      <a:r>
                        <a:rPr lang="en-US" sz="1800" b="0" i="0" kern="1200" dirty="0" smtClean="0">
                          <a:solidFill>
                            <a:schemeClr val="lt1"/>
                          </a:solidFill>
                          <a:latin typeface="+mn-lt"/>
                          <a:ea typeface="+mn-ea"/>
                          <a:cs typeface="+mn-cs"/>
                        </a:rPr>
                        <a:t> constraint.</a:t>
                      </a:r>
                    </a:p>
                    <a:p>
                      <a:r>
                        <a:rPr lang="en-US" sz="1800" b="1" i="0" kern="1200" dirty="0" smtClean="0">
                          <a:solidFill>
                            <a:schemeClr val="lt1"/>
                          </a:solidFill>
                          <a:latin typeface="+mn-lt"/>
                          <a:ea typeface="+mn-ea"/>
                          <a:cs typeface="+mn-cs"/>
                        </a:rPr>
                        <a:t>public static </a:t>
                      </a:r>
                      <a:r>
                        <a:rPr lang="en-US" sz="1800" b="1" i="0" kern="1200" dirty="0" err="1" smtClean="0">
                          <a:solidFill>
                            <a:schemeClr val="lt1"/>
                          </a:solidFill>
                          <a:latin typeface="+mn-lt"/>
                          <a:ea typeface="+mn-ea"/>
                          <a:cs typeface="+mn-cs"/>
                        </a:rPr>
                        <a:t>SimpleExpression</a:t>
                      </a:r>
                      <a:r>
                        <a:rPr lang="en-US" sz="1800" b="1" i="0" kern="1200" dirty="0" smtClean="0">
                          <a:solidFill>
                            <a:schemeClr val="lt1"/>
                          </a:solidFill>
                          <a:latin typeface="+mn-lt"/>
                          <a:ea typeface="+mn-ea"/>
                          <a:cs typeface="+mn-cs"/>
                        </a:rPr>
                        <a:t> like(String </a:t>
                      </a:r>
                      <a:r>
                        <a:rPr lang="en-US" sz="1800" b="1" i="0" kern="1200" dirty="0" err="1" smtClean="0">
                          <a:solidFill>
                            <a:schemeClr val="lt1"/>
                          </a:solidFill>
                          <a:latin typeface="+mn-lt"/>
                          <a:ea typeface="+mn-ea"/>
                          <a:cs typeface="+mn-cs"/>
                        </a:rPr>
                        <a:t>propertyName</a:t>
                      </a:r>
                      <a:r>
                        <a:rPr lang="en-US" sz="1800" b="1" i="0" kern="1200" dirty="0" smtClean="0">
                          <a:solidFill>
                            <a:schemeClr val="lt1"/>
                          </a:solidFill>
                          <a:latin typeface="+mn-lt"/>
                          <a:ea typeface="+mn-ea"/>
                          <a:cs typeface="+mn-cs"/>
                        </a:rPr>
                        <a:t>, Object value)</a:t>
                      </a:r>
                      <a:r>
                        <a:rPr lang="en-US" sz="1800" b="0" i="0" kern="1200" dirty="0" smtClean="0">
                          <a:solidFill>
                            <a:schemeClr val="lt1"/>
                          </a:solidFill>
                          <a:latin typeface="+mn-lt"/>
                          <a:ea typeface="+mn-ea"/>
                          <a:cs typeface="+mn-cs"/>
                        </a:rPr>
                        <a:t> sets the </a:t>
                      </a:r>
                      <a:r>
                        <a:rPr lang="en-US" sz="1800" b="1" i="0" kern="1200" dirty="0" smtClean="0">
                          <a:solidFill>
                            <a:schemeClr val="lt1"/>
                          </a:solidFill>
                          <a:latin typeface="+mn-lt"/>
                          <a:ea typeface="+mn-ea"/>
                          <a:cs typeface="+mn-cs"/>
                        </a:rPr>
                        <a:t>like</a:t>
                      </a:r>
                      <a:r>
                        <a:rPr lang="en-US" sz="1800" b="0" i="0" kern="1200" dirty="0" smtClean="0">
                          <a:solidFill>
                            <a:schemeClr val="lt1"/>
                          </a:solidFill>
                          <a:latin typeface="+mn-lt"/>
                          <a:ea typeface="+mn-ea"/>
                          <a:cs typeface="+mn-cs"/>
                        </a:rPr>
                        <a:t> constraint to the given property.</a:t>
                      </a:r>
                    </a:p>
                    <a:p>
                      <a:endParaRPr lang="en-US" dirty="0"/>
                    </a:p>
                  </a:txBody>
                  <a:tcPr/>
                </a:tc>
              </a:tr>
              <a:tr h="398751">
                <a:tc>
                  <a:txBody>
                    <a:bodyPr/>
                    <a:lstStyle/>
                    <a:p>
                      <a:endParaRPr lang="en-US"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Class</a:t>
            </a:r>
            <a:endParaRPr lang="en-US" dirty="0"/>
          </a:p>
        </p:txBody>
      </p:sp>
      <p:sp>
        <p:nvSpPr>
          <p:cNvPr id="3" name="Content Placeholder 2"/>
          <p:cNvSpPr>
            <a:spLocks noGrp="1"/>
          </p:cNvSpPr>
          <p:nvPr>
            <p:ph idx="1"/>
          </p:nvPr>
        </p:nvSpPr>
        <p:spPr/>
        <p:txBody>
          <a:bodyPr>
            <a:normAutofit lnSpcReduction="10000"/>
          </a:bodyPr>
          <a:lstStyle/>
          <a:p>
            <a:r>
              <a:rPr lang="en-US" dirty="0" smtClean="0"/>
              <a:t>The Order class represents an order. The commonly used methods of Restrictions class are as follows:</a:t>
            </a:r>
          </a:p>
          <a:p>
            <a:r>
              <a:rPr lang="en-US" b="1" dirty="0" smtClean="0"/>
              <a:t>public static Order </a:t>
            </a:r>
            <a:r>
              <a:rPr lang="en-US" b="1" dirty="0" err="1" smtClean="0"/>
              <a:t>asc</a:t>
            </a:r>
            <a:r>
              <a:rPr lang="en-US" b="1" dirty="0" smtClean="0"/>
              <a:t>(String </a:t>
            </a:r>
            <a:r>
              <a:rPr lang="en-US" b="1" dirty="0" err="1" smtClean="0"/>
              <a:t>propertyName</a:t>
            </a:r>
            <a:r>
              <a:rPr lang="en-US" b="1" dirty="0" smtClean="0"/>
              <a:t>)</a:t>
            </a:r>
            <a:r>
              <a:rPr lang="en-US" dirty="0" smtClean="0"/>
              <a:t> applies the ascending order on the basis of given property.</a:t>
            </a:r>
          </a:p>
          <a:p>
            <a:r>
              <a:rPr lang="en-US" b="1" dirty="0" smtClean="0"/>
              <a:t>public static Order </a:t>
            </a:r>
            <a:r>
              <a:rPr lang="en-US" b="1" dirty="0" err="1" smtClean="0"/>
              <a:t>desc</a:t>
            </a:r>
            <a:r>
              <a:rPr lang="en-US" b="1" dirty="0" smtClean="0"/>
              <a:t>(String </a:t>
            </a:r>
            <a:r>
              <a:rPr lang="en-US" b="1" dirty="0" err="1" smtClean="0"/>
              <a:t>propertyName</a:t>
            </a:r>
            <a:r>
              <a:rPr lang="en-US" b="1" dirty="0" smtClean="0"/>
              <a:t>)</a:t>
            </a:r>
            <a:r>
              <a:rPr lang="en-US" dirty="0" smtClean="0"/>
              <a:t> applies the descending order on the basis of given property.</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a:xfrm>
            <a:off x="285720" y="1500174"/>
            <a:ext cx="8401080" cy="5143536"/>
          </a:xfrm>
        </p:spPr>
        <p:txBody>
          <a:bodyPr>
            <a:normAutofit fontScale="55000" lnSpcReduction="20000"/>
          </a:bodyPr>
          <a:lstStyle/>
          <a:p>
            <a:pPr>
              <a:buNone/>
            </a:pPr>
            <a:r>
              <a:rPr lang="en-US" dirty="0" smtClean="0"/>
              <a:t>Session </a:t>
            </a:r>
            <a:r>
              <a:rPr lang="en-US" dirty="0" err="1" smtClean="0"/>
              <a:t>session</a:t>
            </a:r>
            <a:r>
              <a:rPr lang="en-US" dirty="0" smtClean="0"/>
              <a:t>=</a:t>
            </a:r>
            <a:r>
              <a:rPr lang="en-US" i="1" dirty="0" err="1" smtClean="0"/>
              <a:t>sessionFactory.openSession</a:t>
            </a:r>
            <a:r>
              <a:rPr lang="en-US" i="1" dirty="0" smtClean="0"/>
              <a:t>();</a:t>
            </a:r>
          </a:p>
          <a:p>
            <a:pPr>
              <a:buNone/>
            </a:pPr>
            <a:r>
              <a:rPr lang="en-US" dirty="0" smtClean="0"/>
              <a:t>Criteria c=</a:t>
            </a:r>
            <a:r>
              <a:rPr lang="en-US" dirty="0" err="1" smtClean="0"/>
              <a:t>session.createCriteria</a:t>
            </a:r>
            <a:r>
              <a:rPr lang="en-US" dirty="0" smtClean="0"/>
              <a:t>(</a:t>
            </a:r>
            <a:r>
              <a:rPr lang="en-US" dirty="0" err="1" smtClean="0"/>
              <a:t>Product.</a:t>
            </a:r>
            <a:r>
              <a:rPr lang="en-US" b="1" dirty="0" err="1" smtClean="0"/>
              <a:t>class</a:t>
            </a:r>
            <a:r>
              <a:rPr lang="en-US" b="1" dirty="0" smtClean="0"/>
              <a:t>);</a:t>
            </a:r>
          </a:p>
          <a:p>
            <a:pPr>
              <a:buNone/>
            </a:pPr>
            <a:endParaRPr lang="en-US" dirty="0" smtClean="0"/>
          </a:p>
          <a:p>
            <a:pPr>
              <a:buNone/>
            </a:pPr>
            <a:r>
              <a:rPr lang="en-US" dirty="0" err="1" smtClean="0"/>
              <a:t>System.</a:t>
            </a:r>
            <a:r>
              <a:rPr lang="en-US" b="1" i="1" dirty="0" err="1" smtClean="0"/>
              <a:t>out.println</a:t>
            </a:r>
            <a:r>
              <a:rPr lang="en-US" b="1" i="1" dirty="0" smtClean="0"/>
              <a:t>(</a:t>
            </a:r>
            <a:r>
              <a:rPr lang="en-US" b="1" i="1" dirty="0" err="1" smtClean="0"/>
              <a:t>c.list</a:t>
            </a:r>
            <a:r>
              <a:rPr lang="en-US" b="1" i="1" dirty="0" smtClean="0"/>
              <a:t>());</a:t>
            </a:r>
          </a:p>
          <a:p>
            <a:pPr>
              <a:buNone/>
            </a:pPr>
            <a:endParaRPr lang="en-US" dirty="0" smtClean="0"/>
          </a:p>
          <a:p>
            <a:pPr>
              <a:buNone/>
            </a:pPr>
            <a:r>
              <a:rPr lang="en-US" dirty="0" smtClean="0"/>
              <a:t>Criterion c1=Restrictions.</a:t>
            </a:r>
            <a:r>
              <a:rPr lang="en-US" i="1" dirty="0" smtClean="0"/>
              <a:t>gt("price", 99.0);</a:t>
            </a:r>
          </a:p>
          <a:p>
            <a:pPr>
              <a:buNone/>
            </a:pPr>
            <a:r>
              <a:rPr lang="en-US" dirty="0" err="1" smtClean="0"/>
              <a:t>c.add</a:t>
            </a:r>
            <a:r>
              <a:rPr lang="en-US" dirty="0" smtClean="0"/>
              <a:t>(c1);</a:t>
            </a:r>
          </a:p>
          <a:p>
            <a:pPr>
              <a:buNone/>
            </a:pPr>
            <a:endParaRPr lang="en-US" dirty="0" smtClean="0"/>
          </a:p>
          <a:p>
            <a:pPr>
              <a:buNone/>
            </a:pPr>
            <a:r>
              <a:rPr lang="en-US" dirty="0" err="1" smtClean="0"/>
              <a:t>c.addOrder</a:t>
            </a:r>
            <a:r>
              <a:rPr lang="en-US" dirty="0" smtClean="0"/>
              <a:t>(</a:t>
            </a:r>
            <a:r>
              <a:rPr lang="en-US" dirty="0" err="1" smtClean="0"/>
              <a:t>Order.</a:t>
            </a:r>
            <a:r>
              <a:rPr lang="en-US" i="1" dirty="0" err="1" smtClean="0"/>
              <a:t>desc</a:t>
            </a:r>
            <a:r>
              <a:rPr lang="en-US" i="1" dirty="0" smtClean="0"/>
              <a:t>("code"));</a:t>
            </a:r>
          </a:p>
          <a:p>
            <a:pPr>
              <a:buNone/>
            </a:pPr>
            <a:r>
              <a:rPr lang="en-US" dirty="0" err="1" smtClean="0"/>
              <a:t>c.setMaxResults</a:t>
            </a:r>
            <a:r>
              <a:rPr lang="en-US" dirty="0" smtClean="0"/>
              <a:t>(2);</a:t>
            </a:r>
          </a:p>
          <a:p>
            <a:pPr>
              <a:buNone/>
            </a:pPr>
            <a:r>
              <a:rPr lang="en-US" dirty="0" err="1" smtClean="0"/>
              <a:t>System.</a:t>
            </a:r>
            <a:r>
              <a:rPr lang="en-US" b="1" i="1" dirty="0" err="1" smtClean="0"/>
              <a:t>out.println</a:t>
            </a:r>
            <a:r>
              <a:rPr lang="en-US" b="1" i="1" dirty="0" smtClean="0"/>
              <a:t>(</a:t>
            </a:r>
            <a:r>
              <a:rPr lang="en-US" b="1" i="1" dirty="0" err="1" smtClean="0"/>
              <a:t>c.list</a:t>
            </a:r>
            <a:r>
              <a:rPr lang="en-US" b="1" i="1" dirty="0" smtClean="0"/>
              <a:t>());</a:t>
            </a:r>
          </a:p>
          <a:p>
            <a:pPr>
              <a:buNone/>
            </a:pPr>
            <a:endParaRPr lang="en-US" dirty="0" smtClean="0"/>
          </a:p>
          <a:p>
            <a:pPr>
              <a:buNone/>
            </a:pPr>
            <a:r>
              <a:rPr lang="en-US" dirty="0" err="1" smtClean="0"/>
              <a:t>c.setProjection</a:t>
            </a:r>
            <a:r>
              <a:rPr lang="en-US" dirty="0" smtClean="0"/>
              <a:t>(Projections.</a:t>
            </a:r>
            <a:r>
              <a:rPr lang="en-US" i="1" dirty="0" smtClean="0"/>
              <a:t>sum("price"));</a:t>
            </a:r>
          </a:p>
          <a:p>
            <a:pPr>
              <a:buNone/>
            </a:pPr>
            <a:endParaRPr lang="en-US" dirty="0" smtClean="0"/>
          </a:p>
          <a:p>
            <a:pPr>
              <a:buNone/>
            </a:pPr>
            <a:r>
              <a:rPr lang="en-US" dirty="0" err="1" smtClean="0"/>
              <a:t>System.</a:t>
            </a:r>
            <a:r>
              <a:rPr lang="en-US" b="1" i="1" dirty="0" err="1" smtClean="0"/>
              <a:t>out.println</a:t>
            </a:r>
            <a:r>
              <a:rPr lang="en-US" b="1" i="1" dirty="0" smtClean="0"/>
              <a:t>(</a:t>
            </a:r>
            <a:r>
              <a:rPr lang="en-US" b="1" i="1" dirty="0" err="1" smtClean="0"/>
              <a:t>c.list</a:t>
            </a:r>
            <a:r>
              <a:rPr lang="en-US" b="1" i="1" dirty="0" smtClean="0"/>
              <a:t>());</a:t>
            </a:r>
          </a:p>
          <a:p>
            <a:pPr>
              <a:buNone/>
            </a:pPr>
            <a:endParaRPr lang="en-US" dirty="0" smtClean="0"/>
          </a:p>
          <a:p>
            <a:pPr>
              <a:buNone/>
            </a:pPr>
            <a:r>
              <a:rPr lang="en-US" dirty="0" err="1" smtClean="0"/>
              <a:t>c.setProjection</a:t>
            </a:r>
            <a:r>
              <a:rPr lang="en-US" dirty="0" smtClean="0"/>
              <a:t>(</a:t>
            </a:r>
            <a:r>
              <a:rPr lang="en-US" dirty="0" err="1" smtClean="0"/>
              <a:t>Projections.</a:t>
            </a:r>
            <a:r>
              <a:rPr lang="en-US" i="1" dirty="0" err="1" smtClean="0"/>
              <a:t>property</a:t>
            </a:r>
            <a:r>
              <a:rPr lang="en-US" i="1" dirty="0" smtClean="0"/>
              <a:t>("stock"));</a:t>
            </a:r>
          </a:p>
          <a:p>
            <a:pPr>
              <a:buNone/>
            </a:pPr>
            <a:r>
              <a:rPr lang="en-US" dirty="0" err="1" smtClean="0"/>
              <a:t>System.</a:t>
            </a:r>
            <a:r>
              <a:rPr lang="en-US" b="1" i="1" dirty="0" err="1" smtClean="0"/>
              <a:t>out.println</a:t>
            </a:r>
            <a:r>
              <a:rPr lang="en-US" b="1" i="1" dirty="0" smtClean="0"/>
              <a:t>(</a:t>
            </a:r>
            <a:r>
              <a:rPr lang="en-US" b="1" i="1" dirty="0" err="1" smtClean="0"/>
              <a:t>c.list</a:t>
            </a:r>
            <a:r>
              <a:rPr lang="en-US" b="1" i="1" dirty="0" smtClean="0"/>
              <a: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654032"/>
          </a:xfrm>
        </p:spPr>
        <p:txBody>
          <a:bodyPr>
            <a:normAutofit fontScale="90000"/>
          </a:bodyPr>
          <a:lstStyle/>
          <a:p>
            <a:r>
              <a:rPr lang="en-US" dirty="0" smtClean="0"/>
              <a:t>Query Interface</a:t>
            </a:r>
            <a:br>
              <a:rPr lang="en-US" dirty="0" smtClean="0"/>
            </a:br>
            <a:endParaRPr lang="en-US" dirty="0"/>
          </a:p>
        </p:txBody>
      </p:sp>
      <p:sp>
        <p:nvSpPr>
          <p:cNvPr id="3" name="Content Placeholder 2"/>
          <p:cNvSpPr>
            <a:spLocks noGrp="1"/>
          </p:cNvSpPr>
          <p:nvPr>
            <p:ph idx="1"/>
          </p:nvPr>
        </p:nvSpPr>
        <p:spPr>
          <a:xfrm>
            <a:off x="642910" y="857233"/>
            <a:ext cx="8043890" cy="4929222"/>
          </a:xfrm>
        </p:spPr>
        <p:txBody>
          <a:bodyPr>
            <a:normAutofit fontScale="62500" lnSpcReduction="20000"/>
          </a:bodyPr>
          <a:lstStyle/>
          <a:p>
            <a:r>
              <a:rPr lang="en-US" dirty="0" smtClean="0"/>
              <a:t>It is an object oriented representation of Hibernate Query. The object of Query can be obtained by calling the </a:t>
            </a:r>
            <a:r>
              <a:rPr lang="en-US" dirty="0" err="1" smtClean="0"/>
              <a:t>createQuery</a:t>
            </a:r>
            <a:r>
              <a:rPr lang="en-US" dirty="0" smtClean="0"/>
              <a:t>() method Session interface.</a:t>
            </a:r>
          </a:p>
          <a:p>
            <a:r>
              <a:rPr lang="en-US" dirty="0" smtClean="0"/>
              <a:t>The query interface provides many methods. There is given commonly used methods:</a:t>
            </a:r>
          </a:p>
          <a:p>
            <a:r>
              <a:rPr lang="en-US" b="1" dirty="0" smtClean="0"/>
              <a:t>public </a:t>
            </a:r>
            <a:r>
              <a:rPr lang="en-US" b="1" dirty="0" err="1" smtClean="0"/>
              <a:t>int</a:t>
            </a:r>
            <a:r>
              <a:rPr lang="en-US" b="1" dirty="0" smtClean="0"/>
              <a:t> </a:t>
            </a:r>
            <a:r>
              <a:rPr lang="en-US" b="1" dirty="0" err="1" smtClean="0"/>
              <a:t>executeUpdate</a:t>
            </a:r>
            <a:r>
              <a:rPr lang="en-US" b="1" dirty="0" smtClean="0"/>
              <a:t>()</a:t>
            </a:r>
            <a:r>
              <a:rPr lang="en-US" dirty="0" smtClean="0"/>
              <a:t> is used to execute the update or delete query.</a:t>
            </a:r>
          </a:p>
          <a:p>
            <a:r>
              <a:rPr lang="en-US" b="1" dirty="0" smtClean="0"/>
              <a:t>public List </a:t>
            </a:r>
            <a:r>
              <a:rPr lang="en-US" b="1" dirty="0" err="1" smtClean="0"/>
              <a:t>list</a:t>
            </a:r>
            <a:r>
              <a:rPr lang="en-US" b="1" dirty="0" smtClean="0"/>
              <a:t>()</a:t>
            </a:r>
            <a:r>
              <a:rPr lang="en-US" dirty="0" smtClean="0"/>
              <a:t> returns the result of the </a:t>
            </a:r>
            <a:r>
              <a:rPr lang="en-US" dirty="0" err="1" smtClean="0"/>
              <a:t>ralation</a:t>
            </a:r>
            <a:r>
              <a:rPr lang="en-US" dirty="0" smtClean="0"/>
              <a:t> as a list.</a:t>
            </a:r>
          </a:p>
          <a:p>
            <a:r>
              <a:rPr lang="en-US" b="1" dirty="0" smtClean="0"/>
              <a:t>public Query </a:t>
            </a:r>
            <a:r>
              <a:rPr lang="en-US" b="1" dirty="0" err="1" smtClean="0"/>
              <a:t>setFirstResult</a:t>
            </a:r>
            <a:r>
              <a:rPr lang="en-US" b="1" dirty="0" smtClean="0"/>
              <a:t>(</a:t>
            </a:r>
            <a:r>
              <a:rPr lang="en-US" b="1" dirty="0" err="1" smtClean="0"/>
              <a:t>int</a:t>
            </a:r>
            <a:r>
              <a:rPr lang="en-US" b="1" dirty="0" smtClean="0"/>
              <a:t> </a:t>
            </a:r>
            <a:r>
              <a:rPr lang="en-US" b="1" dirty="0" err="1" smtClean="0"/>
              <a:t>rowno</a:t>
            </a:r>
            <a:r>
              <a:rPr lang="en-US" b="1" dirty="0" smtClean="0"/>
              <a:t>)</a:t>
            </a:r>
            <a:r>
              <a:rPr lang="en-US" dirty="0" smtClean="0"/>
              <a:t> specifies the row number from where record will be retrieved.</a:t>
            </a:r>
          </a:p>
          <a:p>
            <a:r>
              <a:rPr lang="en-US" b="1" dirty="0" smtClean="0"/>
              <a:t>public Query </a:t>
            </a:r>
            <a:r>
              <a:rPr lang="en-US" b="1" dirty="0" err="1" smtClean="0"/>
              <a:t>setMaxResult</a:t>
            </a:r>
            <a:r>
              <a:rPr lang="en-US" b="1" dirty="0" smtClean="0"/>
              <a:t>(</a:t>
            </a:r>
            <a:r>
              <a:rPr lang="en-US" b="1" dirty="0" err="1" smtClean="0"/>
              <a:t>int</a:t>
            </a:r>
            <a:r>
              <a:rPr lang="en-US" b="1" dirty="0" smtClean="0"/>
              <a:t> </a:t>
            </a:r>
            <a:r>
              <a:rPr lang="en-US" b="1" dirty="0" err="1" smtClean="0"/>
              <a:t>rowno</a:t>
            </a:r>
            <a:r>
              <a:rPr lang="en-US" b="1" dirty="0" smtClean="0"/>
              <a:t>)</a:t>
            </a:r>
            <a:r>
              <a:rPr lang="en-US" dirty="0" smtClean="0"/>
              <a:t> specifies the no. of records to be retrieved from the relation (table).</a:t>
            </a:r>
          </a:p>
          <a:p>
            <a:r>
              <a:rPr lang="en-US" b="1" dirty="0" smtClean="0"/>
              <a:t>public Query </a:t>
            </a:r>
            <a:r>
              <a:rPr lang="en-US" b="1" dirty="0" err="1" smtClean="0"/>
              <a:t>setParameter</a:t>
            </a:r>
            <a:r>
              <a:rPr lang="en-US" b="1" dirty="0" smtClean="0"/>
              <a:t>(</a:t>
            </a:r>
            <a:r>
              <a:rPr lang="en-US" b="1" dirty="0" err="1" smtClean="0"/>
              <a:t>int</a:t>
            </a:r>
            <a:r>
              <a:rPr lang="en-US" b="1" dirty="0" smtClean="0"/>
              <a:t> position, Object value)</a:t>
            </a:r>
            <a:r>
              <a:rPr lang="en-US" dirty="0" smtClean="0"/>
              <a:t> it sets the value to the JDBC style query parameter.</a:t>
            </a:r>
          </a:p>
          <a:p>
            <a:r>
              <a:rPr lang="en-US" b="1" dirty="0" smtClean="0"/>
              <a:t>public Query </a:t>
            </a:r>
            <a:r>
              <a:rPr lang="en-US" b="1" dirty="0" err="1" smtClean="0"/>
              <a:t>setParameter</a:t>
            </a:r>
            <a:r>
              <a:rPr lang="en-US" b="1" dirty="0" smtClean="0"/>
              <a:t>(String name, Object value)</a:t>
            </a:r>
            <a:r>
              <a:rPr lang="en-US" dirty="0" smtClean="0"/>
              <a:t> it sets the value to a named query parameter.</a:t>
            </a:r>
          </a:p>
          <a:p>
            <a:r>
              <a:rPr lang="en-US" dirty="0" smtClean="0"/>
              <a:t>↓ see notes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Query </a:t>
            </a:r>
            <a:r>
              <a:rPr lang="en-US" dirty="0"/>
              <a:t>methods</a:t>
            </a:r>
          </a:p>
        </p:txBody>
      </p:sp>
      <p:sp>
        <p:nvSpPr>
          <p:cNvPr id="3" name="Content Placeholder 2"/>
          <p:cNvSpPr>
            <a:spLocks noGrp="1"/>
          </p:cNvSpPr>
          <p:nvPr>
            <p:ph idx="1"/>
          </p:nvPr>
        </p:nvSpPr>
        <p:spPr>
          <a:xfrm>
            <a:off x="0" y="990600"/>
            <a:ext cx="9027886" cy="5638800"/>
          </a:xfrm>
        </p:spPr>
        <p:txBody>
          <a:bodyPr>
            <a:normAutofit fontScale="77500" lnSpcReduction="20000"/>
          </a:bodyPr>
          <a:lstStyle/>
          <a:p>
            <a:pPr>
              <a:lnSpc>
                <a:spcPct val="110000"/>
              </a:lnSpc>
              <a:spcBef>
                <a:spcPts val="400"/>
              </a:spcBef>
            </a:pPr>
            <a:r>
              <a:rPr lang="en-US" b="1" dirty="0" smtClean="0">
                <a:latin typeface="Courier New" pitchFamily="49" charset="0"/>
                <a:cs typeface="Courier New" pitchFamily="49" charset="0"/>
              </a:rPr>
              <a:t>Query </a:t>
            </a:r>
            <a:r>
              <a:rPr lang="en-US" dirty="0"/>
              <a:t>object is obtained by using </a:t>
            </a:r>
            <a:r>
              <a:rPr lang="en-US" b="1" dirty="0" err="1" smtClean="0">
                <a:latin typeface="Courier New" pitchFamily="49" charset="0"/>
                <a:cs typeface="Courier New" pitchFamily="49" charset="0"/>
              </a:rPr>
              <a:t>createQuery</a:t>
            </a:r>
            <a:r>
              <a:rPr lang="en-US" b="1" dirty="0" smtClean="0">
                <a:latin typeface="Courier New" pitchFamily="49" charset="0"/>
                <a:cs typeface="Courier New" pitchFamily="49" charset="0"/>
              </a:rPr>
              <a:t>() </a:t>
            </a:r>
            <a:r>
              <a:rPr lang="en-US" dirty="0"/>
              <a:t>method of the </a:t>
            </a:r>
            <a:r>
              <a:rPr lang="en-US" b="1" dirty="0">
                <a:latin typeface="Courier New" pitchFamily="49" charset="0"/>
                <a:cs typeface="Courier New" pitchFamily="49" charset="0"/>
              </a:rPr>
              <a:t>Session</a:t>
            </a:r>
          </a:p>
          <a:p>
            <a:pPr marL="0" indent="0">
              <a:lnSpc>
                <a:spcPct val="110000"/>
              </a:lnSpc>
              <a:spcBef>
                <a:spcPts val="400"/>
              </a:spcBef>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session.createQuery</a:t>
            </a:r>
            <a:r>
              <a:rPr lang="en-US" b="1" dirty="0" smtClean="0">
                <a:latin typeface="Courier New" pitchFamily="49" charset="0"/>
                <a:cs typeface="Courier New" pitchFamily="49" charset="0"/>
              </a:rPr>
              <a:t>(String SQL_QUERY</a:t>
            </a:r>
            <a:r>
              <a:rPr lang="en-US" b="1" dirty="0">
                <a:latin typeface="Courier New" pitchFamily="49" charset="0"/>
                <a:cs typeface="Courier New" pitchFamily="49" charset="0"/>
              </a:rPr>
              <a:t>);</a:t>
            </a:r>
          </a:p>
          <a:p>
            <a:pPr>
              <a:lnSpc>
                <a:spcPct val="110000"/>
              </a:lnSpc>
              <a:spcBef>
                <a:spcPts val="400"/>
              </a:spcBef>
            </a:pPr>
            <a:r>
              <a:rPr lang="en-US" b="1" dirty="0" smtClean="0">
                <a:latin typeface="Courier New" pitchFamily="49" charset="0"/>
                <a:cs typeface="Courier New" pitchFamily="49" charset="0"/>
              </a:rPr>
              <a:t>Iterator </a:t>
            </a:r>
            <a:r>
              <a:rPr lang="en-US" b="1" dirty="0">
                <a:latin typeface="Courier New" pitchFamily="49" charset="0"/>
                <a:cs typeface="Courier New" pitchFamily="49" charset="0"/>
              </a:rPr>
              <a:t>iterate() throws HibernateException </a:t>
            </a:r>
            <a:endParaRPr lang="en-US" b="1" dirty="0" smtClean="0">
              <a:latin typeface="Courier New" pitchFamily="49" charset="0"/>
              <a:cs typeface="Courier New" pitchFamily="49" charset="0"/>
            </a:endParaRPr>
          </a:p>
          <a:p>
            <a:pPr lvl="1">
              <a:lnSpc>
                <a:spcPct val="110000"/>
              </a:lnSpc>
              <a:spcBef>
                <a:spcPts val="400"/>
              </a:spcBef>
            </a:pPr>
            <a:r>
              <a:rPr lang="en-US" sz="2000" dirty="0" smtClean="0">
                <a:ea typeface="+mn-ea"/>
                <a:cs typeface="+mn-cs"/>
              </a:rPr>
              <a:t>Returns </a:t>
            </a:r>
            <a:r>
              <a:rPr lang="en-US" sz="2000" dirty="0">
                <a:ea typeface="+mn-ea"/>
                <a:cs typeface="+mn-cs"/>
              </a:rPr>
              <a:t>the query </a:t>
            </a:r>
            <a:r>
              <a:rPr lang="en-US" sz="2000" dirty="0" smtClean="0">
                <a:ea typeface="+mn-ea"/>
                <a:cs typeface="+mn-cs"/>
              </a:rPr>
              <a:t>results. </a:t>
            </a:r>
            <a:r>
              <a:rPr lang="en-US" sz="2000" dirty="0">
                <a:ea typeface="+mn-ea"/>
                <a:cs typeface="+mn-cs"/>
              </a:rPr>
              <a:t>If the query contains multiple results pre row, the results are returned in an instance of </a:t>
            </a:r>
            <a:r>
              <a:rPr lang="en-US" sz="2000" b="1" dirty="0">
                <a:latin typeface="Courier New" pitchFamily="49" charset="0"/>
                <a:ea typeface="+mn-ea"/>
                <a:cs typeface="Courier New" pitchFamily="49" charset="0"/>
              </a:rPr>
              <a:t>Object</a:t>
            </a:r>
            <a:r>
              <a:rPr lang="en-US" sz="2000" b="1" dirty="0" smtClean="0">
                <a:latin typeface="Courier New" pitchFamily="49" charset="0"/>
                <a:ea typeface="+mn-ea"/>
                <a:cs typeface="Courier New" pitchFamily="49" charset="0"/>
              </a:rPr>
              <a:t>[].</a:t>
            </a:r>
          </a:p>
          <a:p>
            <a:pPr>
              <a:lnSpc>
                <a:spcPct val="110000"/>
              </a:lnSpc>
              <a:spcBef>
                <a:spcPts val="400"/>
              </a:spcBef>
            </a:pPr>
            <a:r>
              <a:rPr lang="en-US" b="1" dirty="0">
                <a:latin typeface="Courier New" pitchFamily="49" charset="0"/>
                <a:cs typeface="Courier New" pitchFamily="49" charset="0"/>
              </a:rPr>
              <a:t>List list()  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lvl="1">
              <a:lnSpc>
                <a:spcPct val="110000"/>
              </a:lnSpc>
              <a:spcBef>
                <a:spcPts val="400"/>
              </a:spcBef>
            </a:pPr>
            <a:r>
              <a:rPr lang="en-US" sz="2000" dirty="0">
                <a:ea typeface="+mn-ea"/>
                <a:cs typeface="+mn-cs"/>
              </a:rPr>
              <a:t>Returns the query results as a </a:t>
            </a:r>
            <a:r>
              <a:rPr lang="en-US" sz="2000" b="1" dirty="0">
                <a:latin typeface="Courier New" pitchFamily="49" charset="0"/>
                <a:ea typeface="+mn-ea"/>
                <a:cs typeface="Courier New" pitchFamily="49" charset="0"/>
              </a:rPr>
              <a:t>List</a:t>
            </a:r>
            <a:r>
              <a:rPr lang="en-US" sz="2000" dirty="0">
                <a:ea typeface="+mn-ea"/>
                <a:cs typeface="+mn-cs"/>
              </a:rPr>
              <a:t>. If the query contains multiple results </a:t>
            </a:r>
            <a:r>
              <a:rPr lang="en-US" sz="2000" dirty="0" smtClean="0">
                <a:ea typeface="+mn-ea"/>
                <a:cs typeface="+mn-cs"/>
              </a:rPr>
              <a:t>per row</a:t>
            </a:r>
            <a:r>
              <a:rPr lang="en-US" sz="2000" dirty="0">
                <a:ea typeface="+mn-ea"/>
                <a:cs typeface="+mn-cs"/>
              </a:rPr>
              <a:t>, the results are returned in an instance of </a:t>
            </a:r>
            <a:r>
              <a:rPr lang="en-US" sz="2000" b="1" dirty="0">
                <a:latin typeface="Courier New" pitchFamily="49" charset="0"/>
                <a:cs typeface="Courier New" pitchFamily="49" charset="0"/>
              </a:rPr>
              <a:t>Object</a:t>
            </a:r>
            <a:r>
              <a:rPr lang="en-US" sz="2000" b="1" dirty="0" smtClean="0">
                <a:latin typeface="Courier New" pitchFamily="49" charset="0"/>
                <a:cs typeface="Courier New" pitchFamily="49" charset="0"/>
              </a:rPr>
              <a:t>[].</a:t>
            </a:r>
            <a:endParaRPr lang="en-US" sz="2000" b="1" dirty="0" smtClean="0">
              <a:latin typeface="Courier New" pitchFamily="49" charset="0"/>
              <a:ea typeface="+mn-ea"/>
              <a:cs typeface="Courier New" pitchFamily="49" charset="0"/>
            </a:endParaRPr>
          </a:p>
          <a:p>
            <a:pPr>
              <a:lnSpc>
                <a:spcPct val="110000"/>
              </a:lnSpc>
              <a:spcBef>
                <a:spcPts val="400"/>
              </a:spcBef>
            </a:pPr>
            <a:r>
              <a:rPr lang="en-US" b="1" dirty="0">
                <a:latin typeface="Courier New" pitchFamily="49" charset="0"/>
                <a:cs typeface="Courier New" pitchFamily="49" charset="0"/>
              </a:rPr>
              <a:t>ScrollableResults scroll() throws HibernateException </a:t>
            </a:r>
          </a:p>
          <a:p>
            <a:pPr lvl="1">
              <a:lnSpc>
                <a:spcPct val="110000"/>
              </a:lnSpc>
              <a:spcBef>
                <a:spcPts val="400"/>
              </a:spcBef>
            </a:pPr>
            <a:r>
              <a:rPr lang="en-US" sz="2000" dirty="0" smtClean="0">
                <a:ea typeface="+mn-ea"/>
                <a:cs typeface="+mn-cs"/>
              </a:rPr>
              <a:t>Returns  </a:t>
            </a:r>
            <a:r>
              <a:rPr lang="en-US" sz="2000" dirty="0">
                <a:ea typeface="+mn-ea"/>
                <a:cs typeface="+mn-cs"/>
              </a:rPr>
              <a:t>the query results as ScrollableResults. </a:t>
            </a:r>
            <a:endParaRPr lang="en-US" sz="2000" dirty="0" smtClean="0">
              <a:ea typeface="+mn-ea"/>
              <a:cs typeface="+mn-cs"/>
            </a:endParaRPr>
          </a:p>
          <a:p>
            <a:pPr>
              <a:lnSpc>
                <a:spcPct val="110000"/>
              </a:lnSpc>
              <a:spcBef>
                <a:spcPts val="400"/>
              </a:spcBef>
            </a:pPr>
            <a:r>
              <a:rPr lang="en-US" b="1" dirty="0" smtClean="0">
                <a:latin typeface="Courier New" pitchFamily="49" charset="0"/>
                <a:cs typeface="Courier New" pitchFamily="49" charset="0"/>
              </a:rPr>
              <a:t>Query </a:t>
            </a:r>
            <a:r>
              <a:rPr lang="en-US" b="1" dirty="0" err="1" smtClean="0">
                <a:latin typeface="Courier New" pitchFamily="49" charset="0"/>
                <a:cs typeface="Courier New" pitchFamily="49" charset="0"/>
              </a:rPr>
              <a:t>setXXX</a:t>
            </a:r>
            <a:r>
              <a:rPr lang="en-US" b="1" dirty="0" smtClean="0">
                <a:latin typeface="Courier New" pitchFamily="49" charset="0"/>
                <a:cs typeface="Courier New" pitchFamily="49" charset="0"/>
              </a:rPr>
              <a:t>(String </a:t>
            </a:r>
            <a:r>
              <a:rPr lang="en-US" b="1" dirty="0" err="1" smtClean="0">
                <a:latin typeface="Courier New" pitchFamily="49" charset="0"/>
                <a:cs typeface="Courier New" pitchFamily="49" charset="0"/>
              </a:rPr>
              <a:t>nm,XXX</a:t>
            </a:r>
            <a:r>
              <a:rPr lang="en-US" b="1" dirty="0" smtClean="0">
                <a:latin typeface="Courier New" pitchFamily="49" charset="0"/>
                <a:cs typeface="Courier New" pitchFamily="49" charset="0"/>
              </a:rPr>
              <a:t> x),Query </a:t>
            </a:r>
            <a:r>
              <a:rPr lang="en-US" b="1" dirty="0" err="1" smtClean="0">
                <a:latin typeface="Courier New" pitchFamily="49" charset="0"/>
                <a:cs typeface="Courier New" pitchFamily="49" charset="0"/>
              </a:rPr>
              <a:t>setXXX</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p XXX x)</a:t>
            </a:r>
          </a:p>
          <a:p>
            <a:pPr marL="400050" lvl="1" indent="0">
              <a:lnSpc>
                <a:spcPct val="110000"/>
              </a:lnSpc>
              <a:spcBef>
                <a:spcPts val="400"/>
              </a:spcBef>
              <a:buNone/>
            </a:pPr>
            <a:r>
              <a:rPr lang="en-US" sz="2000" dirty="0" smtClean="0"/>
              <a:t>These methods are used for parameterized queries. XXX represents a many number </a:t>
            </a:r>
            <a:r>
              <a:rPr lang="en-US" sz="2000" dirty="0"/>
              <a:t>of </a:t>
            </a:r>
            <a:r>
              <a:rPr lang="en-US" sz="2000" dirty="0" smtClean="0"/>
              <a:t>data types apart from all the predefined types like </a:t>
            </a:r>
            <a:r>
              <a:rPr lang="en-US" sz="2000" b="1" dirty="0">
                <a:latin typeface="Courier New" pitchFamily="49" charset="0"/>
                <a:cs typeface="Courier New" pitchFamily="49" charset="0"/>
              </a:rPr>
              <a:t>Binary, Calendar, Date, </a:t>
            </a:r>
            <a:r>
              <a:rPr lang="en-US" sz="2000" b="1" dirty="0" smtClean="0">
                <a:latin typeface="Courier New" pitchFamily="49" charset="0"/>
                <a:cs typeface="Courier New" pitchFamily="49" charset="0"/>
              </a:rPr>
              <a:t>Locale etc.</a:t>
            </a:r>
            <a:endParaRPr lang="en-US" dirty="0"/>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6</a:t>
            </a:fld>
            <a:endParaRPr lang="en-US"/>
          </a:p>
        </p:txBody>
      </p:sp>
    </p:spTree>
    <p:extLst>
      <p:ext uri="{BB962C8B-B14F-4D97-AF65-F5344CB8AC3E}">
        <p14:creationId xmlns="" xmlns:p14="http://schemas.microsoft.com/office/powerpoint/2010/main" val="2815494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ScrollableResults</a:t>
            </a:r>
            <a:endParaRPr lang="en-US" dirty="0"/>
          </a:p>
        </p:txBody>
      </p:sp>
      <p:sp>
        <p:nvSpPr>
          <p:cNvPr id="3" name="Content Placeholder 2"/>
          <p:cNvSpPr>
            <a:spLocks noGrp="1"/>
          </p:cNvSpPr>
          <p:nvPr>
            <p:ph idx="1"/>
          </p:nvPr>
        </p:nvSpPr>
        <p:spPr>
          <a:xfrm>
            <a:off x="76200" y="1066800"/>
            <a:ext cx="8991600" cy="5562600"/>
          </a:xfrm>
        </p:spPr>
        <p:txBody>
          <a:bodyPr>
            <a:normAutofit fontScale="77500" lnSpcReduction="20000"/>
          </a:bodyPr>
          <a:lstStyle/>
          <a:p>
            <a:r>
              <a:rPr lang="en-US" dirty="0" smtClean="0"/>
              <a:t>This object of this type is obtained on calling </a:t>
            </a:r>
            <a:r>
              <a:rPr lang="en-US" b="1" dirty="0">
                <a:latin typeface="Courier New" pitchFamily="49" charset="0"/>
                <a:cs typeface="Courier New" pitchFamily="49" charset="0"/>
              </a:rPr>
              <a:t>scroll() </a:t>
            </a:r>
            <a:r>
              <a:rPr lang="en-US" dirty="0" smtClean="0"/>
              <a:t>method of </a:t>
            </a:r>
            <a:r>
              <a:rPr lang="en-US" b="1" dirty="0">
                <a:latin typeface="Courier New" pitchFamily="49" charset="0"/>
                <a:cs typeface="Courier New" pitchFamily="49" charset="0"/>
              </a:rPr>
              <a:t>Query</a:t>
            </a:r>
            <a:r>
              <a:rPr lang="en-US" dirty="0" smtClean="0"/>
              <a:t> which is similar to scrollable </a:t>
            </a:r>
            <a:r>
              <a:rPr lang="en-US" b="1" dirty="0" err="1">
                <a:latin typeface="Courier New" pitchFamily="49" charset="0"/>
                <a:cs typeface="Courier New" pitchFamily="49" charset="0"/>
              </a:rPr>
              <a:t>ResultSet</a:t>
            </a:r>
            <a:r>
              <a:rPr lang="en-US" dirty="0" smtClean="0"/>
              <a:t> object of JDBC.</a:t>
            </a:r>
          </a:p>
          <a:p>
            <a:r>
              <a:rPr lang="en-US" dirty="0"/>
              <a:t>The </a:t>
            </a:r>
            <a:r>
              <a:rPr lang="en-US" dirty="0" err="1"/>
              <a:t>scrollability</a:t>
            </a:r>
            <a:r>
              <a:rPr lang="en-US" dirty="0"/>
              <a:t> of the depends upon JDBC driver support</a:t>
            </a:r>
            <a:endParaRPr lang="en-US" dirty="0" smtClean="0"/>
          </a:p>
          <a:p>
            <a:r>
              <a:rPr lang="en-US" dirty="0" smtClean="0"/>
              <a:t>It is a result </a:t>
            </a:r>
            <a:r>
              <a:rPr lang="en-US" dirty="0"/>
              <a:t>iterator that allows moving around within the results by arbitrary increments. </a:t>
            </a:r>
            <a:endParaRPr lang="en-US" dirty="0" smtClean="0"/>
          </a:p>
          <a:p>
            <a:r>
              <a:rPr lang="en-US" dirty="0" smtClean="0"/>
              <a:t>Note that the </a:t>
            </a:r>
            <a:r>
              <a:rPr lang="en-US" dirty="0"/>
              <a:t>results are numbered from </a:t>
            </a:r>
            <a:r>
              <a:rPr lang="en-US" dirty="0" smtClean="0"/>
              <a:t>0 and not from 1 (as in the case of </a:t>
            </a:r>
            <a:r>
              <a:rPr lang="en-US" b="1" dirty="0" err="1">
                <a:latin typeface="Courier New" pitchFamily="49" charset="0"/>
                <a:cs typeface="Courier New" pitchFamily="49" charset="0"/>
              </a:rPr>
              <a:t>ResultSet</a:t>
            </a:r>
            <a:r>
              <a:rPr lang="en-US" dirty="0"/>
              <a:t> </a:t>
            </a:r>
            <a:r>
              <a:rPr lang="en-US" dirty="0" smtClean="0"/>
              <a:t>).</a:t>
            </a:r>
            <a:endParaRPr lang="en-US" dirty="0"/>
          </a:p>
          <a:p>
            <a:pPr>
              <a:lnSpc>
                <a:spcPct val="100000"/>
              </a:lnSpc>
            </a:pPr>
            <a:r>
              <a:rPr lang="en-US" b="1" dirty="0">
                <a:latin typeface="Courier New" pitchFamily="49" charset="0"/>
                <a:cs typeface="Courier New" pitchFamily="49" charset="0"/>
              </a:rPr>
              <a:t>void </a:t>
            </a:r>
            <a:r>
              <a:rPr lang="en-US" b="1" dirty="0" err="1">
                <a:latin typeface="Courier New" pitchFamily="49" charset="0"/>
                <a:cs typeface="Courier New" pitchFamily="49" charset="0"/>
              </a:rPr>
              <a:t>afterLast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00000"/>
              </a:lnSpc>
            </a:pPr>
            <a:r>
              <a:rPr lang="en-US" b="1" dirty="0">
                <a:latin typeface="Courier New" pitchFamily="49" charset="0"/>
                <a:cs typeface="Courier New" pitchFamily="49" charset="0"/>
              </a:rPr>
              <a:t>void </a:t>
            </a:r>
            <a:r>
              <a:rPr lang="en-US" b="1" dirty="0" err="1">
                <a:latin typeface="Courier New" pitchFamily="49" charset="0"/>
                <a:cs typeface="Courier New" pitchFamily="49" charset="0"/>
              </a:rPr>
              <a:t>beforeFirst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0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isFirst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00000"/>
              </a:lnSpc>
            </a:pPr>
            <a:r>
              <a:rPr lang="en-US" b="1" dirty="0" err="1">
                <a:latin typeface="Courier New" pitchFamily="49" charset="0"/>
                <a:cs typeface="Courier New" pitchFamily="49" charset="0"/>
              </a:rPr>
              <a:t>boolean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isLast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00000"/>
              </a:lnSpc>
            </a:pPr>
            <a:r>
              <a:rPr lang="en-US" b="1" dirty="0">
                <a:latin typeface="Courier New" pitchFamily="49" charset="0"/>
                <a:cs typeface="Courier New" pitchFamily="49" charset="0"/>
              </a:rPr>
              <a:t>Object[] get() throws </a:t>
            </a:r>
            <a:r>
              <a:rPr lang="en-US" b="1" dirty="0" err="1" smtClean="0">
                <a:latin typeface="Courier New" pitchFamily="49" charset="0"/>
                <a:cs typeface="Courier New" pitchFamily="49" charset="0"/>
              </a:rPr>
              <a:t>HibernateException</a:t>
            </a:r>
            <a:endParaRPr lang="en-US" b="1" dirty="0">
              <a:latin typeface="Courier New" pitchFamily="49" charset="0"/>
              <a:cs typeface="Courier New" pitchFamily="49" charset="0"/>
            </a:endParaRPr>
          </a:p>
          <a:p>
            <a:pPr>
              <a:lnSpc>
                <a:spcPct val="100000"/>
              </a:lnSpc>
            </a:pPr>
            <a:r>
              <a:rPr lang="en-US" b="1" dirty="0">
                <a:latin typeface="Courier New" pitchFamily="49" charset="0"/>
                <a:cs typeface="Courier New" pitchFamily="49" charset="0"/>
              </a:rPr>
              <a:t>Object get(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i) throws </a:t>
            </a:r>
            <a:r>
              <a:rPr lang="en-US" b="1" dirty="0" err="1">
                <a:latin typeface="Courier New" pitchFamily="49" charset="0"/>
                <a:cs typeface="Courier New" pitchFamily="49" charset="0"/>
              </a:rPr>
              <a:t>HibernateException</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7</a:t>
            </a:fld>
            <a:endParaRPr lang="en-US"/>
          </a:p>
        </p:txBody>
      </p:sp>
    </p:spTree>
    <p:extLst>
      <p:ext uri="{BB962C8B-B14F-4D97-AF65-F5344CB8AC3E}">
        <p14:creationId xmlns="" xmlns:p14="http://schemas.microsoft.com/office/powerpoint/2010/main" val="90375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from</a:t>
            </a:r>
            <a:r>
              <a:rPr lang="en-US" dirty="0"/>
              <a:t> clause</a:t>
            </a:r>
          </a:p>
        </p:txBody>
      </p:sp>
      <p:sp>
        <p:nvSpPr>
          <p:cNvPr id="3" name="Content Placeholder 2"/>
          <p:cNvSpPr>
            <a:spLocks noGrp="1"/>
          </p:cNvSpPr>
          <p:nvPr>
            <p:ph idx="1"/>
          </p:nvPr>
        </p:nvSpPr>
        <p:spPr>
          <a:xfrm>
            <a:off x="457200" y="1143000"/>
            <a:ext cx="8534400" cy="5334000"/>
          </a:xfrm>
        </p:spPr>
        <p:txBody>
          <a:bodyPr>
            <a:normAutofit fontScale="92500" lnSpcReduction="20000"/>
          </a:bodyPr>
          <a:lstStyle/>
          <a:p>
            <a:r>
              <a:rPr lang="en-US" dirty="0" smtClean="0"/>
              <a:t>This is the simplest hibernate query that gets </a:t>
            </a:r>
            <a:r>
              <a:rPr lang="en-US" dirty="0"/>
              <a:t>the all instances of the class </a:t>
            </a:r>
            <a:r>
              <a:rPr lang="en-US" dirty="0" smtClean="0"/>
              <a:t>from the database.</a:t>
            </a:r>
          </a:p>
          <a:p>
            <a:pPr lvl="1"/>
            <a:r>
              <a:rPr lang="en-US" sz="2000" b="1" dirty="0">
                <a:latin typeface="Courier New" pitchFamily="49" charset="0"/>
                <a:cs typeface="Courier New" pitchFamily="49" charset="0"/>
              </a:rPr>
              <a:t>from </a:t>
            </a:r>
            <a:r>
              <a:rPr lang="en-US" sz="2000" b="1" dirty="0" smtClean="0">
                <a:latin typeface="Courier New" pitchFamily="49" charset="0"/>
                <a:cs typeface="Courier New" pitchFamily="49" charset="0"/>
              </a:rPr>
              <a:t>Customer</a:t>
            </a:r>
          </a:p>
          <a:p>
            <a:r>
              <a:rPr lang="en-US" dirty="0" smtClean="0"/>
              <a:t>Qualifying the class name is not necessary  </a:t>
            </a:r>
            <a:r>
              <a:rPr lang="en-US" dirty="0"/>
              <a:t>since auto-import is the default. </a:t>
            </a:r>
            <a:endParaRPr lang="en-US" dirty="0" smtClean="0"/>
          </a:p>
          <a:p>
            <a:r>
              <a:rPr lang="en-US" dirty="0" smtClean="0"/>
              <a:t>An </a:t>
            </a:r>
            <a:r>
              <a:rPr lang="en-US" i="1" dirty="0"/>
              <a:t>alias </a:t>
            </a:r>
            <a:r>
              <a:rPr lang="en-US" dirty="0"/>
              <a:t> </a:t>
            </a:r>
            <a:r>
              <a:rPr lang="en-US" dirty="0" smtClean="0"/>
              <a:t>can be assigned in case there is a need to </a:t>
            </a:r>
            <a:r>
              <a:rPr lang="en-US" dirty="0"/>
              <a:t>refer </a:t>
            </a:r>
            <a:r>
              <a:rPr lang="en-US" dirty="0" smtClean="0"/>
              <a:t>Customer in </a:t>
            </a:r>
            <a:r>
              <a:rPr lang="en-US" dirty="0"/>
              <a:t>other parts of </a:t>
            </a:r>
            <a:r>
              <a:rPr lang="en-US" dirty="0" smtClean="0"/>
              <a:t>the query. “</a:t>
            </a:r>
            <a:r>
              <a:rPr lang="en-US" b="1" dirty="0">
                <a:latin typeface="Courier New" pitchFamily="49" charset="0"/>
                <a:cs typeface="Courier New" pitchFamily="49" charset="0"/>
              </a:rPr>
              <a:t>as</a:t>
            </a:r>
            <a:r>
              <a:rPr lang="en-US" dirty="0" smtClean="0"/>
              <a:t>” is optional.</a:t>
            </a:r>
          </a:p>
          <a:p>
            <a:pPr lvl="1"/>
            <a:r>
              <a:rPr lang="en-US" sz="2000" b="1" dirty="0" smtClean="0">
                <a:latin typeface="Courier New" pitchFamily="49" charset="0"/>
                <a:cs typeface="Courier New" pitchFamily="49" charset="0"/>
              </a:rPr>
              <a:t>  from </a:t>
            </a:r>
            <a:r>
              <a:rPr lang="en-US" sz="2000" b="1" dirty="0">
                <a:latin typeface="Courier New" pitchFamily="49" charset="0"/>
                <a:cs typeface="Courier New" pitchFamily="49" charset="0"/>
              </a:rPr>
              <a:t>Customer </a:t>
            </a:r>
            <a:r>
              <a:rPr lang="en-US" sz="2000" b="1" dirty="0" smtClean="0">
                <a:latin typeface="Courier New" pitchFamily="49" charset="0"/>
                <a:cs typeface="Courier New" pitchFamily="49" charset="0"/>
              </a:rPr>
              <a:t>as </a:t>
            </a:r>
            <a:r>
              <a:rPr lang="en-US" sz="2000" b="1" dirty="0" err="1" smtClean="0">
                <a:latin typeface="Courier New" pitchFamily="49" charset="0"/>
                <a:cs typeface="Courier New" pitchFamily="49" charset="0"/>
              </a:rPr>
              <a:t>cust</a:t>
            </a:r>
            <a:endParaRPr lang="en-US" sz="2000" b="1" dirty="0" smtClean="0">
              <a:latin typeface="Courier New" pitchFamily="49" charset="0"/>
              <a:cs typeface="Courier New" pitchFamily="49" charset="0"/>
            </a:endParaRPr>
          </a:p>
          <a:p>
            <a:pPr lvl="1"/>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from Customer </a:t>
            </a:r>
            <a:r>
              <a:rPr lang="en-US" sz="2000" b="1" dirty="0" err="1" smtClean="0">
                <a:latin typeface="Courier New" pitchFamily="49" charset="0"/>
                <a:cs typeface="Courier New" pitchFamily="49" charset="0"/>
              </a:rPr>
              <a:t>cust</a:t>
            </a:r>
            <a:endParaRPr lang="en-US" sz="2000" b="1" dirty="0" smtClean="0">
              <a:latin typeface="Courier New" pitchFamily="49" charset="0"/>
              <a:cs typeface="Courier New" pitchFamily="49" charset="0"/>
            </a:endParaRPr>
          </a:p>
          <a:p>
            <a:r>
              <a:rPr lang="en-US" dirty="0"/>
              <a:t>Multiple classes can </a:t>
            </a:r>
            <a:r>
              <a:rPr lang="en-US" dirty="0" smtClean="0"/>
              <a:t>appear that will resulting </a:t>
            </a:r>
            <a:r>
              <a:rPr lang="en-US" dirty="0"/>
              <a:t>in a </a:t>
            </a:r>
            <a:r>
              <a:rPr lang="en-US" dirty="0" smtClean="0"/>
              <a:t>Cartesian product</a:t>
            </a:r>
          </a:p>
          <a:p>
            <a:pPr lvl="1"/>
            <a:r>
              <a:rPr lang="en-US" sz="2000" b="1" dirty="0" smtClean="0">
                <a:latin typeface="Courier New" pitchFamily="49" charset="0"/>
                <a:cs typeface="Courier New" pitchFamily="49" charset="0"/>
              </a:rPr>
              <a:t>from Customer, Employee</a:t>
            </a:r>
            <a:endParaRPr lang="en-US" sz="2000" dirty="0"/>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B7A71479-59CA-44E2-8DB3-15992680BB24}" type="slidenum">
              <a:rPr lang="en-US" smtClean="0"/>
              <a:pPr>
                <a:defRPr/>
              </a:pPr>
              <a:t>8</a:t>
            </a:fld>
            <a:endParaRPr lang="en-US"/>
          </a:p>
        </p:txBody>
      </p:sp>
    </p:spTree>
    <p:extLst>
      <p:ext uri="{BB962C8B-B14F-4D97-AF65-F5344CB8AC3E}">
        <p14:creationId xmlns="" xmlns:p14="http://schemas.microsoft.com/office/powerpoint/2010/main" val="342380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of HQL to get records with pagination</a:t>
            </a:r>
            <a:endParaRPr lang="en-US" sz="3200" dirty="0"/>
          </a:p>
        </p:txBody>
      </p:sp>
      <p:sp>
        <p:nvSpPr>
          <p:cNvPr id="3" name="Content Placeholder 2"/>
          <p:cNvSpPr>
            <a:spLocks noGrp="1"/>
          </p:cNvSpPr>
          <p:nvPr>
            <p:ph idx="1"/>
          </p:nvPr>
        </p:nvSpPr>
        <p:spPr/>
        <p:txBody>
          <a:bodyPr/>
          <a:lstStyle/>
          <a:p>
            <a:r>
              <a:rPr lang="en-US" dirty="0" smtClean="0"/>
              <a:t>Query </a:t>
            </a:r>
            <a:r>
              <a:rPr lang="en-US" dirty="0" err="1" smtClean="0"/>
              <a:t>query</a:t>
            </a:r>
            <a:r>
              <a:rPr lang="en-US" dirty="0" smtClean="0"/>
              <a:t>=</a:t>
            </a:r>
            <a:r>
              <a:rPr lang="en-US" dirty="0" err="1" smtClean="0"/>
              <a:t>session.createQuery</a:t>
            </a:r>
            <a:r>
              <a:rPr lang="en-US" dirty="0" smtClean="0"/>
              <a:t>("from </a:t>
            </a:r>
            <a:r>
              <a:rPr lang="en-US" dirty="0" err="1" smtClean="0"/>
              <a:t>Emp</a:t>
            </a:r>
            <a:r>
              <a:rPr lang="en-US" dirty="0" smtClean="0"/>
              <a:t>");  </a:t>
            </a:r>
          </a:p>
          <a:p>
            <a:r>
              <a:rPr lang="en-US" dirty="0" err="1" smtClean="0"/>
              <a:t>query.setFirstResult</a:t>
            </a:r>
            <a:r>
              <a:rPr lang="en-US" dirty="0" smtClean="0"/>
              <a:t>(5);  </a:t>
            </a:r>
          </a:p>
          <a:p>
            <a:r>
              <a:rPr lang="en-US" dirty="0" err="1" smtClean="0"/>
              <a:t>query.setMaxResult</a:t>
            </a:r>
            <a:r>
              <a:rPr lang="en-US" dirty="0" smtClean="0"/>
              <a:t>(10);  </a:t>
            </a:r>
          </a:p>
          <a:p>
            <a:r>
              <a:rPr lang="en-US" dirty="0" smtClean="0"/>
              <a:t>List </a:t>
            </a:r>
            <a:r>
              <a:rPr lang="en-US" dirty="0" err="1" smtClean="0"/>
              <a:t>list</a:t>
            </a:r>
            <a:r>
              <a:rPr lang="en-US" dirty="0" smtClean="0"/>
              <a:t>=</a:t>
            </a:r>
            <a:r>
              <a:rPr lang="en-US" dirty="0" err="1" smtClean="0"/>
              <a:t>query.list</a:t>
            </a:r>
            <a:r>
              <a:rPr lang="en-US" dirty="0" smtClean="0"/>
              <a:t>();//will return the records from 5 to 10th number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2149</Words>
  <Application>Microsoft Office PowerPoint</Application>
  <PresentationFormat>On-screen Show (4:3)</PresentationFormat>
  <Paragraphs>405</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HQL</vt:lpstr>
      <vt:lpstr>HQL</vt:lpstr>
      <vt:lpstr>Advantages of HQL</vt:lpstr>
      <vt:lpstr>Query Methods</vt:lpstr>
      <vt:lpstr>Query Interface </vt:lpstr>
      <vt:lpstr>Query methods</vt:lpstr>
      <vt:lpstr>ScrollableResults</vt:lpstr>
      <vt:lpstr>The from clause</vt:lpstr>
      <vt:lpstr>Example of HQL to get records with pagination</vt:lpstr>
      <vt:lpstr>Parameterized queries</vt:lpstr>
      <vt:lpstr>Sample Code</vt:lpstr>
      <vt:lpstr>Sample code</vt:lpstr>
      <vt:lpstr>Example of HQL update query </vt:lpstr>
      <vt:lpstr>Hibernate Named Query </vt:lpstr>
      <vt:lpstr>Named queries (contd..)</vt:lpstr>
      <vt:lpstr>Example: Named queries</vt:lpstr>
      <vt:lpstr>Sample Code (in mapping file)</vt:lpstr>
      <vt:lpstr>Named Query using annotation</vt:lpstr>
      <vt:lpstr>Client code for named query</vt:lpstr>
      <vt:lpstr>Joins</vt:lpstr>
      <vt:lpstr>Inner Join</vt:lpstr>
      <vt:lpstr>Equi Join</vt:lpstr>
      <vt:lpstr>Left Join</vt:lpstr>
      <vt:lpstr>Right Join</vt:lpstr>
      <vt:lpstr>where clause</vt:lpstr>
      <vt:lpstr>Aggregate functions and group by</vt:lpstr>
      <vt:lpstr>Example for aggregate and group by</vt:lpstr>
      <vt:lpstr>Tell me where</vt:lpstr>
      <vt:lpstr>Expressions</vt:lpstr>
      <vt:lpstr>Predefined functions</vt:lpstr>
      <vt:lpstr>Examples</vt:lpstr>
      <vt:lpstr>The order by clause</vt:lpstr>
      <vt:lpstr>Subqueries</vt:lpstr>
      <vt:lpstr>Named Parameters</vt:lpstr>
      <vt:lpstr>Native SQL</vt:lpstr>
      <vt:lpstr>SQL Native Query</vt:lpstr>
      <vt:lpstr>Native SQL disadvantages</vt:lpstr>
      <vt:lpstr>HCQL (Hibernate Criteria Query Language) </vt:lpstr>
      <vt:lpstr>Criteria Interface </vt:lpstr>
      <vt:lpstr>Restrictions class</vt:lpstr>
      <vt:lpstr>Order Class</vt:lpstr>
      <vt:lpstr>Sample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HQL</dc:title>
  <dc:creator>RADHA</dc:creator>
  <cp:lastModifiedBy>admin</cp:lastModifiedBy>
  <cp:revision>21</cp:revision>
  <dcterms:created xsi:type="dcterms:W3CDTF">2013-10-10T04:08:59Z</dcterms:created>
  <dcterms:modified xsi:type="dcterms:W3CDTF">2015-11-03T10:45:38Z</dcterms:modified>
</cp:coreProperties>
</file>