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1" r:id="rId6"/>
    <p:sldId id="257" r:id="rId7"/>
    <p:sldId id="258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EDCB-787E-43B0-8408-06430B14631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4F19-322D-44A7-B786-8BCD3B588F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EDCB-787E-43B0-8408-06430B14631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4F19-322D-44A7-B786-8BCD3B588F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EDCB-787E-43B0-8408-06430B14631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4F19-322D-44A7-B786-8BCD3B588F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EDCB-787E-43B0-8408-06430B14631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4F19-322D-44A7-B786-8BCD3B588F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EDCB-787E-43B0-8408-06430B14631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4F19-322D-44A7-B786-8BCD3B588F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EDCB-787E-43B0-8408-06430B14631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4F19-322D-44A7-B786-8BCD3B588F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EDCB-787E-43B0-8408-06430B14631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4F19-322D-44A7-B786-8BCD3B588F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EDCB-787E-43B0-8408-06430B14631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4F19-322D-44A7-B786-8BCD3B588F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EDCB-787E-43B0-8408-06430B14631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4F19-322D-44A7-B786-8BCD3B588F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EDCB-787E-43B0-8408-06430B14631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4F19-322D-44A7-B786-8BCD3B588F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EDCB-787E-43B0-8408-06430B14631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4F19-322D-44A7-B786-8BCD3B588F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3EDCB-787E-43B0-8408-06430B14631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34F19-322D-44A7-B786-8BCD3B588FC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Hibernate mapping using Annotations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68D389-8F40-43C4-86F1-CCD6824EC39E}"/>
              </a:ext>
            </a:extLst>
          </p:cNvPr>
          <p:cNvSpPr txBox="1"/>
          <p:nvPr/>
        </p:nvSpPr>
        <p:spPr>
          <a:xfrm>
            <a:off x="228600" y="721360"/>
            <a:ext cx="82296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@Table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"book2"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@Inheritance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(strategy =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InheritanceType.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JOINED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Book {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(length=100)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isbn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Book(String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isbn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price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isbn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isbn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38CB32-B921-4EDE-B79C-ADF69B466995}"/>
              </a:ext>
            </a:extLst>
          </p:cNvPr>
          <p:cNvSpPr txBox="1"/>
          <p:nvPr/>
        </p:nvSpPr>
        <p:spPr>
          <a:xfrm>
            <a:off x="990600" y="3825121"/>
            <a:ext cx="67056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@PrimaryKeyJoinColumn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"isbn"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TextBook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Book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author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TextBook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isbn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price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author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isbn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price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author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author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28F702-60E8-4640-A1D3-9ADED17850A1}"/>
              </a:ext>
            </a:extLst>
          </p:cNvPr>
          <p:cNvSpPr txBox="1"/>
          <p:nvPr/>
        </p:nvSpPr>
        <p:spPr>
          <a:xfrm>
            <a:off x="2209800" y="228600"/>
            <a:ext cx="44196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Inheritance Mapping using join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948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000853-E2D3-4532-99D0-378D298BDEEE}"/>
              </a:ext>
            </a:extLst>
          </p:cNvPr>
          <p:cNvSpPr txBox="1"/>
          <p:nvPr/>
        </p:nvSpPr>
        <p:spPr>
          <a:xfrm>
            <a:off x="152400" y="228601"/>
            <a:ext cx="83058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Address {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@GeneratedValue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(strategy=GenerationType.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AUTO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"addressid"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addressId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plotNo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Address(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plotNo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street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plotNo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plotNo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street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street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city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city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Address()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street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city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getPlotNo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plotNo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}.</a:t>
            </a:r>
          </a:p>
          <a:p>
            <a:pPr algn="l"/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………………………….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B6D175-D82E-40C5-8995-10CA937443AF}"/>
              </a:ext>
            </a:extLst>
          </p:cNvPr>
          <p:cNvSpPr txBox="1"/>
          <p:nvPr/>
        </p:nvSpPr>
        <p:spPr>
          <a:xfrm>
            <a:off x="2705100" y="152400"/>
            <a:ext cx="32004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	One to 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120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7BD2FC-FB91-4190-B44C-D2EA8407F046}"/>
              </a:ext>
            </a:extLst>
          </p:cNvPr>
          <p:cNvSpPr txBox="1"/>
          <p:nvPr/>
        </p:nvSpPr>
        <p:spPr>
          <a:xfrm>
            <a:off x="381000" y="685800"/>
            <a:ext cx="70104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User {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"user_id"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@GeneratedValue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(strategy=GenerationType.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AUTO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@OneToOne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(cascade =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CascadeType.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ALL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@JoinColumn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"addressId"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Address </a:t>
            </a:r>
            <a:r>
              <a:rPr lang="en-IN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address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Address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getAddress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address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036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3B98B9-63DC-46C1-B269-2DD7A7C78FB4}"/>
              </a:ext>
            </a:extLst>
          </p:cNvPr>
          <p:cNvSpPr txBox="1"/>
          <p:nvPr/>
        </p:nvSpPr>
        <p:spPr>
          <a:xfrm>
            <a:off x="457200" y="533400"/>
            <a:ext cx="67818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Complaint {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@GeneratedValue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(strategy =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GenerationType.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AUTO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complaintId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description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I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………………….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F76F3-CF77-4AAC-A944-DB7CA17A06C9}"/>
              </a:ext>
            </a:extLst>
          </p:cNvPr>
          <p:cNvSpPr txBox="1"/>
          <p:nvPr/>
        </p:nvSpPr>
        <p:spPr>
          <a:xfrm>
            <a:off x="1828800" y="228600"/>
            <a:ext cx="4267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One to Many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36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4794C2-DFFC-4ED9-BC94-67BB8CC55D15}"/>
              </a:ext>
            </a:extLst>
          </p:cNvPr>
          <p:cNvSpPr txBox="1"/>
          <p:nvPr/>
        </p:nvSpPr>
        <p:spPr>
          <a:xfrm>
            <a:off x="533400" y="533400"/>
            <a:ext cx="4572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Customer {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@GeneratedValue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(strategy=GenerationType.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IDENTITY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custId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…..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@OneToMany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(cascade =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CascadeType.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ALL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@JoinColumn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custid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List&lt;Complaint&gt;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complaints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774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382000" cy="5821363"/>
          </a:xfrm>
        </p:spPr>
        <p:txBody>
          <a:bodyPr>
            <a:normAutofit fontScale="55000" lnSpcReduction="20000"/>
          </a:bodyPr>
          <a:lstStyle/>
          <a:p>
            <a:pPr fontAlgn="base">
              <a:buNone/>
            </a:pPr>
            <a:r>
              <a:rPr lang="en-US" dirty="0"/>
              <a:t>@Entity</a:t>
            </a:r>
          </a:p>
          <a:p>
            <a:pPr fontAlgn="base">
              <a:buNone/>
            </a:pPr>
            <a:r>
              <a:rPr lang="en-US" dirty="0"/>
              <a:t>@Table(name="CART")</a:t>
            </a:r>
          </a:p>
          <a:p>
            <a:pPr fontAlgn="base">
              <a:buNone/>
            </a:pPr>
            <a:r>
              <a:rPr lang="en-US" dirty="0"/>
              <a:t>public class Cart {</a:t>
            </a:r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>
              <a:buNone/>
            </a:pPr>
            <a:r>
              <a:rPr lang="en-US" dirty="0"/>
              <a:t>    @Id</a:t>
            </a:r>
          </a:p>
          <a:p>
            <a:pPr fontAlgn="base">
              <a:buNone/>
            </a:pPr>
            <a:r>
              <a:rPr lang="en-US" dirty="0"/>
              <a:t>    @</a:t>
            </a:r>
            <a:r>
              <a:rPr lang="en-US" dirty="0" err="1"/>
              <a:t>GeneratedValue</a:t>
            </a:r>
            <a:r>
              <a:rPr lang="en-US" dirty="0"/>
              <a:t>(strategy=</a:t>
            </a:r>
            <a:r>
              <a:rPr lang="en-US" dirty="0" err="1"/>
              <a:t>GenerationType.IDENTITY</a:t>
            </a:r>
            <a:r>
              <a:rPr lang="en-US" dirty="0"/>
              <a:t>)</a:t>
            </a:r>
          </a:p>
          <a:p>
            <a:pPr fontAlgn="base">
              <a:buNone/>
            </a:pPr>
            <a:r>
              <a:rPr lang="en-US" dirty="0"/>
              <a:t>    @Column(name="</a:t>
            </a:r>
            <a:r>
              <a:rPr lang="en-US" dirty="0" err="1"/>
              <a:t>cart_id</a:t>
            </a:r>
            <a:r>
              <a:rPr lang="en-US" dirty="0"/>
              <a:t>")</a:t>
            </a:r>
          </a:p>
          <a:p>
            <a:pPr fontAlgn="base">
              <a:buNone/>
            </a:pPr>
            <a:r>
              <a:rPr lang="en-US" dirty="0"/>
              <a:t>    private long id;</a:t>
            </a:r>
          </a:p>
          <a:p>
            <a:pPr fontAlgn="base">
              <a:buNone/>
            </a:pPr>
            <a:r>
              <a:rPr lang="en-US" dirty="0"/>
              <a:t>     </a:t>
            </a:r>
          </a:p>
          <a:p>
            <a:pPr fontAlgn="base">
              <a:buNone/>
            </a:pPr>
            <a:r>
              <a:rPr lang="en-US" dirty="0"/>
              <a:t>    @Column(name="total")</a:t>
            </a:r>
          </a:p>
          <a:p>
            <a:pPr fontAlgn="base">
              <a:buNone/>
            </a:pPr>
            <a:r>
              <a:rPr lang="en-US" dirty="0"/>
              <a:t>    private double total;</a:t>
            </a:r>
          </a:p>
          <a:p>
            <a:pPr fontAlgn="base">
              <a:buNone/>
            </a:pPr>
            <a:r>
              <a:rPr lang="en-US" dirty="0"/>
              <a:t>     </a:t>
            </a:r>
          </a:p>
          <a:p>
            <a:pPr fontAlgn="base">
              <a:buNone/>
            </a:pPr>
            <a:r>
              <a:rPr lang="en-US" dirty="0"/>
              <a:t>    @Column(name="name")</a:t>
            </a:r>
          </a:p>
          <a:p>
            <a:pPr fontAlgn="base">
              <a:buNone/>
            </a:pPr>
            <a:r>
              <a:rPr lang="en-US" dirty="0"/>
              <a:t>    private String name;</a:t>
            </a:r>
          </a:p>
          <a:p>
            <a:pPr fontAlgn="base">
              <a:buNone/>
            </a:pPr>
            <a:r>
              <a:rPr lang="en-US" dirty="0"/>
              <a:t>     </a:t>
            </a:r>
          </a:p>
          <a:p>
            <a:pPr fontAlgn="base">
              <a:buNone/>
            </a:pPr>
            <a:r>
              <a:rPr lang="en-US" dirty="0"/>
              <a:t>    @</a:t>
            </a:r>
            <a:r>
              <a:rPr lang="en-US" dirty="0" err="1"/>
              <a:t>OneToMany</a:t>
            </a:r>
            <a:r>
              <a:rPr lang="en-US" dirty="0"/>
              <a:t>(</a:t>
            </a:r>
            <a:r>
              <a:rPr lang="en-US" dirty="0" err="1"/>
              <a:t>mappedBy</a:t>
            </a:r>
            <a:r>
              <a:rPr lang="en-US" dirty="0"/>
              <a:t>="cart1")</a:t>
            </a:r>
          </a:p>
          <a:p>
            <a:pPr fontAlgn="base">
              <a:buNone/>
            </a:pPr>
            <a:r>
              <a:rPr lang="en-US" dirty="0"/>
              <a:t>    private Set&lt;</a:t>
            </a:r>
            <a:r>
              <a:rPr lang="en-US" dirty="0" err="1"/>
              <a:t>Itemt</a:t>
            </a:r>
            <a:r>
              <a:rPr lang="en-US" dirty="0"/>
              <a:t>&gt; items;</a:t>
            </a:r>
          </a:p>
          <a:p>
            <a:pPr fontAlgn="base">
              <a:buNone/>
            </a:pPr>
            <a:r>
              <a:rPr lang="en-US" dirty="0"/>
              <a:t>     </a:t>
            </a:r>
          </a:p>
          <a:p>
            <a:pPr fontAlgn="base">
              <a:buNone/>
            </a:pPr>
            <a:r>
              <a:rPr lang="en-US" dirty="0"/>
              <a:t>// Getter Setter methods for properties</a:t>
            </a:r>
          </a:p>
          <a:p>
            <a:pPr fontAlgn="base"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8686800" cy="6629400"/>
          </a:xfrm>
        </p:spPr>
        <p:txBody>
          <a:bodyPr>
            <a:normAutofit fontScale="40000" lnSpcReduction="20000"/>
          </a:bodyPr>
          <a:lstStyle/>
          <a:p>
            <a:pPr fontAlgn="base">
              <a:buNone/>
            </a:pPr>
            <a:r>
              <a:rPr lang="en-US" dirty="0"/>
              <a:t>@Entity</a:t>
            </a:r>
          </a:p>
          <a:p>
            <a:pPr fontAlgn="base">
              <a:buNone/>
            </a:pPr>
            <a:r>
              <a:rPr lang="en-US" dirty="0"/>
              <a:t>@Table(name="ITEMS")</a:t>
            </a:r>
          </a:p>
          <a:p>
            <a:pPr fontAlgn="base">
              <a:buNone/>
            </a:pPr>
            <a:r>
              <a:rPr lang="en-US" dirty="0"/>
              <a:t>public class Item {</a:t>
            </a:r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>
              <a:buNone/>
            </a:pPr>
            <a:r>
              <a:rPr lang="en-US" dirty="0"/>
              <a:t>    @Id</a:t>
            </a:r>
          </a:p>
          <a:p>
            <a:pPr fontAlgn="base">
              <a:buNone/>
            </a:pPr>
            <a:r>
              <a:rPr lang="en-US" dirty="0"/>
              <a:t>    @</a:t>
            </a:r>
            <a:r>
              <a:rPr lang="en-US" dirty="0" err="1"/>
              <a:t>GeneratedValue</a:t>
            </a:r>
            <a:r>
              <a:rPr lang="en-US" dirty="0"/>
              <a:t>(strategy=</a:t>
            </a:r>
            <a:r>
              <a:rPr lang="en-US" dirty="0" err="1"/>
              <a:t>GenerationType.IDENTITY</a:t>
            </a:r>
            <a:r>
              <a:rPr lang="en-US" dirty="0"/>
              <a:t>)</a:t>
            </a:r>
          </a:p>
          <a:p>
            <a:pPr fontAlgn="base">
              <a:buNone/>
            </a:pPr>
            <a:r>
              <a:rPr lang="en-US" dirty="0"/>
              <a:t>    @Column(name="id")</a:t>
            </a:r>
          </a:p>
          <a:p>
            <a:pPr fontAlgn="base">
              <a:buNone/>
            </a:pPr>
            <a:r>
              <a:rPr lang="en-US" dirty="0"/>
              <a:t>    private long id;</a:t>
            </a:r>
          </a:p>
          <a:p>
            <a:pPr fontAlgn="base">
              <a:buNone/>
            </a:pPr>
            <a:r>
              <a:rPr lang="en-US" dirty="0"/>
              <a:t>     </a:t>
            </a:r>
          </a:p>
          <a:p>
            <a:pPr fontAlgn="base">
              <a:buNone/>
            </a:pPr>
            <a:r>
              <a:rPr lang="en-US" dirty="0"/>
              <a:t>    @Column(name="</a:t>
            </a:r>
            <a:r>
              <a:rPr lang="en-US" dirty="0" err="1"/>
              <a:t>item_id</a:t>
            </a:r>
            <a:r>
              <a:rPr lang="en-US" dirty="0"/>
              <a:t>")</a:t>
            </a:r>
          </a:p>
          <a:p>
            <a:pPr fontAlgn="base">
              <a:buNone/>
            </a:pPr>
            <a:r>
              <a:rPr lang="en-US" dirty="0"/>
              <a:t>    private String </a:t>
            </a:r>
            <a:r>
              <a:rPr lang="en-US" dirty="0" err="1"/>
              <a:t>itemId</a:t>
            </a:r>
            <a:r>
              <a:rPr lang="en-US" dirty="0"/>
              <a:t>;</a:t>
            </a:r>
          </a:p>
          <a:p>
            <a:pPr fontAlgn="base">
              <a:buNone/>
            </a:pPr>
            <a:r>
              <a:rPr lang="en-US" dirty="0"/>
              <a:t>     </a:t>
            </a:r>
          </a:p>
          <a:p>
            <a:pPr fontAlgn="base">
              <a:buNone/>
            </a:pPr>
            <a:r>
              <a:rPr lang="en-US" dirty="0"/>
              <a:t>    @Column(name="</a:t>
            </a:r>
            <a:r>
              <a:rPr lang="en-US" dirty="0" err="1"/>
              <a:t>item_total</a:t>
            </a:r>
            <a:r>
              <a:rPr lang="en-US" dirty="0"/>
              <a:t>")</a:t>
            </a:r>
          </a:p>
          <a:p>
            <a:pPr fontAlgn="base">
              <a:buNone/>
            </a:pPr>
            <a:r>
              <a:rPr lang="en-US" dirty="0"/>
              <a:t>    private double </a:t>
            </a:r>
            <a:r>
              <a:rPr lang="en-US" dirty="0" err="1"/>
              <a:t>itemTotal</a:t>
            </a:r>
            <a:r>
              <a:rPr lang="en-US" dirty="0"/>
              <a:t>;</a:t>
            </a:r>
          </a:p>
          <a:p>
            <a:pPr fontAlgn="base">
              <a:buNone/>
            </a:pPr>
            <a:r>
              <a:rPr lang="en-US" dirty="0"/>
              <a:t>     </a:t>
            </a:r>
          </a:p>
          <a:p>
            <a:pPr fontAlgn="base">
              <a:buNone/>
            </a:pPr>
            <a:r>
              <a:rPr lang="en-US" dirty="0"/>
              <a:t>    @Column(name="quantity")</a:t>
            </a:r>
          </a:p>
          <a:p>
            <a:pPr fontAlgn="base">
              <a:buNone/>
            </a:pPr>
            <a:r>
              <a:rPr lang="en-US" dirty="0"/>
              <a:t>    private </a:t>
            </a:r>
            <a:r>
              <a:rPr lang="en-US" dirty="0" err="1"/>
              <a:t>int</a:t>
            </a:r>
            <a:r>
              <a:rPr lang="en-US" dirty="0"/>
              <a:t> quantity;</a:t>
            </a:r>
          </a:p>
          <a:p>
            <a:pPr fontAlgn="base">
              <a:buNone/>
            </a:pPr>
            <a:r>
              <a:rPr lang="en-US" dirty="0"/>
              <a:t>     </a:t>
            </a:r>
          </a:p>
          <a:p>
            <a:pPr fontAlgn="base">
              <a:buNone/>
            </a:pPr>
            <a:r>
              <a:rPr lang="en-US" dirty="0"/>
              <a:t>    @</a:t>
            </a:r>
            <a:r>
              <a:rPr lang="en-US" dirty="0" err="1"/>
              <a:t>ManyToOne</a:t>
            </a:r>
            <a:endParaRPr lang="en-US" dirty="0"/>
          </a:p>
          <a:p>
            <a:pPr fontAlgn="base">
              <a:buNone/>
            </a:pPr>
            <a:r>
              <a:rPr lang="en-US" dirty="0"/>
              <a:t>    @</a:t>
            </a:r>
            <a:r>
              <a:rPr lang="en-US" dirty="0" err="1"/>
              <a:t>JoinColumn</a:t>
            </a:r>
            <a:r>
              <a:rPr lang="en-US" dirty="0"/>
              <a:t>(name="</a:t>
            </a:r>
            <a:r>
              <a:rPr lang="en-US" dirty="0" err="1"/>
              <a:t>cart_id</a:t>
            </a:r>
            <a:r>
              <a:rPr lang="en-US" dirty="0"/>
              <a:t>", </a:t>
            </a:r>
            <a:r>
              <a:rPr lang="en-US" dirty="0" err="1"/>
              <a:t>nullable</a:t>
            </a:r>
            <a:r>
              <a:rPr lang="en-US" dirty="0"/>
              <a:t>=false)</a:t>
            </a:r>
          </a:p>
          <a:p>
            <a:pPr fontAlgn="base">
              <a:buNone/>
            </a:pPr>
            <a:r>
              <a:rPr lang="en-US" dirty="0"/>
              <a:t>    private Cart cart1;</a:t>
            </a:r>
          </a:p>
          <a:p>
            <a:pPr fontAlgn="base">
              <a:buNone/>
            </a:pPr>
            <a:r>
              <a:rPr lang="en-US" dirty="0"/>
              <a:t>     </a:t>
            </a:r>
          </a:p>
          <a:p>
            <a:pPr fontAlgn="base">
              <a:buNone/>
            </a:pPr>
            <a:r>
              <a:rPr lang="en-US" dirty="0"/>
              <a:t>    //Hibernate requires no-</a:t>
            </a:r>
            <a:r>
              <a:rPr lang="en-US" dirty="0" err="1"/>
              <a:t>args</a:t>
            </a:r>
            <a:r>
              <a:rPr lang="en-US" dirty="0"/>
              <a:t> constructor</a:t>
            </a:r>
          </a:p>
          <a:p>
            <a:pPr fontAlgn="base">
              <a:buNone/>
            </a:pPr>
            <a:r>
              <a:rPr lang="en-US" dirty="0"/>
              <a:t>    public Item(){}</a:t>
            </a:r>
          </a:p>
          <a:p>
            <a:pPr fontAlgn="base">
              <a:buNone/>
            </a:pPr>
            <a:r>
              <a:rPr lang="en-US" dirty="0"/>
              <a:t>     </a:t>
            </a:r>
          </a:p>
          <a:p>
            <a:pPr fontAlgn="base">
              <a:buNone/>
            </a:pPr>
            <a:r>
              <a:rPr lang="en-US" dirty="0"/>
              <a:t>    public Item(String </a:t>
            </a:r>
            <a:r>
              <a:rPr lang="en-US" dirty="0" err="1"/>
              <a:t>itemId</a:t>
            </a:r>
            <a:r>
              <a:rPr lang="en-US" dirty="0"/>
              <a:t>, double total, </a:t>
            </a:r>
            <a:r>
              <a:rPr lang="en-US" dirty="0" err="1"/>
              <a:t>int</a:t>
            </a:r>
            <a:r>
              <a:rPr lang="en-US" dirty="0"/>
              <a:t> qty, Cart c){</a:t>
            </a:r>
          </a:p>
          <a:p>
            <a:pPr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this.itemId</a:t>
            </a:r>
            <a:r>
              <a:rPr lang="en-US" dirty="0"/>
              <a:t>=</a:t>
            </a:r>
            <a:r>
              <a:rPr lang="en-US" dirty="0" err="1"/>
              <a:t>itemId</a:t>
            </a:r>
            <a:r>
              <a:rPr lang="en-US" dirty="0"/>
              <a:t>;</a:t>
            </a:r>
          </a:p>
          <a:p>
            <a:pPr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this.itemTotal</a:t>
            </a:r>
            <a:r>
              <a:rPr lang="en-US" dirty="0"/>
              <a:t>=total;</a:t>
            </a:r>
          </a:p>
          <a:p>
            <a:pPr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this.quantity</a:t>
            </a:r>
            <a:r>
              <a:rPr lang="en-US" dirty="0"/>
              <a:t>=qty;</a:t>
            </a:r>
          </a:p>
          <a:p>
            <a:pPr fontAlgn="base">
              <a:buNone/>
            </a:pPr>
            <a:r>
              <a:rPr lang="en-US" dirty="0"/>
              <a:t>        this.cart1=c;</a:t>
            </a:r>
          </a:p>
          <a:p>
            <a:pPr fontAlgn="base">
              <a:buNone/>
            </a:pPr>
            <a:r>
              <a:rPr lang="en-US" dirty="0"/>
              <a:t>    }</a:t>
            </a:r>
          </a:p>
          <a:p>
            <a:pPr fontAlgn="base">
              <a:buNone/>
            </a:pPr>
            <a:r>
              <a:rPr lang="en-US" dirty="0"/>
              <a:t>//Getter Setter methods</a:t>
            </a:r>
          </a:p>
          <a:p>
            <a:pPr fontAlgn="base"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63AD64-EA10-400F-8050-2ED92BD781A7}"/>
              </a:ext>
            </a:extLst>
          </p:cNvPr>
          <p:cNvSpPr txBox="1"/>
          <p:nvPr/>
        </p:nvSpPr>
        <p:spPr>
          <a:xfrm>
            <a:off x="457200" y="838201"/>
            <a:ext cx="64008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@MappedSuperclass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u="sng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Person(String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Note : should not be mapped as Entity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AEE7B3-D007-4879-8BD5-A214CAEF568A}"/>
              </a:ext>
            </a:extLst>
          </p:cNvPr>
          <p:cNvSpPr txBox="1"/>
          <p:nvPr/>
        </p:nvSpPr>
        <p:spPr>
          <a:xfrm>
            <a:off x="1676400" y="228600"/>
            <a:ext cx="464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Inheritance mapping – </a:t>
            </a:r>
            <a:r>
              <a:rPr lang="en-US" dirty="0" err="1"/>
              <a:t>mappedsuper</a:t>
            </a:r>
            <a:r>
              <a:rPr lang="en-US" dirty="0"/>
              <a:t> class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40C46D-844E-4753-8EBB-24CAA7C453D0}"/>
              </a:ext>
            </a:extLst>
          </p:cNvPr>
          <p:cNvSpPr txBox="1"/>
          <p:nvPr/>
        </p:nvSpPr>
        <p:spPr>
          <a:xfrm>
            <a:off x="5181600" y="619760"/>
            <a:ext cx="4572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@Table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"emp"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 {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(length = 100)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dept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Employee(String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dept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dept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dept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072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9FEF8A-CD98-49D7-B618-489F061C8C8A}"/>
              </a:ext>
            </a:extLst>
          </p:cNvPr>
          <p:cNvSpPr txBox="1"/>
          <p:nvPr/>
        </p:nvSpPr>
        <p:spPr>
          <a:xfrm>
            <a:off x="685800" y="990600"/>
            <a:ext cx="7086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@Table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"book1"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@Inheritance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(strategy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InheritanceType.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SINGLE_TABLE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@DiscriminatorColumn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"type"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discriminatorType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DiscriminatorType.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STRING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@DiscriminatorValue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(value = 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"book"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Book {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(length=100)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isbn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I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……………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3B02D5-BEF3-4E1F-85CF-A96647FF4A4B}"/>
              </a:ext>
            </a:extLst>
          </p:cNvPr>
          <p:cNvSpPr txBox="1"/>
          <p:nvPr/>
        </p:nvSpPr>
        <p:spPr>
          <a:xfrm>
            <a:off x="1752600" y="381000"/>
            <a:ext cx="44196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Inheritance – Single Table Strategy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871BE-80F2-46D3-A300-5B5E1368848B}"/>
              </a:ext>
            </a:extLst>
          </p:cNvPr>
          <p:cNvSpPr txBox="1"/>
          <p:nvPr/>
        </p:nvSpPr>
        <p:spPr>
          <a:xfrm>
            <a:off x="609600" y="4724400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@DiscriminatorValue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(value = 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"tb"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TextBook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Book {………….</a:t>
            </a:r>
          </a:p>
        </p:txBody>
      </p:sp>
    </p:spTree>
    <p:extLst>
      <p:ext uri="{BB962C8B-B14F-4D97-AF65-F5344CB8AC3E}">
        <p14:creationId xmlns:p14="http://schemas.microsoft.com/office/powerpoint/2010/main" val="2025855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938</Words>
  <Application>Microsoft Office PowerPoint</Application>
  <PresentationFormat>On-screen Show (4:3)</PresentationFormat>
  <Paragraphs>176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Consolas</vt:lpstr>
      <vt:lpstr>Office Theme</vt:lpstr>
      <vt:lpstr>Hibernate mapping using Annotations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 mapping using Annotations</dc:title>
  <dc:creator>admin</dc:creator>
  <cp:lastModifiedBy>Radha V krishna</cp:lastModifiedBy>
  <cp:revision>8</cp:revision>
  <dcterms:created xsi:type="dcterms:W3CDTF">2015-11-03T10:45:43Z</dcterms:created>
  <dcterms:modified xsi:type="dcterms:W3CDTF">2021-08-26T11:15:25Z</dcterms:modified>
</cp:coreProperties>
</file>