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31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06" r:id="rId36"/>
    <p:sldId id="307" r:id="rId37"/>
    <p:sldId id="308" r:id="rId38"/>
    <p:sldId id="309" r:id="rId39"/>
    <p:sldId id="310" r:id="rId40"/>
    <p:sldId id="31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E27C6-2186-4998-A403-D5109DB1FC5B}" type="datetimeFigureOut">
              <a:rPr lang="en-IN" smtClean="0"/>
              <a:pPr/>
              <a:t>02-11-2015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859B5-7EE0-4DFD-9592-508993CD90B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B0E6F0-B1AD-4973-ACC8-C610E8424711}" type="slidenum">
              <a:rPr lang="en-US" smtClean="0"/>
              <a:pPr>
                <a:defRPr/>
              </a:pPr>
              <a:t>27</a:t>
            </a:fld>
            <a:endParaRPr lang="en-US"/>
          </a:p>
        </p:txBody>
      </p:sp>
    </p:spTree>
    <p:extLst>
      <p:ext uri="{BB962C8B-B14F-4D97-AF65-F5344CB8AC3E}">
        <p14:creationId xmlns:p14="http://schemas.microsoft.com/office/powerpoint/2010/main" xmlns="" val="424946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3D091-7AFC-438F-9458-9DA098214D89}" type="datetimeFigureOut">
              <a:rPr lang="en-IN" smtClean="0"/>
              <a:pPr/>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6D24A-5C4E-4E49-AE0D-911FA9A6EC5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D091-7AFC-438F-9458-9DA098214D89}" type="datetimeFigureOut">
              <a:rPr lang="en-IN" smtClean="0"/>
              <a:pPr/>
              <a:t>02-11-2015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6D24A-5C4E-4E49-AE0D-911FA9A6EC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ibernate.onjira.com/browse/HHH-1273" TargetMode="External"/><Relationship Id="rId2" Type="http://schemas.openxmlformats.org/officeDocument/2006/relationships/hyperlink" Target="https://hibernate.onjira.com/browse/HH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2. </a:t>
            </a:r>
            <a:r>
              <a:rPr lang="en-US" dirty="0" smtClean="0"/>
              <a:t>Hibernate API And Working</a:t>
            </a:r>
            <a:endParaRPr lang="en-IN" dirty="0" smtClean="0"/>
          </a:p>
        </p:txBody>
      </p:sp>
      <p:sp>
        <p:nvSpPr>
          <p:cNvPr id="307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xmlns="" val="244314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idx="1"/>
          </p:nvPr>
        </p:nvSpPr>
        <p:spPr>
          <a:xfrm>
            <a:off x="228600" y="1066800"/>
            <a:ext cx="8229600" cy="533400"/>
          </a:xfrm>
        </p:spPr>
        <p:txBody>
          <a:bodyPr>
            <a:normAutofit fontScale="85000" lnSpcReduction="10000"/>
          </a:bodyPr>
          <a:lstStyle/>
          <a:p>
            <a:r>
              <a:rPr lang="en-US" dirty="0" smtClean="0"/>
              <a:t>Why do we have 2 methods – save() and persist()?</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10</a:t>
            </a:fld>
            <a:endParaRPr lang="en-US"/>
          </a:p>
        </p:txBody>
      </p:sp>
      <p:sp>
        <p:nvSpPr>
          <p:cNvPr id="5" name="Content Placeholder 2"/>
          <p:cNvSpPr txBox="1">
            <a:spLocks/>
          </p:cNvSpPr>
          <p:nvPr/>
        </p:nvSpPr>
        <p:spPr bwMode="auto">
          <a:xfrm>
            <a:off x="228600" y="1600200"/>
            <a:ext cx="8763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persist</a:t>
            </a:r>
            <a:r>
              <a:rPr lang="en-US" dirty="0"/>
              <a:t>() unlike </a:t>
            </a:r>
            <a:r>
              <a:rPr lang="en-US" dirty="0" smtClean="0"/>
              <a:t>save() doesn't </a:t>
            </a:r>
            <a:r>
              <a:rPr lang="en-US" dirty="0"/>
              <a:t>guarantee that the identifier value will be assigned to the persistent instance immediately, the assignment might happen at flush </a:t>
            </a:r>
            <a:r>
              <a:rPr lang="en-US" dirty="0" smtClean="0"/>
              <a:t>time while save() </a:t>
            </a:r>
            <a:r>
              <a:rPr lang="en-US" dirty="0"/>
              <a:t>returns a the generated identifier </a:t>
            </a:r>
            <a:r>
              <a:rPr lang="en-US" dirty="0" smtClean="0"/>
              <a:t>.</a:t>
            </a:r>
          </a:p>
          <a:p>
            <a:r>
              <a:rPr lang="en-US" dirty="0"/>
              <a:t>persist() also guarantees that it will not execute an INSERT statement if it is called outside of transaction boundaries. This is useful in long-running conversations with an extended Session/persistence context</a:t>
            </a:r>
            <a:r>
              <a:rPr lang="en-US" dirty="0" smtClean="0"/>
              <a:t>.</a:t>
            </a:r>
          </a:p>
          <a:p>
            <a:r>
              <a:rPr lang="en-US" dirty="0"/>
              <a:t>save() does not guarantee the same, it returns an identifier, and if an INSERT has to be executed to get the identifier (e.g. "identity" generator, not "sequence"), this INSERT happens immediately, no matter if you are inside or outside of a transaction. This is not good in a long-running conversation with an extended Session/persistence context</a:t>
            </a:r>
            <a:r>
              <a:rPr lang="en-US" dirty="0" smtClean="0"/>
              <a:t>.</a:t>
            </a:r>
          </a:p>
          <a:p>
            <a:pPr marL="0" indent="0">
              <a:buNone/>
            </a:pPr>
            <a:r>
              <a:rPr lang="en-US" sz="1200" dirty="0" smtClean="0">
                <a:solidFill>
                  <a:schemeClr val="tx1"/>
                </a:solidFill>
              </a:rPr>
              <a:t>(extract from </a:t>
            </a:r>
            <a:r>
              <a:rPr lang="en-US" sz="1200" dirty="0">
                <a:solidFill>
                  <a:schemeClr val="tx1"/>
                </a:solidFill>
                <a:hlinkClick r:id="rId2" action="ppaction://hlinkfile"/>
              </a:rPr>
              <a:t>Hibernate ORM</a:t>
            </a:r>
            <a:r>
              <a:rPr lang="en-US" sz="1200" dirty="0">
                <a:solidFill>
                  <a:schemeClr val="tx1"/>
                </a:solidFill>
              </a:rPr>
              <a:t> </a:t>
            </a:r>
            <a:r>
              <a:rPr lang="en-US" sz="1200" dirty="0">
                <a:solidFill>
                  <a:schemeClr val="tx1"/>
                </a:solidFill>
                <a:hlinkClick r:id="rId3" action="ppaction://hlinkfile"/>
              </a:rPr>
              <a:t>HHH-1273</a:t>
            </a:r>
            <a:r>
              <a:rPr lang="en-US" sz="1200" dirty="0" smtClean="0">
                <a:solidFill>
                  <a:schemeClr val="tx1"/>
                </a:solidFill>
              </a:rPr>
              <a:t>)</a:t>
            </a:r>
            <a:endParaRPr lang="en-US" sz="1200" dirty="0">
              <a:solidFill>
                <a:schemeClr val="tx1"/>
              </a:solidFill>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xmlns="" val="24480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state</a:t>
            </a:r>
            <a:endParaRPr lang="en-US" dirty="0"/>
          </a:p>
        </p:txBody>
      </p:sp>
      <p:sp>
        <p:nvSpPr>
          <p:cNvPr id="3" name="Content Placeholder 2"/>
          <p:cNvSpPr>
            <a:spLocks noGrp="1"/>
          </p:cNvSpPr>
          <p:nvPr>
            <p:ph idx="1"/>
          </p:nvPr>
        </p:nvSpPr>
        <p:spPr>
          <a:xfrm>
            <a:off x="304800" y="1219200"/>
            <a:ext cx="8610600" cy="5486400"/>
          </a:xfrm>
        </p:spPr>
        <p:txBody>
          <a:bodyPr/>
          <a:lstStyle/>
          <a:p>
            <a:pPr marL="342900" lvl="1" indent="-342900"/>
            <a:r>
              <a:rPr lang="en-US" sz="2000" dirty="0" smtClean="0"/>
              <a:t>The </a:t>
            </a:r>
            <a:r>
              <a:rPr lang="en-US" sz="2000" dirty="0"/>
              <a:t>instance is currently associated with a persistence context. </a:t>
            </a:r>
            <a:r>
              <a:rPr lang="en-US" sz="2000" dirty="0" smtClean="0"/>
              <a:t>It </a:t>
            </a:r>
            <a:r>
              <a:rPr lang="en-US" sz="2000" dirty="0"/>
              <a:t>has a persistent identity (primary key value) and can have a corresponding row in the database. </a:t>
            </a:r>
            <a:endParaRPr lang="en-US" sz="2000" dirty="0" smtClean="0"/>
          </a:p>
          <a:p>
            <a:pPr marL="342900" lvl="1" indent="-342900"/>
            <a:r>
              <a:rPr lang="en-US" sz="2000" dirty="0" smtClean="0"/>
              <a:t>Any </a:t>
            </a:r>
            <a:r>
              <a:rPr lang="en-US" sz="2000" dirty="0"/>
              <a:t>instance returned by a </a:t>
            </a:r>
            <a:r>
              <a:rPr lang="en-US" sz="2000" b="1" dirty="0">
                <a:latin typeface="Courier New" pitchFamily="49" charset="0"/>
                <a:ea typeface="+mn-ea"/>
                <a:cs typeface="Courier New" pitchFamily="49" charset="0"/>
              </a:rPr>
              <a:t>get() </a:t>
            </a:r>
            <a:r>
              <a:rPr lang="en-US" sz="2000" dirty="0"/>
              <a:t>or</a:t>
            </a:r>
            <a:r>
              <a:rPr lang="en-US" sz="2000" b="1" dirty="0">
                <a:latin typeface="Courier New" pitchFamily="49" charset="0"/>
                <a:ea typeface="+mn-ea"/>
                <a:cs typeface="Courier New" pitchFamily="49" charset="0"/>
              </a:rPr>
              <a:t> load() </a:t>
            </a:r>
            <a:r>
              <a:rPr lang="en-US" sz="2000" dirty="0"/>
              <a:t>method is </a:t>
            </a:r>
            <a:r>
              <a:rPr lang="en-US" sz="2000" dirty="0" smtClean="0"/>
              <a:t>persistent. Persistent </a:t>
            </a:r>
            <a:r>
              <a:rPr lang="en-US" sz="2000" dirty="0"/>
              <a:t>instances may be made transient by calling </a:t>
            </a:r>
            <a:r>
              <a:rPr lang="en-US" sz="2000" b="1" dirty="0">
                <a:latin typeface="Courier New" pitchFamily="49" charset="0"/>
                <a:ea typeface="+mn-ea"/>
                <a:cs typeface="Courier New" pitchFamily="49" charset="0"/>
              </a:rPr>
              <a:t>delete().</a:t>
            </a:r>
          </a:p>
          <a:p>
            <a:r>
              <a:rPr lang="en-US" b="1" dirty="0">
                <a:latin typeface="Courier New" pitchFamily="49" charset="0"/>
                <a:cs typeface="Courier New" pitchFamily="49" charset="0"/>
              </a:rPr>
              <a:t>Object get(Class </a:t>
            </a:r>
            <a:r>
              <a:rPr lang="en-US" b="1" dirty="0" err="1">
                <a:latin typeface="Courier New" pitchFamily="49" charset="0"/>
                <a:cs typeface="Courier New" pitchFamily="49" charset="0"/>
              </a:rPr>
              <a:t>clazz</a:t>
            </a:r>
            <a:r>
              <a:rPr lang="en-US" b="1" dirty="0">
                <a:latin typeface="Courier New" pitchFamily="49" charset="0"/>
                <a:cs typeface="Courier New" pitchFamily="49" charset="0"/>
              </a:rPr>
              <a:t>, Serializable id) throws </a:t>
            </a:r>
            <a:r>
              <a:rPr lang="en-US" b="1" dirty="0" smtClean="0">
                <a:latin typeface="Courier New" pitchFamily="49" charset="0"/>
                <a:cs typeface="Courier New" pitchFamily="49" charset="0"/>
              </a:rPr>
              <a:t>HibernateException</a:t>
            </a:r>
          </a:p>
          <a:p>
            <a:pPr lvl="1"/>
            <a:r>
              <a:rPr lang="en-US" sz="2000" dirty="0"/>
              <a:t>Return the persistent instance of the given entity class with the given identifier, or </a:t>
            </a:r>
            <a:r>
              <a:rPr lang="en-US" sz="2000" b="1" dirty="0">
                <a:latin typeface="Courier New" pitchFamily="49" charset="0"/>
                <a:ea typeface="+mn-ea"/>
                <a:cs typeface="Courier New" pitchFamily="49" charset="0"/>
              </a:rPr>
              <a:t>null</a:t>
            </a:r>
            <a:r>
              <a:rPr lang="en-US" sz="2000" dirty="0"/>
              <a:t> if there is no such persistent instance. </a:t>
            </a:r>
            <a:endParaRPr lang="en-US" sz="2000" dirty="0" smtClean="0"/>
          </a:p>
          <a:p>
            <a:pPr lvl="1"/>
            <a:r>
              <a:rPr lang="en-US" sz="2000" dirty="0" smtClean="0"/>
              <a:t>If </a:t>
            </a:r>
            <a:r>
              <a:rPr lang="en-US" sz="2000" dirty="0"/>
              <a:t>the instance is already associated with the session, return that instance. This method never returns an uninitialized instance</a:t>
            </a:r>
            <a:r>
              <a:rPr lang="en-US" sz="2000" dirty="0" smtClean="0"/>
              <a:t>.</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11</a:t>
            </a:fld>
            <a:endParaRPr lang="en-US"/>
          </a:p>
        </p:txBody>
      </p:sp>
    </p:spTree>
    <p:extLst>
      <p:ext uri="{BB962C8B-B14F-4D97-AF65-F5344CB8AC3E}">
        <p14:creationId xmlns:p14="http://schemas.microsoft.com/office/powerpoint/2010/main" xmlns="" val="3614340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lnSpcReduction="10000"/>
          </a:bodyPr>
          <a:lstStyle/>
          <a:p>
            <a:r>
              <a:rPr lang="en-US" b="1" dirty="0">
                <a:latin typeface="Courier New" pitchFamily="49" charset="0"/>
                <a:cs typeface="Courier New" pitchFamily="49" charset="0"/>
              </a:rPr>
              <a:t>Object load(Class </a:t>
            </a:r>
            <a:r>
              <a:rPr lang="en-US" b="1" dirty="0" err="1" smtClean="0">
                <a:latin typeface="Courier New" pitchFamily="49" charset="0"/>
                <a:cs typeface="Courier New" pitchFamily="49" charset="0"/>
              </a:rPr>
              <a:t>clazz</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Serializable id)  throws HibernateException</a:t>
            </a:r>
          </a:p>
          <a:p>
            <a:pPr lvl="1"/>
            <a:r>
              <a:rPr lang="en-US" sz="2000" dirty="0"/>
              <a:t>Return the persistent instance of the given entity class with the given identifier, </a:t>
            </a:r>
            <a:r>
              <a:rPr lang="en-US" sz="2000" dirty="0">
                <a:solidFill>
                  <a:srgbClr val="006600"/>
                </a:solidFill>
              </a:rPr>
              <a:t>assuming that the instance exists</a:t>
            </a:r>
            <a:r>
              <a:rPr lang="en-US" sz="2000" dirty="0"/>
              <a:t>. This method might return a </a:t>
            </a:r>
            <a:r>
              <a:rPr lang="en-US" sz="2000" dirty="0" err="1"/>
              <a:t>proxied</a:t>
            </a:r>
            <a:r>
              <a:rPr lang="en-US" sz="2000" dirty="0"/>
              <a:t> instance that is initialized on-demand, when a non-identifier method is accessed. </a:t>
            </a:r>
          </a:p>
          <a:p>
            <a:pPr lvl="1"/>
            <a:endParaRPr lang="en-US" sz="2000" dirty="0"/>
          </a:p>
          <a:p>
            <a:pPr marL="0" indent="0">
              <a:buNone/>
            </a:pPr>
            <a:r>
              <a:rPr lang="en-US" dirty="0"/>
              <a:t>Difference between the </a:t>
            </a:r>
            <a:r>
              <a:rPr lang="en-US" dirty="0" smtClean="0"/>
              <a:t>load() and get() </a:t>
            </a:r>
            <a:r>
              <a:rPr lang="en-US" dirty="0"/>
              <a:t>methods is that while </a:t>
            </a:r>
            <a:r>
              <a:rPr lang="en-US" dirty="0" smtClean="0"/>
              <a:t>load() assumes </a:t>
            </a:r>
            <a:r>
              <a:rPr lang="en-US" dirty="0"/>
              <a:t>that instance </a:t>
            </a:r>
            <a:r>
              <a:rPr lang="en-US" dirty="0" smtClean="0"/>
              <a:t>exists and may return a proxy and  we cannot guarantee that instance actually exists in the database (it may have got deleted).</a:t>
            </a:r>
          </a:p>
          <a:p>
            <a:pPr marL="0" lvl="1" indent="0">
              <a:buNone/>
            </a:pPr>
            <a:r>
              <a:rPr lang="en-US" sz="2000" dirty="0">
                <a:ea typeface="+mn-ea"/>
                <a:cs typeface="+mn-cs"/>
              </a:rPr>
              <a:t>Hence </a:t>
            </a:r>
            <a:r>
              <a:rPr lang="en-US" sz="2000" dirty="0" smtClean="0"/>
              <a:t>get() must be used instead of load() to </a:t>
            </a:r>
            <a:r>
              <a:rPr lang="en-US" sz="2000" dirty="0"/>
              <a:t>determine if an instance </a:t>
            </a:r>
            <a:r>
              <a:rPr lang="en-US" sz="2000" dirty="0" smtClean="0"/>
              <a:t>exists.</a:t>
            </a:r>
          </a:p>
          <a:p>
            <a:pPr marL="0" lvl="1" indent="0">
              <a:buNone/>
            </a:pPr>
            <a:r>
              <a:rPr lang="en-US" sz="2000" dirty="0" smtClean="0"/>
              <a:t>Also note that the load() will throw an exception if instance does not exist.</a:t>
            </a:r>
            <a:endParaRPr lang="en-US" sz="2000"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12</a:t>
            </a:fld>
            <a:endParaRPr lang="en-US"/>
          </a:p>
        </p:txBody>
      </p:sp>
    </p:spTree>
    <p:extLst>
      <p:ext uri="{BB962C8B-B14F-4D97-AF65-F5344CB8AC3E}">
        <p14:creationId xmlns:p14="http://schemas.microsoft.com/office/powerpoint/2010/main" xmlns="" val="3761291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a:t>
            </a:r>
            <a:endParaRPr lang="en-US" dirty="0"/>
          </a:p>
        </p:txBody>
      </p:sp>
      <p:sp>
        <p:nvSpPr>
          <p:cNvPr id="3" name="Content Placeholder 2"/>
          <p:cNvSpPr>
            <a:spLocks noGrp="1"/>
          </p:cNvSpPr>
          <p:nvPr>
            <p:ph idx="1"/>
          </p:nvPr>
        </p:nvSpPr>
        <p:spPr>
          <a:xfrm>
            <a:off x="381000" y="1143000"/>
            <a:ext cx="8382000" cy="5334000"/>
          </a:xfrm>
        </p:spPr>
        <p:txBody>
          <a:bodyPr>
            <a:normAutofit fontScale="77500" lnSpcReduction="20000"/>
          </a:bodyPr>
          <a:lstStyle/>
          <a:p>
            <a:r>
              <a:rPr lang="en-US" dirty="0"/>
              <a:t>The </a:t>
            </a:r>
            <a:r>
              <a:rPr lang="en-US" dirty="0" smtClean="0"/>
              <a:t>instance was </a:t>
            </a:r>
            <a:r>
              <a:rPr lang="en-US" dirty="0"/>
              <a:t>once associated with a persistence </a:t>
            </a:r>
            <a:r>
              <a:rPr lang="en-US" dirty="0" smtClean="0"/>
              <a:t>context/session but not is not attached to it may because the session was closed.</a:t>
            </a:r>
          </a:p>
          <a:p>
            <a:r>
              <a:rPr lang="en-US" dirty="0" smtClean="0"/>
              <a:t>It </a:t>
            </a:r>
            <a:r>
              <a:rPr lang="en-US" dirty="0"/>
              <a:t>has a persistent identity and can have a corresponding row in the database. </a:t>
            </a:r>
            <a:endParaRPr lang="en-US" dirty="0" smtClean="0"/>
          </a:p>
          <a:p>
            <a:r>
              <a:rPr lang="en-US" dirty="0" smtClean="0"/>
              <a:t>While for persistent instance Hibernate  guarantees </a:t>
            </a:r>
            <a:r>
              <a:rPr lang="en-US" dirty="0"/>
              <a:t>the relationship between persistent </a:t>
            </a:r>
            <a:r>
              <a:rPr lang="en-US" dirty="0" smtClean="0"/>
              <a:t>(database ) identity </a:t>
            </a:r>
            <a:r>
              <a:rPr lang="en-US" dirty="0"/>
              <a:t>and Java </a:t>
            </a:r>
            <a:r>
              <a:rPr lang="en-US" dirty="0" smtClean="0"/>
              <a:t>identity</a:t>
            </a:r>
            <a:r>
              <a:rPr lang="en-US" dirty="0"/>
              <a:t> </a:t>
            </a:r>
            <a:r>
              <a:rPr lang="en-US" dirty="0" smtClean="0"/>
              <a:t>for detached instance there is no such </a:t>
            </a:r>
            <a:r>
              <a:rPr lang="en-US" dirty="0"/>
              <a:t>guarantees </a:t>
            </a:r>
            <a:r>
              <a:rPr lang="en-US" dirty="0" smtClean="0"/>
              <a:t>.</a:t>
            </a:r>
          </a:p>
          <a:p>
            <a:r>
              <a:rPr lang="en-US" dirty="0"/>
              <a:t>Detached instances may be made persistent by calling </a:t>
            </a:r>
            <a:r>
              <a:rPr lang="en-US" b="1" dirty="0">
                <a:latin typeface="Courier New" pitchFamily="49" charset="0"/>
                <a:cs typeface="Courier New" pitchFamily="49" charset="0"/>
              </a:rPr>
              <a:t>update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saveOrUpdate</a:t>
            </a:r>
            <a:r>
              <a:rPr lang="en-US" b="1" dirty="0" smtClean="0">
                <a:latin typeface="Courier New" pitchFamily="49" charset="0"/>
                <a:cs typeface="Courier New" pitchFamily="49" charset="0"/>
              </a:rPr>
              <a:t>()</a:t>
            </a:r>
          </a:p>
          <a:p>
            <a:r>
              <a:rPr lang="en-US" dirty="0" smtClean="0"/>
              <a:t>The </a:t>
            </a:r>
            <a:r>
              <a:rPr lang="en-US" dirty="0"/>
              <a:t>state of a transient or detached instance may also be made persistent as a new persistent instance by calling </a:t>
            </a:r>
            <a:r>
              <a:rPr lang="en-US" b="1" dirty="0">
                <a:latin typeface="Courier New" pitchFamily="49" charset="0"/>
                <a:cs typeface="Courier New" pitchFamily="49" charset="0"/>
              </a:rPr>
              <a:t>merge().</a:t>
            </a:r>
            <a:br>
              <a:rPr lang="en-US" b="1" dirty="0">
                <a:latin typeface="Courier New" pitchFamily="49" charset="0"/>
                <a:cs typeface="Courier New" pitchFamily="49" charset="0"/>
              </a:rPr>
            </a:br>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13</a:t>
            </a:fld>
            <a:endParaRPr lang="en-US"/>
          </a:p>
        </p:txBody>
      </p:sp>
    </p:spTree>
    <p:extLst>
      <p:ext uri="{BB962C8B-B14F-4D97-AF65-F5344CB8AC3E}">
        <p14:creationId xmlns:p14="http://schemas.microsoft.com/office/powerpoint/2010/main" xmlns="" val="2657247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839200" cy="838200"/>
          </a:xfrm>
        </p:spPr>
        <p:txBody>
          <a:bodyPr/>
          <a:lstStyle/>
          <a:p>
            <a:r>
              <a:rPr lang="en-US" dirty="0">
                <a:latin typeface="Courier New" pitchFamily="49" charset="0"/>
                <a:cs typeface="Courier New" pitchFamily="49" charset="0"/>
              </a:rPr>
              <a:t>update</a:t>
            </a:r>
            <a:r>
              <a:rPr lang="en-US" dirty="0" smtClean="0">
                <a:latin typeface="Courier New" pitchFamily="49" charset="0"/>
                <a:cs typeface="Courier New" pitchFamily="49" charset="0"/>
              </a:rPr>
              <a:t>()and merge() </a:t>
            </a:r>
            <a:endParaRPr lang="en-US" dirty="0"/>
          </a:p>
        </p:txBody>
      </p:sp>
      <p:sp>
        <p:nvSpPr>
          <p:cNvPr id="3" name="Content Placeholder 2"/>
          <p:cNvSpPr>
            <a:spLocks noGrp="1"/>
          </p:cNvSpPr>
          <p:nvPr>
            <p:ph idx="1"/>
          </p:nvPr>
        </p:nvSpPr>
        <p:spPr>
          <a:xfrm>
            <a:off x="0" y="1291208"/>
            <a:ext cx="8839200" cy="5378152"/>
          </a:xfrm>
        </p:spPr>
        <p:txBody>
          <a:bodyPr>
            <a:normAutofit fontScale="85000" lnSpcReduction="10000"/>
          </a:bodyPr>
          <a:lstStyle/>
          <a:p>
            <a:pPr>
              <a:lnSpc>
                <a:spcPct val="120000"/>
              </a:lnSpc>
            </a:pPr>
            <a:r>
              <a:rPr lang="en-US" b="1" dirty="0">
                <a:latin typeface="Courier New" pitchFamily="49" charset="0"/>
                <a:cs typeface="Courier New" pitchFamily="49" charset="0"/>
              </a:rPr>
              <a:t>void update(Object object)  throws HibernateException</a:t>
            </a:r>
          </a:p>
          <a:p>
            <a:pPr lvl="1">
              <a:lnSpc>
                <a:spcPct val="120000"/>
              </a:lnSpc>
            </a:pPr>
            <a:r>
              <a:rPr lang="en-US" sz="2000" dirty="0"/>
              <a:t>Update the persistent instance with the identifier of the given detached </a:t>
            </a:r>
            <a:r>
              <a:rPr lang="en-US" sz="2000" dirty="0" smtClean="0"/>
              <a:t>instance</a:t>
            </a:r>
            <a:r>
              <a:rPr lang="en-US" sz="2000" dirty="0" smtClean="0">
                <a:solidFill>
                  <a:srgbClr val="C00000"/>
                </a:solidFill>
              </a:rPr>
              <a:t>. </a:t>
            </a:r>
          </a:p>
          <a:p>
            <a:pPr lvl="1">
              <a:lnSpc>
                <a:spcPct val="120000"/>
              </a:lnSpc>
            </a:pPr>
            <a:r>
              <a:rPr lang="en-US" sz="2000" dirty="0"/>
              <a:t>If there is a persistent instance with the same identifier, an exception is thrown. </a:t>
            </a:r>
          </a:p>
          <a:p>
            <a:pPr lvl="1">
              <a:lnSpc>
                <a:spcPct val="120000"/>
              </a:lnSpc>
            </a:pPr>
            <a:r>
              <a:rPr lang="en-US" sz="2000" dirty="0" smtClean="0"/>
              <a:t>This operation cascades to associated instances if the association is mapped with </a:t>
            </a:r>
            <a:r>
              <a:rPr lang="en-US" sz="2000" b="1" dirty="0" smtClean="0">
                <a:latin typeface="Courier New" pitchFamily="49" charset="0"/>
                <a:cs typeface="Courier New" pitchFamily="49" charset="0"/>
              </a:rPr>
              <a:t>cascade="save-update".</a:t>
            </a:r>
          </a:p>
          <a:p>
            <a:pPr>
              <a:lnSpc>
                <a:spcPct val="120000"/>
              </a:lnSpc>
            </a:pPr>
            <a:r>
              <a:rPr lang="en-US" b="1" dirty="0" smtClean="0">
                <a:latin typeface="Courier New" pitchFamily="49" charset="0"/>
                <a:cs typeface="Courier New" pitchFamily="49" charset="0"/>
              </a:rPr>
              <a:t>Object </a:t>
            </a:r>
            <a:r>
              <a:rPr lang="en-US" b="1" dirty="0">
                <a:latin typeface="Courier New" pitchFamily="49" charset="0"/>
                <a:cs typeface="Courier New" pitchFamily="49" charset="0"/>
              </a:rPr>
              <a:t>merge(Object object)  throws </a:t>
            </a:r>
            <a:r>
              <a:rPr lang="en-US" b="1" dirty="0" smtClean="0">
                <a:latin typeface="Courier New" pitchFamily="49" charset="0"/>
                <a:cs typeface="Courier New" pitchFamily="49" charset="0"/>
              </a:rPr>
              <a:t>HibernateException</a:t>
            </a:r>
          </a:p>
          <a:p>
            <a:pPr lvl="1">
              <a:lnSpc>
                <a:spcPct val="120000"/>
              </a:lnSpc>
            </a:pPr>
            <a:r>
              <a:rPr lang="en-US" sz="2000" dirty="0"/>
              <a:t>Copy the state of the given object onto the persistent object with the same </a:t>
            </a:r>
            <a:r>
              <a:rPr lang="en-US" sz="2000" dirty="0" smtClean="0"/>
              <a:t>identifier. </a:t>
            </a:r>
          </a:p>
          <a:p>
            <a:pPr lvl="1">
              <a:lnSpc>
                <a:spcPct val="120000"/>
              </a:lnSpc>
            </a:pPr>
            <a:r>
              <a:rPr lang="en-US" sz="2000" dirty="0" smtClean="0"/>
              <a:t>This </a:t>
            </a:r>
            <a:r>
              <a:rPr lang="en-US" sz="2000" dirty="0"/>
              <a:t>operation cascades to associated instances if the association is mapped with </a:t>
            </a:r>
            <a:r>
              <a:rPr lang="en-US" sz="2000" b="1" dirty="0">
                <a:latin typeface="Courier New" pitchFamily="49" charset="0"/>
                <a:cs typeface="Courier New" pitchFamily="49" charset="0"/>
              </a:rPr>
              <a:t>cascade="merge</a:t>
            </a:r>
            <a:r>
              <a:rPr lang="en-US" sz="2000" b="1" dirty="0" smtClean="0">
                <a:latin typeface="Courier New" pitchFamily="49" charset="0"/>
                <a:cs typeface="Courier New" pitchFamily="49" charset="0"/>
              </a:rPr>
              <a:t>".</a:t>
            </a:r>
          </a:p>
          <a:p>
            <a:pPr marL="457200" lvl="1" indent="0">
              <a:lnSpc>
                <a:spcPct val="120000"/>
              </a:lnSpc>
              <a:buNone/>
            </a:pP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en-US" sz="2000" dirty="0"/>
              <a:t/>
            </a:r>
            <a:br>
              <a:rPr lang="en-US" sz="2000" dirty="0"/>
            </a:br>
            <a:endParaRPr lang="en-US" sz="2000" dirty="0"/>
          </a:p>
          <a:p>
            <a:pPr>
              <a:lnSpc>
                <a:spcPct val="120000"/>
              </a:lnSpc>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14</a:t>
            </a:fld>
            <a:endParaRPr lang="en-US" dirty="0"/>
          </a:p>
        </p:txBody>
      </p:sp>
    </p:spTree>
    <p:extLst>
      <p:ext uri="{BB962C8B-B14F-4D97-AF65-F5344CB8AC3E}">
        <p14:creationId xmlns:p14="http://schemas.microsoft.com/office/powerpoint/2010/main" xmlns="" val="716774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76"/>
            <a:ext cx="8143932" cy="1071570"/>
          </a:xfrm>
        </p:spPr>
        <p:txBody>
          <a:bodyPr>
            <a:normAutofit/>
          </a:bodyPr>
          <a:lstStyle/>
          <a:p>
            <a:r>
              <a:rPr lang="en-US" smtClean="0">
                <a:latin typeface="Courier New" pitchFamily="49" charset="0"/>
                <a:cs typeface="Courier New" pitchFamily="49" charset="0"/>
              </a:rPr>
              <a:t>update</a:t>
            </a:r>
            <a:r>
              <a:rPr lang="en-US" dirty="0" smtClean="0">
                <a:latin typeface="Courier New" pitchFamily="49" charset="0"/>
                <a:cs typeface="Courier New" pitchFamily="49" charset="0"/>
              </a:rPr>
              <a:t>(),merge()</a:t>
            </a:r>
            <a:r>
              <a:rPr lang="en-US" dirty="0" smtClean="0"/>
              <a:t>differences </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15</a:t>
            </a:fld>
            <a:endParaRPr lang="en-US"/>
          </a:p>
        </p:txBody>
      </p:sp>
      <p:sp>
        <p:nvSpPr>
          <p:cNvPr id="5" name="Rectangle 4"/>
          <p:cNvSpPr/>
          <p:nvPr/>
        </p:nvSpPr>
        <p:spPr>
          <a:xfrm>
            <a:off x="76200" y="997089"/>
            <a:ext cx="8991600" cy="5693866"/>
          </a:xfrm>
          <a:prstGeom prst="rect">
            <a:avLst/>
          </a:prstGeom>
        </p:spPr>
        <p:txBody>
          <a:bodyPr wrap="square">
            <a:spAutoFit/>
          </a:bodyPr>
          <a:lstStyle/>
          <a:p>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UpdateAndMergeServletEx</a:t>
            </a:r>
            <a:r>
              <a:rPr lang="en-US" b="1" dirty="0">
                <a:latin typeface="Courier New" pitchFamily="49" charset="0"/>
                <a:cs typeface="Courier New" pitchFamily="49" charset="0"/>
              </a:rPr>
              <a:t> extends </a:t>
            </a:r>
            <a:r>
              <a:rPr lang="en-US" b="1" dirty="0" err="1">
                <a:latin typeface="Courier New" pitchFamily="49" charset="0"/>
                <a:cs typeface="Courier New" pitchFamily="49" charset="0"/>
              </a:rPr>
              <a:t>HttpServlet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protected void </a:t>
            </a:r>
            <a:r>
              <a:rPr lang="en-US" b="1" dirty="0" err="1">
                <a:latin typeface="Courier New" pitchFamily="49" charset="0"/>
                <a:cs typeface="Courier New" pitchFamily="49" charset="0"/>
              </a:rPr>
              <a:t>doGet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HttpServletRequest</a:t>
            </a:r>
            <a:r>
              <a:rPr lang="en-US" b="1" dirty="0">
                <a:latin typeface="Courier New" pitchFamily="49" charset="0"/>
                <a:cs typeface="Courier New" pitchFamily="49" charset="0"/>
              </a:rPr>
              <a:t> request, </a:t>
            </a:r>
            <a:r>
              <a:rPr lang="en-US" b="1" dirty="0" err="1">
                <a:latin typeface="Courier New" pitchFamily="49" charset="0"/>
                <a:cs typeface="Courier New" pitchFamily="49" charset="0"/>
              </a:rPr>
              <a:t>HttpServletResponse</a:t>
            </a:r>
            <a:r>
              <a:rPr lang="en-US" b="1" dirty="0">
                <a:latin typeface="Courier New" pitchFamily="49" charset="0"/>
                <a:cs typeface="Courier New" pitchFamily="49" charset="0"/>
              </a:rPr>
              <a:t> response) throws </a:t>
            </a:r>
            <a:r>
              <a:rPr lang="en-US" b="1" dirty="0" err="1">
                <a:latin typeface="Courier New" pitchFamily="49" charset="0"/>
                <a:cs typeface="Courier New" pitchFamily="49" charset="0"/>
              </a:rPr>
              <a:t>ServletException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IOException</a:t>
            </a:r>
            <a:r>
              <a:rPr lang="en-US" b="1" dirty="0">
                <a:latin typeface="Courier New" pitchFamily="49" charset="0"/>
                <a:cs typeface="Courier New" pitchFamily="49" charset="0"/>
              </a:rPr>
              <a:t> {</a:t>
            </a:r>
          </a:p>
          <a:p>
            <a:r>
              <a:rPr lang="en-US" b="1" dirty="0" err="1">
                <a:latin typeface="Courier New" pitchFamily="49" charset="0"/>
                <a:cs typeface="Courier New" pitchFamily="49" charset="0"/>
              </a:rPr>
              <a:t>SessionFactory</a:t>
            </a:r>
            <a:r>
              <a:rPr lang="en-US" b="1" dirty="0">
                <a:latin typeface="Courier New" pitchFamily="49" charset="0"/>
                <a:cs typeface="Courier New" pitchFamily="49" charset="0"/>
              </a:rPr>
              <a:t> sessionFactory1 = new Configuration().configure().</a:t>
            </a: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Session </a:t>
            </a:r>
            <a:r>
              <a:rPr lang="en-US" b="1" dirty="0" err="1">
                <a:latin typeface="Courier New" pitchFamily="49" charset="0"/>
                <a:cs typeface="Courier New" pitchFamily="49" charset="0"/>
              </a:rPr>
              <a:t>session</a:t>
            </a:r>
            <a:r>
              <a:rPr lang="en-US" b="1" dirty="0">
                <a:latin typeface="Courier New" pitchFamily="49" charset="0"/>
                <a:cs typeface="Courier New" pitchFamily="49" charset="0"/>
              </a:rPr>
              <a:t> = sessionFactory1.openSession</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Customer c = (Customer) </a:t>
            </a:r>
            <a:r>
              <a:rPr lang="en-US" b="1" dirty="0" err="1">
                <a:latin typeface="Courier New" pitchFamily="49" charset="0"/>
                <a:cs typeface="Courier New" pitchFamily="49" charset="0"/>
              </a:rPr>
              <a:t>session.get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Customer.class</a:t>
            </a:r>
            <a:r>
              <a:rPr lang="en-US" b="1" dirty="0">
                <a:latin typeface="Courier New" pitchFamily="49" charset="0"/>
                <a:cs typeface="Courier New" pitchFamily="49" charset="0"/>
              </a:rPr>
              <a:t>, new Long(1));</a:t>
            </a:r>
          </a:p>
          <a:p>
            <a:r>
              <a:rPr lang="en-US" b="1" dirty="0" err="1">
                <a:latin typeface="Courier New" pitchFamily="49" charset="0"/>
                <a:cs typeface="Courier New" pitchFamily="49" charset="0"/>
              </a:rPr>
              <a:t>session.close</a:t>
            </a:r>
            <a:r>
              <a:rPr lang="en-US" b="1" dirty="0">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sym typeface="Wingdings" pitchFamily="2" charset="2"/>
              </a:rPr>
              <a:t> </a:t>
            </a:r>
            <a:r>
              <a:rPr lang="en-US" sz="2000" dirty="0">
                <a:solidFill>
                  <a:srgbClr val="006600"/>
                </a:solidFill>
                <a:latin typeface="+mn-lt"/>
                <a:sym typeface="Wingdings" pitchFamily="2" charset="2"/>
              </a:rPr>
              <a:t>c is now detached</a:t>
            </a:r>
            <a:endParaRPr lang="en-US" sz="2000" dirty="0">
              <a:solidFill>
                <a:srgbClr val="006600"/>
              </a:solidFill>
              <a:latin typeface="+mn-lt"/>
            </a:endParaRPr>
          </a:p>
          <a:p>
            <a:r>
              <a:rPr lang="en-US" b="1" dirty="0" err="1" smtClean="0">
                <a:latin typeface="Courier New" pitchFamily="49" charset="0"/>
                <a:cs typeface="Courier New" pitchFamily="49" charset="0"/>
              </a:rPr>
              <a:t>c.getId</a:t>
            </a:r>
            <a:r>
              <a:rPr lang="en-US" b="1" dirty="0">
                <a:latin typeface="Courier New" pitchFamily="49" charset="0"/>
                <a:cs typeface="Courier New" pitchFamily="49" charset="0"/>
              </a:rPr>
              <a:t>(); </a:t>
            </a:r>
          </a:p>
          <a:p>
            <a:r>
              <a:rPr lang="en-US" b="1" dirty="0" err="1">
                <a:latin typeface="Courier New" pitchFamily="49" charset="0"/>
                <a:cs typeface="Courier New" pitchFamily="49" charset="0"/>
              </a:rPr>
              <a:t>c.setEmail</a:t>
            </a:r>
            <a:r>
              <a:rPr lang="en-US" b="1" dirty="0">
                <a:latin typeface="Courier New" pitchFamily="49" charset="0"/>
                <a:cs typeface="Courier New" pitchFamily="49" charset="0"/>
              </a:rPr>
              <a:t>("xyz@yahoo.com");</a:t>
            </a:r>
          </a:p>
          <a:p>
            <a:r>
              <a:rPr lang="en-US" b="1" dirty="0">
                <a:latin typeface="Courier New" pitchFamily="49" charset="0"/>
                <a:cs typeface="Courier New" pitchFamily="49" charset="0"/>
              </a:rPr>
              <a:t>Session session2 = sessionFactory1.openSession();</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Customer c1 = (Customer) session2.get(</a:t>
            </a:r>
            <a:r>
              <a:rPr lang="en-US" b="1" dirty="0" err="1">
                <a:latin typeface="Courier New" pitchFamily="49" charset="0"/>
                <a:cs typeface="Courier New" pitchFamily="49" charset="0"/>
              </a:rPr>
              <a:t>Customer.class</a:t>
            </a:r>
            <a:r>
              <a:rPr lang="en-US" b="1" dirty="0">
                <a:latin typeface="Courier New" pitchFamily="49" charset="0"/>
                <a:cs typeface="Courier New" pitchFamily="49" charset="0"/>
              </a:rPr>
              <a:t>, new Long(1));</a:t>
            </a:r>
          </a:p>
          <a:p>
            <a:r>
              <a:rPr lang="en-US" b="1" dirty="0" smtClean="0">
                <a:latin typeface="Courier New" pitchFamily="49" charset="0"/>
                <a:cs typeface="Courier New" pitchFamily="49" charset="0"/>
              </a:rPr>
              <a:t>//session2.update(c</a:t>
            </a:r>
            <a:r>
              <a:rPr lang="en-US" b="1" dirty="0">
                <a:latin typeface="Courier New" pitchFamily="49" charset="0"/>
                <a:cs typeface="Courier New" pitchFamily="49" charset="0"/>
              </a:rPr>
              <a:t>); </a:t>
            </a:r>
            <a:r>
              <a:rPr lang="en-US" sz="2000" dirty="0">
                <a:solidFill>
                  <a:srgbClr val="006600"/>
                </a:solidFill>
                <a:latin typeface="+mn-lt"/>
                <a:sym typeface="Wingdings" pitchFamily="2" charset="2"/>
              </a:rPr>
              <a:t> </a:t>
            </a:r>
            <a:r>
              <a:rPr lang="en-US" sz="2000" dirty="0" smtClean="0">
                <a:solidFill>
                  <a:srgbClr val="006600"/>
                </a:solidFill>
                <a:latin typeface="+mn-lt"/>
              </a:rPr>
              <a:t>Throws </a:t>
            </a:r>
            <a:r>
              <a:rPr lang="en-US" sz="2000" dirty="0" err="1">
                <a:solidFill>
                  <a:srgbClr val="006600"/>
                </a:solidFill>
                <a:latin typeface="+mn-lt"/>
              </a:rPr>
              <a:t>NonUniqueObjectException</a:t>
            </a:r>
            <a:endParaRPr lang="en-US" sz="2000" dirty="0">
              <a:solidFill>
                <a:srgbClr val="006600"/>
              </a:solidFill>
              <a:latin typeface="+mn-lt"/>
            </a:endParaRPr>
          </a:p>
          <a:p>
            <a:r>
              <a:rPr lang="en-US" b="1" dirty="0" smtClean="0">
                <a:latin typeface="Courier New" pitchFamily="49" charset="0"/>
                <a:cs typeface="Courier New" pitchFamily="49" charset="0"/>
              </a:rPr>
              <a:t>session2.merge(c);</a:t>
            </a:r>
            <a:r>
              <a:rPr lang="en-US" b="1" dirty="0" smtClean="0">
                <a:latin typeface="Courier New" pitchFamily="49" charset="0"/>
                <a:cs typeface="Courier New" pitchFamily="49" charset="0"/>
                <a:sym typeface="Wingdings" pitchFamily="2" charset="2"/>
              </a:rPr>
              <a:t> </a:t>
            </a:r>
            <a:r>
              <a:rPr lang="en-US" sz="2000" dirty="0">
                <a:solidFill>
                  <a:srgbClr val="006600"/>
                </a:solidFill>
                <a:latin typeface="+mn-lt"/>
                <a:sym typeface="Wingdings" pitchFamily="2" charset="2"/>
              </a:rPr>
              <a:t> </a:t>
            </a:r>
            <a:r>
              <a:rPr lang="en-US" sz="2000" dirty="0">
                <a:solidFill>
                  <a:srgbClr val="006600"/>
                </a:solidFill>
                <a:latin typeface="+mn-lt"/>
              </a:rPr>
              <a:t>This is fine and data gets updated</a:t>
            </a:r>
          </a:p>
          <a:p>
            <a:r>
              <a:rPr lang="en-US" b="1" dirty="0" smtClean="0">
                <a:latin typeface="Courier New" pitchFamily="49" charset="0"/>
                <a:cs typeface="Courier New" pitchFamily="49" charset="0"/>
              </a:rPr>
              <a:t>session2.flush</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session2.close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xmlns="" val="1384174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16</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28600"/>
            <a:ext cx="4857750" cy="330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486399" y="290286"/>
            <a:ext cx="3339193" cy="3385542"/>
          </a:xfrm>
          <a:prstGeom prst="rect">
            <a:avLst/>
          </a:prstGeom>
        </p:spPr>
        <p:txBody>
          <a:bodyPr wrap="square">
            <a:spAutoFit/>
          </a:bodyPr>
          <a:lstStyle/>
          <a:p>
            <a:r>
              <a:rPr lang="en-US" sz="2000" dirty="0">
                <a:solidFill>
                  <a:srgbClr val="5F5F5F"/>
                </a:solidFill>
                <a:latin typeface="+mn-lt"/>
              </a:rPr>
              <a:t>When</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session2.update(c); is </a:t>
            </a:r>
            <a:r>
              <a:rPr lang="en-US" sz="2000" dirty="0">
                <a:solidFill>
                  <a:srgbClr val="5F5F5F"/>
                </a:solidFill>
                <a:latin typeface="+mn-lt"/>
              </a:rPr>
              <a:t>used instead of </a:t>
            </a:r>
          </a:p>
          <a:p>
            <a:r>
              <a:rPr lang="en-US" b="1" dirty="0">
                <a:latin typeface="Courier New" pitchFamily="49" charset="0"/>
                <a:cs typeface="Courier New" pitchFamily="49" charset="0"/>
              </a:rPr>
              <a:t>session2.merge(c</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pPr marL="0" lvl="1"/>
            <a:r>
              <a:rPr lang="en-US" sz="2000" dirty="0">
                <a:solidFill>
                  <a:srgbClr val="5F5F5F"/>
                </a:solidFill>
                <a:latin typeface="+mn-lt"/>
              </a:rPr>
              <a:t>This</a:t>
            </a:r>
            <a:r>
              <a:rPr lang="en-US" b="1" dirty="0" smtClean="0">
                <a:latin typeface="Courier New" pitchFamily="49" charset="0"/>
                <a:cs typeface="Courier New" pitchFamily="49" charset="0"/>
              </a:rPr>
              <a:t> </a:t>
            </a:r>
            <a:r>
              <a:rPr lang="en-US" sz="2000" dirty="0">
                <a:solidFill>
                  <a:srgbClr val="5F5F5F"/>
                </a:solidFill>
                <a:latin typeface="+mn-lt"/>
              </a:rPr>
              <a:t>is i</a:t>
            </a:r>
            <a:r>
              <a:rPr lang="en-US" sz="2000" dirty="0" smtClean="0">
                <a:solidFill>
                  <a:srgbClr val="5F5F5F"/>
                </a:solidFill>
                <a:latin typeface="+mn-lt"/>
              </a:rPr>
              <a:t>f </a:t>
            </a:r>
            <a:r>
              <a:rPr lang="en-US" sz="2000" dirty="0">
                <a:solidFill>
                  <a:srgbClr val="5F5F5F"/>
                </a:solidFill>
                <a:latin typeface="+mn-lt"/>
              </a:rPr>
              <a:t>there is a persistent instance with the same </a:t>
            </a:r>
            <a:r>
              <a:rPr lang="en-US" sz="2000" dirty="0" smtClean="0">
                <a:solidFill>
                  <a:srgbClr val="5F5F5F"/>
                </a:solidFill>
                <a:latin typeface="+mn-lt"/>
              </a:rPr>
              <a:t>identifier in the session, update() will throw an exception!</a:t>
            </a:r>
            <a:endParaRPr lang="en-US" sz="2000" dirty="0">
              <a:solidFill>
                <a:srgbClr val="5F5F5F"/>
              </a:solidFill>
              <a:latin typeface="+mn-lt"/>
            </a:endParaRPr>
          </a:p>
          <a:p>
            <a:endParaRPr lang="en-US" sz="2000" dirty="0">
              <a:solidFill>
                <a:srgbClr val="5F5F5F"/>
              </a:solidFill>
              <a:latin typeface="+mn-lt"/>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1672" y="4191000"/>
            <a:ext cx="526472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5638800" y="3837057"/>
            <a:ext cx="3339193" cy="2862322"/>
          </a:xfrm>
          <a:prstGeom prst="rect">
            <a:avLst/>
          </a:prstGeom>
        </p:spPr>
        <p:txBody>
          <a:bodyPr wrap="square">
            <a:spAutoFit/>
          </a:bodyPr>
          <a:lstStyle/>
          <a:p>
            <a:r>
              <a:rPr lang="en-US" sz="2000" dirty="0" smtClean="0">
                <a:solidFill>
                  <a:srgbClr val="5F5F5F"/>
                </a:solidFill>
                <a:latin typeface="+mn-lt"/>
              </a:rPr>
              <a:t>When </a:t>
            </a:r>
            <a:r>
              <a:rPr lang="en-US" sz="2000" b="1" dirty="0">
                <a:latin typeface="Courier New" pitchFamily="49" charset="0"/>
                <a:cs typeface="Courier New" pitchFamily="49" charset="0"/>
              </a:rPr>
              <a:t>session2.merge(c);</a:t>
            </a:r>
          </a:p>
          <a:p>
            <a:r>
              <a:rPr lang="en-US" sz="2000" dirty="0" smtClean="0">
                <a:solidFill>
                  <a:srgbClr val="5F5F5F"/>
                </a:solidFill>
                <a:latin typeface="+mn-lt"/>
              </a:rPr>
              <a:t>is used the data gets updated because the instance that the session is holding gets its values from the detached instance when merge is called on detached instance.</a:t>
            </a:r>
            <a:endParaRPr lang="en-US" sz="2000" dirty="0">
              <a:solidFill>
                <a:srgbClr val="5F5F5F"/>
              </a:solidFill>
              <a:latin typeface="+mn-lt"/>
            </a:endParaRPr>
          </a:p>
        </p:txBody>
      </p:sp>
    </p:spTree>
    <p:extLst>
      <p:ext uri="{BB962C8B-B14F-4D97-AF65-F5344CB8AC3E}">
        <p14:creationId xmlns:p14="http://schemas.microsoft.com/office/powerpoint/2010/main" xmlns="" val="414704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refresh()</a:t>
            </a:r>
            <a:r>
              <a:rPr lang="en-US" dirty="0" smtClean="0"/>
              <a:t> </a:t>
            </a:r>
            <a:endParaRPr lang="en-US" dirty="0"/>
          </a:p>
        </p:txBody>
      </p:sp>
      <p:sp>
        <p:nvSpPr>
          <p:cNvPr id="3" name="Content Placeholder 2"/>
          <p:cNvSpPr>
            <a:spLocks noGrp="1"/>
          </p:cNvSpPr>
          <p:nvPr>
            <p:ph idx="1"/>
          </p:nvPr>
        </p:nvSpPr>
        <p:spPr>
          <a:xfrm>
            <a:off x="228600" y="990600"/>
            <a:ext cx="8686800" cy="5715000"/>
          </a:xfrm>
        </p:spPr>
        <p:txBody>
          <a:bodyPr/>
          <a:lstStyle/>
          <a:p>
            <a:r>
              <a:rPr lang="en-US" b="1" dirty="0">
                <a:latin typeface="Courier New" pitchFamily="49" charset="0"/>
                <a:cs typeface="Courier New" pitchFamily="49" charset="0"/>
              </a:rPr>
              <a:t>void delete(Object object) throws HibernateException</a:t>
            </a:r>
          </a:p>
          <a:p>
            <a:pPr marL="857250" lvl="1" indent="-457200"/>
            <a:r>
              <a:rPr lang="en-US" sz="2000" dirty="0"/>
              <a:t>Remove a persistent instance from the </a:t>
            </a:r>
            <a:r>
              <a:rPr lang="en-US" sz="2000" dirty="0" err="1"/>
              <a:t>datastore</a:t>
            </a:r>
            <a:r>
              <a:rPr lang="en-US" sz="2000" dirty="0"/>
              <a:t>. The argument may be an instance associated with the receiving Session or a transient instance with an identifier associated with existing persistent state. This operation cascades to associated instances if the association is mapped with cascade="delete". </a:t>
            </a:r>
            <a:endParaRPr lang="en-US" sz="2000" dirty="0" smtClean="0"/>
          </a:p>
          <a:p>
            <a:pPr marL="457200" indent="-457200"/>
            <a:r>
              <a:rPr lang="en-US" b="1" dirty="0">
                <a:latin typeface="Courier New" pitchFamily="49" charset="0"/>
                <a:cs typeface="Courier New" pitchFamily="49" charset="0"/>
              </a:rPr>
              <a:t>void refresh(Object object) throws HibernateException</a:t>
            </a:r>
          </a:p>
          <a:p>
            <a:pPr marL="400050" lvl="1" indent="0">
              <a:buNone/>
            </a:pPr>
            <a:r>
              <a:rPr lang="en-US" sz="2000" dirty="0" smtClean="0"/>
              <a:t>This method is useful to sync the state of the given instance with underlying database in cases where there are chances that database might have been altered outside the application as a result of a trigger. This is also useful in </a:t>
            </a:r>
            <a:r>
              <a:rPr lang="en-US" sz="2000" dirty="0"/>
              <a:t>cases where </a:t>
            </a:r>
            <a:r>
              <a:rPr lang="en-US" sz="2000" dirty="0" smtClean="0"/>
              <a:t>direct </a:t>
            </a:r>
            <a:r>
              <a:rPr lang="en-US" sz="2000" dirty="0"/>
              <a:t>SQL </a:t>
            </a:r>
            <a:r>
              <a:rPr lang="en-US" sz="2000" dirty="0" smtClean="0"/>
              <a:t>is used by the application to update the data.</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17</a:t>
            </a:fld>
            <a:endParaRPr lang="en-US"/>
          </a:p>
        </p:txBody>
      </p:sp>
    </p:spTree>
    <p:extLst>
      <p:ext uri="{BB962C8B-B14F-4D97-AF65-F5344CB8AC3E}">
        <p14:creationId xmlns:p14="http://schemas.microsoft.com/office/powerpoint/2010/main" xmlns="" val="619865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flush(), close(), clear</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152400" y="1066800"/>
            <a:ext cx="8763000" cy="5562600"/>
          </a:xfrm>
        </p:spPr>
        <p:txBody>
          <a:bodyPr>
            <a:normAutofit fontScale="85000" lnSpcReduction="10000"/>
          </a:bodyPr>
          <a:lstStyle/>
          <a:p>
            <a:pPr>
              <a:lnSpc>
                <a:spcPct val="120000"/>
              </a:lnSpc>
            </a:pPr>
            <a:r>
              <a:rPr lang="en-US" b="1" dirty="0">
                <a:latin typeface="Courier New" pitchFamily="49" charset="0"/>
                <a:cs typeface="Courier New" pitchFamily="49" charset="0"/>
              </a:rPr>
              <a:t>void flush() throws HibernateException</a:t>
            </a:r>
          </a:p>
          <a:p>
            <a:pPr lvl="1">
              <a:lnSpc>
                <a:spcPct val="120000"/>
              </a:lnSpc>
            </a:pPr>
            <a:r>
              <a:rPr lang="en-US" sz="2000" dirty="0" smtClean="0"/>
              <a:t>This is the method that actually </a:t>
            </a:r>
            <a:r>
              <a:rPr lang="en-US" sz="2000" dirty="0"/>
              <a:t>synchronizing the underlying </a:t>
            </a:r>
            <a:r>
              <a:rPr lang="en-US" sz="2000" dirty="0" smtClean="0"/>
              <a:t>database with persistent object  </a:t>
            </a:r>
            <a:r>
              <a:rPr lang="en-US" sz="2000" dirty="0"/>
              <a:t>held in </a:t>
            </a:r>
            <a:r>
              <a:rPr lang="en-US" sz="2000" dirty="0" smtClean="0"/>
              <a:t>session memory</a:t>
            </a:r>
            <a:r>
              <a:rPr lang="en-US" sz="2000" dirty="0"/>
              <a:t>. </a:t>
            </a:r>
            <a:endParaRPr lang="en-US" sz="2000" dirty="0" smtClean="0"/>
          </a:p>
          <a:p>
            <a:pPr lvl="1">
              <a:lnSpc>
                <a:spcPct val="120000"/>
              </a:lnSpc>
            </a:pPr>
            <a:r>
              <a:rPr lang="en-US" sz="2000" dirty="0" smtClean="0"/>
              <a:t>This should be called </a:t>
            </a:r>
            <a:r>
              <a:rPr lang="en-US" sz="2000" dirty="0"/>
              <a:t>at the end of a unit of work, before committing the transaction and closing the session (depending on </a:t>
            </a:r>
            <a:r>
              <a:rPr lang="en-US" sz="2000" b="1" dirty="0">
                <a:latin typeface="Courier New" pitchFamily="49" charset="0"/>
                <a:cs typeface="Courier New" pitchFamily="49" charset="0"/>
              </a:rPr>
              <a:t>flush-mode,</a:t>
            </a:r>
            <a:r>
              <a:rPr lang="en-US" sz="2000" dirty="0"/>
              <a:t> </a:t>
            </a:r>
            <a:r>
              <a:rPr lang="en-US" sz="2000" b="1" dirty="0">
                <a:latin typeface="Courier New" pitchFamily="49" charset="0"/>
                <a:cs typeface="Courier New" pitchFamily="49" charset="0"/>
              </a:rPr>
              <a:t>Transaction.commit() </a:t>
            </a:r>
            <a:r>
              <a:rPr lang="en-US" sz="2000" dirty="0"/>
              <a:t>calls this method). </a:t>
            </a:r>
            <a:endParaRPr lang="en-US" sz="2000" dirty="0" smtClean="0"/>
          </a:p>
          <a:p>
            <a:pPr>
              <a:lnSpc>
                <a:spcPct val="120000"/>
              </a:lnSpc>
            </a:pPr>
            <a:r>
              <a:rPr lang="en-US" b="1" dirty="0">
                <a:latin typeface="Courier New" pitchFamily="49" charset="0"/>
                <a:cs typeface="Courier New" pitchFamily="49" charset="0"/>
              </a:rPr>
              <a:t>Connection close()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throws HibernateException</a:t>
            </a:r>
          </a:p>
          <a:p>
            <a:pPr lvl="1">
              <a:lnSpc>
                <a:spcPct val="120000"/>
              </a:lnSpc>
            </a:pPr>
            <a:r>
              <a:rPr lang="en-US" sz="2000" dirty="0"/>
              <a:t>End the session by releasing the JDBC connection and cleaning up. It is not strictly necessary to close the session but </a:t>
            </a:r>
            <a:r>
              <a:rPr lang="en-US" sz="2000" dirty="0" smtClean="0"/>
              <a:t> </a:t>
            </a:r>
            <a:r>
              <a:rPr lang="en-US" sz="2000" dirty="0"/>
              <a:t>at least </a:t>
            </a:r>
            <a:r>
              <a:rPr lang="en-US" sz="2000" dirty="0" smtClean="0"/>
              <a:t>it must be disconnected by calling </a:t>
            </a:r>
            <a:r>
              <a:rPr lang="en-US" sz="2000" b="1" dirty="0">
                <a:latin typeface="Courier New" pitchFamily="49" charset="0"/>
                <a:ea typeface="+mn-ea"/>
                <a:cs typeface="Courier New" pitchFamily="49" charset="0"/>
              </a:rPr>
              <a:t>disconnect() </a:t>
            </a:r>
            <a:endParaRPr lang="en-US" sz="2000" b="1" dirty="0" smtClean="0">
              <a:latin typeface="Courier New" pitchFamily="49" charset="0"/>
              <a:ea typeface="+mn-ea"/>
              <a:cs typeface="Courier New" pitchFamily="49" charset="0"/>
            </a:endParaRPr>
          </a:p>
          <a:p>
            <a:pPr>
              <a:lnSpc>
                <a:spcPct val="120000"/>
              </a:lnSpc>
            </a:pPr>
            <a:r>
              <a:rPr lang="en-US" b="1" dirty="0">
                <a:latin typeface="Courier New" pitchFamily="49" charset="0"/>
                <a:cs typeface="Courier New" pitchFamily="49" charset="0"/>
              </a:rPr>
              <a:t>void clear() </a:t>
            </a:r>
          </a:p>
          <a:p>
            <a:pPr lvl="1">
              <a:lnSpc>
                <a:spcPct val="120000"/>
              </a:lnSpc>
            </a:pPr>
            <a:r>
              <a:rPr lang="en-US" sz="2000" dirty="0" smtClean="0"/>
              <a:t>Completely </a:t>
            </a:r>
            <a:r>
              <a:rPr lang="en-US" sz="2000" dirty="0"/>
              <a:t>clear the session. Evict all loaded instances and cancel all pending saves, updates and deletions. Do not close open iterators or instances of </a:t>
            </a:r>
            <a:r>
              <a:rPr lang="en-US" sz="2000" b="1" dirty="0" err="1">
                <a:latin typeface="Courier New" pitchFamily="49" charset="0"/>
                <a:ea typeface="+mn-ea"/>
                <a:cs typeface="Courier New" pitchFamily="49" charset="0"/>
              </a:rPr>
              <a:t>ScrollableResults</a:t>
            </a:r>
            <a:r>
              <a:rPr lang="en-US" sz="2000" dirty="0"/>
              <a:t>. </a:t>
            </a:r>
            <a:endParaRPr lang="en-US" sz="2000" b="1" dirty="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18</a:t>
            </a:fld>
            <a:endParaRPr lang="en-US"/>
          </a:p>
        </p:txBody>
      </p:sp>
    </p:spTree>
    <p:extLst>
      <p:ext uri="{BB962C8B-B14F-4D97-AF65-F5344CB8AC3E}">
        <p14:creationId xmlns:p14="http://schemas.microsoft.com/office/powerpoint/2010/main" xmlns="" val="3132893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76200" y="1066800"/>
            <a:ext cx="8915400" cy="5257800"/>
          </a:xfrm>
        </p:spPr>
        <p:txBody>
          <a:bodyPr>
            <a:normAutofit fontScale="85000" lnSpcReduction="10000"/>
          </a:bodyPr>
          <a:lstStyle/>
          <a:p>
            <a:pPr>
              <a:lnSpc>
                <a:spcPct val="120000"/>
              </a:lnSpc>
            </a:pPr>
            <a:r>
              <a:rPr lang="en-US" dirty="0" smtClean="0"/>
              <a:t>Transaction can be set using the methods of </a:t>
            </a:r>
            <a:r>
              <a:rPr lang="en-US" b="1" dirty="0" smtClean="0">
                <a:latin typeface="Courier New" pitchFamily="49" charset="0"/>
                <a:cs typeface="Courier New" pitchFamily="49" charset="0"/>
              </a:rPr>
              <a:t>Session</a:t>
            </a:r>
            <a:r>
              <a:rPr lang="en-US" dirty="0" smtClean="0"/>
              <a:t>.</a:t>
            </a:r>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beginTransaction</a:t>
            </a:r>
            <a:r>
              <a:rPr lang="en-US" sz="2000" b="1" dirty="0">
                <a:latin typeface="Courier New" pitchFamily="49" charset="0"/>
                <a:cs typeface="Courier New" pitchFamily="49" charset="0"/>
              </a:rPr>
              <a:t>() throws </a:t>
            </a:r>
            <a:r>
              <a:rPr lang="en-US" sz="2000" b="1" dirty="0" smtClean="0">
                <a:latin typeface="Courier New" pitchFamily="49" charset="0"/>
                <a:cs typeface="Courier New" pitchFamily="49" charset="0"/>
              </a:rPr>
              <a:t>HibernateException</a:t>
            </a:r>
          </a:p>
          <a:p>
            <a:pPr marL="400050" lvl="2" indent="0">
              <a:lnSpc>
                <a:spcPct val="120000"/>
              </a:lnSpc>
              <a:buNone/>
            </a:pPr>
            <a:r>
              <a:rPr lang="en-US" sz="2000" dirty="0"/>
              <a:t>If Transaction object is associated with the session return that else create a new transaction. </a:t>
            </a:r>
            <a:endParaRPr lang="en-US" sz="2000" dirty="0" smtClean="0"/>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getTransaction</a:t>
            </a:r>
            <a:r>
              <a:rPr lang="en-US" sz="2000" b="1" dirty="0" smtClean="0">
                <a:latin typeface="Courier New" pitchFamily="49" charset="0"/>
                <a:cs typeface="Courier New" pitchFamily="49" charset="0"/>
              </a:rPr>
              <a:t>()</a:t>
            </a:r>
          </a:p>
          <a:p>
            <a:pPr marL="400050" lvl="2" indent="0">
              <a:lnSpc>
                <a:spcPct val="120000"/>
              </a:lnSpc>
              <a:buNone/>
            </a:pPr>
            <a:r>
              <a:rPr lang="en-US" sz="2000" dirty="0"/>
              <a:t>Get the Transaction instance associated with this session</a:t>
            </a:r>
          </a:p>
          <a:p>
            <a:pPr marL="400050" lvl="2" indent="0">
              <a:lnSpc>
                <a:spcPct val="120000"/>
              </a:lnSpc>
              <a:buNone/>
            </a:pPr>
            <a:r>
              <a:rPr lang="en-US" sz="2000" b="1" dirty="0" smtClean="0">
                <a:latin typeface="Courier New" pitchFamily="49" charset="0"/>
                <a:cs typeface="Courier New" pitchFamily="49" charset="0"/>
              </a:rPr>
              <a:t>In both the cases t</a:t>
            </a:r>
            <a:r>
              <a:rPr lang="en-US" sz="2000" dirty="0" smtClean="0"/>
              <a:t>he </a:t>
            </a:r>
            <a:r>
              <a:rPr lang="en-US" sz="2000" dirty="0"/>
              <a:t>class of the returned Transaction object is determined by the property </a:t>
            </a:r>
            <a:r>
              <a:rPr lang="en-US" sz="2000" b="1" dirty="0" err="1">
                <a:latin typeface="Courier New" pitchFamily="49" charset="0"/>
                <a:cs typeface="Courier New" pitchFamily="49" charset="0"/>
              </a:rPr>
              <a:t>hibernate.transaction_factory</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lnSpc>
                <a:spcPct val="120000"/>
              </a:lnSpc>
            </a:pPr>
            <a:r>
              <a:rPr lang="en-US" dirty="0" smtClean="0"/>
              <a:t>The most common approach is </a:t>
            </a:r>
            <a:r>
              <a:rPr lang="en-US" dirty="0"/>
              <a:t>the session-per-request </a:t>
            </a:r>
            <a:r>
              <a:rPr lang="en-US" dirty="0" smtClean="0"/>
              <a:t> pattern where a </a:t>
            </a:r>
            <a:r>
              <a:rPr lang="en-US" dirty="0"/>
              <a:t>single Hibernate Session </a:t>
            </a:r>
            <a:r>
              <a:rPr lang="en-US" dirty="0" smtClean="0"/>
              <a:t>has same </a:t>
            </a:r>
            <a:r>
              <a:rPr lang="en-US" dirty="0"/>
              <a:t>scope as a single database </a:t>
            </a:r>
            <a:r>
              <a:rPr lang="en-US" dirty="0" smtClean="0"/>
              <a:t>transaction.</a:t>
            </a:r>
            <a:endParaRPr lang="en-US" dirty="0"/>
          </a:p>
          <a:p>
            <a:pPr>
              <a:lnSpc>
                <a:spcPct val="120000"/>
              </a:lnSpc>
            </a:pPr>
            <a:r>
              <a:rPr lang="en-US" dirty="0" smtClean="0"/>
              <a:t>The </a:t>
            </a:r>
            <a:r>
              <a:rPr lang="en-US" dirty="0"/>
              <a:t>Hibernate session can be used for multiple DB operations (save, query, update) within the same request</a:t>
            </a:r>
            <a:r>
              <a:rPr lang="en-US" dirty="0" smtClean="0"/>
              <a:t>.</a:t>
            </a:r>
            <a:endParaRPr lang="en-US" dirty="0"/>
          </a:p>
          <a:p>
            <a:pPr lvl="1"/>
            <a:endParaRPr lang="en-US" sz="2000" b="1" dirty="0">
              <a:latin typeface="Courier New" pitchFamily="49" charset="0"/>
              <a:cs typeface="Courier New" pitchFamily="49" charset="0"/>
            </a:endParaRPr>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19</a:t>
            </a:fld>
            <a:endParaRPr lang="en-US"/>
          </a:p>
        </p:txBody>
      </p:sp>
    </p:spTree>
    <p:extLst>
      <p:ext uri="{BB962C8B-B14F-4D97-AF65-F5344CB8AC3E}">
        <p14:creationId xmlns:p14="http://schemas.microsoft.com/office/powerpoint/2010/main" xmlns="" val="394217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Hibernate Architecture</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066800"/>
            <a:ext cx="6858000" cy="54170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55919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 </a:t>
            </a:r>
            <a:r>
              <a:rPr lang="en-US" dirty="0" smtClean="0">
                <a:cs typeface="Courier New" pitchFamily="49" charset="0"/>
              </a:rPr>
              <a:t>methods</a:t>
            </a:r>
            <a:endParaRPr lang="en-US" dirty="0"/>
          </a:p>
        </p:txBody>
      </p:sp>
      <p:sp>
        <p:nvSpPr>
          <p:cNvPr id="3" name="Content Placeholder 2"/>
          <p:cNvSpPr>
            <a:spLocks noGrp="1"/>
          </p:cNvSpPr>
          <p:nvPr>
            <p:ph idx="1"/>
          </p:nvPr>
        </p:nvSpPr>
        <p:spPr>
          <a:xfrm>
            <a:off x="152400" y="914400"/>
            <a:ext cx="8763000" cy="5867400"/>
          </a:xfrm>
        </p:spPr>
        <p:txBody>
          <a:bodyPr>
            <a:normAutofit fontScale="77500" lnSpcReduction="20000"/>
          </a:bodyPr>
          <a:lstStyle/>
          <a:p>
            <a:pPr>
              <a:lnSpc>
                <a:spcPct val="120000"/>
              </a:lnSpc>
            </a:pPr>
            <a:r>
              <a:rPr lang="en-US" b="1" dirty="0">
                <a:latin typeface="Courier New" pitchFamily="49" charset="0"/>
                <a:cs typeface="Courier New" pitchFamily="49" charset="0"/>
              </a:rPr>
              <a:t>void begin() throws </a:t>
            </a:r>
            <a:r>
              <a:rPr lang="en-US" b="1" dirty="0" smtClean="0">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20000"/>
              </a:lnSpc>
            </a:pPr>
            <a:r>
              <a:rPr lang="en-US" b="1" dirty="0">
                <a:latin typeface="Courier New" pitchFamily="49" charset="0"/>
                <a:cs typeface="Courier New" pitchFamily="49" charset="0"/>
              </a:rPr>
              <a:t>void commit() throws HibernateException</a:t>
            </a:r>
          </a:p>
          <a:p>
            <a:pPr>
              <a:lnSpc>
                <a:spcPct val="120000"/>
              </a:lnSpc>
            </a:pPr>
            <a:r>
              <a:rPr lang="en-US" b="1" dirty="0">
                <a:latin typeface="Courier New" pitchFamily="49" charset="0"/>
                <a:cs typeface="Courier New" pitchFamily="49" charset="0"/>
              </a:rPr>
              <a:t>void rollback() throws HibernateException</a:t>
            </a:r>
          </a:p>
          <a:p>
            <a:pPr>
              <a:lnSpc>
                <a:spcPct val="120000"/>
              </a:lnSpc>
            </a:pPr>
            <a:r>
              <a:rPr lang="en-US" dirty="0" smtClean="0"/>
              <a:t>To check if transactions was committed or rolled-back properly</a:t>
            </a:r>
          </a:p>
          <a:p>
            <a:pPr>
              <a:lnSpc>
                <a:spcPct val="12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wasRolledBack</a:t>
            </a:r>
            <a:r>
              <a:rPr lang="en-US" b="1" dirty="0">
                <a:latin typeface="Courier New" pitchFamily="49" charset="0"/>
                <a:cs typeface="Courier New" pitchFamily="49" charset="0"/>
              </a:rPr>
              <a:t>() throws HibernateException</a:t>
            </a:r>
          </a:p>
          <a:p>
            <a:pPr>
              <a:lnSpc>
                <a:spcPct val="12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wasCommitted</a:t>
            </a:r>
            <a:r>
              <a:rPr lang="en-US" b="1" dirty="0">
                <a:latin typeface="Courier New" pitchFamily="49" charset="0"/>
                <a:cs typeface="Courier New" pitchFamily="49" charset="0"/>
              </a:rPr>
              <a:t>() throws </a:t>
            </a:r>
            <a:r>
              <a:rPr lang="en-US" b="1" dirty="0" smtClean="0">
                <a:latin typeface="Courier New" pitchFamily="49" charset="0"/>
                <a:cs typeface="Courier New" pitchFamily="49" charset="0"/>
              </a:rPr>
              <a:t>HibernateException</a:t>
            </a:r>
          </a:p>
          <a:p>
            <a:pPr>
              <a:lnSpc>
                <a:spcPct val="120000"/>
              </a:lnSpc>
            </a:pPr>
            <a:r>
              <a:rPr lang="en-US" dirty="0" smtClean="0"/>
              <a:t>Code snippet wrapping statements in a transactions:</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Session </a:t>
            </a:r>
            <a:r>
              <a:rPr lang="en-US" sz="2000" b="1" dirty="0" err="1">
                <a:solidFill>
                  <a:schemeClr val="tx1"/>
                </a:solidFill>
                <a:latin typeface="Courier New" pitchFamily="49" charset="0"/>
                <a:cs typeface="Courier New" pitchFamily="49" charset="0"/>
              </a:rPr>
              <a:t>sess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factory.openSession</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Transaction </a:t>
            </a:r>
            <a:r>
              <a:rPr lang="en-US" sz="2000" b="1" dirty="0" err="1">
                <a:solidFill>
                  <a:schemeClr val="tx1"/>
                </a:solidFill>
                <a:latin typeface="Courier New" pitchFamily="49" charset="0"/>
                <a:cs typeface="Courier New" pitchFamily="49" charset="0"/>
              </a:rPr>
              <a:t>tx</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try { </a:t>
            </a:r>
            <a:r>
              <a:rPr lang="en-US" sz="2000" b="1" dirty="0" err="1" smtClean="0">
                <a:solidFill>
                  <a:schemeClr val="tx1"/>
                </a:solidFill>
                <a:latin typeface="Courier New" pitchFamily="49" charset="0"/>
                <a:cs typeface="Courier New" pitchFamily="49" charset="0"/>
              </a:rPr>
              <a:t>tx</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sess.beginTransaction</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//do some work ... </a:t>
            </a:r>
          </a:p>
          <a:p>
            <a:pPr marL="400050" lvl="1" indent="0">
              <a:lnSpc>
                <a:spcPct val="100000"/>
              </a:lnSpc>
              <a:spcBef>
                <a:spcPts val="100"/>
              </a:spcBef>
              <a:buNone/>
            </a:pPr>
            <a:r>
              <a:rPr lang="en-US" sz="2000" b="1" dirty="0" err="1">
                <a:solidFill>
                  <a:schemeClr val="tx1"/>
                </a:solidFill>
                <a:latin typeface="Courier New" pitchFamily="49" charset="0"/>
                <a:cs typeface="Courier New" pitchFamily="49" charset="0"/>
              </a:rPr>
              <a:t>tx.commit</a:t>
            </a:r>
            <a:r>
              <a:rPr lang="en-US" sz="20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2000" b="1" dirty="0" smtClean="0">
                <a:solidFill>
                  <a:schemeClr val="tx1"/>
                </a:solidFill>
                <a:latin typeface="Courier New" pitchFamily="49" charset="0"/>
                <a:cs typeface="Courier New" pitchFamily="49" charset="0"/>
              </a:rPr>
              <a:t>catch </a:t>
            </a:r>
            <a:r>
              <a:rPr lang="en-US" sz="2000" b="1" dirty="0">
                <a:solidFill>
                  <a:schemeClr val="tx1"/>
                </a:solidFill>
                <a:latin typeface="Courier New" pitchFamily="49" charset="0"/>
                <a:cs typeface="Courier New" pitchFamily="49" charset="0"/>
              </a:rPr>
              <a:t>(Exception e) { </a:t>
            </a:r>
            <a:endParaRPr lang="en-US" sz="20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if </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tx</a:t>
            </a:r>
            <a:r>
              <a:rPr lang="en-US" sz="2000" b="1" dirty="0">
                <a:solidFill>
                  <a:schemeClr val="tx1"/>
                </a:solidFill>
                <a:latin typeface="Courier New" pitchFamily="49" charset="0"/>
                <a:cs typeface="Courier New" pitchFamily="49" charset="0"/>
              </a:rPr>
              <a:t>!=null) </a:t>
            </a:r>
            <a:r>
              <a:rPr lang="en-US" sz="2000" b="1" dirty="0" err="1">
                <a:solidFill>
                  <a:schemeClr val="tx1"/>
                </a:solidFill>
                <a:latin typeface="Courier New" pitchFamily="49" charset="0"/>
                <a:cs typeface="Courier New" pitchFamily="49" charset="0"/>
              </a:rPr>
              <a:t>tx.rollback</a:t>
            </a:r>
            <a:r>
              <a:rPr lang="en-US" sz="2000" b="1" dirty="0">
                <a:solidFill>
                  <a:schemeClr val="tx1"/>
                </a:solidFill>
                <a:latin typeface="Courier New" pitchFamily="49" charset="0"/>
                <a:cs typeface="Courier New" pitchFamily="49" charset="0"/>
              </a:rPr>
              <a:t>(); throw e; </a:t>
            </a:r>
            <a:r>
              <a:rPr lang="en-US" sz="2000" b="1" dirty="0" smtClean="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2000" b="1" dirty="0" smtClean="0">
                <a:solidFill>
                  <a:schemeClr val="tx1"/>
                </a:solidFill>
                <a:latin typeface="Courier New" pitchFamily="49" charset="0"/>
                <a:cs typeface="Courier New" pitchFamily="49" charset="0"/>
              </a:rPr>
              <a:t>finally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sess.close</a:t>
            </a:r>
            <a:r>
              <a:rPr lang="en-US" sz="2000" b="1" dirty="0">
                <a:solidFill>
                  <a:schemeClr val="tx1"/>
                </a:solidFill>
                <a:latin typeface="Courier New" pitchFamily="49" charset="0"/>
                <a:cs typeface="Courier New" pitchFamily="49" charset="0"/>
              </a:rPr>
              <a:t>(); } </a:t>
            </a:r>
          </a:p>
          <a:p>
            <a:pPr marL="0" indent="0">
              <a:buNone/>
            </a:pPr>
            <a:endParaRPr lang="en-US" dirty="0" smtClean="0">
              <a:solidFill>
                <a:schemeClr val="tx1"/>
              </a:solidFill>
            </a:endParaRPr>
          </a:p>
          <a:p>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20</a:t>
            </a:fld>
            <a:endParaRPr lang="en-US"/>
          </a:p>
        </p:txBody>
      </p:sp>
    </p:spTree>
    <p:extLst>
      <p:ext uri="{BB962C8B-B14F-4D97-AF65-F5344CB8AC3E}">
        <p14:creationId xmlns:p14="http://schemas.microsoft.com/office/powerpoint/2010/main" xmlns="" val="2022048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file</a:t>
            </a:r>
            <a:endParaRPr lang="en-US" dirty="0"/>
          </a:p>
        </p:txBody>
      </p:sp>
      <p:sp>
        <p:nvSpPr>
          <p:cNvPr id="3" name="Content Placeholder 2"/>
          <p:cNvSpPr>
            <a:spLocks noGrp="1"/>
          </p:cNvSpPr>
          <p:nvPr>
            <p:ph idx="1"/>
          </p:nvPr>
        </p:nvSpPr>
        <p:spPr>
          <a:xfrm>
            <a:off x="304800" y="1066800"/>
            <a:ext cx="8382000" cy="5562600"/>
          </a:xfrm>
        </p:spPr>
        <p:txBody>
          <a:bodyPr>
            <a:normAutofit fontScale="85000" lnSpcReduction="20000"/>
          </a:bodyPr>
          <a:lstStyle/>
          <a:p>
            <a:r>
              <a:rPr lang="en-US" dirty="0" smtClean="0"/>
              <a:t>We have seen in the last session that the mapping </a:t>
            </a:r>
            <a:r>
              <a:rPr lang="en-US" dirty="0"/>
              <a:t>file tells Hibernate what table in the database it has to access, and what columns in that table it should use. </a:t>
            </a:r>
            <a:endParaRPr lang="en-US" dirty="0" smtClean="0"/>
          </a:p>
          <a:p>
            <a:r>
              <a:rPr lang="en-US" dirty="0"/>
              <a:t>All persistent entity classes </a:t>
            </a:r>
            <a:r>
              <a:rPr lang="en-US" dirty="0" smtClean="0"/>
              <a:t> go in between the &lt;</a:t>
            </a:r>
            <a:r>
              <a:rPr lang="en-US" b="1" dirty="0">
                <a:latin typeface="Courier New" pitchFamily="49" charset="0"/>
                <a:cs typeface="Courier New" pitchFamily="49" charset="0"/>
              </a:rPr>
              <a:t>hibernate-mapping&gt;</a:t>
            </a:r>
            <a:r>
              <a:rPr lang="en-US" dirty="0" smtClean="0"/>
              <a:t> </a:t>
            </a:r>
            <a:r>
              <a:rPr lang="en-US" dirty="0"/>
              <a:t>tags, include a class element. </a:t>
            </a:r>
            <a:endParaRPr lang="en-US" dirty="0" smtClean="0"/>
          </a:p>
          <a:p>
            <a:r>
              <a:rPr lang="en-US" dirty="0" smtClean="0"/>
              <a:t>We have also looked at how to map the bean columns to the </a:t>
            </a:r>
            <a:r>
              <a:rPr lang="en-US" dirty="0"/>
              <a:t>database tables. By default, no properties of the class are considered </a:t>
            </a:r>
            <a:r>
              <a:rPr lang="en-US" dirty="0" smtClean="0"/>
              <a:t>persistent</a:t>
            </a:r>
            <a:r>
              <a:rPr lang="en-US" dirty="0"/>
              <a:t> </a:t>
            </a:r>
            <a:r>
              <a:rPr lang="en-US" dirty="0" smtClean="0"/>
              <a:t>unless it is specified in </a:t>
            </a:r>
            <a:r>
              <a:rPr lang="en-US" dirty="0" err="1" smtClean="0"/>
              <a:t>hbm</a:t>
            </a:r>
            <a:r>
              <a:rPr lang="en-US" dirty="0" smtClean="0"/>
              <a:t>.</a:t>
            </a:r>
          </a:p>
          <a:p>
            <a:r>
              <a:rPr lang="en-US" dirty="0" smtClean="0"/>
              <a:t>Some more  important things to know about the mapping files are</a:t>
            </a:r>
          </a:p>
          <a:p>
            <a:pPr lvl="1"/>
            <a:r>
              <a:rPr lang="en-US" sz="2000" dirty="0" smtClean="0"/>
              <a:t>Key generation</a:t>
            </a:r>
          </a:p>
          <a:p>
            <a:pPr lvl="1"/>
            <a:r>
              <a:rPr lang="en-US" sz="2000" dirty="0" smtClean="0"/>
              <a:t>Relationship management</a:t>
            </a:r>
          </a:p>
          <a:p>
            <a:pPr lvl="1"/>
            <a:r>
              <a:rPr lang="en-US" sz="2000" dirty="0" smtClean="0"/>
              <a:t>Lazy loading</a:t>
            </a:r>
            <a:endParaRPr lang="en-US" sz="2000"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21</a:t>
            </a:fld>
            <a:endParaRPr lang="en-US"/>
          </a:p>
        </p:txBody>
      </p:sp>
    </p:spTree>
    <p:extLst>
      <p:ext uri="{BB962C8B-B14F-4D97-AF65-F5344CB8AC3E}">
        <p14:creationId xmlns:p14="http://schemas.microsoft.com/office/powerpoint/2010/main" xmlns="" val="369408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persistent class</a:t>
            </a:r>
          </a:p>
        </p:txBody>
      </p:sp>
      <p:sp>
        <p:nvSpPr>
          <p:cNvPr id="3" name="Content Placeholder 2"/>
          <p:cNvSpPr>
            <a:spLocks noGrp="1"/>
          </p:cNvSpPr>
          <p:nvPr>
            <p:ph idx="1"/>
          </p:nvPr>
        </p:nvSpPr>
        <p:spPr/>
        <p:txBody>
          <a:bodyPr>
            <a:normAutofit fontScale="85000" lnSpcReduction="10000"/>
          </a:bodyPr>
          <a:lstStyle/>
          <a:p>
            <a:r>
              <a:rPr lang="en-IN" dirty="0"/>
              <a:t>Class should have a constructor with no arguments.</a:t>
            </a:r>
          </a:p>
          <a:p>
            <a:r>
              <a:rPr lang="en-US" dirty="0"/>
              <a:t>Implementing </a:t>
            </a:r>
            <a:r>
              <a:rPr lang="en-IN" b="1" dirty="0">
                <a:solidFill>
                  <a:srgbClr val="000000"/>
                </a:solidFill>
                <a:latin typeface="Courier New" pitchFamily="49" charset="0"/>
              </a:rPr>
              <a:t>Serializable</a:t>
            </a:r>
            <a:r>
              <a:rPr lang="en-IN" dirty="0"/>
              <a:t> is not compulsory. However if the object in to be stored in </a:t>
            </a:r>
            <a:r>
              <a:rPr lang="en-IN" b="1" dirty="0" err="1">
                <a:solidFill>
                  <a:srgbClr val="000000"/>
                </a:solidFill>
                <a:latin typeface="Courier New" pitchFamily="49" charset="0"/>
              </a:rPr>
              <a:t>HttpSession</a:t>
            </a:r>
            <a:r>
              <a:rPr lang="en-IN" dirty="0"/>
              <a:t> then it will be necessary to make the persistent class </a:t>
            </a:r>
            <a:r>
              <a:rPr lang="en-IN" b="1" dirty="0">
                <a:solidFill>
                  <a:srgbClr val="000000"/>
                </a:solidFill>
                <a:latin typeface="Courier New" pitchFamily="49" charset="0"/>
              </a:rPr>
              <a:t>Serializable</a:t>
            </a:r>
            <a:r>
              <a:rPr lang="en-IN" dirty="0"/>
              <a:t>.</a:t>
            </a:r>
          </a:p>
          <a:p>
            <a:r>
              <a:rPr lang="en-US" dirty="0"/>
              <a:t>The instance variables of the class represent attributes of business entity. The </a:t>
            </a:r>
            <a:r>
              <a:rPr lang="en-US" dirty="0" err="1"/>
              <a:t>accessor</a:t>
            </a:r>
            <a:r>
              <a:rPr lang="en-US" dirty="0"/>
              <a:t> and </a:t>
            </a:r>
            <a:r>
              <a:rPr lang="en-US" dirty="0" err="1"/>
              <a:t>mutator</a:t>
            </a:r>
            <a:r>
              <a:rPr lang="en-US" dirty="0"/>
              <a:t> methods needs to be provided for them as laid out by </a:t>
            </a:r>
            <a:r>
              <a:rPr lang="en-IN" dirty="0"/>
              <a:t>JavaBean specification guidelines. However the methods may not be declared public.</a:t>
            </a:r>
          </a:p>
          <a:p>
            <a:r>
              <a:rPr lang="en-US" dirty="0"/>
              <a:t>Can contain some business methods also.</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22</a:t>
            </a:fld>
            <a:endParaRPr lang="en-US"/>
          </a:p>
        </p:txBody>
      </p:sp>
    </p:spTree>
    <p:extLst>
      <p:ext uri="{BB962C8B-B14F-4D97-AF65-F5344CB8AC3E}">
        <p14:creationId xmlns:p14="http://schemas.microsoft.com/office/powerpoint/2010/main" xmlns="" val="3096322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code</a:t>
            </a:r>
            <a:endParaRPr lang="en-US" dirty="0"/>
          </a:p>
        </p:txBody>
      </p:sp>
      <p:sp>
        <p:nvSpPr>
          <p:cNvPr id="3" name="Content Placeholder 2"/>
          <p:cNvSpPr>
            <a:spLocks noGrp="1"/>
          </p:cNvSpPr>
          <p:nvPr>
            <p:ph idx="1"/>
          </p:nvPr>
        </p:nvSpPr>
        <p:spPr/>
        <p:txBody>
          <a:bodyPr>
            <a:normAutofit fontScale="85000" lnSpcReduction="20000"/>
          </a:bodyPr>
          <a:lstStyle/>
          <a:p>
            <a:r>
              <a:rPr lang="en-IN" dirty="0"/>
              <a:t>Hibernate uses </a:t>
            </a:r>
            <a:r>
              <a:rPr lang="en-IN" dirty="0" err="1"/>
              <a:t>accessor</a:t>
            </a:r>
            <a:r>
              <a:rPr lang="en-IN" dirty="0"/>
              <a:t> methods to populate the state of an object when loading the object from the database.</a:t>
            </a:r>
          </a:p>
          <a:p>
            <a:r>
              <a:rPr lang="en-US" dirty="0"/>
              <a:t>But what if we have a validation code in the setter method and we don’t want hibernate to run this validation while loading the data?</a:t>
            </a:r>
          </a:p>
          <a:p>
            <a:r>
              <a:rPr lang="en-IN" dirty="0"/>
              <a:t>In that case, we need to tell Hibernate to directly access the instance variables</a:t>
            </a:r>
          </a:p>
          <a:p>
            <a:pPr lvl="1"/>
            <a:r>
              <a:rPr lang="en-IN" sz="2000" b="1" dirty="0">
                <a:solidFill>
                  <a:srgbClr val="000000"/>
                </a:solidFill>
                <a:latin typeface="Courier New" pitchFamily="49" charset="0"/>
              </a:rPr>
              <a:t>&lt;property name</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fname</a:t>
            </a:r>
            <a:r>
              <a:rPr lang="en-IN" sz="2000" b="1" dirty="0" smtClean="0">
                <a:solidFill>
                  <a:srgbClr val="000000"/>
                </a:solidFill>
                <a:latin typeface="Courier New" pitchFamily="49" charset="0"/>
              </a:rPr>
              <a:t>“ type=“</a:t>
            </a:r>
            <a:r>
              <a:rPr lang="en-IN" sz="2000" b="1" dirty="0" err="1" smtClean="0">
                <a:solidFill>
                  <a:srgbClr val="000000"/>
                </a:solidFill>
                <a:latin typeface="Courier New" pitchFamily="49" charset="0"/>
              </a:rPr>
              <a:t>java.lang.String</a:t>
            </a:r>
            <a:r>
              <a:rPr lang="en-IN" sz="2000" b="1" dirty="0" smtClean="0">
                <a:solidFill>
                  <a:srgbClr val="000000"/>
                </a:solidFill>
                <a:latin typeface="Courier New" pitchFamily="49" charset="0"/>
              </a:rPr>
              <a:t>" </a:t>
            </a:r>
            <a:r>
              <a:rPr lang="en-IN" sz="2000" b="1" dirty="0">
                <a:solidFill>
                  <a:srgbClr val="000000"/>
                </a:solidFill>
                <a:latin typeface="Courier New" pitchFamily="49" charset="0"/>
              </a:rPr>
              <a:t>column</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fname</a:t>
            </a:r>
            <a:r>
              <a:rPr lang="en-IN" sz="2000" b="1" dirty="0" smtClean="0">
                <a:solidFill>
                  <a:srgbClr val="000000"/>
                </a:solidFill>
                <a:latin typeface="Courier New" pitchFamily="49" charset="0"/>
              </a:rPr>
              <a:t>” </a:t>
            </a:r>
            <a:r>
              <a:rPr lang="en-IN" sz="2000" b="1" dirty="0">
                <a:solidFill>
                  <a:srgbClr val="C81E1E"/>
                </a:solidFill>
                <a:latin typeface="Courier New" pitchFamily="49" charset="0"/>
              </a:rPr>
              <a:t>access="field”</a:t>
            </a:r>
            <a:r>
              <a:rPr lang="en-IN" sz="2000" b="1" dirty="0">
                <a:solidFill>
                  <a:srgbClr val="000000"/>
                </a:solidFill>
                <a:latin typeface="Courier New" pitchFamily="49" charset="0"/>
              </a:rPr>
              <a:t>&gt;</a:t>
            </a:r>
          </a:p>
          <a:p>
            <a:pPr>
              <a:buFontTx/>
              <a:buNone/>
            </a:pPr>
            <a:r>
              <a:rPr lang="en-IN" dirty="0"/>
              <a:t>	forcing Hibernate to bypass the setter method and access the instance variable directly.</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23</a:t>
            </a:fld>
            <a:endParaRPr lang="en-US"/>
          </a:p>
        </p:txBody>
      </p:sp>
    </p:spTree>
    <p:extLst>
      <p:ext uri="{BB962C8B-B14F-4D97-AF65-F5344CB8AC3E}">
        <p14:creationId xmlns:p14="http://schemas.microsoft.com/office/powerpoint/2010/main" xmlns="" val="114113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mj-lt"/>
                <a:ea typeface="+mj-ea"/>
                <a:cs typeface="+mj-cs"/>
              </a:rPr>
              <a:t>Key generation</a:t>
            </a:r>
          </a:p>
        </p:txBody>
      </p:sp>
      <p:sp>
        <p:nvSpPr>
          <p:cNvPr id="3" name="Content Placeholder 2"/>
          <p:cNvSpPr>
            <a:spLocks noGrp="1"/>
          </p:cNvSpPr>
          <p:nvPr>
            <p:ph idx="1"/>
          </p:nvPr>
        </p:nvSpPr>
        <p:spPr>
          <a:xfrm>
            <a:off x="304800" y="1143000"/>
            <a:ext cx="8305800" cy="5105400"/>
          </a:xfrm>
        </p:spPr>
        <p:txBody>
          <a:bodyPr>
            <a:normAutofit fontScale="85000" lnSpcReduction="10000"/>
          </a:bodyPr>
          <a:lstStyle/>
          <a:p>
            <a:pPr marL="0" indent="0">
              <a:buNone/>
            </a:pPr>
            <a:r>
              <a:rPr lang="en-US" b="1" dirty="0">
                <a:latin typeface="Courier New" pitchFamily="49" charset="0"/>
                <a:cs typeface="Courier New" pitchFamily="49" charset="0"/>
              </a:rPr>
              <a:t> &lt;id name="id" type="long" column="ID" &gt;</a:t>
            </a:r>
          </a:p>
          <a:p>
            <a:pPr marL="0" indent="0">
              <a:buNone/>
            </a:pPr>
            <a:r>
              <a:rPr lang="en-US" b="1" dirty="0">
                <a:latin typeface="Courier New" pitchFamily="49" charset="0"/>
                <a:cs typeface="Courier New" pitchFamily="49" charset="0"/>
              </a:rPr>
              <a:t>   &lt;generator class="native"/&gt;</a:t>
            </a:r>
          </a:p>
          <a:p>
            <a:pPr marL="0" indent="0">
              <a:buNone/>
            </a:pPr>
            <a:r>
              <a:rPr lang="en-US" b="1" dirty="0">
                <a:latin typeface="Courier New" pitchFamily="49" charset="0"/>
                <a:cs typeface="Courier New" pitchFamily="49" charset="0"/>
              </a:rPr>
              <a:t>  &lt;/id</a:t>
            </a:r>
            <a:r>
              <a:rPr lang="en-US" b="1" dirty="0" smtClean="0">
                <a:latin typeface="Courier New" pitchFamily="49" charset="0"/>
                <a:cs typeface="Courier New" pitchFamily="49" charset="0"/>
              </a:rPr>
              <a:t>&gt;</a:t>
            </a:r>
          </a:p>
          <a:p>
            <a:pPr marL="0" indent="0">
              <a:buNone/>
            </a:pPr>
            <a:r>
              <a:rPr lang="en-US" dirty="0"/>
              <a:t>There is an alternative &lt;composite-id&gt; declaration that allows access to legacy data with composite keys. Its use is strongly discouraged for anything else. </a:t>
            </a:r>
          </a:p>
          <a:p>
            <a:r>
              <a:rPr lang="en-US" dirty="0"/>
              <a:t>The optional &lt;</a:t>
            </a:r>
            <a:r>
              <a:rPr lang="en-US" b="1" dirty="0">
                <a:latin typeface="Courier New" pitchFamily="49" charset="0"/>
                <a:cs typeface="Courier New" pitchFamily="49" charset="0"/>
              </a:rPr>
              <a:t>generator&gt; </a:t>
            </a:r>
            <a:r>
              <a:rPr lang="en-US" dirty="0"/>
              <a:t>child element names a Java class used to generate unique identifiers for instances of the persistent class</a:t>
            </a:r>
            <a:r>
              <a:rPr lang="en-US" dirty="0" smtClean="0"/>
              <a:t>.</a:t>
            </a:r>
          </a:p>
          <a:p>
            <a:r>
              <a:rPr lang="en-US" dirty="0"/>
              <a:t>Hibernate provides a range of built-in </a:t>
            </a:r>
            <a:r>
              <a:rPr lang="en-US" dirty="0" smtClean="0"/>
              <a:t>key implementations</a:t>
            </a:r>
            <a:r>
              <a:rPr lang="en-US" dirty="0"/>
              <a:t>. </a:t>
            </a:r>
            <a:endParaRPr lang="en-US" b="1"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24</a:t>
            </a:fld>
            <a:endParaRPr lang="en-US"/>
          </a:p>
        </p:txBody>
      </p:sp>
    </p:spTree>
    <p:extLst>
      <p:ext uri="{BB962C8B-B14F-4D97-AF65-F5344CB8AC3E}">
        <p14:creationId xmlns:p14="http://schemas.microsoft.com/office/powerpoint/2010/main" xmlns="" val="4031054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List of Key generator</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25</a:t>
            </a:fld>
            <a:endParaRPr lang="en-US"/>
          </a:p>
        </p:txBody>
      </p:sp>
      <p:graphicFrame>
        <p:nvGraphicFramePr>
          <p:cNvPr id="8" name="Group 81"/>
          <p:cNvGraphicFramePr>
            <a:graphicFrameLocks noGrp="1"/>
          </p:cNvGraphicFramePr>
          <p:nvPr>
            <p:ph idx="1"/>
            <p:extLst>
              <p:ext uri="{D42A27DB-BD31-4B8C-83A1-F6EECF244321}">
                <p14:modId xmlns:p14="http://schemas.microsoft.com/office/powerpoint/2010/main" xmlns="" val="3241394156"/>
              </p:ext>
            </p:extLst>
          </p:nvPr>
        </p:nvGraphicFramePr>
        <p:xfrm>
          <a:off x="457200" y="990600"/>
          <a:ext cx="8229600" cy="5751831"/>
        </p:xfrm>
        <a:graphic>
          <a:graphicData uri="http://schemas.openxmlformats.org/drawingml/2006/table">
            <a:tbl>
              <a:tblPr/>
              <a:tblGrid>
                <a:gridCol w="1828800"/>
                <a:gridCol w="6400800"/>
              </a:tblGrid>
              <a:tr h="595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Generator</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Description</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00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increment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It generates identifiers of type long, short or </a:t>
                      </a:r>
                      <a:r>
                        <a:rPr kumimoji="0" lang="en-US" sz="2000" b="0" i="0" u="none" strike="noStrike" cap="none" normalizeH="0" baseline="0" dirty="0" err="1" smtClean="0">
                          <a:ln>
                            <a:noFill/>
                          </a:ln>
                          <a:solidFill>
                            <a:schemeClr val="tx1"/>
                          </a:solidFill>
                          <a:effectLst/>
                          <a:latin typeface="Arial" charset="0"/>
                          <a:cs typeface="Arial" charset="0"/>
                        </a:rPr>
                        <a:t>int</a:t>
                      </a:r>
                      <a:r>
                        <a:rPr kumimoji="0" lang="en-US" sz="2000" b="0" i="0" u="none" strike="noStrike" cap="none" normalizeH="0" baseline="0" dirty="0" smtClean="0">
                          <a:ln>
                            <a:noFill/>
                          </a:ln>
                          <a:solidFill>
                            <a:schemeClr val="tx1"/>
                          </a:solidFill>
                          <a:effectLst/>
                          <a:latin typeface="Arial" charset="0"/>
                          <a:cs typeface="Arial" charset="0"/>
                        </a:rPr>
                        <a:t> that are unique only when no other process is inserting </a:t>
                      </a:r>
                      <a:r>
                        <a:rPr kumimoji="0" lang="en-US" sz="2000" b="0" i="0" u="none" strike="noStrike" cap="none" normalizeH="0" baseline="0" dirty="0" smtClean="0">
                          <a:ln>
                            <a:noFill/>
                          </a:ln>
                          <a:solidFill>
                            <a:schemeClr val="tx1"/>
                          </a:solidFill>
                          <a:effectLst/>
                          <a:latin typeface="Arial" charset="0"/>
                          <a:cs typeface="Times New Roman" pitchFamily="18" charset="0"/>
                        </a:rPr>
                        <a:t>data </a:t>
                      </a:r>
                      <a:r>
                        <a:rPr kumimoji="0" lang="en-US" sz="2000" b="0" i="0" u="none" strike="noStrike" cap="none" normalizeH="0" baseline="0" dirty="0" smtClean="0">
                          <a:ln>
                            <a:noFill/>
                          </a:ln>
                          <a:solidFill>
                            <a:schemeClr val="tx1"/>
                          </a:solidFill>
                          <a:effectLst/>
                          <a:latin typeface="Arial" charset="0"/>
                          <a:cs typeface="Arial" charset="0"/>
                        </a:rPr>
                        <a:t>into the same table. It should not the used in the clustered environment.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identity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It supports identity columns in DB2, MySQL, MS SQL Server, Sybase and </a:t>
                      </a:r>
                      <a:r>
                        <a:rPr kumimoji="0" lang="en-US" sz="2000" b="0" i="0" u="none" strike="noStrike" cap="none" normalizeH="0" baseline="0" dirty="0" err="1" smtClean="0">
                          <a:ln>
                            <a:noFill/>
                          </a:ln>
                          <a:solidFill>
                            <a:schemeClr val="tx1"/>
                          </a:solidFill>
                          <a:effectLst/>
                          <a:latin typeface="Arial" charset="0"/>
                          <a:cs typeface="Arial" charset="0"/>
                        </a:rPr>
                        <a:t>HypersonicSQL</a:t>
                      </a:r>
                      <a:r>
                        <a:rPr kumimoji="0" lang="en-US" sz="2000" b="0" i="0" u="none" strike="noStrike" cap="none" normalizeH="0" baseline="0" dirty="0" smtClean="0">
                          <a:ln>
                            <a:noFill/>
                          </a:ln>
                          <a:solidFill>
                            <a:schemeClr val="tx1"/>
                          </a:solidFill>
                          <a:effectLst/>
                          <a:latin typeface="Arial" charset="0"/>
                          <a:cs typeface="Arial" charset="0"/>
                        </a:rPr>
                        <a:t>. The returned identifier is of type long, short or 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9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sequence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The sequence generator uses a sequence in DB2, </a:t>
                      </a:r>
                      <a:r>
                        <a:rPr kumimoji="0" lang="en-US" sz="2000" b="0" i="0" u="none" strike="noStrike" cap="none" normalizeH="0" baseline="0" dirty="0" err="1" smtClean="0">
                          <a:ln>
                            <a:noFill/>
                          </a:ln>
                          <a:solidFill>
                            <a:schemeClr val="tx1"/>
                          </a:solidFill>
                          <a:effectLst/>
                          <a:latin typeface="Arial" charset="0"/>
                          <a:cs typeface="Arial" charset="0"/>
                        </a:rPr>
                        <a:t>PostgreSQL</a:t>
                      </a:r>
                      <a:r>
                        <a:rPr kumimoji="0" lang="en-US" sz="2000" b="0" i="0" u="none" strike="noStrike" cap="none" normalizeH="0" baseline="0" dirty="0" smtClean="0">
                          <a:ln>
                            <a:noFill/>
                          </a:ln>
                          <a:solidFill>
                            <a:schemeClr val="tx1"/>
                          </a:solidFill>
                          <a:effectLst/>
                          <a:latin typeface="Arial" charset="0"/>
                          <a:cs typeface="Arial" charset="0"/>
                        </a:rPr>
                        <a:t>, Oracle, SAP DB, </a:t>
                      </a:r>
                      <a:r>
                        <a:rPr kumimoji="0" lang="en-US" sz="2000" b="0" i="0" u="none" strike="noStrike" cap="none" normalizeH="0" baseline="0" dirty="0" err="1" smtClean="0">
                          <a:ln>
                            <a:noFill/>
                          </a:ln>
                          <a:solidFill>
                            <a:schemeClr val="tx1"/>
                          </a:solidFill>
                          <a:effectLst/>
                          <a:latin typeface="Arial" charset="0"/>
                          <a:cs typeface="Arial" charset="0"/>
                        </a:rPr>
                        <a:t>McKoi</a:t>
                      </a:r>
                      <a:r>
                        <a:rPr kumimoji="0" lang="en-US" sz="2000" b="0" i="0" u="none" strike="noStrike" cap="none" normalizeH="0" baseline="0" dirty="0" smtClean="0">
                          <a:ln>
                            <a:noFill/>
                          </a:ln>
                          <a:solidFill>
                            <a:schemeClr val="tx1"/>
                          </a:solidFill>
                          <a:effectLst/>
                          <a:latin typeface="Arial" charset="0"/>
                          <a:cs typeface="Arial" charset="0"/>
                        </a:rPr>
                        <a:t> or a generator in </a:t>
                      </a:r>
                      <a:r>
                        <a:rPr kumimoji="0" lang="en-US" sz="2000" b="0" i="0" u="none" strike="noStrike" cap="none" normalizeH="0" baseline="0" dirty="0" err="1" smtClean="0">
                          <a:ln>
                            <a:noFill/>
                          </a:ln>
                          <a:solidFill>
                            <a:schemeClr val="tx1"/>
                          </a:solidFill>
                          <a:effectLst/>
                          <a:latin typeface="Arial" charset="0"/>
                          <a:cs typeface="Arial" charset="0"/>
                        </a:rPr>
                        <a:t>Interbase</a:t>
                      </a:r>
                      <a:r>
                        <a:rPr kumimoji="0" lang="en-US" sz="2000" b="0" i="0" u="none" strike="noStrike" cap="none" normalizeH="0" baseline="0" dirty="0" smtClean="0">
                          <a:ln>
                            <a:noFill/>
                          </a:ln>
                          <a:solidFill>
                            <a:schemeClr val="tx1"/>
                          </a:solidFill>
                          <a:effectLst/>
                          <a:latin typeface="Arial" charset="0"/>
                          <a:cs typeface="Arial" charset="0"/>
                        </a:rPr>
                        <a:t>. The returned identifier is of type long, short or </a:t>
                      </a:r>
                      <a:r>
                        <a:rPr kumimoji="0" lang="en-US" sz="2000" b="0" i="0" u="none" strike="noStrike" cap="none" normalizeH="0" baseline="0" dirty="0" err="1" smtClean="0">
                          <a:ln>
                            <a:noFill/>
                          </a:ln>
                          <a:solidFill>
                            <a:schemeClr val="tx1"/>
                          </a:solidFill>
                          <a:effectLst/>
                          <a:latin typeface="Arial" charset="0"/>
                          <a:cs typeface="Arial" charset="0"/>
                        </a:rPr>
                        <a:t>int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assigned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charset="0"/>
                          <a:cs typeface="Arial" charset="0"/>
                        </a:rPr>
                        <a:t>lets the application to assign an identifier to the object before save() is called. This is the default strategy if no &lt;generator&gt; element is specified. </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793998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9E0B21A9-AA28-4818-8009-85E6480D024F}" type="slidenum">
              <a:rPr lang="en-US" smtClean="0"/>
              <a:pPr>
                <a:defRPr/>
              </a:pPr>
              <a:t>26</a:t>
            </a:fld>
            <a:endParaRPr lang="en-US"/>
          </a:p>
        </p:txBody>
      </p:sp>
      <p:graphicFrame>
        <p:nvGraphicFramePr>
          <p:cNvPr id="7" name="Group 135"/>
          <p:cNvGraphicFramePr>
            <a:graphicFrameLocks noGrp="1"/>
          </p:cNvGraphicFramePr>
          <p:nvPr>
            <p:extLst>
              <p:ext uri="{D42A27DB-BD31-4B8C-83A1-F6EECF244321}">
                <p14:modId xmlns:p14="http://schemas.microsoft.com/office/powerpoint/2010/main" xmlns="" val="2607482025"/>
              </p:ext>
            </p:extLst>
          </p:nvPr>
        </p:nvGraphicFramePr>
        <p:xfrm>
          <a:off x="381000" y="152400"/>
          <a:ext cx="8610600" cy="6621145"/>
        </p:xfrm>
        <a:graphic>
          <a:graphicData uri="http://schemas.openxmlformats.org/drawingml/2006/table">
            <a:tbl>
              <a:tblPr/>
              <a:tblGrid>
                <a:gridCol w="1593850"/>
                <a:gridCol w="7016750"/>
              </a:tblGrid>
              <a:tr h="123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Generator</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Description</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87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49" charset="0"/>
                          <a:cs typeface="Courier New" pitchFamily="49" charset="0"/>
                        </a:rPr>
                        <a:t>hilo</a:t>
                      </a: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hilo generator uses a hi/lo algorithm to efficiently generate identifiers of type long, short or int, given a table and column (by default hibernate_unique_key and next_hi respectively) as a source of hi values. The hi/lo algorithm generates identifiers that are unique only for a particular database. Do not use this generator with connections enlisted with JTA or with a user-supplied connection.</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seqhilo</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seqhilo generator uses a hi/lo algorithm to efficiently generate identifiers of type long, short or int, given a named database sequence.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uuid</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The uuid generator uses a 128-bit UUID algorithm to generate identifiers of type string, unique within a network (the IP address is used). The UUID is encoded as a string of hexadecimal digits of length 32.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err="1" smtClean="0">
                          <a:ln>
                            <a:noFill/>
                          </a:ln>
                          <a:solidFill>
                            <a:schemeClr val="tx1"/>
                          </a:solidFill>
                          <a:effectLst/>
                          <a:latin typeface="Courier New" pitchFamily="49" charset="0"/>
                          <a:cs typeface="Courier New" pitchFamily="49" charset="0"/>
                        </a:rPr>
                        <a:t>guid</a:t>
                      </a: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smtClean="0">
                          <a:ln>
                            <a:noFill/>
                          </a:ln>
                          <a:solidFill>
                            <a:schemeClr val="tx1"/>
                          </a:solidFill>
                          <a:effectLst/>
                          <a:latin typeface="Arial" charset="0"/>
                          <a:cs typeface="Arial" charset="0"/>
                        </a:rPr>
                        <a:t>It uses a database-generated GUID string on MS SQL Server and MySQL. </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2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native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Arial" charset="0"/>
                          <a:cs typeface="Arial" charset="0"/>
                        </a:rPr>
                        <a:t>It picks identity, sequence or </a:t>
                      </a:r>
                      <a:r>
                        <a:rPr kumimoji="0" lang="en-IN" sz="2000" b="0" i="0" u="none" strike="noStrike" cap="none" normalizeH="0" baseline="0" dirty="0" err="1" smtClean="0">
                          <a:ln>
                            <a:noFill/>
                          </a:ln>
                          <a:solidFill>
                            <a:schemeClr val="tx1"/>
                          </a:solidFill>
                          <a:effectLst/>
                          <a:latin typeface="Arial" charset="0"/>
                          <a:cs typeface="Arial" charset="0"/>
                        </a:rPr>
                        <a:t>hilo</a:t>
                      </a:r>
                      <a:r>
                        <a:rPr kumimoji="0" lang="en-IN" sz="2000" b="0" i="0" u="none" strike="noStrike" cap="none" normalizeH="0" baseline="0" dirty="0" smtClean="0">
                          <a:ln>
                            <a:noFill/>
                          </a:ln>
                          <a:solidFill>
                            <a:schemeClr val="tx1"/>
                          </a:solidFill>
                          <a:effectLst/>
                          <a:latin typeface="Arial" charset="0"/>
                          <a:cs typeface="Arial" charset="0"/>
                        </a:rPr>
                        <a:t> depending upon the capabilities of the underlying database. </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0965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27</a:t>
            </a:fld>
            <a:endParaRPr lang="en-US"/>
          </a:p>
        </p:txBody>
      </p:sp>
      <p:graphicFrame>
        <p:nvGraphicFramePr>
          <p:cNvPr id="4" name="Group 31"/>
          <p:cNvGraphicFramePr>
            <a:graphicFrameLocks noGrp="1"/>
          </p:cNvGraphicFramePr>
          <p:nvPr>
            <p:extLst>
              <p:ext uri="{D42A27DB-BD31-4B8C-83A1-F6EECF244321}">
                <p14:modId xmlns:p14="http://schemas.microsoft.com/office/powerpoint/2010/main" xmlns="" val="984208553"/>
              </p:ext>
            </p:extLst>
          </p:nvPr>
        </p:nvGraphicFramePr>
        <p:xfrm>
          <a:off x="304800" y="762000"/>
          <a:ext cx="8610600" cy="2591436"/>
        </p:xfrm>
        <a:graphic>
          <a:graphicData uri="http://schemas.openxmlformats.org/drawingml/2006/table">
            <a:tbl>
              <a:tblPr/>
              <a:tblGrid>
                <a:gridCol w="1593850"/>
                <a:gridCol w="7016750"/>
              </a:tblGrid>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Generator</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Description</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12838">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select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0" i="0" u="none" strike="noStrike" cap="none" normalizeH="0" baseline="0" dirty="0" smtClean="0">
                          <a:ln>
                            <a:noFill/>
                          </a:ln>
                          <a:solidFill>
                            <a:schemeClr val="tx1"/>
                          </a:solidFill>
                          <a:effectLst/>
                          <a:latin typeface="Arial" charset="0"/>
                          <a:cs typeface="Arial" charset="0"/>
                        </a:rPr>
                        <a:t>retrieves a primary key assigned by a database trigger by selecting the row by some unique key and retrieving the primary key value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1" i="0" u="none" strike="noStrike" cap="none" normalizeH="0" baseline="0" dirty="0" smtClean="0">
                          <a:ln>
                            <a:noFill/>
                          </a:ln>
                          <a:solidFill>
                            <a:schemeClr val="tx1"/>
                          </a:solidFill>
                          <a:effectLst/>
                          <a:latin typeface="Courier New" pitchFamily="49" charset="0"/>
                          <a:cs typeface="Courier New" pitchFamily="49" charset="0"/>
                        </a:rPr>
                        <a:t>foreign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42700"/>
                        </a:buClr>
                        <a:buSzTx/>
                        <a:buFontTx/>
                        <a:buNone/>
                        <a:tabLst/>
                      </a:pPr>
                      <a:r>
                        <a:rPr kumimoji="0" lang="en-IN" sz="2000" b="0" i="0" u="none" strike="noStrike" cap="none" normalizeH="0" baseline="0" dirty="0" smtClean="0">
                          <a:ln>
                            <a:noFill/>
                          </a:ln>
                          <a:solidFill>
                            <a:schemeClr val="tx1"/>
                          </a:solidFill>
                          <a:effectLst/>
                          <a:latin typeface="Arial" charset="0"/>
                          <a:cs typeface="Arial" charset="0"/>
                        </a:rPr>
                        <a:t>uses the identifier of another associated object. Usually used in conjunction with a &lt;one-to-one&gt; primary key association.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724545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 Associations</a:t>
            </a:r>
            <a:endParaRPr lang="en-US" dirty="0"/>
          </a:p>
        </p:txBody>
      </p:sp>
      <p:sp>
        <p:nvSpPr>
          <p:cNvPr id="3" name="Content Placeholder 2"/>
          <p:cNvSpPr>
            <a:spLocks noGrp="1"/>
          </p:cNvSpPr>
          <p:nvPr>
            <p:ph idx="1"/>
          </p:nvPr>
        </p:nvSpPr>
        <p:spPr>
          <a:xfrm>
            <a:off x="533400" y="1295400"/>
            <a:ext cx="7772400" cy="4648200"/>
          </a:xfrm>
        </p:spPr>
        <p:txBody>
          <a:bodyPr>
            <a:normAutofit lnSpcReduction="10000"/>
          </a:bodyPr>
          <a:lstStyle/>
          <a:p>
            <a:pPr marL="0" indent="0">
              <a:buNone/>
            </a:pPr>
            <a:r>
              <a:rPr lang="en-US" dirty="0" smtClean="0"/>
              <a:t>Types:</a:t>
            </a:r>
          </a:p>
          <a:p>
            <a:r>
              <a:rPr lang="en-US" dirty="0" smtClean="0"/>
              <a:t>One-to-One </a:t>
            </a:r>
          </a:p>
          <a:p>
            <a:r>
              <a:rPr lang="en-US" dirty="0" smtClean="0"/>
              <a:t>One-to-Many </a:t>
            </a:r>
            <a:r>
              <a:rPr lang="en-US" dirty="0"/>
              <a:t>or </a:t>
            </a:r>
            <a:r>
              <a:rPr lang="en-US" dirty="0" smtClean="0"/>
              <a:t>Many-to-One</a:t>
            </a:r>
          </a:p>
          <a:p>
            <a:r>
              <a:rPr lang="en-US" dirty="0" smtClean="0"/>
              <a:t>Many-to-Many</a:t>
            </a:r>
          </a:p>
          <a:p>
            <a:pPr marL="0" indent="0">
              <a:buNone/>
            </a:pPr>
            <a:endParaRPr lang="en-US" dirty="0" smtClean="0"/>
          </a:p>
          <a:p>
            <a:pPr marL="0" indent="0">
              <a:buNone/>
            </a:pPr>
            <a:r>
              <a:rPr lang="en-US" dirty="0" smtClean="0"/>
              <a:t>Relationship can be both</a:t>
            </a:r>
            <a:endParaRPr lang="en-US" dirty="0"/>
          </a:p>
          <a:p>
            <a:r>
              <a:rPr lang="en-US" dirty="0" smtClean="0"/>
              <a:t>Unidirectional  </a:t>
            </a:r>
          </a:p>
          <a:p>
            <a:r>
              <a:rPr lang="en-US" dirty="0" smtClean="0"/>
              <a:t>Bidirectional</a:t>
            </a:r>
            <a:endParaRPr lang="en-US" dirty="0"/>
          </a:p>
          <a:p>
            <a:pPr>
              <a:lnSpc>
                <a:spcPct val="100000"/>
              </a:lnSpc>
            </a:pPr>
            <a:endParaRPr lang="en-US" dirty="0" smtClean="0"/>
          </a:p>
          <a:p>
            <a:pPr lvl="1">
              <a:lnSpc>
                <a:spcPct val="100000"/>
              </a:lnSpc>
            </a:pPr>
            <a:endParaRPr lang="en-US" sz="2000" dirty="0" smtClean="0"/>
          </a:p>
          <a:p>
            <a:pPr lvl="1">
              <a:lnSpc>
                <a:spcPct val="100000"/>
              </a:lnSpc>
            </a:pPr>
            <a:endParaRPr lang="en-US" sz="2000" dirty="0" smtClean="0"/>
          </a:p>
          <a:p>
            <a:pPr marL="0" indent="0">
              <a:lnSpc>
                <a:spcPct val="120000"/>
              </a:lnSpc>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28</a:t>
            </a:fld>
            <a:endParaRPr lang="en-US"/>
          </a:p>
        </p:txBody>
      </p:sp>
    </p:spTree>
    <p:extLst>
      <p:ext uri="{BB962C8B-B14F-4D97-AF65-F5344CB8AC3E}">
        <p14:creationId xmlns:p14="http://schemas.microsoft.com/office/powerpoint/2010/main" xmlns="" val="4167629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a:t>
            </a:r>
          </a:p>
        </p:txBody>
      </p:sp>
      <p:sp>
        <p:nvSpPr>
          <p:cNvPr id="3" name="Content Placeholder 2"/>
          <p:cNvSpPr>
            <a:spLocks noGrp="1"/>
          </p:cNvSpPr>
          <p:nvPr>
            <p:ph idx="1"/>
          </p:nvPr>
        </p:nvSpPr>
        <p:spPr>
          <a:xfrm>
            <a:off x="381000" y="1219201"/>
            <a:ext cx="8229600" cy="3276600"/>
          </a:xfrm>
        </p:spPr>
        <p:txBody>
          <a:bodyPr>
            <a:normAutofit fontScale="85000" lnSpcReduction="20000"/>
          </a:bodyPr>
          <a:lstStyle/>
          <a:p>
            <a:r>
              <a:rPr lang="en-US" dirty="0" smtClean="0"/>
              <a:t>In the entity classes  attribute is added to indicate the relationship.</a:t>
            </a:r>
          </a:p>
          <a:p>
            <a:r>
              <a:rPr lang="en-US" dirty="0" smtClean="0"/>
              <a:t>If bidirectional access is required then </a:t>
            </a:r>
            <a:r>
              <a:rPr lang="en-US" dirty="0"/>
              <a:t> </a:t>
            </a:r>
            <a:r>
              <a:rPr lang="en-US" dirty="0" smtClean="0"/>
              <a:t>both the classes must have attributes of each other.</a:t>
            </a:r>
            <a:endParaRPr lang="en-US" dirty="0"/>
          </a:p>
          <a:p>
            <a:r>
              <a:rPr lang="en-US" dirty="0"/>
              <a:t>For instance, Customer can have only one </a:t>
            </a:r>
            <a:r>
              <a:rPr lang="en-US" dirty="0" err="1"/>
              <a:t>LoginAccount</a:t>
            </a:r>
            <a:r>
              <a:rPr lang="en-US" dirty="0"/>
              <a:t>. So Customer class will have an attribute for </a:t>
            </a:r>
            <a:r>
              <a:rPr lang="en-US" dirty="0" err="1"/>
              <a:t>LoginAccount</a:t>
            </a:r>
            <a:r>
              <a:rPr lang="en-US" dirty="0"/>
              <a:t>( and </a:t>
            </a:r>
            <a:r>
              <a:rPr lang="en-US" dirty="0" err="1"/>
              <a:t>LoginAccount</a:t>
            </a:r>
            <a:r>
              <a:rPr lang="en-US" dirty="0"/>
              <a:t> could have an attribute of Customer  class  if relationship in that direction is required.)</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29</a:t>
            </a:fld>
            <a:endParaRPr lang="en-US"/>
          </a:p>
        </p:txBody>
      </p:sp>
      <p:sp>
        <p:nvSpPr>
          <p:cNvPr id="5" name="Rectangle 4"/>
          <p:cNvSpPr/>
          <p:nvPr/>
        </p:nvSpPr>
        <p:spPr>
          <a:xfrm>
            <a:off x="467544" y="486916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638800" y="486289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2060"/>
                </a:solidFill>
              </a:rPr>
              <a:t>LoginAccount</a:t>
            </a:r>
            <a:endParaRPr lang="en-US" dirty="0">
              <a:solidFill>
                <a:srgbClr val="002060"/>
              </a:solidFill>
            </a:endParaRPr>
          </a:p>
        </p:txBody>
      </p:sp>
      <p:cxnSp>
        <p:nvCxnSpPr>
          <p:cNvPr id="8" name="Straight Connector 7"/>
          <p:cNvCxnSpPr>
            <a:stCxn id="5" idx="3"/>
            <a:endCxn id="6" idx="1"/>
          </p:cNvCxnSpPr>
          <p:nvPr/>
        </p:nvCxnSpPr>
        <p:spPr>
          <a:xfrm flipV="1">
            <a:off x="2905944" y="5243899"/>
            <a:ext cx="2732856" cy="626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29000" y="4953000"/>
            <a:ext cx="762000" cy="276999"/>
          </a:xfrm>
          <a:prstGeom prst="rect">
            <a:avLst/>
          </a:prstGeom>
          <a:noFill/>
        </p:spPr>
        <p:txBody>
          <a:bodyPr wrap="square" rtlCol="0">
            <a:spAutoFit/>
          </a:bodyPr>
          <a:lstStyle/>
          <a:p>
            <a:r>
              <a:rPr lang="en-US" sz="1200" dirty="0" smtClean="0"/>
              <a:t>1..1</a:t>
            </a:r>
            <a:endParaRPr lang="en-US" sz="1200" dirty="0"/>
          </a:p>
        </p:txBody>
      </p:sp>
      <p:sp>
        <p:nvSpPr>
          <p:cNvPr id="11" name="TextBox 10"/>
          <p:cNvSpPr txBox="1"/>
          <p:nvPr/>
        </p:nvSpPr>
        <p:spPr>
          <a:xfrm>
            <a:off x="5105400" y="4953000"/>
            <a:ext cx="762000" cy="276999"/>
          </a:xfrm>
          <a:prstGeom prst="rect">
            <a:avLst/>
          </a:prstGeom>
          <a:noFill/>
        </p:spPr>
        <p:txBody>
          <a:bodyPr wrap="square" rtlCol="0">
            <a:spAutoFit/>
          </a:bodyPr>
          <a:lstStyle/>
          <a:p>
            <a:r>
              <a:rPr lang="en-US" sz="1200" dirty="0" smtClean="0"/>
              <a:t>1..1</a:t>
            </a:r>
            <a:endParaRPr lang="en-US" sz="1200" dirty="0"/>
          </a:p>
        </p:txBody>
      </p:sp>
    </p:spTree>
    <p:extLst>
      <p:ext uri="{BB962C8B-B14F-4D97-AF65-F5344CB8AC3E}">
        <p14:creationId xmlns:p14="http://schemas.microsoft.com/office/powerpoint/2010/main" xmlns="" val="2792371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Interfaces</a:t>
            </a:r>
          </a:p>
        </p:txBody>
      </p:sp>
      <p:sp>
        <p:nvSpPr>
          <p:cNvPr id="3" name="Content Placeholder 2"/>
          <p:cNvSpPr>
            <a:spLocks noGrp="1"/>
          </p:cNvSpPr>
          <p:nvPr>
            <p:ph idx="1"/>
          </p:nvPr>
        </p:nvSpPr>
        <p:spPr/>
        <p:txBody>
          <a:bodyPr/>
          <a:lstStyle/>
          <a:p>
            <a:r>
              <a:rPr lang="en-US" dirty="0" smtClean="0"/>
              <a:t>Used to </a:t>
            </a:r>
            <a:r>
              <a:rPr lang="en-US" dirty="0"/>
              <a:t>perform basic CRUD and querying </a:t>
            </a:r>
            <a:r>
              <a:rPr lang="en-US" dirty="0" smtClean="0"/>
              <a:t>operations</a:t>
            </a:r>
          </a:p>
          <a:p>
            <a:pPr lvl="1"/>
            <a:r>
              <a:rPr lang="en-US" sz="2000" b="1" dirty="0">
                <a:solidFill>
                  <a:srgbClr val="000000"/>
                </a:solidFill>
                <a:latin typeface="Courier New" pitchFamily="49" charset="0"/>
              </a:rPr>
              <a:t>Session </a:t>
            </a:r>
          </a:p>
          <a:p>
            <a:pPr lvl="1"/>
            <a:r>
              <a:rPr lang="en-US" sz="2000" b="1" dirty="0">
                <a:solidFill>
                  <a:srgbClr val="000000"/>
                </a:solidFill>
                <a:latin typeface="Courier New" pitchFamily="49" charset="0"/>
              </a:rPr>
              <a:t>SessionFactory </a:t>
            </a:r>
          </a:p>
          <a:p>
            <a:pPr lvl="1"/>
            <a:r>
              <a:rPr lang="en-US" sz="2000" b="1" dirty="0">
                <a:solidFill>
                  <a:srgbClr val="000000"/>
                </a:solidFill>
                <a:latin typeface="Courier New" pitchFamily="49" charset="0"/>
              </a:rPr>
              <a:t>Configuration </a:t>
            </a:r>
          </a:p>
          <a:p>
            <a:pPr lvl="1"/>
            <a:r>
              <a:rPr lang="en-US" sz="2000" b="1" dirty="0">
                <a:solidFill>
                  <a:srgbClr val="000000"/>
                </a:solidFill>
                <a:latin typeface="Courier New" pitchFamily="49" charset="0"/>
              </a:rPr>
              <a:t>Transaction interface</a:t>
            </a:r>
          </a:p>
          <a:p>
            <a:pPr lvl="1"/>
            <a:r>
              <a:rPr lang="en-US" sz="2000" b="1" dirty="0">
                <a:solidFill>
                  <a:srgbClr val="000000"/>
                </a:solidFill>
                <a:latin typeface="Courier New" pitchFamily="49" charset="0"/>
              </a:rPr>
              <a:t>Query</a:t>
            </a:r>
          </a:p>
          <a:p>
            <a:pPr lvl="1"/>
            <a:r>
              <a:rPr lang="en-US" sz="2000" b="1" dirty="0">
                <a:solidFill>
                  <a:srgbClr val="000000"/>
                </a:solidFill>
                <a:latin typeface="Courier New" pitchFamily="49" charset="0"/>
              </a:rPr>
              <a:t>Criteria</a:t>
            </a:r>
          </a:p>
          <a:p>
            <a:pPr lvl="1"/>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a:t>
            </a:fld>
            <a:endParaRPr lang="en-US"/>
          </a:p>
        </p:txBody>
      </p:sp>
    </p:spTree>
    <p:extLst>
      <p:ext uri="{BB962C8B-B14F-4D97-AF65-F5344CB8AC3E}">
        <p14:creationId xmlns:p14="http://schemas.microsoft.com/office/powerpoint/2010/main" xmlns="" val="1784219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81000"/>
          </a:xfrm>
        </p:spPr>
        <p:txBody>
          <a:bodyPr>
            <a:normAutofit fontScale="90000"/>
          </a:bodyPr>
          <a:lstStyle/>
          <a:p>
            <a:r>
              <a:rPr lang="en-US" dirty="0"/>
              <a:t>One-to-Many </a:t>
            </a:r>
            <a:r>
              <a:rPr lang="en-US" dirty="0" smtClean="0"/>
              <a:t>or Many-to-One</a:t>
            </a:r>
            <a:endParaRPr lang="en-US" dirty="0"/>
          </a:p>
        </p:txBody>
      </p:sp>
      <p:sp>
        <p:nvSpPr>
          <p:cNvPr id="3" name="Content Placeholder 2"/>
          <p:cNvSpPr>
            <a:spLocks noGrp="1"/>
          </p:cNvSpPr>
          <p:nvPr>
            <p:ph idx="1"/>
          </p:nvPr>
        </p:nvSpPr>
        <p:spPr>
          <a:xfrm>
            <a:off x="381000" y="1447801"/>
            <a:ext cx="8229600" cy="3429000"/>
          </a:xfrm>
        </p:spPr>
        <p:txBody>
          <a:bodyPr/>
          <a:lstStyle/>
          <a:p>
            <a:pPr marL="342900" lvl="1" indent="-342900"/>
            <a:r>
              <a:rPr lang="en-US" sz="2000" dirty="0">
                <a:ea typeface="+mn-ea"/>
                <a:cs typeface="+mn-cs"/>
              </a:rPr>
              <a:t>The </a:t>
            </a:r>
            <a:r>
              <a:rPr lang="en-US" sz="2000" dirty="0" smtClean="0">
                <a:ea typeface="+mn-ea"/>
                <a:cs typeface="+mn-cs"/>
              </a:rPr>
              <a:t>one-part </a:t>
            </a:r>
            <a:r>
              <a:rPr lang="en-US" sz="2000" dirty="0">
                <a:ea typeface="+mn-ea"/>
                <a:cs typeface="+mn-cs"/>
              </a:rPr>
              <a:t>of the class will have the </a:t>
            </a:r>
            <a:r>
              <a:rPr lang="en-US" sz="2000" b="1" dirty="0">
                <a:latin typeface="Courier New" pitchFamily="49" charset="0"/>
                <a:ea typeface="+mn-ea"/>
                <a:cs typeface="Courier New" pitchFamily="49" charset="0"/>
              </a:rPr>
              <a:t>Collection</a:t>
            </a:r>
            <a:r>
              <a:rPr lang="en-US" sz="2000" dirty="0">
                <a:ea typeface="+mn-ea"/>
                <a:cs typeface="+mn-cs"/>
              </a:rPr>
              <a:t> object that will represent the many </a:t>
            </a:r>
            <a:r>
              <a:rPr lang="en-US" sz="2000" dirty="0" smtClean="0">
                <a:ea typeface="+mn-ea"/>
                <a:cs typeface="+mn-cs"/>
              </a:rPr>
              <a:t>objects of many-part class.</a:t>
            </a:r>
          </a:p>
          <a:p>
            <a:pPr marL="342900" lvl="1" indent="-342900"/>
            <a:r>
              <a:rPr lang="en-US" sz="2000" dirty="0" smtClean="0">
                <a:ea typeface="+mn-ea"/>
                <a:cs typeface="+mn-cs"/>
              </a:rPr>
              <a:t>The collection object can be either a </a:t>
            </a:r>
            <a:r>
              <a:rPr lang="en-US" sz="2000" b="1" dirty="0">
                <a:latin typeface="Courier New" pitchFamily="49" charset="0"/>
                <a:ea typeface="+mn-ea"/>
                <a:cs typeface="Courier New" pitchFamily="49" charset="0"/>
              </a:rPr>
              <a:t>List</a:t>
            </a:r>
            <a:r>
              <a:rPr lang="en-US" sz="2000" dirty="0" smtClean="0">
                <a:ea typeface="+mn-ea"/>
                <a:cs typeface="+mn-cs"/>
              </a:rPr>
              <a:t> or a </a:t>
            </a:r>
            <a:r>
              <a:rPr lang="en-US" sz="2000" b="1" dirty="0">
                <a:latin typeface="Courier New" pitchFamily="49" charset="0"/>
                <a:ea typeface="+mn-ea"/>
                <a:cs typeface="Courier New" pitchFamily="49" charset="0"/>
              </a:rPr>
              <a:t>Set</a:t>
            </a:r>
            <a:r>
              <a:rPr lang="en-US" sz="2000" dirty="0" smtClean="0">
                <a:ea typeface="+mn-ea"/>
                <a:cs typeface="+mn-cs"/>
              </a:rPr>
              <a:t>.</a:t>
            </a:r>
          </a:p>
          <a:p>
            <a:pPr marL="342900" lvl="1" indent="-342900"/>
            <a:r>
              <a:rPr lang="en-US" sz="2000" dirty="0" smtClean="0">
                <a:ea typeface="+mn-ea"/>
                <a:cs typeface="+mn-cs"/>
              </a:rPr>
              <a:t>If bidirectional relation ship is desired, many </a:t>
            </a:r>
            <a:r>
              <a:rPr lang="en-US" sz="2000" dirty="0">
                <a:ea typeface="+mn-ea"/>
                <a:cs typeface="+mn-cs"/>
              </a:rPr>
              <a:t>part of the class will hold a reference of </a:t>
            </a:r>
            <a:r>
              <a:rPr lang="en-US" sz="2000" dirty="0" smtClean="0">
                <a:ea typeface="+mn-ea"/>
                <a:cs typeface="+mn-cs"/>
              </a:rPr>
              <a:t>one-part</a:t>
            </a:r>
            <a:r>
              <a:rPr lang="en-US" sz="2000" dirty="0">
                <a:ea typeface="+mn-ea"/>
                <a:cs typeface="+mn-cs"/>
              </a:rPr>
              <a:t> </a:t>
            </a:r>
            <a:r>
              <a:rPr lang="en-US" sz="2000" dirty="0" smtClean="0">
                <a:ea typeface="+mn-ea"/>
                <a:cs typeface="+mn-cs"/>
              </a:rPr>
              <a:t>.</a:t>
            </a:r>
            <a:endParaRPr lang="en-US" sz="2000" dirty="0">
              <a:ea typeface="+mn-ea"/>
              <a:cs typeface="+mn-cs"/>
            </a:endParaRPr>
          </a:p>
          <a:p>
            <a:pPr marL="342900" lvl="1" indent="-342900"/>
            <a:r>
              <a:rPr lang="en-US" sz="2000" dirty="0">
                <a:ea typeface="+mn-ea"/>
                <a:cs typeface="+mn-cs"/>
              </a:rPr>
              <a:t>Example, Customer can register many Complaints, Customer class will have a collection of Complaint objects and Complaint class will have an instance of Customer object.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30</a:t>
            </a:fld>
            <a:endParaRPr lang="en-US"/>
          </a:p>
        </p:txBody>
      </p:sp>
      <p:sp>
        <p:nvSpPr>
          <p:cNvPr id="5" name="Rectangle 4"/>
          <p:cNvSpPr/>
          <p:nvPr/>
        </p:nvSpPr>
        <p:spPr>
          <a:xfrm>
            <a:off x="990600" y="54864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638800" y="547249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Complaints</a:t>
            </a:r>
            <a:endParaRPr lang="en-US" dirty="0">
              <a:solidFill>
                <a:srgbClr val="002060"/>
              </a:solidFill>
            </a:endParaRPr>
          </a:p>
        </p:txBody>
      </p:sp>
      <p:cxnSp>
        <p:nvCxnSpPr>
          <p:cNvPr id="7" name="Straight Connector 6"/>
          <p:cNvCxnSpPr>
            <a:stCxn id="5" idx="3"/>
            <a:endCxn id="6" idx="1"/>
          </p:cNvCxnSpPr>
          <p:nvPr/>
        </p:nvCxnSpPr>
        <p:spPr>
          <a:xfrm flipV="1">
            <a:off x="3429000" y="5853499"/>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5562600"/>
            <a:ext cx="762000" cy="276999"/>
          </a:xfrm>
          <a:prstGeom prst="rect">
            <a:avLst/>
          </a:prstGeom>
          <a:noFill/>
        </p:spPr>
        <p:txBody>
          <a:bodyPr wrap="square" rtlCol="0">
            <a:spAutoFit/>
          </a:bodyPr>
          <a:lstStyle/>
          <a:p>
            <a:r>
              <a:rPr lang="en-US" sz="1200" dirty="0" smtClean="0"/>
              <a:t>1..1</a:t>
            </a:r>
            <a:endParaRPr lang="en-US" sz="1200" dirty="0"/>
          </a:p>
        </p:txBody>
      </p:sp>
      <p:sp>
        <p:nvSpPr>
          <p:cNvPr id="9" name="TextBox 8"/>
          <p:cNvSpPr txBox="1"/>
          <p:nvPr/>
        </p:nvSpPr>
        <p:spPr>
          <a:xfrm>
            <a:off x="5105400" y="5562600"/>
            <a:ext cx="762000" cy="276999"/>
          </a:xfrm>
          <a:prstGeom prst="rect">
            <a:avLst/>
          </a:prstGeom>
          <a:noFill/>
        </p:spPr>
        <p:txBody>
          <a:bodyPr wrap="square" rtlCol="0">
            <a:spAutoFit/>
          </a:bodyPr>
          <a:lstStyle/>
          <a:p>
            <a:r>
              <a:rPr lang="en-US" sz="1200" dirty="0" smtClean="0"/>
              <a:t>1..n</a:t>
            </a:r>
            <a:endParaRPr lang="en-US" sz="1200" dirty="0"/>
          </a:p>
        </p:txBody>
      </p:sp>
    </p:spTree>
    <p:extLst>
      <p:ext uri="{BB962C8B-B14F-4D97-AF65-F5344CB8AC3E}">
        <p14:creationId xmlns:p14="http://schemas.microsoft.com/office/powerpoint/2010/main" xmlns="" val="544250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a:t>
            </a:r>
            <a:endParaRPr lang="en-US" dirty="0"/>
          </a:p>
        </p:txBody>
      </p:sp>
      <p:sp>
        <p:nvSpPr>
          <p:cNvPr id="3" name="Content Placeholder 2"/>
          <p:cNvSpPr>
            <a:spLocks noGrp="1"/>
          </p:cNvSpPr>
          <p:nvPr>
            <p:ph idx="1"/>
          </p:nvPr>
        </p:nvSpPr>
        <p:spPr>
          <a:xfrm>
            <a:off x="457200" y="1600201"/>
            <a:ext cx="8229600" cy="2286000"/>
          </a:xfrm>
        </p:spPr>
        <p:txBody>
          <a:bodyPr>
            <a:normAutofit fontScale="85000" lnSpcReduction="20000"/>
          </a:bodyPr>
          <a:lstStyle/>
          <a:p>
            <a:r>
              <a:rPr lang="en-US" dirty="0"/>
              <a:t>Both the relationships classes involved will have collection </a:t>
            </a:r>
            <a:r>
              <a:rPr lang="en-US" dirty="0" smtClean="0"/>
              <a:t>objects if bidirectional relationship is desired.</a:t>
            </a:r>
          </a:p>
          <a:p>
            <a:pPr marL="342900" lvl="1" indent="-342900"/>
            <a:r>
              <a:rPr lang="en-US" sz="2000" dirty="0"/>
              <a:t>The collection object can be either a </a:t>
            </a:r>
            <a:r>
              <a:rPr lang="en-US" sz="2000" b="1" dirty="0">
                <a:latin typeface="Courier New" pitchFamily="49" charset="0"/>
                <a:cs typeface="Courier New" pitchFamily="49" charset="0"/>
              </a:rPr>
              <a:t>List</a:t>
            </a:r>
            <a:r>
              <a:rPr lang="en-US" sz="2000" dirty="0"/>
              <a:t> or a </a:t>
            </a:r>
            <a:r>
              <a:rPr lang="en-US" sz="2000" b="1" dirty="0">
                <a:latin typeface="Courier New" pitchFamily="49" charset="0"/>
                <a:cs typeface="Courier New" pitchFamily="49" charset="0"/>
              </a:rPr>
              <a:t>Set</a:t>
            </a:r>
            <a:r>
              <a:rPr lang="en-US" sz="2000" dirty="0" smtClean="0"/>
              <a:t>.</a:t>
            </a:r>
            <a:endParaRPr lang="en-US" dirty="0"/>
          </a:p>
          <a:p>
            <a:r>
              <a:rPr lang="en-US" dirty="0"/>
              <a:t>Customer and </a:t>
            </a:r>
            <a:r>
              <a:rPr lang="en-US" dirty="0" err="1"/>
              <a:t>SavingAccount</a:t>
            </a:r>
            <a:r>
              <a:rPr lang="en-US" dirty="0"/>
              <a:t> both will have collection of each other types.</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31</a:t>
            </a:fld>
            <a:endParaRPr lang="en-US"/>
          </a:p>
        </p:txBody>
      </p:sp>
      <p:sp>
        <p:nvSpPr>
          <p:cNvPr id="5" name="Rectangle 4"/>
          <p:cNvSpPr/>
          <p:nvPr/>
        </p:nvSpPr>
        <p:spPr>
          <a:xfrm>
            <a:off x="838200" y="4509701"/>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Customer</a:t>
            </a:r>
            <a:endParaRPr lang="en-US" dirty="0">
              <a:solidFill>
                <a:srgbClr val="002060"/>
              </a:solidFill>
            </a:endParaRPr>
          </a:p>
        </p:txBody>
      </p:sp>
      <p:sp>
        <p:nvSpPr>
          <p:cNvPr id="6" name="Rectangle 5"/>
          <p:cNvSpPr/>
          <p:nvPr/>
        </p:nvSpPr>
        <p:spPr>
          <a:xfrm>
            <a:off x="5486400" y="44958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SavingAccount</a:t>
            </a:r>
            <a:endParaRPr lang="en-US" dirty="0">
              <a:solidFill>
                <a:srgbClr val="002060"/>
              </a:solidFill>
            </a:endParaRPr>
          </a:p>
        </p:txBody>
      </p:sp>
      <p:cxnSp>
        <p:nvCxnSpPr>
          <p:cNvPr id="7" name="Straight Connector 6"/>
          <p:cNvCxnSpPr>
            <a:stCxn id="5" idx="3"/>
            <a:endCxn id="6" idx="1"/>
          </p:cNvCxnSpPr>
          <p:nvPr/>
        </p:nvCxnSpPr>
        <p:spPr>
          <a:xfrm flipV="1">
            <a:off x="3276600" y="4876800"/>
            <a:ext cx="2209800" cy="139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4585901"/>
            <a:ext cx="762000" cy="276999"/>
          </a:xfrm>
          <a:prstGeom prst="rect">
            <a:avLst/>
          </a:prstGeom>
          <a:noFill/>
        </p:spPr>
        <p:txBody>
          <a:bodyPr wrap="square" rtlCol="0">
            <a:spAutoFit/>
          </a:bodyPr>
          <a:lstStyle/>
          <a:p>
            <a:r>
              <a:rPr lang="en-US" sz="1200" dirty="0" smtClean="0"/>
              <a:t>1..n</a:t>
            </a:r>
            <a:endParaRPr lang="en-US" sz="1200" dirty="0"/>
          </a:p>
        </p:txBody>
      </p:sp>
      <p:sp>
        <p:nvSpPr>
          <p:cNvPr id="9" name="TextBox 8"/>
          <p:cNvSpPr txBox="1"/>
          <p:nvPr/>
        </p:nvSpPr>
        <p:spPr>
          <a:xfrm>
            <a:off x="4953000" y="4585901"/>
            <a:ext cx="762000" cy="276999"/>
          </a:xfrm>
          <a:prstGeom prst="rect">
            <a:avLst/>
          </a:prstGeom>
          <a:noFill/>
        </p:spPr>
        <p:txBody>
          <a:bodyPr wrap="square" rtlCol="0">
            <a:spAutoFit/>
          </a:bodyPr>
          <a:lstStyle/>
          <a:p>
            <a:r>
              <a:rPr lang="en-US" sz="1200" dirty="0" smtClean="0"/>
              <a:t>1..n</a:t>
            </a:r>
            <a:endParaRPr lang="en-US" sz="1200" dirty="0"/>
          </a:p>
        </p:txBody>
      </p:sp>
    </p:spTree>
    <p:extLst>
      <p:ext uri="{BB962C8B-B14F-4D97-AF65-F5344CB8AC3E}">
        <p14:creationId xmlns:p14="http://schemas.microsoft.com/office/powerpoint/2010/main" xmlns="" val="1543355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in </a:t>
            </a:r>
            <a:r>
              <a:rPr lang="en-US" dirty="0" err="1" smtClean="0"/>
              <a:t>hbm</a:t>
            </a:r>
            <a:endParaRPr lang="en-US" dirty="0"/>
          </a:p>
        </p:txBody>
      </p:sp>
      <p:sp>
        <p:nvSpPr>
          <p:cNvPr id="3" name="Content Placeholder 2"/>
          <p:cNvSpPr>
            <a:spLocks noGrp="1"/>
          </p:cNvSpPr>
          <p:nvPr>
            <p:ph idx="1"/>
          </p:nvPr>
        </p:nvSpPr>
        <p:spPr>
          <a:xfrm>
            <a:off x="25400" y="990600"/>
            <a:ext cx="8966200" cy="5715000"/>
          </a:xfrm>
        </p:spPr>
        <p:txBody>
          <a:bodyPr>
            <a:normAutofit fontScale="70000" lnSpcReduction="20000"/>
          </a:bodyPr>
          <a:lstStyle/>
          <a:p>
            <a:pPr>
              <a:lnSpc>
                <a:spcPct val="100000"/>
              </a:lnSpc>
            </a:pPr>
            <a:r>
              <a:rPr lang="en-US" b="1" dirty="0" smtClean="0">
                <a:latin typeface="Courier New" pitchFamily="49" charset="0"/>
                <a:cs typeface="Courier New" pitchFamily="49" charset="0"/>
              </a:rPr>
              <a:t>&lt;class </a:t>
            </a:r>
            <a:r>
              <a:rPr lang="en-US" b="1" dirty="0">
                <a:latin typeface="Courier New" pitchFamily="49" charset="0"/>
                <a:cs typeface="Courier New" pitchFamily="49" charset="0"/>
              </a:rPr>
              <a:t>name=</a:t>
            </a:r>
            <a:r>
              <a:rPr lang="en-US" b="1" i="1" dirty="0">
                <a:latin typeface="Courier New" pitchFamily="49" charset="0"/>
                <a:cs typeface="Courier New" pitchFamily="49" charset="0"/>
              </a:rPr>
              <a:t>"</a:t>
            </a:r>
            <a:r>
              <a:rPr lang="en-US" b="1" i="1" dirty="0" err="1">
                <a:latin typeface="Courier New" pitchFamily="49" charset="0"/>
                <a:cs typeface="Courier New" pitchFamily="49" charset="0"/>
              </a:rPr>
              <a:t>hib.Customer</a:t>
            </a:r>
            <a:r>
              <a:rPr lang="en-US" b="1" i="1" dirty="0">
                <a:latin typeface="Courier New" pitchFamily="49" charset="0"/>
                <a:cs typeface="Courier New" pitchFamily="49" charset="0"/>
              </a:rPr>
              <a:t>" table="CUSTOMER</a:t>
            </a:r>
            <a:r>
              <a:rPr lang="en-US" b="1" i="1" dirty="0" smtClean="0">
                <a:latin typeface="Courier New" pitchFamily="49" charset="0"/>
                <a:cs typeface="Courier New" pitchFamily="49" charset="0"/>
              </a:rPr>
              <a:t>"&gt;</a:t>
            </a:r>
          </a:p>
          <a:p>
            <a:pPr marL="0" indent="0">
              <a:lnSpc>
                <a:spcPct val="100000"/>
              </a:lnSpc>
              <a:buNone/>
            </a:pPr>
            <a:r>
              <a:rPr lang="en-US" b="1" i="1" dirty="0">
                <a:latin typeface="Courier New" pitchFamily="49" charset="0"/>
                <a:cs typeface="Courier New" pitchFamily="49" charset="0"/>
              </a:rPr>
              <a:t>	</a:t>
            </a:r>
            <a:r>
              <a:rPr lang="en-US" b="1" i="1" dirty="0" smtClean="0">
                <a:latin typeface="Courier New" pitchFamily="49" charset="0"/>
                <a:cs typeface="Courier New" pitchFamily="49" charset="0"/>
              </a:rPr>
              <a:t>…</a:t>
            </a:r>
            <a:endParaRPr lang="en-US" b="1" i="1" dirty="0">
              <a:latin typeface="Courier New" pitchFamily="49" charset="0"/>
              <a:cs typeface="Courier New" pitchFamily="49" charset="0"/>
            </a:endParaRP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one-to-one </a:t>
            </a:r>
            <a:r>
              <a:rPr lang="en-US" b="1" dirty="0" smtClean="0">
                <a:latin typeface="Courier New" pitchFamily="49" charset="0"/>
                <a:cs typeface="Courier New" pitchFamily="49" charset="0"/>
              </a:rPr>
              <a:t>name=“acct“ class=“</a:t>
            </a:r>
            <a:r>
              <a:rPr lang="en-US" b="1" dirty="0" err="1" smtClean="0">
                <a:latin typeface="Courier New" pitchFamily="49" charset="0"/>
                <a:cs typeface="Courier New" pitchFamily="49" charset="0"/>
              </a:rPr>
              <a:t>LoginAccount</a:t>
            </a:r>
            <a:r>
              <a:rPr lang="en-US" b="1" dirty="0" smtClean="0">
                <a:latin typeface="Courier New" pitchFamily="49" charset="0"/>
                <a:cs typeface="Courier New" pitchFamily="49" charset="0"/>
              </a:rPr>
              <a:t>"/&gt;</a:t>
            </a:r>
          </a:p>
          <a:p>
            <a:pPr marL="0" indent="0">
              <a:lnSpc>
                <a:spcPct val="100000"/>
              </a:lnSpc>
              <a:buNone/>
            </a:pPr>
            <a:r>
              <a:rPr lang="en-US" b="1" dirty="0" smtClean="0">
                <a:latin typeface="Courier New" pitchFamily="49" charset="0"/>
                <a:cs typeface="Courier New" pitchFamily="49" charset="0"/>
              </a:rPr>
              <a:t>	&lt;/class&gt;</a:t>
            </a:r>
          </a:p>
          <a:p>
            <a:pPr>
              <a:lnSpc>
                <a:spcPct val="100000"/>
              </a:lnSpc>
            </a:pP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class name=</a:t>
            </a:r>
            <a:r>
              <a:rPr lang="en-US" b="1" i="1" dirty="0">
                <a:latin typeface="Courier New" pitchFamily="49" charset="0"/>
                <a:cs typeface="Courier New" pitchFamily="49" charset="0"/>
              </a:rPr>
              <a:t>"</a:t>
            </a:r>
            <a:r>
              <a:rPr lang="en-US" b="1" i="1" dirty="0" err="1">
                <a:latin typeface="Courier New" pitchFamily="49" charset="0"/>
                <a:cs typeface="Courier New" pitchFamily="49" charset="0"/>
              </a:rPr>
              <a:t>hib.Customer</a:t>
            </a:r>
            <a:r>
              <a:rPr lang="en-US" b="1" i="1" dirty="0">
                <a:latin typeface="Courier New" pitchFamily="49" charset="0"/>
                <a:cs typeface="Courier New" pitchFamily="49" charset="0"/>
              </a:rPr>
              <a:t>" table="CUSTOMER"&gt;</a:t>
            </a:r>
          </a:p>
          <a:p>
            <a:pPr marL="0" indent="0">
              <a:lnSpc>
                <a:spcPct val="100000"/>
              </a:lnSpc>
              <a:buNone/>
            </a:pPr>
            <a:r>
              <a:rPr lang="en-US" b="1" i="1" dirty="0">
                <a:latin typeface="Courier New" pitchFamily="49" charset="0"/>
                <a:cs typeface="Courier New" pitchFamily="49" charset="0"/>
              </a:rPr>
              <a:t>	</a:t>
            </a:r>
            <a:r>
              <a:rPr lang="en-US" b="1" i="1" dirty="0" smtClean="0">
                <a:latin typeface="Courier New" pitchFamily="49" charset="0"/>
                <a:cs typeface="Courier New" pitchFamily="49" charset="0"/>
              </a:rPr>
              <a:t>…</a:t>
            </a:r>
            <a:endParaRPr lang="en-US" b="1" i="1" dirty="0">
              <a:latin typeface="Courier New" pitchFamily="49" charset="0"/>
              <a:cs typeface="Courier New" pitchFamily="49" charset="0"/>
            </a:endParaRPr>
          </a:p>
          <a:p>
            <a:pPr marL="800100" lvl="2" indent="0">
              <a:lnSpc>
                <a:spcPct val="100000"/>
              </a:lnSpc>
              <a:buNone/>
            </a:pPr>
            <a:r>
              <a:rPr lang="en-US" sz="2000" b="1" dirty="0">
                <a:latin typeface="Courier New" pitchFamily="49" charset="0"/>
                <a:cs typeface="Courier New" pitchFamily="49" charset="0"/>
              </a:rPr>
              <a:t>	 &lt;list name="complaints</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key column="</a:t>
            </a:r>
            <a:r>
              <a:rPr lang="en-US" sz="2000" b="1" dirty="0" err="1">
                <a:latin typeface="Courier New" pitchFamily="49" charset="0"/>
                <a:cs typeface="Courier New" pitchFamily="49" charset="0"/>
              </a:rPr>
              <a:t>parentId</a:t>
            </a:r>
            <a:r>
              <a:rPr lang="en-US" sz="2000" b="1" dirty="0">
                <a:latin typeface="Courier New" pitchFamily="49" charset="0"/>
                <a:cs typeface="Courier New" pitchFamily="49" charset="0"/>
              </a:rPr>
              <a:t>" /&gt;</a:t>
            </a: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index column="</a:t>
            </a:r>
            <a:r>
              <a:rPr lang="en-US" sz="2000" b="1" dirty="0" err="1">
                <a:latin typeface="Courier New" pitchFamily="49" charset="0"/>
                <a:cs typeface="Courier New" pitchFamily="49" charset="0"/>
              </a:rPr>
              <a:t>idc</a:t>
            </a:r>
            <a:r>
              <a:rPr lang="en-US" sz="2000" b="1" dirty="0">
                <a:latin typeface="Courier New" pitchFamily="49" charset="0"/>
                <a:cs typeface="Courier New" pitchFamily="49" charset="0"/>
              </a:rPr>
              <a:t>" /&gt;</a:t>
            </a:r>
          </a:p>
          <a:p>
            <a:pPr marL="800100" lvl="2" indent="0">
              <a:lnSpc>
                <a:spcPct val="100000"/>
              </a:lnSpc>
              <a:buNone/>
            </a:pPr>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one-to-many class="</a:t>
            </a:r>
            <a:r>
              <a:rPr lang="en-US" sz="2000" b="1" dirty="0" err="1">
                <a:latin typeface="Courier New" pitchFamily="49" charset="0"/>
                <a:cs typeface="Courier New" pitchFamily="49" charset="0"/>
              </a:rPr>
              <a:t>hib.Complaint</a:t>
            </a:r>
            <a:r>
              <a:rPr lang="en-US" sz="2000" b="1" dirty="0">
                <a:latin typeface="Courier New" pitchFamily="49" charset="0"/>
                <a:cs typeface="Courier New" pitchFamily="49" charset="0"/>
              </a:rPr>
              <a:t>" /&gt;</a:t>
            </a:r>
          </a:p>
          <a:p>
            <a:pPr marL="800100" lvl="2" indent="0">
              <a:lnSpc>
                <a:spcPct val="100000"/>
              </a:lnSpc>
              <a:buNone/>
            </a:pPr>
            <a:r>
              <a:rPr lang="en-US" sz="2000" b="1" dirty="0">
                <a:latin typeface="Courier New" pitchFamily="49" charset="0"/>
                <a:cs typeface="Courier New" pitchFamily="49" charset="0"/>
              </a:rPr>
              <a:t>&lt;/list</a:t>
            </a:r>
            <a:r>
              <a:rPr lang="en-US" sz="2000" b="1" dirty="0" smtClean="0">
                <a:latin typeface="Courier New" pitchFamily="49" charset="0"/>
                <a:cs typeface="Courier New" pitchFamily="49" charset="0"/>
              </a:rPr>
              <a:t>&gt;</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&lt;/class&gt;</a:t>
            </a: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class name="</a:t>
            </a:r>
            <a:r>
              <a:rPr lang="en-US" b="1" dirty="0" err="1">
                <a:latin typeface="Courier New" pitchFamily="49" charset="0"/>
                <a:cs typeface="Courier New" pitchFamily="49" charset="0"/>
              </a:rPr>
              <a:t>hib.Complaint</a:t>
            </a:r>
            <a:r>
              <a:rPr lang="en-US" b="1" dirty="0">
                <a:latin typeface="Courier New" pitchFamily="49" charset="0"/>
                <a:cs typeface="Courier New" pitchFamily="49" charset="0"/>
              </a:rPr>
              <a:t>" table="COMPLAINT"&gt;</a:t>
            </a:r>
          </a:p>
          <a:p>
            <a:pPr marL="0" indent="0">
              <a:lnSpc>
                <a:spcPct val="100000"/>
              </a:lnSpc>
              <a:buNone/>
            </a:pPr>
            <a:r>
              <a:rPr lang="en-US" b="1" i="1" dirty="0" smtClean="0">
                <a:latin typeface="Courier New" pitchFamily="49" charset="0"/>
                <a:cs typeface="Courier New" pitchFamily="49" charset="0"/>
              </a:rPr>
              <a:t>	 …</a:t>
            </a:r>
          </a:p>
          <a:p>
            <a:pPr marL="0" indent="0">
              <a:lnSpc>
                <a:spcPct val="100000"/>
              </a:lnSpc>
              <a:buNone/>
            </a:pP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many-to-one name="</a:t>
            </a:r>
            <a:r>
              <a:rPr lang="en-US" b="1" dirty="0" err="1">
                <a:latin typeface="Courier New" pitchFamily="49" charset="0"/>
                <a:cs typeface="Courier New" pitchFamily="49" charset="0"/>
              </a:rPr>
              <a:t>cust</a:t>
            </a:r>
            <a:r>
              <a:rPr lang="en-US" b="1" dirty="0">
                <a:latin typeface="Courier New" pitchFamily="49" charset="0"/>
                <a:cs typeface="Courier New" pitchFamily="49" charset="0"/>
              </a:rPr>
              <a:t>" class="</a:t>
            </a:r>
            <a:r>
              <a:rPr lang="en-US" b="1" dirty="0" err="1">
                <a:latin typeface="Courier New" pitchFamily="49" charset="0"/>
                <a:cs typeface="Courier New" pitchFamily="49" charset="0"/>
              </a:rPr>
              <a:t>hib.Customer</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column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parentId</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/&gt;</a:t>
            </a:r>
          </a:p>
          <a:p>
            <a:pPr marL="0" indent="0">
              <a:lnSpc>
                <a:spcPct val="100000"/>
              </a:lnSpc>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a:latin typeface="Courier New" pitchFamily="49" charset="0"/>
                <a:cs typeface="Courier New" pitchFamily="49" charset="0"/>
              </a:rPr>
              <a:t>class</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marL="800100" lvl="2" indent="0">
              <a:lnSpc>
                <a:spcPct val="100000"/>
              </a:lnSpc>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32</a:t>
            </a:fld>
            <a:endParaRPr lang="en-US"/>
          </a:p>
        </p:txBody>
      </p:sp>
      <p:sp>
        <p:nvSpPr>
          <p:cNvPr id="5" name="TextBox 4"/>
          <p:cNvSpPr txBox="1"/>
          <p:nvPr/>
        </p:nvSpPr>
        <p:spPr>
          <a:xfrm>
            <a:off x="6934200" y="2819400"/>
            <a:ext cx="1980029" cy="369332"/>
          </a:xfrm>
          <a:prstGeom prst="rect">
            <a:avLst/>
          </a:prstGeom>
          <a:noFill/>
        </p:spPr>
        <p:txBody>
          <a:bodyPr wrap="none" rtlCol="0">
            <a:spAutoFit/>
          </a:bodyPr>
          <a:lstStyle/>
          <a:p>
            <a:r>
              <a:rPr lang="en-US" dirty="0" smtClean="0">
                <a:solidFill>
                  <a:srgbClr val="002060"/>
                </a:solidFill>
              </a:rPr>
              <a:t>Can be a set also</a:t>
            </a:r>
            <a:endParaRPr lang="en-US" dirty="0">
              <a:solidFill>
                <a:srgbClr val="002060"/>
              </a:solidFill>
            </a:endParaRPr>
          </a:p>
        </p:txBody>
      </p:sp>
      <p:sp>
        <p:nvSpPr>
          <p:cNvPr id="7" name="Freeform 6"/>
          <p:cNvSpPr/>
          <p:nvPr/>
        </p:nvSpPr>
        <p:spPr>
          <a:xfrm>
            <a:off x="1712686" y="2956424"/>
            <a:ext cx="5181600" cy="381862"/>
          </a:xfrm>
          <a:custGeom>
            <a:avLst/>
            <a:gdLst>
              <a:gd name="connsiteX0" fmla="*/ 0 w 5181600"/>
              <a:gd name="connsiteY0" fmla="*/ 381862 h 381862"/>
              <a:gd name="connsiteX1" fmla="*/ 2090057 w 5181600"/>
              <a:gd name="connsiteY1" fmla="*/ 33519 h 381862"/>
              <a:gd name="connsiteX2" fmla="*/ 5181600 w 5181600"/>
              <a:gd name="connsiteY2" fmla="*/ 33519 h 381862"/>
            </a:gdLst>
            <a:ahLst/>
            <a:cxnLst>
              <a:cxn ang="0">
                <a:pos x="connsiteX0" y="connsiteY0"/>
              </a:cxn>
              <a:cxn ang="0">
                <a:pos x="connsiteX1" y="connsiteY1"/>
              </a:cxn>
              <a:cxn ang="0">
                <a:pos x="connsiteX2" y="connsiteY2"/>
              </a:cxn>
            </a:cxnLst>
            <a:rect l="l" t="t" r="r" b="b"/>
            <a:pathLst>
              <a:path w="5181600" h="381862">
                <a:moveTo>
                  <a:pt x="0" y="381862"/>
                </a:moveTo>
                <a:cubicBezTo>
                  <a:pt x="613228" y="236719"/>
                  <a:pt x="1226457" y="91576"/>
                  <a:pt x="2090057" y="33519"/>
                </a:cubicBezTo>
                <a:cubicBezTo>
                  <a:pt x="2953657" y="-24538"/>
                  <a:pt x="4067628" y="4490"/>
                  <a:pt x="5181600" y="3351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55340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33</a:t>
            </a:fld>
            <a:endParaRPr lang="en-US"/>
          </a:p>
        </p:txBody>
      </p:sp>
      <p:sp>
        <p:nvSpPr>
          <p:cNvPr id="5" name="Rectangle 4"/>
          <p:cNvSpPr/>
          <p:nvPr/>
        </p:nvSpPr>
        <p:spPr>
          <a:xfrm>
            <a:off x="457200" y="228600"/>
            <a:ext cx="8229600" cy="2862322"/>
          </a:xfrm>
          <a:prstGeom prst="rect">
            <a:avLst/>
          </a:prstGeom>
        </p:spPr>
        <p:txBody>
          <a:bodyPr wrap="square">
            <a:spAutoFit/>
          </a:bodyPr>
          <a:lstStyle/>
          <a:p>
            <a:r>
              <a:rPr lang="en-US" b="1" dirty="0">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class name="</a:t>
            </a:r>
            <a:r>
              <a:rPr lang="en-US" sz="2000" b="1" dirty="0" err="1">
                <a:solidFill>
                  <a:srgbClr val="5F5F5F"/>
                </a:solidFill>
                <a:latin typeface="Courier New" pitchFamily="49" charset="0"/>
                <a:cs typeface="Courier New" pitchFamily="49" charset="0"/>
              </a:rPr>
              <a:t>hib.Customer</a:t>
            </a:r>
            <a:r>
              <a:rPr lang="en-US" sz="2000" b="1" dirty="0">
                <a:solidFill>
                  <a:srgbClr val="5F5F5F"/>
                </a:solidFill>
                <a:latin typeface="Courier New" pitchFamily="49" charset="0"/>
                <a:cs typeface="Courier New" pitchFamily="49" charset="0"/>
              </a:rPr>
              <a:t>" table="CUSTOMER"&gt;</a:t>
            </a:r>
          </a:p>
          <a:p>
            <a:endParaRPr lang="en-US" sz="2000" b="1" dirty="0">
              <a:solidFill>
                <a:srgbClr val="5F5F5F"/>
              </a:solidFill>
              <a:latin typeface="Courier New" pitchFamily="49" charset="0"/>
              <a:cs typeface="Courier New" pitchFamily="49" charset="0"/>
            </a:endParaRPr>
          </a:p>
          <a:p>
            <a:r>
              <a:rPr lang="en-US" sz="2000" b="1" dirty="0">
                <a:solidFill>
                  <a:srgbClr val="5F5F5F"/>
                </a:solidFill>
                <a:latin typeface="Courier New" pitchFamily="49" charset="0"/>
                <a:cs typeface="Courier New" pitchFamily="49" charset="0"/>
              </a:rPr>
              <a:t>…</a:t>
            </a:r>
          </a:p>
          <a:p>
            <a:pPr lvl="1"/>
            <a:r>
              <a:rPr lang="en-US" sz="2000" b="1" dirty="0">
                <a:solidFill>
                  <a:srgbClr val="5F5F5F"/>
                </a:solidFill>
                <a:latin typeface="Courier New" pitchFamily="49" charset="0"/>
                <a:cs typeface="Courier New" pitchFamily="49" charset="0"/>
              </a:rPr>
              <a:t>&lt;many-to-many entity-name="</a:t>
            </a:r>
            <a:r>
              <a:rPr lang="en-US" sz="2000" b="1" dirty="0" err="1">
                <a:solidFill>
                  <a:srgbClr val="5F5F5F"/>
                </a:solidFill>
                <a:latin typeface="Courier New" pitchFamily="49" charset="0"/>
                <a:cs typeface="Courier New" pitchFamily="49" charset="0"/>
              </a:rPr>
              <a:t>com.mkyong.stock.Category</a:t>
            </a:r>
            <a:r>
              <a:rPr lang="en-US" sz="2000" b="1" dirty="0">
                <a:solidFill>
                  <a:srgbClr val="5F5F5F"/>
                </a:solidFill>
                <a:latin typeface="Courier New" pitchFamily="49" charset="0"/>
                <a:cs typeface="Courier New" pitchFamily="49" charset="0"/>
              </a:rPr>
              <a:t>"&gt; </a:t>
            </a:r>
            <a:endParaRPr lang="en-US" sz="2000" b="1" dirty="0" smtClean="0">
              <a:solidFill>
                <a:srgbClr val="5F5F5F"/>
              </a:solidFill>
              <a:latin typeface="Courier New" pitchFamily="49" charset="0"/>
              <a:cs typeface="Courier New" pitchFamily="49" charset="0"/>
            </a:endParaRPr>
          </a:p>
          <a:p>
            <a:pPr lvl="1"/>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column name="CATEGORY_ID" not-null="true" </a:t>
            </a:r>
            <a:r>
              <a:rPr lang="en-US" sz="2000" b="1" dirty="0" smtClean="0">
                <a:solidFill>
                  <a:srgbClr val="5F5F5F"/>
                </a:solidFill>
                <a:latin typeface="Courier New" pitchFamily="49" charset="0"/>
                <a:cs typeface="Courier New" pitchFamily="49" charset="0"/>
              </a:rPr>
              <a:t>/&gt;</a:t>
            </a:r>
          </a:p>
          <a:p>
            <a:pPr lvl="1"/>
            <a:r>
              <a:rPr lang="en-US" sz="2000" b="1" dirty="0" smtClean="0">
                <a:solidFill>
                  <a:srgbClr val="5F5F5F"/>
                </a:solidFill>
                <a:latin typeface="Courier New" pitchFamily="49" charset="0"/>
                <a:cs typeface="Courier New" pitchFamily="49" charset="0"/>
              </a:rPr>
              <a:t>&lt;/</a:t>
            </a:r>
            <a:r>
              <a:rPr lang="en-US" sz="2000" b="1" dirty="0">
                <a:solidFill>
                  <a:srgbClr val="5F5F5F"/>
                </a:solidFill>
                <a:latin typeface="Courier New" pitchFamily="49" charset="0"/>
                <a:cs typeface="Courier New" pitchFamily="49" charset="0"/>
              </a:rPr>
              <a:t>many-to-many&gt; </a:t>
            </a:r>
          </a:p>
          <a:p>
            <a:r>
              <a:rPr lang="en-US" sz="2000" b="1" dirty="0" smtClean="0">
                <a:solidFill>
                  <a:srgbClr val="5F5F5F"/>
                </a:solidFill>
                <a:latin typeface="Courier New" pitchFamily="49" charset="0"/>
                <a:cs typeface="Courier New" pitchFamily="49" charset="0"/>
              </a:rPr>
              <a:t>&lt;/class&gt;</a:t>
            </a:r>
          </a:p>
          <a:p>
            <a:endParaRPr lang="en-US" sz="2000" b="1" dirty="0">
              <a:solidFill>
                <a:srgbClr val="5F5F5F"/>
              </a:solidFill>
              <a:latin typeface="Courier New" pitchFamily="49" charset="0"/>
              <a:cs typeface="Courier New" pitchFamily="49" charset="0"/>
            </a:endParaRPr>
          </a:p>
        </p:txBody>
      </p:sp>
    </p:spTree>
    <p:extLst>
      <p:ext uri="{BB962C8B-B14F-4D97-AF65-F5344CB8AC3E}">
        <p14:creationId xmlns:p14="http://schemas.microsoft.com/office/powerpoint/2010/main" xmlns="" val="3800134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Cascade operations</a:t>
            </a:r>
            <a:endParaRPr lang="en-US" dirty="0"/>
          </a:p>
        </p:txBody>
      </p:sp>
      <p:sp>
        <p:nvSpPr>
          <p:cNvPr id="4" name="Content Placeholder 3"/>
          <p:cNvSpPr>
            <a:spLocks noGrp="1"/>
          </p:cNvSpPr>
          <p:nvPr>
            <p:ph idx="1"/>
          </p:nvPr>
        </p:nvSpPr>
        <p:spPr>
          <a:xfrm>
            <a:off x="76200" y="990600"/>
            <a:ext cx="9009743" cy="5562600"/>
          </a:xfrm>
        </p:spPr>
        <p:txBody>
          <a:bodyPr>
            <a:normAutofit fontScale="70000" lnSpcReduction="20000"/>
          </a:bodyPr>
          <a:lstStyle/>
          <a:p>
            <a:pPr>
              <a:lnSpc>
                <a:spcPct val="110000"/>
              </a:lnSpc>
            </a:pPr>
            <a:r>
              <a:rPr lang="en-US" b="1" dirty="0" smtClean="0">
                <a:latin typeface="Courier New" pitchFamily="49" charset="0"/>
                <a:cs typeface="Courier New" pitchFamily="49" charset="0"/>
              </a:rPr>
              <a:t>cascade</a:t>
            </a:r>
            <a:r>
              <a:rPr lang="en-US" dirty="0" smtClean="0"/>
              <a:t>  attribute  can </a:t>
            </a:r>
            <a:r>
              <a:rPr lang="en-US" dirty="0"/>
              <a:t>be specified with any of the relation ship to cascade operations from the parent object to the associated </a:t>
            </a:r>
            <a:r>
              <a:rPr lang="en-US" dirty="0" smtClean="0"/>
              <a:t>object</a:t>
            </a:r>
            <a:endParaRPr lang="en-US" dirty="0"/>
          </a:p>
          <a:p>
            <a:pPr>
              <a:lnSpc>
                <a:spcPct val="110000"/>
              </a:lnSpc>
            </a:pPr>
            <a:r>
              <a:rPr lang="en-US" dirty="0"/>
              <a:t>For each </a:t>
            </a:r>
            <a:r>
              <a:rPr lang="en-US" dirty="0" smtClean="0"/>
              <a:t>operation </a:t>
            </a:r>
            <a:r>
              <a:rPr lang="en-US" dirty="0"/>
              <a:t>of the Hibernate session  </a:t>
            </a:r>
            <a:r>
              <a:rPr lang="en-US" dirty="0" smtClean="0"/>
              <a:t>like </a:t>
            </a:r>
            <a:r>
              <a:rPr lang="en-US" b="1" dirty="0" smtClean="0">
                <a:latin typeface="Courier New" pitchFamily="49" charset="0"/>
                <a:cs typeface="Courier New" pitchFamily="49" charset="0"/>
              </a:rPr>
              <a:t>persist</a:t>
            </a:r>
            <a:r>
              <a:rPr lang="en-US" b="1" dirty="0">
                <a:latin typeface="Courier New" pitchFamily="49" charset="0"/>
                <a:cs typeface="Courier New" pitchFamily="49" charset="0"/>
              </a:rPr>
              <a:t>(), merge(), </a:t>
            </a:r>
            <a:r>
              <a:rPr lang="en-US" b="1" dirty="0" err="1">
                <a:latin typeface="Courier New" pitchFamily="49" charset="0"/>
                <a:cs typeface="Courier New" pitchFamily="49" charset="0"/>
              </a:rPr>
              <a:t>saveOrUpdate</a:t>
            </a:r>
            <a:r>
              <a:rPr lang="en-US" b="1" dirty="0">
                <a:latin typeface="Courier New" pitchFamily="49" charset="0"/>
                <a:cs typeface="Courier New" pitchFamily="49" charset="0"/>
              </a:rPr>
              <a:t>(), delete</a:t>
            </a:r>
            <a:r>
              <a:rPr lang="en-US" b="1" dirty="0" smtClean="0">
                <a:latin typeface="Courier New" pitchFamily="49" charset="0"/>
                <a:cs typeface="Courier New" pitchFamily="49" charset="0"/>
              </a:rPr>
              <a:t>()</a:t>
            </a:r>
            <a:r>
              <a:rPr lang="en-US" dirty="0" smtClean="0"/>
              <a:t>- </a:t>
            </a:r>
            <a:r>
              <a:rPr lang="en-US" dirty="0"/>
              <a:t>there is a corresponding cascade style. Respectively, the cascade styles are named </a:t>
            </a:r>
            <a:r>
              <a:rPr lang="en-US" b="1" dirty="0">
                <a:latin typeface="Courier New" pitchFamily="49" charset="0"/>
                <a:cs typeface="Courier New" pitchFamily="49" charset="0"/>
              </a:rPr>
              <a:t>persist, merge, save-update, </a:t>
            </a:r>
            <a:r>
              <a:rPr lang="en-US" b="1" dirty="0" smtClean="0">
                <a:latin typeface="Courier New" pitchFamily="49" charset="0"/>
                <a:cs typeface="Courier New" pitchFamily="49" charset="0"/>
              </a:rPr>
              <a:t>delete</a:t>
            </a:r>
            <a:r>
              <a:rPr lang="en-US" dirty="0" smtClean="0"/>
              <a:t>.</a:t>
            </a:r>
          </a:p>
          <a:p>
            <a:pPr marL="400050" lvl="1" indent="0">
              <a:lnSpc>
                <a:spcPct val="110000"/>
              </a:lnSpc>
              <a:buNone/>
            </a:pPr>
            <a:r>
              <a:rPr lang="en-US" sz="2000" b="1" dirty="0" smtClean="0">
                <a:latin typeface="Courier New" pitchFamily="49" charset="0"/>
                <a:cs typeface="Courier New" pitchFamily="49" charset="0"/>
              </a:rPr>
              <a:t>	cascade</a:t>
            </a:r>
            <a:r>
              <a:rPr lang="en-US" sz="2000" b="1" dirty="0">
                <a:latin typeface="Courier New" pitchFamily="49" charset="0"/>
                <a:cs typeface="Courier New" pitchFamily="49" charset="0"/>
              </a:rPr>
              <a:t>="</a:t>
            </a:r>
            <a:r>
              <a:rPr lang="en-US" sz="2000" b="1" dirty="0" err="1" smtClean="0">
                <a:latin typeface="Courier New" pitchFamily="49" charset="0"/>
                <a:cs typeface="Courier New" pitchFamily="49" charset="0"/>
              </a:rPr>
              <a:t>persist,delete</a:t>
            </a:r>
            <a:r>
              <a:rPr lang="en-US" sz="2000" b="1" dirty="0" smtClean="0">
                <a:latin typeface="Courier New" pitchFamily="49" charset="0"/>
                <a:cs typeface="Courier New" pitchFamily="49" charset="0"/>
              </a:rPr>
              <a:t>” </a:t>
            </a:r>
            <a:r>
              <a:rPr lang="en-US" sz="2000" dirty="0" smtClean="0">
                <a:ea typeface="+mn-ea"/>
                <a:cs typeface="+mn-cs"/>
              </a:rPr>
              <a:t>Or </a:t>
            </a:r>
            <a:r>
              <a:rPr lang="en-US" sz="2000" dirty="0">
                <a:ea typeface="+mn-ea"/>
                <a:cs typeface="+mn-cs"/>
              </a:rPr>
              <a:t>to specify all </a:t>
            </a:r>
          </a:p>
          <a:p>
            <a:pPr marL="0" indent="0">
              <a:lnSpc>
                <a:spcPct val="110000"/>
              </a:lnSpc>
              <a:buNone/>
            </a:pPr>
            <a:r>
              <a:rPr lang="en-US" b="1" dirty="0" smtClean="0">
                <a:latin typeface="Courier New" pitchFamily="49" charset="0"/>
                <a:cs typeface="Courier New" pitchFamily="49" charset="0"/>
              </a:rPr>
              <a:t>	cascade=“all”</a:t>
            </a:r>
          </a:p>
          <a:p>
            <a:pPr>
              <a:lnSpc>
                <a:spcPct val="110000"/>
              </a:lnSpc>
            </a:pPr>
            <a:r>
              <a:rPr lang="en-US" dirty="0" smtClean="0"/>
              <a:t>The </a:t>
            </a:r>
            <a:r>
              <a:rPr lang="en-US" dirty="0"/>
              <a:t>default </a:t>
            </a:r>
            <a:r>
              <a:rPr lang="en-US" b="1" dirty="0">
                <a:latin typeface="Courier New" pitchFamily="49" charset="0"/>
                <a:cs typeface="Courier New" pitchFamily="49" charset="0"/>
              </a:rPr>
              <a:t>cascade="none" </a:t>
            </a:r>
            <a:r>
              <a:rPr lang="en-US" dirty="0"/>
              <a:t>specifies that no operations are to be cascaded. </a:t>
            </a:r>
            <a:endParaRPr lang="en-US" dirty="0" smtClean="0"/>
          </a:p>
          <a:p>
            <a:pPr>
              <a:lnSpc>
                <a:spcPct val="110000"/>
              </a:lnSpc>
            </a:pPr>
            <a:r>
              <a:rPr lang="en-US" dirty="0"/>
              <a:t>It does not usually make sense to enable cascade on a </a:t>
            </a:r>
            <a:r>
              <a:rPr lang="en-US" b="1" dirty="0">
                <a:latin typeface="Courier New" pitchFamily="49" charset="0"/>
                <a:cs typeface="Courier New" pitchFamily="49" charset="0"/>
              </a:rPr>
              <a:t>&lt;many-to-one&gt;</a:t>
            </a:r>
            <a:r>
              <a:rPr lang="en-US" dirty="0"/>
              <a:t> or </a:t>
            </a:r>
            <a:r>
              <a:rPr lang="en-US" b="1" dirty="0">
                <a:latin typeface="Courier New" pitchFamily="49" charset="0"/>
                <a:cs typeface="Courier New" pitchFamily="49" charset="0"/>
              </a:rPr>
              <a:t>&lt;many-to-many&gt; </a:t>
            </a:r>
            <a:r>
              <a:rPr lang="en-US" dirty="0"/>
              <a:t>association. Cascade is often useful for </a:t>
            </a:r>
            <a:r>
              <a:rPr lang="en-US" b="1" dirty="0">
                <a:latin typeface="Courier New" pitchFamily="49" charset="0"/>
                <a:cs typeface="Courier New" pitchFamily="49" charset="0"/>
              </a:rPr>
              <a:t>&lt;one-to-one&gt;</a:t>
            </a:r>
            <a:r>
              <a:rPr lang="en-US" dirty="0"/>
              <a:t> and </a:t>
            </a:r>
            <a:r>
              <a:rPr lang="en-US" b="1" dirty="0">
                <a:latin typeface="Courier New" pitchFamily="49" charset="0"/>
                <a:cs typeface="Courier New" pitchFamily="49" charset="0"/>
              </a:rPr>
              <a:t>&lt;one-to-many&gt; </a:t>
            </a:r>
            <a:r>
              <a:rPr lang="en-US" dirty="0"/>
              <a:t>associations. </a:t>
            </a:r>
            <a:endParaRPr lang="en-US" dirty="0" smtClean="0"/>
          </a:p>
          <a:p>
            <a:pPr>
              <a:lnSpc>
                <a:spcPct val="110000"/>
              </a:lnSpc>
            </a:pPr>
            <a:r>
              <a:rPr lang="en-US" dirty="0"/>
              <a:t> </a:t>
            </a:r>
            <a:r>
              <a:rPr lang="en-US" b="1" dirty="0" smtClean="0">
                <a:latin typeface="Courier New" pitchFamily="49" charset="0"/>
                <a:cs typeface="Courier New" pitchFamily="49" charset="0"/>
              </a:rPr>
              <a:t>cascade </a:t>
            </a:r>
            <a:r>
              <a:rPr lang="en-US" dirty="0"/>
              <a:t>is also </a:t>
            </a:r>
            <a:r>
              <a:rPr lang="en-US" dirty="0" smtClean="0"/>
              <a:t>specified </a:t>
            </a:r>
            <a:r>
              <a:rPr lang="en-US" dirty="0"/>
              <a:t>with the </a:t>
            </a:r>
            <a:r>
              <a:rPr lang="en-US" b="1" dirty="0" smtClean="0">
                <a:latin typeface="Courier New" pitchFamily="49" charset="0"/>
                <a:cs typeface="Courier New" pitchFamily="49" charset="0"/>
              </a:rPr>
              <a:t>&lt;list&gt; or &lt;set&gt;</a:t>
            </a:r>
            <a:endParaRPr lang="en-US" b="1" dirty="0">
              <a:latin typeface="Courier New" pitchFamily="49" charset="0"/>
              <a:cs typeface="Courier New" pitchFamily="49" charset="0"/>
            </a:endParaRPr>
          </a:p>
          <a:p>
            <a:pPr marL="0" indent="0">
              <a:buNone/>
            </a:pPr>
            <a:endParaRPr lang="en-US" dirty="0"/>
          </a:p>
          <a:p>
            <a:pPr marL="0" indent="0">
              <a:buNone/>
            </a:pP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34</a:t>
            </a:fld>
            <a:endParaRPr lang="en-US"/>
          </a:p>
        </p:txBody>
      </p:sp>
    </p:spTree>
    <p:extLst>
      <p:ext uri="{BB962C8B-B14F-4D97-AF65-F5344CB8AC3E}">
        <p14:creationId xmlns:p14="http://schemas.microsoft.com/office/powerpoint/2010/main" xmlns="" val="3344193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Tell me how</a:t>
            </a:r>
            <a:endParaRPr lang="en-US" dirty="0"/>
          </a:p>
        </p:txBody>
      </p:sp>
      <p:sp>
        <p:nvSpPr>
          <p:cNvPr id="4" name="Content Placeholder 3"/>
          <p:cNvSpPr>
            <a:spLocks noGrp="1"/>
          </p:cNvSpPr>
          <p:nvPr>
            <p:ph idx="1"/>
          </p:nvPr>
        </p:nvSpPr>
        <p:spPr>
          <a:xfrm>
            <a:off x="457200" y="1219200"/>
            <a:ext cx="8229600" cy="990600"/>
          </a:xfrm>
        </p:spPr>
        <p:txBody>
          <a:bodyPr>
            <a:normAutofit fontScale="77500" lnSpcReduction="20000"/>
          </a:bodyPr>
          <a:lstStyle/>
          <a:p>
            <a:r>
              <a:rPr lang="en-US" dirty="0" smtClean="0"/>
              <a:t>Suppose that we don’t want to delete the child table rows when parent row is deleted. How can we achieve this?</a:t>
            </a:r>
            <a:endParaRPr lang="en-US" dirty="0"/>
          </a:p>
        </p:txBody>
      </p:sp>
      <p:sp>
        <p:nvSpPr>
          <p:cNvPr id="2" name="Slide Number Placeholder 1"/>
          <p:cNvSpPr>
            <a:spLocks noGrp="1"/>
          </p:cNvSpPr>
          <p:nvPr>
            <p:ph type="sldNum" sz="quarter" idx="10"/>
          </p:nvPr>
        </p:nvSpPr>
        <p:spPr/>
        <p:txBody>
          <a:bodyPr/>
          <a:lstStyle/>
          <a:p>
            <a:pPr>
              <a:defRPr/>
            </a:pPr>
            <a:fld id="{4AA00622-E443-4409-A493-759CDB3F12F4}" type="slidenum">
              <a:rPr lang="en-US" smtClean="0"/>
              <a:pPr>
                <a:defRPr/>
              </a:pPr>
              <a:t>35</a:t>
            </a:fld>
            <a:endParaRPr lang="en-US"/>
          </a:p>
        </p:txBody>
      </p:sp>
      <p:sp>
        <p:nvSpPr>
          <p:cNvPr id="5" name="Content Placeholder 3"/>
          <p:cNvSpPr txBox="1">
            <a:spLocks/>
          </p:cNvSpPr>
          <p:nvPr/>
        </p:nvSpPr>
        <p:spPr bwMode="auto">
          <a:xfrm>
            <a:off x="457200" y="2133600"/>
            <a:ext cx="8382000" cy="3581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400050" lvl="1" indent="0">
              <a:lnSpc>
                <a:spcPct val="120000"/>
              </a:lnSpc>
              <a:buNone/>
            </a:pPr>
            <a:r>
              <a:rPr lang="en-US" sz="2000" dirty="0"/>
              <a:t>In such case we need to create a detached object like </a:t>
            </a:r>
            <a:r>
              <a:rPr lang="en-US" sz="2000" dirty="0" smtClean="0"/>
              <a:t>instead od </a:t>
            </a:r>
            <a:r>
              <a:rPr lang="en-US" sz="2000" dirty="0" err="1" smtClean="0"/>
              <a:t>session.load</a:t>
            </a:r>
            <a:r>
              <a:rPr lang="en-US" sz="2000" dirty="0" smtClean="0"/>
              <a:t>.</a:t>
            </a:r>
            <a:endParaRPr lang="en-US" sz="2000" dirty="0"/>
          </a:p>
          <a:p>
            <a:pPr marL="400050" lvl="1" indent="0">
              <a:lnSpc>
                <a:spcPct val="120000"/>
              </a:lnSpc>
              <a:buNone/>
            </a:pPr>
            <a:r>
              <a:rPr lang="en-US" sz="2000" b="1" dirty="0" smtClean="0">
                <a:solidFill>
                  <a:schemeClr val="tx1"/>
                </a:solidFill>
                <a:latin typeface="Courier New" pitchFamily="49" charset="0"/>
                <a:cs typeface="Courier New" pitchFamily="49" charset="0"/>
              </a:rPr>
              <a:t>Customer </a:t>
            </a:r>
            <a:r>
              <a:rPr lang="en-US" sz="2000" b="1" dirty="0">
                <a:solidFill>
                  <a:schemeClr val="tx1"/>
                </a:solidFill>
                <a:latin typeface="Courier New" pitchFamily="49" charset="0"/>
                <a:cs typeface="Courier New" pitchFamily="49" charset="0"/>
              </a:rPr>
              <a:t>c = new Customer(); </a:t>
            </a:r>
          </a:p>
          <a:p>
            <a:pPr marL="400050" lvl="1" indent="0">
              <a:lnSpc>
                <a:spcPct val="120000"/>
              </a:lnSpc>
              <a:buNone/>
            </a:pPr>
            <a:r>
              <a:rPr lang="en-US" sz="2000" b="1" dirty="0" err="1" smtClean="0">
                <a:solidFill>
                  <a:schemeClr val="tx1"/>
                </a:solidFill>
                <a:latin typeface="Courier New" pitchFamily="49" charset="0"/>
                <a:cs typeface="Courier New" pitchFamily="49" charset="0"/>
              </a:rPr>
              <a:t>c.setId</a:t>
            </a:r>
            <a:r>
              <a:rPr lang="en-US" sz="2000" b="1" dirty="0" smtClean="0">
                <a:solidFill>
                  <a:schemeClr val="tx1"/>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400050" lvl="1" indent="0">
              <a:lnSpc>
                <a:spcPct val="120000"/>
              </a:lnSpc>
              <a:buNone/>
            </a:pPr>
            <a:r>
              <a:rPr lang="en-US" sz="2000" dirty="0"/>
              <a:t>Calling</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session.delete</a:t>
            </a:r>
            <a:r>
              <a:rPr lang="en-US" sz="2000" b="1" dirty="0" smtClean="0">
                <a:solidFill>
                  <a:schemeClr val="tx1"/>
                </a:solidFill>
                <a:latin typeface="Courier New" pitchFamily="49" charset="0"/>
                <a:cs typeface="Courier New" pitchFamily="49" charset="0"/>
              </a:rPr>
              <a:t>(c);</a:t>
            </a:r>
          </a:p>
          <a:p>
            <a:pPr marL="400050" lvl="1" indent="0">
              <a:lnSpc>
                <a:spcPct val="120000"/>
              </a:lnSpc>
              <a:buNone/>
            </a:pPr>
            <a:r>
              <a:rPr lang="en-US" sz="2000" dirty="0"/>
              <a:t>Will delete a row from the customer table and make the </a:t>
            </a:r>
            <a:r>
              <a:rPr lang="en-US" sz="2000" dirty="0" err="1"/>
              <a:t>parentId</a:t>
            </a:r>
            <a:r>
              <a:rPr lang="en-US" sz="2000" dirty="0"/>
              <a:t> of Complaints table null.</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10200" y="5257802"/>
            <a:ext cx="2981325"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5257802"/>
            <a:ext cx="3209925"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50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a:xfrm>
            <a:off x="152400" y="1066800"/>
            <a:ext cx="8991600" cy="4976812"/>
          </a:xfrm>
        </p:spPr>
        <p:txBody>
          <a:bodyPr>
            <a:normAutofit fontScale="77500" lnSpcReduction="20000"/>
          </a:bodyPr>
          <a:lstStyle/>
          <a:p>
            <a:pPr>
              <a:lnSpc>
                <a:spcPct val="110000"/>
              </a:lnSpc>
            </a:pPr>
            <a:r>
              <a:rPr lang="en-US" dirty="0"/>
              <a:t>Hibernate </a:t>
            </a:r>
            <a:r>
              <a:rPr lang="en-US" dirty="0" smtClean="0"/>
              <a:t>works </a:t>
            </a:r>
            <a:r>
              <a:rPr lang="en-US" dirty="0"/>
              <a:t>for update as </a:t>
            </a:r>
            <a:r>
              <a:rPr lang="en-US" dirty="0" smtClean="0"/>
              <a:t>well in the same way as that od insert and delete, </a:t>
            </a:r>
            <a:r>
              <a:rPr lang="en-US" dirty="0"/>
              <a:t>making cascade update possible through automatic state </a:t>
            </a:r>
            <a:r>
              <a:rPr lang="en-US" dirty="0" smtClean="0"/>
              <a:t>detection.</a:t>
            </a:r>
          </a:p>
          <a:p>
            <a:pPr marL="400050" lvl="1" indent="0">
              <a:lnSpc>
                <a:spcPct val="110000"/>
              </a:lnSpc>
              <a:buNone/>
            </a:pPr>
            <a:r>
              <a:rPr lang="en-US" sz="2000" dirty="0"/>
              <a:t> </a:t>
            </a:r>
            <a:r>
              <a:rPr lang="en-US" sz="2000" b="1" kern="1200" dirty="0">
                <a:solidFill>
                  <a:schemeClr val="tx1"/>
                </a:solidFill>
                <a:latin typeface="Courier New" pitchFamily="49" charset="0"/>
                <a:cs typeface="Courier New" pitchFamily="49" charset="0"/>
              </a:rPr>
              <a:t>Transaction </a:t>
            </a:r>
            <a:r>
              <a:rPr lang="en-US" sz="2000" b="1" kern="1200" dirty="0" err="1">
                <a:solidFill>
                  <a:schemeClr val="tx1"/>
                </a:solidFill>
                <a:latin typeface="Courier New" pitchFamily="49" charset="0"/>
                <a:cs typeface="Courier New" pitchFamily="49" charset="0"/>
              </a:rPr>
              <a:t>tr</a:t>
            </a:r>
            <a:r>
              <a:rPr lang="en-US" sz="2000" b="1" kern="1200" dirty="0">
                <a:solidFill>
                  <a:schemeClr val="tx1"/>
                </a:solidFill>
                <a:latin typeface="Courier New" pitchFamily="49" charset="0"/>
                <a:cs typeface="Courier New" pitchFamily="49" charset="0"/>
              </a:rPr>
              <a:t> = </a:t>
            </a:r>
            <a:r>
              <a:rPr lang="en-US" sz="2000" b="1" kern="1200" dirty="0" err="1">
                <a:solidFill>
                  <a:schemeClr val="tx1"/>
                </a:solidFill>
                <a:latin typeface="Courier New" pitchFamily="49" charset="0"/>
                <a:cs typeface="Courier New" pitchFamily="49" charset="0"/>
              </a:rPr>
              <a:t>session.beginTransaction</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a:solidFill>
                  <a:schemeClr val="tx1"/>
                </a:solidFill>
                <a:latin typeface="Courier New" pitchFamily="49" charset="0"/>
                <a:cs typeface="Courier New" pitchFamily="49" charset="0"/>
              </a:rPr>
              <a:t> Customer c=(Customer)</a:t>
            </a:r>
            <a:r>
              <a:rPr lang="en-US" sz="2000" b="1" kern="1200" dirty="0" err="1">
                <a:solidFill>
                  <a:schemeClr val="tx1"/>
                </a:solidFill>
                <a:latin typeface="Courier New" pitchFamily="49" charset="0"/>
                <a:cs typeface="Courier New" pitchFamily="49" charset="0"/>
              </a:rPr>
              <a:t>session.load</a:t>
            </a:r>
            <a:r>
              <a:rPr lang="en-US" sz="2000" b="1" kern="1200" dirty="0">
                <a:solidFill>
                  <a:schemeClr val="tx1"/>
                </a:solidFill>
                <a:latin typeface="Courier New" pitchFamily="49" charset="0"/>
                <a:cs typeface="Courier New" pitchFamily="49" charset="0"/>
              </a:rPr>
              <a:t>(</a:t>
            </a:r>
            <a:r>
              <a:rPr lang="en-US" sz="2000" b="1" kern="1200" dirty="0" err="1">
                <a:solidFill>
                  <a:schemeClr val="tx1"/>
                </a:solidFill>
                <a:latin typeface="Courier New" pitchFamily="49" charset="0"/>
                <a:cs typeface="Courier New" pitchFamily="49" charset="0"/>
              </a:rPr>
              <a:t>hib.Customer.class</a:t>
            </a:r>
            <a:r>
              <a:rPr lang="en-US" sz="2000" b="1" kern="1200" dirty="0">
                <a:solidFill>
                  <a:schemeClr val="tx1"/>
                </a:solidFill>
                <a:latin typeface="Courier New" pitchFamily="49" charset="0"/>
                <a:cs typeface="Courier New" pitchFamily="49" charset="0"/>
              </a:rPr>
              <a:t>, new Long(1));</a:t>
            </a:r>
          </a:p>
          <a:p>
            <a:pPr marL="400050" lvl="1" indent="0">
              <a:lnSpc>
                <a:spcPct val="110000"/>
              </a:lnSpc>
              <a:buNone/>
            </a:pPr>
            <a:r>
              <a:rPr lang="en-US" sz="2000" b="1" kern="1200" dirty="0">
                <a:solidFill>
                  <a:schemeClr val="tx1"/>
                </a:solidFill>
                <a:latin typeface="Courier New" pitchFamily="49" charset="0"/>
                <a:cs typeface="Courier New" pitchFamily="49" charset="0"/>
              </a:rPr>
              <a:t>if(c!=null){</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c.setEmail</a:t>
            </a:r>
            <a:r>
              <a:rPr lang="en-US" sz="2000" b="1" kern="1200" dirty="0">
                <a:solidFill>
                  <a:schemeClr val="tx1"/>
                </a:solidFill>
                <a:latin typeface="Courier New" pitchFamily="49" charset="0"/>
                <a:cs typeface="Courier New" pitchFamily="49" charset="0"/>
              </a:rPr>
              <a:t>("leader@gmail.com");</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ArrayList</a:t>
            </a:r>
            <a:r>
              <a:rPr lang="en-US" sz="2000" b="1" kern="1200" dirty="0" smtClean="0">
                <a:solidFill>
                  <a:schemeClr val="tx1"/>
                </a:solidFill>
                <a:latin typeface="Courier New" pitchFamily="49" charset="0"/>
                <a:cs typeface="Courier New" pitchFamily="49" charset="0"/>
              </a:rPr>
              <a:t> </a:t>
            </a:r>
            <a:r>
              <a:rPr lang="en-US" sz="2000" b="1" kern="1200" dirty="0">
                <a:solidFill>
                  <a:schemeClr val="tx1"/>
                </a:solidFill>
                <a:latin typeface="Courier New" pitchFamily="49" charset="0"/>
                <a:cs typeface="Courier New" pitchFamily="49" charset="0"/>
              </a:rPr>
              <a:t>cm=new </a:t>
            </a:r>
            <a:r>
              <a:rPr lang="en-US" sz="2000" b="1" kern="1200" dirty="0" err="1">
                <a:solidFill>
                  <a:schemeClr val="tx1"/>
                </a:solidFill>
                <a:latin typeface="Courier New" pitchFamily="49" charset="0"/>
                <a:cs typeface="Courier New" pitchFamily="49" charset="0"/>
              </a:rPr>
              <a:t>ArrayList</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cm.add</a:t>
            </a:r>
            <a:r>
              <a:rPr lang="en-US" sz="2000" b="1" kern="1200" dirty="0" smtClean="0">
                <a:solidFill>
                  <a:schemeClr val="tx1"/>
                </a:solidFill>
                <a:latin typeface="Courier New" pitchFamily="49" charset="0"/>
                <a:cs typeface="Courier New" pitchFamily="49" charset="0"/>
              </a:rPr>
              <a:t>(new </a:t>
            </a:r>
            <a:r>
              <a:rPr lang="en-US" sz="2000" b="1" kern="1200" dirty="0">
                <a:solidFill>
                  <a:schemeClr val="tx1"/>
                </a:solidFill>
                <a:latin typeface="Courier New" pitchFamily="49" charset="0"/>
                <a:cs typeface="Courier New" pitchFamily="49" charset="0"/>
              </a:rPr>
              <a:t>Complaint("Slow connection"));</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c.setComplaints</a:t>
            </a:r>
            <a:r>
              <a:rPr lang="en-US" sz="2000" b="1" kern="1200" dirty="0" smtClean="0">
                <a:solidFill>
                  <a:schemeClr val="tx1"/>
                </a:solidFill>
                <a:latin typeface="Courier New" pitchFamily="49" charset="0"/>
                <a:cs typeface="Courier New" pitchFamily="49" charset="0"/>
              </a:rPr>
              <a:t>(cm</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session.update</a:t>
            </a:r>
            <a:r>
              <a:rPr lang="en-US" sz="2000" b="1" kern="1200" dirty="0" smtClean="0">
                <a:solidFill>
                  <a:schemeClr val="tx1"/>
                </a:solidFill>
                <a:latin typeface="Courier New" pitchFamily="49" charset="0"/>
                <a:cs typeface="Courier New" pitchFamily="49" charset="0"/>
              </a:rPr>
              <a:t>(c</a:t>
            </a:r>
            <a:r>
              <a:rPr lang="en-US" sz="2000" b="1" kern="1200" dirty="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out.println</a:t>
            </a:r>
            <a:r>
              <a:rPr lang="en-US" sz="2000" b="1" kern="1200" dirty="0">
                <a:solidFill>
                  <a:schemeClr val="tx1"/>
                </a:solidFill>
                <a:latin typeface="Courier New" pitchFamily="49" charset="0"/>
                <a:cs typeface="Courier New" pitchFamily="49" charset="0"/>
              </a:rPr>
              <a:t>("Updated &lt;</a:t>
            </a:r>
            <a:r>
              <a:rPr lang="en-US" sz="2000" b="1" kern="1200" dirty="0" err="1">
                <a:solidFill>
                  <a:schemeClr val="tx1"/>
                </a:solidFill>
                <a:latin typeface="Courier New" pitchFamily="49" charset="0"/>
                <a:cs typeface="Courier New" pitchFamily="49" charset="0"/>
              </a:rPr>
              <a:t>br</a:t>
            </a:r>
            <a:r>
              <a:rPr lang="en-US" sz="2000" b="1" kern="1200" dirty="0">
                <a:solidFill>
                  <a:schemeClr val="tx1"/>
                </a:solidFill>
                <a:latin typeface="Courier New" pitchFamily="49" charset="0"/>
                <a:cs typeface="Courier New" pitchFamily="49" charset="0"/>
              </a:rPr>
              <a:t>&gt;");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tr.commit</a:t>
            </a:r>
            <a:r>
              <a:rPr lang="en-US" sz="2000" b="1" kern="1200" dirty="0" smtClean="0">
                <a:solidFill>
                  <a:schemeClr val="tx1"/>
                </a:solidFill>
                <a:latin typeface="Courier New" pitchFamily="49" charset="0"/>
                <a:cs typeface="Courier New" pitchFamily="49" charset="0"/>
              </a:rPr>
              <a:t>();</a:t>
            </a:r>
          </a:p>
          <a:p>
            <a:pPr marL="400050" lvl="1" indent="0">
              <a:lnSpc>
                <a:spcPct val="110000"/>
              </a:lnSpc>
              <a:buNone/>
            </a:pPr>
            <a:r>
              <a:rPr lang="en-US" sz="2000" b="1" kern="1200" dirty="0" smtClean="0">
                <a:solidFill>
                  <a:schemeClr val="tx1"/>
                </a:solidFill>
                <a:latin typeface="Courier New" pitchFamily="49" charset="0"/>
                <a:cs typeface="Courier New" pitchFamily="49" charset="0"/>
              </a:rPr>
              <a:t>}</a:t>
            </a:r>
            <a:endParaRPr lang="en-US" sz="2000" b="1" kern="1200" dirty="0">
              <a:solidFill>
                <a:schemeClr val="tx1"/>
              </a:solidFill>
              <a:latin typeface="Courier New" pitchFamily="49" charset="0"/>
              <a:cs typeface="Courier New" pitchFamily="49" charset="0"/>
            </a:endParaRPr>
          </a:p>
          <a:p>
            <a:pPr marL="0" indent="0">
              <a:buNone/>
            </a:pP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36</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91200" y="2762250"/>
            <a:ext cx="3152775"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6400" y="4648200"/>
            <a:ext cx="3248025" cy="162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7884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a:t>
            </a:r>
            <a:endParaRPr lang="en-US" dirty="0"/>
          </a:p>
        </p:txBody>
      </p:sp>
      <p:sp>
        <p:nvSpPr>
          <p:cNvPr id="3" name="Content Placeholder 2"/>
          <p:cNvSpPr>
            <a:spLocks noGrp="1"/>
          </p:cNvSpPr>
          <p:nvPr>
            <p:ph idx="1"/>
          </p:nvPr>
        </p:nvSpPr>
        <p:spPr>
          <a:xfrm>
            <a:off x="323528" y="1295400"/>
            <a:ext cx="8439472" cy="5562600"/>
          </a:xfrm>
        </p:spPr>
        <p:txBody>
          <a:bodyPr>
            <a:normAutofit fontScale="85000" lnSpcReduction="10000"/>
          </a:bodyPr>
          <a:lstStyle/>
          <a:p>
            <a:r>
              <a:rPr lang="en-US" dirty="0" smtClean="0"/>
              <a:t>In cases where </a:t>
            </a:r>
            <a:r>
              <a:rPr lang="en-US" dirty="0"/>
              <a:t>application needs to navigate the </a:t>
            </a:r>
            <a:r>
              <a:rPr lang="en-US" dirty="0" smtClean="0"/>
              <a:t>association, Hibernate </a:t>
            </a:r>
            <a:r>
              <a:rPr lang="en-US" dirty="0"/>
              <a:t>uses a fetching strategy </a:t>
            </a:r>
            <a:r>
              <a:rPr lang="en-US" dirty="0" smtClean="0"/>
              <a:t> that can be specified in the O/R </a:t>
            </a:r>
            <a:r>
              <a:rPr lang="en-US" dirty="0"/>
              <a:t>mapping </a:t>
            </a:r>
            <a:r>
              <a:rPr lang="en-US" dirty="0" smtClean="0"/>
              <a:t>metadata (over-ridden </a:t>
            </a:r>
            <a:r>
              <a:rPr lang="en-US" dirty="0"/>
              <a:t>by a particular HQL or Criteria </a:t>
            </a:r>
            <a:r>
              <a:rPr lang="en-US" dirty="0" smtClean="0"/>
              <a:t>query)</a:t>
            </a:r>
          </a:p>
          <a:p>
            <a:r>
              <a:rPr lang="en-US" dirty="0" smtClean="0"/>
              <a:t>By default </a:t>
            </a:r>
            <a:r>
              <a:rPr lang="en-US" dirty="0"/>
              <a:t>Lazy collection </a:t>
            </a:r>
            <a:r>
              <a:rPr lang="en-US" dirty="0" smtClean="0"/>
              <a:t>fetching is used. (</a:t>
            </a:r>
            <a:r>
              <a:rPr lang="en-US" dirty="0"/>
              <a:t>lazy</a:t>
            </a:r>
            <a:r>
              <a:rPr lang="en-US" dirty="0" smtClean="0"/>
              <a:t>=“true”)</a:t>
            </a:r>
          </a:p>
          <a:p>
            <a:r>
              <a:rPr lang="en-US" i="1" dirty="0"/>
              <a:t>Lazy collection fetching</a:t>
            </a:r>
            <a:r>
              <a:rPr lang="en-US" dirty="0"/>
              <a:t>: a collection is fetched when the application invokes an operation upon that collection. </a:t>
            </a:r>
            <a:endParaRPr lang="en-US" dirty="0" smtClean="0"/>
          </a:p>
          <a:p>
            <a:r>
              <a:rPr lang="en-US" i="1" dirty="0" smtClean="0"/>
              <a:t>Immediate fetching</a:t>
            </a:r>
            <a:r>
              <a:rPr lang="en-US" dirty="0" smtClean="0"/>
              <a:t>: an association, collection or attribute is fetched immediately when the owner is loaded</a:t>
            </a:r>
            <a:r>
              <a:rPr lang="en-US" dirty="0"/>
              <a:t>. lazy="false</a:t>
            </a:r>
            <a:endParaRPr lang="en-US" dirty="0" smtClean="0"/>
          </a:p>
          <a:p>
            <a:r>
              <a:rPr lang="en-US" dirty="0" smtClean="0"/>
              <a:t>There are others values as well which at this point we will not be looking at.</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37</a:t>
            </a:fld>
            <a:endParaRPr lang="en-US"/>
          </a:p>
        </p:txBody>
      </p:sp>
    </p:spTree>
    <p:extLst>
      <p:ext uri="{BB962C8B-B14F-4D97-AF65-F5344CB8AC3E}">
        <p14:creationId xmlns:p14="http://schemas.microsoft.com/office/powerpoint/2010/main" xmlns="" val="3247596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associations</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38</a:t>
            </a:fld>
            <a:endParaRPr lang="en-US"/>
          </a:p>
        </p:txBody>
      </p:sp>
      <p:sp>
        <p:nvSpPr>
          <p:cNvPr id="5" name="Rectangle 4"/>
          <p:cNvSpPr/>
          <p:nvPr/>
        </p:nvSpPr>
        <p:spPr>
          <a:xfrm>
            <a:off x="228600" y="1219200"/>
            <a:ext cx="8610600" cy="5386090"/>
          </a:xfrm>
          <a:prstGeom prst="rect">
            <a:avLst/>
          </a:prstGeom>
        </p:spPr>
        <p:txBody>
          <a:bodyPr wrap="square">
            <a:spAutoFit/>
          </a:bodyPr>
          <a:lstStyle/>
          <a:p>
            <a:pPr marL="400050" lvl="1" eaLnBrk="0" hangingPunct="0">
              <a:lnSpc>
                <a:spcPct val="110000"/>
              </a:lnSpc>
              <a:spcBef>
                <a:spcPct val="20000"/>
              </a:spcBef>
              <a:buClr>
                <a:schemeClr val="accent2"/>
              </a:buClr>
            </a:pPr>
            <a:r>
              <a:rPr lang="en-US" sz="2000" dirty="0">
                <a:solidFill>
                  <a:srgbClr val="5F5F5F"/>
                </a:solidFill>
                <a:latin typeface="+mn-lt"/>
              </a:rPr>
              <a:t>Look at the code below:</a:t>
            </a:r>
          </a:p>
          <a:p>
            <a:pPr marL="400050" lvl="1" eaLnBrk="0" hangingPunct="0">
              <a:lnSpc>
                <a:spcPct val="110000"/>
              </a:lnSpc>
              <a:spcBef>
                <a:spcPct val="20000"/>
              </a:spcBef>
              <a:buClr>
                <a:schemeClr val="accent2"/>
              </a:buClr>
            </a:pPr>
            <a:r>
              <a:rPr lang="en-US" sz="2000" b="1" dirty="0" smtClean="0">
                <a:latin typeface="Courier New" pitchFamily="49" charset="0"/>
                <a:cs typeface="Courier New" pitchFamily="49" charset="0"/>
              </a:rPr>
              <a:t>protected </a:t>
            </a: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HttpServletRequest</a:t>
            </a:r>
            <a:r>
              <a:rPr lang="en-US" sz="2000" b="1" dirty="0">
                <a:latin typeface="Courier New" pitchFamily="49" charset="0"/>
                <a:cs typeface="Courier New" pitchFamily="49" charset="0"/>
              </a:rPr>
              <a:t> request, </a:t>
            </a:r>
            <a:r>
              <a:rPr lang="en-US" sz="2000" b="1" dirty="0" err="1">
                <a:latin typeface="Courier New" pitchFamily="49" charset="0"/>
                <a:cs typeface="Courier New" pitchFamily="49" charset="0"/>
              </a:rPr>
              <a:t>HttpServletResponse</a:t>
            </a:r>
            <a:r>
              <a:rPr lang="en-US" sz="2000" b="1" dirty="0">
                <a:latin typeface="Courier New" pitchFamily="49" charset="0"/>
                <a:cs typeface="Courier New" pitchFamily="49" charset="0"/>
              </a:rPr>
              <a:t> response)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SessionFactory</a:t>
            </a:r>
            <a:r>
              <a:rPr lang="en-US" sz="2000" b="1" dirty="0">
                <a:latin typeface="Courier New" pitchFamily="49" charset="0"/>
                <a:cs typeface="Courier New" pitchFamily="49" charset="0"/>
              </a:rPr>
              <a:t> sessionFactory1 = new Configuration().configure().</a:t>
            </a:r>
            <a:r>
              <a:rPr lang="en-US" sz="2000" b="1" dirty="0" err="1">
                <a:latin typeface="Courier New" pitchFamily="49" charset="0"/>
                <a:cs typeface="Courier New" pitchFamily="49" charset="0"/>
              </a:rPr>
              <a:t>buildSessionFactory</a:t>
            </a:r>
            <a:r>
              <a:rPr lang="en-US" sz="2000" b="1" dirty="0">
                <a:latin typeface="Courier New" pitchFamily="49" charset="0"/>
                <a:cs typeface="Courier New" pitchFamily="49" charset="0"/>
              </a:rPr>
              <a:t>();</a:t>
            </a: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Session </a:t>
            </a:r>
            <a:r>
              <a:rPr lang="en-US" sz="2000" b="1" dirty="0" err="1">
                <a:latin typeface="Courier New" pitchFamily="49" charset="0"/>
                <a:cs typeface="Courier New" pitchFamily="49" charset="0"/>
              </a:rPr>
              <a:t>session</a:t>
            </a:r>
            <a:r>
              <a:rPr lang="en-US" sz="2000" b="1" dirty="0">
                <a:latin typeface="Courier New" pitchFamily="49" charset="0"/>
                <a:cs typeface="Courier New" pitchFamily="49" charset="0"/>
              </a:rPr>
              <a:t> = sessionFactory1.openSession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Customer c = (Customer) </a:t>
            </a:r>
            <a:r>
              <a:rPr lang="en-US" sz="2000" b="1" dirty="0" err="1">
                <a:latin typeface="Courier New" pitchFamily="49" charset="0"/>
                <a:cs typeface="Courier New" pitchFamily="49" charset="0"/>
              </a:rPr>
              <a:t>session.get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Customer.class</a:t>
            </a:r>
            <a:r>
              <a:rPr lang="en-US" sz="2000" b="1" dirty="0">
                <a:latin typeface="Courier New" pitchFamily="49" charset="0"/>
                <a:cs typeface="Courier New" pitchFamily="49" charset="0"/>
              </a:rPr>
              <a:t>, new Long(1));</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session.close</a:t>
            </a:r>
            <a:r>
              <a:rPr lang="en-US" sz="2000" b="1" dirty="0">
                <a:latin typeface="Courier New" pitchFamily="49" charset="0"/>
                <a:cs typeface="Courier New" pitchFamily="49" charset="0"/>
              </a:rPr>
              <a:t>(); </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c.getEmail</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//ok </a:t>
            </a:r>
            <a:endParaRPr lang="en-US" sz="2000" b="1" dirty="0">
              <a:solidFill>
                <a:srgbClr val="006600"/>
              </a:solidFill>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Complaint com=(Complaint)</a:t>
            </a:r>
            <a:r>
              <a:rPr lang="en-US" sz="2000" b="1" dirty="0" err="1">
                <a:latin typeface="Courier New" pitchFamily="49" charset="0"/>
                <a:cs typeface="Courier New" pitchFamily="49" charset="0"/>
              </a:rPr>
              <a:t>c.getComplaints</a:t>
            </a:r>
            <a:r>
              <a:rPr lang="en-US" sz="2000" b="1" dirty="0">
                <a:latin typeface="Courier New" pitchFamily="49" charset="0"/>
                <a:cs typeface="Courier New" pitchFamily="49" charset="0"/>
              </a:rPr>
              <a:t>().get(0);</a:t>
            </a:r>
          </a:p>
          <a:p>
            <a:pPr marL="400050" lvl="1" eaLnBrk="0" hangingPunct="0">
              <a:lnSpc>
                <a:spcPct val="110000"/>
              </a:lnSpc>
              <a:spcBef>
                <a:spcPct val="20000"/>
              </a:spcBef>
              <a:buClr>
                <a:schemeClr val="accent2"/>
              </a:buClr>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com.getText</a:t>
            </a:r>
            <a:r>
              <a:rPr lang="en-US" sz="2000" b="1" dirty="0" smtClean="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//not ok </a:t>
            </a:r>
            <a:endParaRPr lang="en-US" sz="2000" b="1" dirty="0">
              <a:latin typeface="Courier New" pitchFamily="49" charset="0"/>
              <a:cs typeface="Courier New" pitchFamily="49" charset="0"/>
            </a:endParaRPr>
          </a:p>
          <a:p>
            <a:pPr marL="400050" lvl="1" eaLnBrk="0" hangingPunct="0">
              <a:lnSpc>
                <a:spcPct val="110000"/>
              </a:lnSpc>
              <a:spcBef>
                <a:spcPct val="20000"/>
              </a:spcBef>
              <a:buClr>
                <a:schemeClr val="accent2"/>
              </a:buCl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xmlns="" val="276068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39</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8317" y="0"/>
            <a:ext cx="7251376"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35857" y="5105400"/>
            <a:ext cx="8683171" cy="1477328"/>
          </a:xfrm>
          <a:prstGeom prst="rect">
            <a:avLst/>
          </a:prstGeom>
        </p:spPr>
        <p:txBody>
          <a:bodyPr wrap="square">
            <a:spAutoFit/>
          </a:bodyPr>
          <a:lstStyle/>
          <a:p>
            <a:r>
              <a:rPr lang="en-US" dirty="0" smtClean="0"/>
              <a:t>Since </a:t>
            </a:r>
            <a:r>
              <a:rPr lang="en-US" dirty="0"/>
              <a:t>the </a:t>
            </a:r>
            <a:r>
              <a:rPr lang="en-US" b="1" dirty="0" smtClean="0">
                <a:latin typeface="Courier New" pitchFamily="49" charset="0"/>
                <a:cs typeface="Courier New" pitchFamily="49" charset="0"/>
              </a:rPr>
              <a:t>complaints </a:t>
            </a:r>
            <a:r>
              <a:rPr lang="en-US" dirty="0" smtClean="0"/>
              <a:t>collection </a:t>
            </a:r>
            <a:r>
              <a:rPr lang="en-US" dirty="0"/>
              <a:t>was not initialized </a:t>
            </a:r>
            <a:r>
              <a:rPr lang="en-US" dirty="0" smtClean="0"/>
              <a:t>before the </a:t>
            </a:r>
            <a:r>
              <a:rPr lang="en-US" b="1" dirty="0">
                <a:latin typeface="Courier New" pitchFamily="49" charset="0"/>
                <a:cs typeface="Courier New" pitchFamily="49" charset="0"/>
              </a:rPr>
              <a:t>Session</a:t>
            </a:r>
            <a:r>
              <a:rPr lang="en-US" dirty="0"/>
              <a:t> was closed, the collection will not be able to load its state. </a:t>
            </a:r>
            <a:endParaRPr lang="en-US" dirty="0" smtClean="0"/>
          </a:p>
          <a:p>
            <a:r>
              <a:rPr lang="en-US" dirty="0" smtClean="0"/>
              <a:t>Hibernate </a:t>
            </a:r>
            <a:r>
              <a:rPr lang="en-US" dirty="0"/>
              <a:t>does not support lazy initialization for detached objects. </a:t>
            </a:r>
            <a:endParaRPr lang="en-US" dirty="0" smtClean="0"/>
          </a:p>
          <a:p>
            <a:r>
              <a:rPr lang="en-US" dirty="0" smtClean="0"/>
              <a:t>This </a:t>
            </a:r>
            <a:r>
              <a:rPr lang="en-US" dirty="0"/>
              <a:t>can be fixed by moving the code that reads from the collection </a:t>
            </a:r>
            <a:r>
              <a:rPr lang="en-US" dirty="0" smtClean="0"/>
              <a:t>before the session is closed.</a:t>
            </a:r>
            <a:endParaRPr lang="en-US" dirty="0"/>
          </a:p>
        </p:txBody>
      </p:sp>
    </p:spTree>
    <p:extLst>
      <p:ext uri="{BB962C8B-B14F-4D97-AF65-F5344CB8AC3E}">
        <p14:creationId xmlns:p14="http://schemas.microsoft.com/office/powerpoint/2010/main" xmlns="" val="35807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Session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228600" y="990600"/>
            <a:ext cx="8686800" cy="5105400"/>
          </a:xfrm>
        </p:spPr>
        <p:txBody>
          <a:bodyPr>
            <a:normAutofit lnSpcReduction="10000"/>
          </a:bodyPr>
          <a:lstStyle/>
          <a:p>
            <a:r>
              <a:rPr lang="en-US" b="1" dirty="0">
                <a:latin typeface="Courier New" pitchFamily="49" charset="0"/>
                <a:cs typeface="Courier New" pitchFamily="49" charset="0"/>
              </a:rPr>
              <a:t>Session</a:t>
            </a:r>
            <a:r>
              <a:rPr lang="en-US" dirty="0" smtClean="0"/>
              <a:t> </a:t>
            </a:r>
          </a:p>
          <a:p>
            <a:pPr lvl="1"/>
            <a:r>
              <a:rPr lang="en-US" sz="2000" dirty="0" smtClean="0"/>
              <a:t>primary </a:t>
            </a:r>
            <a:r>
              <a:rPr lang="en-US" sz="2000" dirty="0"/>
              <a:t>interface used by Hibernate </a:t>
            </a:r>
            <a:r>
              <a:rPr lang="en-US" sz="2000" dirty="0" smtClean="0"/>
              <a:t>applications </a:t>
            </a:r>
            <a:r>
              <a:rPr lang="en-US" sz="2000" dirty="0"/>
              <a:t>to </a:t>
            </a:r>
            <a:r>
              <a:rPr lang="en-US" sz="2000" dirty="0" smtClean="0"/>
              <a:t>create</a:t>
            </a:r>
            <a:r>
              <a:rPr lang="en-US" sz="2000" dirty="0"/>
              <a:t>, read and delete operations for instances of mapped entity classes </a:t>
            </a:r>
            <a:endParaRPr lang="en-US" sz="2000" dirty="0" smtClean="0"/>
          </a:p>
          <a:p>
            <a:pPr lvl="1"/>
            <a:r>
              <a:rPr lang="en-US" sz="2000" dirty="0" smtClean="0"/>
              <a:t>This instance wraps the JDBC connection and is also used </a:t>
            </a:r>
            <a:r>
              <a:rPr lang="en-US" sz="2000" dirty="0"/>
              <a:t>to create </a:t>
            </a:r>
            <a:r>
              <a:rPr lang="en-US" sz="2000" dirty="0" smtClean="0"/>
              <a:t>transactions.</a:t>
            </a:r>
          </a:p>
          <a:p>
            <a:pPr lvl="1"/>
            <a:r>
              <a:rPr lang="en-US" sz="2000" dirty="0" smtClean="0"/>
              <a:t>The persistent objects (POJO) are </a:t>
            </a:r>
            <a:r>
              <a:rPr lang="en-US" sz="2000" dirty="0"/>
              <a:t>associated with exactly one </a:t>
            </a:r>
            <a:r>
              <a:rPr lang="en-US" sz="2000" b="1" dirty="0">
                <a:latin typeface="Courier New" pitchFamily="49" charset="0"/>
                <a:ea typeface="+mn-ea"/>
                <a:cs typeface="Courier New" pitchFamily="49" charset="0"/>
              </a:rPr>
              <a:t>Session</a:t>
            </a:r>
            <a:r>
              <a:rPr lang="en-US" sz="2000" dirty="0"/>
              <a:t>. Once the </a:t>
            </a:r>
            <a:r>
              <a:rPr lang="en-US" sz="2000" b="1" dirty="0">
                <a:latin typeface="Courier New" pitchFamily="49" charset="0"/>
                <a:ea typeface="+mn-ea"/>
                <a:cs typeface="Courier New" pitchFamily="49" charset="0"/>
              </a:rPr>
              <a:t>Session</a:t>
            </a:r>
            <a:r>
              <a:rPr lang="en-US" sz="2000" dirty="0"/>
              <a:t> is closed, they </a:t>
            </a:r>
            <a:r>
              <a:rPr lang="en-US" sz="2000" dirty="0" smtClean="0"/>
              <a:t>are detached.</a:t>
            </a:r>
          </a:p>
          <a:p>
            <a:pPr lvl="1"/>
            <a:r>
              <a:rPr lang="en-US" sz="2000" dirty="0"/>
              <a:t>I</a:t>
            </a:r>
            <a:r>
              <a:rPr lang="en-US" sz="2000" dirty="0" smtClean="0"/>
              <a:t>nstance is created using </a:t>
            </a:r>
            <a:r>
              <a:rPr lang="en-US" sz="2000" b="1" dirty="0">
                <a:latin typeface="Courier New" pitchFamily="49" charset="0"/>
                <a:ea typeface="+mn-ea"/>
                <a:cs typeface="Courier New" pitchFamily="49" charset="0"/>
              </a:rPr>
              <a:t>SessionFactory</a:t>
            </a:r>
            <a:r>
              <a:rPr lang="en-US" sz="2000" dirty="0"/>
              <a:t> </a:t>
            </a:r>
          </a:p>
          <a:p>
            <a:pPr marL="457200" lvl="1" indent="0">
              <a:buNone/>
            </a:pPr>
            <a:r>
              <a:rPr lang="en-US" sz="2000" b="1" dirty="0" smtClean="0">
                <a:latin typeface="Courier New" pitchFamily="49" charset="0"/>
                <a:ea typeface="+mn-ea"/>
                <a:cs typeface="Courier New" pitchFamily="49" charset="0"/>
              </a:rPr>
              <a:t> Session </a:t>
            </a:r>
            <a:r>
              <a:rPr lang="en-US" sz="2000" b="1" dirty="0" err="1">
                <a:latin typeface="Courier New" pitchFamily="49" charset="0"/>
                <a:ea typeface="+mn-ea"/>
                <a:cs typeface="Courier New" pitchFamily="49" charset="0"/>
              </a:rPr>
              <a:t>openSession</a:t>
            </a:r>
            <a:r>
              <a:rPr lang="en-US" sz="2000" b="1" dirty="0">
                <a:latin typeface="Courier New" pitchFamily="49" charset="0"/>
                <a:ea typeface="+mn-ea"/>
                <a:cs typeface="Courier New" pitchFamily="49" charset="0"/>
              </a:rPr>
              <a:t>() throws </a:t>
            </a:r>
            <a:r>
              <a:rPr lang="en-US" sz="2000" b="1" dirty="0" smtClean="0">
                <a:latin typeface="Courier New" pitchFamily="49" charset="0"/>
                <a:ea typeface="+mn-ea"/>
                <a:cs typeface="Courier New" pitchFamily="49" charset="0"/>
              </a:rPr>
              <a:t>HibernateException</a:t>
            </a:r>
          </a:p>
          <a:p>
            <a:pPr lvl="1"/>
            <a:r>
              <a:rPr lang="en-US" sz="2000" b="1" dirty="0">
                <a:latin typeface="Courier New" pitchFamily="49" charset="0"/>
                <a:ea typeface="+mn-ea"/>
                <a:cs typeface="Courier New" pitchFamily="49" charset="0"/>
              </a:rPr>
              <a:t>Session</a:t>
            </a:r>
            <a:r>
              <a:rPr lang="en-US" sz="2000" dirty="0" smtClean="0"/>
              <a:t> instance is not thread-safe</a:t>
            </a:r>
            <a:r>
              <a:rPr lang="en-US" sz="2000" dirty="0"/>
              <a:t>. Instead each thread/transaction should obtain its own instance from a </a:t>
            </a:r>
            <a:r>
              <a:rPr lang="en-US" sz="2000" b="1" dirty="0">
                <a:latin typeface="Courier New" pitchFamily="49" charset="0"/>
                <a:ea typeface="+mn-ea"/>
                <a:cs typeface="Courier New" pitchFamily="49" charset="0"/>
              </a:rPr>
              <a:t>SessionFactory</a:t>
            </a:r>
            <a:r>
              <a:rPr lang="en-US" sz="2000" dirty="0" smtClean="0"/>
              <a:t>.</a:t>
            </a:r>
            <a:r>
              <a:rPr lang="en-US" sz="2000" dirty="0"/>
              <a:t/>
            </a:r>
            <a:br>
              <a:rPr lang="en-US" sz="2000" dirty="0"/>
            </a:br>
            <a:r>
              <a:rPr lang="en-US" sz="2000" dirty="0"/>
              <a:t/>
            </a:r>
            <a:br>
              <a:rPr lang="en-US" sz="2000" dirty="0"/>
            </a:br>
            <a:endParaRPr lang="en-US" sz="2000" b="1" dirty="0" smtClean="0">
              <a:latin typeface="Courier New" pitchFamily="49" charset="0"/>
              <a:ea typeface="+mn-ea"/>
              <a:cs typeface="Courier New" pitchFamily="49" charset="0"/>
            </a:endParaRPr>
          </a:p>
          <a:p>
            <a:pPr marL="457200" lvl="1" indent="0">
              <a:buNone/>
            </a:pPr>
            <a:r>
              <a:rPr lang="en-US" sz="2000" dirty="0">
                <a:latin typeface="Courier New" pitchFamily="49" charset="0"/>
                <a:ea typeface="+mn-ea"/>
                <a:cs typeface="Courier New" pitchFamily="49" charset="0"/>
              </a:rPr>
              <a:t/>
            </a:r>
            <a:br>
              <a:rPr lang="en-US" sz="2000" dirty="0">
                <a:latin typeface="Courier New" pitchFamily="49" charset="0"/>
                <a:ea typeface="+mn-ea"/>
                <a:cs typeface="Courier New" pitchFamily="49" charset="0"/>
              </a:rPr>
            </a:br>
            <a:r>
              <a:rPr lang="en-US" sz="2000" dirty="0">
                <a:latin typeface="Courier New" pitchFamily="49" charset="0"/>
                <a:ea typeface="+mn-ea"/>
                <a:cs typeface="Courier New" pitchFamily="49" charset="0"/>
              </a:rPr>
              <a:t/>
            </a:r>
            <a:br>
              <a:rPr lang="en-US" sz="2000" dirty="0">
                <a:latin typeface="Courier New" pitchFamily="49" charset="0"/>
                <a:ea typeface="+mn-ea"/>
                <a:cs typeface="Courier New" pitchFamily="49" charset="0"/>
              </a:rPr>
            </a:br>
            <a:endParaRPr lang="en-US" sz="2000" dirty="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4</a:t>
            </a:fld>
            <a:endParaRPr lang="en-US"/>
          </a:p>
        </p:txBody>
      </p:sp>
    </p:spTree>
    <p:extLst>
      <p:ext uri="{BB962C8B-B14F-4D97-AF65-F5344CB8AC3E}">
        <p14:creationId xmlns:p14="http://schemas.microsoft.com/office/powerpoint/2010/main" xmlns="" val="392969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Dirty checking</a:t>
            </a:r>
            <a:endParaRPr lang="en-IN"/>
          </a:p>
        </p:txBody>
      </p:sp>
      <p:sp>
        <p:nvSpPr>
          <p:cNvPr id="106499" name="Rectangle 3"/>
          <p:cNvSpPr>
            <a:spLocks noGrp="1" noChangeArrowheads="1"/>
          </p:cNvSpPr>
          <p:nvPr>
            <p:ph type="body" idx="1"/>
          </p:nvPr>
        </p:nvSpPr>
        <p:spPr>
          <a:xfrm>
            <a:off x="228600" y="1066800"/>
            <a:ext cx="8763000" cy="5486400"/>
          </a:xfrm>
        </p:spPr>
        <p:txBody>
          <a:bodyPr>
            <a:normAutofit fontScale="62500" lnSpcReduction="20000"/>
          </a:bodyPr>
          <a:lstStyle/>
          <a:p>
            <a:pPr>
              <a:lnSpc>
                <a:spcPct val="120000"/>
              </a:lnSpc>
            </a:pPr>
            <a:r>
              <a:rPr lang="en-IN" dirty="0"/>
              <a:t>Hibernate automatically detects the </a:t>
            </a:r>
            <a:r>
              <a:rPr lang="en-IN" dirty="0" smtClean="0"/>
              <a:t>changes </a:t>
            </a:r>
            <a:r>
              <a:rPr lang="en-IN" dirty="0"/>
              <a:t>in </a:t>
            </a:r>
            <a:r>
              <a:rPr lang="en-IN" dirty="0" smtClean="0"/>
              <a:t>persistent object </a:t>
            </a:r>
            <a:r>
              <a:rPr lang="en-IN" dirty="0"/>
              <a:t>state and synchronize the updated state with the </a:t>
            </a:r>
            <a:r>
              <a:rPr lang="en-IN" dirty="0" smtClean="0"/>
              <a:t>database when </a:t>
            </a:r>
            <a:r>
              <a:rPr lang="en-US" dirty="0" smtClean="0"/>
              <a:t>inside </a:t>
            </a:r>
            <a:r>
              <a:rPr lang="en-US" dirty="0"/>
              <a:t>a </a:t>
            </a:r>
            <a:r>
              <a:rPr lang="en-US" dirty="0" smtClean="0"/>
              <a:t>transaction.</a:t>
            </a:r>
            <a:endParaRPr lang="en-IN" dirty="0"/>
          </a:p>
          <a:p>
            <a:pPr>
              <a:lnSpc>
                <a:spcPct val="120000"/>
              </a:lnSpc>
            </a:pPr>
            <a:r>
              <a:rPr lang="en-US" dirty="0"/>
              <a:t>It compares the object state by value. Therefore a getter method can return a new object different from the instance variable that has been set. </a:t>
            </a:r>
          </a:p>
          <a:p>
            <a:pPr>
              <a:lnSpc>
                <a:spcPct val="120000"/>
              </a:lnSpc>
            </a:pPr>
            <a:r>
              <a:rPr lang="en-US" dirty="0"/>
              <a:t>Only exception to this is in cases where the object/property (instance variable) is a collection (in case of association).</a:t>
            </a:r>
          </a:p>
          <a:p>
            <a:pPr>
              <a:lnSpc>
                <a:spcPct val="120000"/>
              </a:lnSpc>
            </a:pPr>
            <a:r>
              <a:rPr lang="en-IN" dirty="0"/>
              <a:t>For a property mapped as a persistent collection, the return form the getter must exactly be the same collection instance as that of what Hibernate passed to the setter method. Otherwise Hibernate will update the database, even if no update is necessary, every time the session synchronizes state held in memory with the database</a:t>
            </a:r>
            <a:r>
              <a:rPr lang="en-IN" dirty="0" smtClean="0"/>
              <a:t>.</a:t>
            </a:r>
          </a:p>
          <a:p>
            <a:pPr>
              <a:lnSpc>
                <a:spcPct val="120000"/>
              </a:lnSpc>
            </a:pPr>
            <a:r>
              <a:rPr lang="en-IN" dirty="0" smtClean="0"/>
              <a:t>To disable this feature for </a:t>
            </a:r>
            <a:r>
              <a:rPr lang="en-US" dirty="0" smtClean="0"/>
              <a:t>particular </a:t>
            </a:r>
            <a:r>
              <a:rPr lang="en-US" b="1" dirty="0">
                <a:latin typeface="Courier New" pitchFamily="49" charset="0"/>
                <a:cs typeface="Courier New" pitchFamily="49" charset="0"/>
              </a:rPr>
              <a:t>properties/collections/class </a:t>
            </a:r>
            <a:r>
              <a:rPr lang="en-US" b="1" dirty="0" smtClean="0">
                <a:latin typeface="Courier New" pitchFamily="49" charset="0"/>
                <a:cs typeface="Courier New" pitchFamily="49" charset="0"/>
              </a:rPr>
              <a:t>optimistic-lock</a:t>
            </a:r>
            <a:r>
              <a:rPr lang="en-US" dirty="0" smtClean="0"/>
              <a:t> </a:t>
            </a:r>
            <a:r>
              <a:rPr lang="en-US" dirty="0"/>
              <a:t>mapping </a:t>
            </a:r>
            <a:r>
              <a:rPr lang="en-US" dirty="0" smtClean="0"/>
              <a:t>attribute is to be set to false.</a:t>
            </a:r>
            <a:endParaRPr lang="en-IN" dirty="0"/>
          </a:p>
          <a:p>
            <a:pPr>
              <a:lnSpc>
                <a:spcPct val="80000"/>
              </a:lnSpc>
            </a:pPr>
            <a:endParaRPr lang="en-IN" sz="2400" dirty="0"/>
          </a:p>
        </p:txBody>
      </p:sp>
    </p:spTree>
    <p:extLst>
      <p:ext uri="{BB962C8B-B14F-4D97-AF65-F5344CB8AC3E}">
        <p14:creationId xmlns:p14="http://schemas.microsoft.com/office/powerpoint/2010/main" xmlns="" val="2749625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922114"/>
          </a:xfrm>
        </p:spPr>
        <p:txBody>
          <a:bodyPr>
            <a:normAutofit fontScale="90000"/>
          </a:bodyPr>
          <a:lstStyle/>
          <a:p>
            <a:r>
              <a:rPr lang="en-US" dirty="0" smtClean="0">
                <a:latin typeface="Courier New" pitchFamily="49" charset="0"/>
                <a:cs typeface="Courier New" pitchFamily="49" charset="0"/>
              </a:rPr>
              <a:t>SessionFactory and </a:t>
            </a:r>
            <a:r>
              <a:rPr lang="en-US" dirty="0">
                <a:latin typeface="Courier New" pitchFamily="49" charset="0"/>
                <a:cs typeface="Courier New" pitchFamily="49" charset="0"/>
              </a:rPr>
              <a:t>Configuration</a:t>
            </a:r>
          </a:p>
        </p:txBody>
      </p:sp>
      <p:sp>
        <p:nvSpPr>
          <p:cNvPr id="3" name="Content Placeholder 2"/>
          <p:cNvSpPr>
            <a:spLocks noGrp="1"/>
          </p:cNvSpPr>
          <p:nvPr>
            <p:ph idx="1"/>
          </p:nvPr>
        </p:nvSpPr>
        <p:spPr>
          <a:xfrm>
            <a:off x="539552" y="1628800"/>
            <a:ext cx="8452048" cy="4848200"/>
          </a:xfrm>
        </p:spPr>
        <p:txBody>
          <a:bodyPr>
            <a:normAutofit fontScale="62500" lnSpcReduction="20000"/>
          </a:bodyPr>
          <a:lstStyle/>
          <a:p>
            <a:pPr>
              <a:lnSpc>
                <a:spcPct val="100000"/>
              </a:lnSpc>
            </a:pPr>
            <a:r>
              <a:rPr lang="en-US" dirty="0" smtClean="0"/>
              <a:t>The </a:t>
            </a:r>
            <a:r>
              <a:rPr lang="en-US" dirty="0"/>
              <a:t>application obtains </a:t>
            </a:r>
            <a:r>
              <a:rPr lang="en-US" b="1" dirty="0">
                <a:latin typeface="Courier New" pitchFamily="49" charset="0"/>
                <a:cs typeface="Courier New" pitchFamily="49" charset="0"/>
              </a:rPr>
              <a:t>Session</a:t>
            </a:r>
            <a:r>
              <a:rPr lang="en-US" dirty="0"/>
              <a:t> instances from a </a:t>
            </a:r>
            <a:r>
              <a:rPr lang="en-US" b="1" dirty="0" smtClean="0">
                <a:latin typeface="Courier New" pitchFamily="49" charset="0"/>
                <a:cs typeface="Courier New" pitchFamily="49" charset="0"/>
              </a:rPr>
              <a:t>SessionFactory</a:t>
            </a:r>
            <a:r>
              <a:rPr lang="en-US" dirty="0"/>
              <a:t> </a:t>
            </a:r>
            <a:r>
              <a:rPr lang="en-US" dirty="0" smtClean="0"/>
              <a:t>interface</a:t>
            </a:r>
          </a:p>
          <a:p>
            <a:pPr>
              <a:lnSpc>
                <a:spcPct val="100000"/>
              </a:lnSpc>
            </a:pPr>
            <a:r>
              <a:rPr lang="en-US" dirty="0" smtClean="0"/>
              <a:t>There </a:t>
            </a:r>
            <a:r>
              <a:rPr lang="en-US" dirty="0"/>
              <a:t>is typically a single </a:t>
            </a:r>
            <a:r>
              <a:rPr lang="en-US" b="1" dirty="0">
                <a:latin typeface="Courier New" pitchFamily="49" charset="0"/>
                <a:cs typeface="Courier New" pitchFamily="49" charset="0"/>
              </a:rPr>
              <a:t>SessionFactory</a:t>
            </a:r>
            <a:r>
              <a:rPr lang="en-US" dirty="0"/>
              <a:t> for the whole application—created during application </a:t>
            </a:r>
            <a:r>
              <a:rPr lang="en-US" dirty="0" smtClean="0"/>
              <a:t>initialization.</a:t>
            </a:r>
          </a:p>
          <a:p>
            <a:pPr>
              <a:lnSpc>
                <a:spcPct val="100000"/>
              </a:lnSpc>
            </a:pPr>
            <a:r>
              <a:rPr lang="en-US" dirty="0" smtClean="0"/>
              <a:t>An instance of </a:t>
            </a:r>
            <a:r>
              <a:rPr lang="en-US" b="1" dirty="0">
                <a:latin typeface="Courier New" pitchFamily="49" charset="0"/>
                <a:cs typeface="Courier New" pitchFamily="49" charset="0"/>
              </a:rPr>
              <a:t>SessionFactory</a:t>
            </a:r>
            <a:r>
              <a:rPr lang="en-US" dirty="0"/>
              <a:t> </a:t>
            </a:r>
            <a:r>
              <a:rPr lang="en-US" dirty="0" smtClean="0"/>
              <a:t> is obtained from </a:t>
            </a:r>
            <a:r>
              <a:rPr lang="en-US" b="1" dirty="0">
                <a:latin typeface="Courier New" pitchFamily="49" charset="0"/>
                <a:cs typeface="Courier New" pitchFamily="49" charset="0"/>
              </a:rPr>
              <a:t>Configuration</a:t>
            </a:r>
            <a:r>
              <a:rPr lang="en-US" dirty="0" smtClean="0">
                <a:latin typeface="Courier New" pitchFamily="49" charset="0"/>
                <a:cs typeface="Courier New" pitchFamily="49" charset="0"/>
              </a:rPr>
              <a:t> </a:t>
            </a:r>
            <a:r>
              <a:rPr lang="en-US" dirty="0" smtClean="0"/>
              <a:t>class</a:t>
            </a:r>
          </a:p>
          <a:p>
            <a:pPr>
              <a:lnSpc>
                <a:spcPct val="100000"/>
              </a:lnSpc>
            </a:pP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 </a:t>
            </a:r>
            <a:r>
              <a:rPr lang="en-US" dirty="0"/>
              <a:t>creates a </a:t>
            </a:r>
            <a:r>
              <a:rPr lang="en-US" b="1" dirty="0" err="1">
                <a:latin typeface="Courier New" pitchFamily="49" charset="0"/>
                <a:cs typeface="Courier New" pitchFamily="49" charset="0"/>
              </a:rPr>
              <a:t>SessionFactory</a:t>
            </a:r>
            <a:r>
              <a:rPr lang="en-US" dirty="0"/>
              <a:t> using the properties and mappings that was set using </a:t>
            </a:r>
            <a:r>
              <a:rPr lang="en-US" b="1" dirty="0">
                <a:latin typeface="Courier New" pitchFamily="49" charset="0"/>
                <a:cs typeface="Courier New" pitchFamily="49" charset="0"/>
              </a:rPr>
              <a:t>configure() </a:t>
            </a:r>
            <a:r>
              <a:rPr lang="en-US" dirty="0" smtClean="0"/>
              <a:t>method</a:t>
            </a:r>
          </a:p>
          <a:p>
            <a:pPr>
              <a:lnSpc>
                <a:spcPct val="100000"/>
              </a:lnSpc>
            </a:pPr>
            <a:r>
              <a:rPr lang="en-US" dirty="0"/>
              <a:t>To use mappings and properties specified in an application resource named </a:t>
            </a:r>
            <a:r>
              <a:rPr lang="en-US" b="1" dirty="0">
                <a:latin typeface="Courier New" pitchFamily="49" charset="0"/>
                <a:cs typeface="Courier New" pitchFamily="49" charset="0"/>
              </a:rPr>
              <a:t>hibernate.cfg.xml</a:t>
            </a:r>
            <a:r>
              <a:rPr lang="en-US" dirty="0" smtClean="0"/>
              <a:t>, </a:t>
            </a:r>
            <a:r>
              <a:rPr lang="en-US" b="1" dirty="0">
                <a:latin typeface="Courier New" pitchFamily="49" charset="0"/>
                <a:cs typeface="Courier New" pitchFamily="49" charset="0"/>
              </a:rPr>
              <a:t>configure</a:t>
            </a:r>
            <a:r>
              <a:rPr lang="en-US" dirty="0" smtClean="0"/>
              <a:t>() method is used</a:t>
            </a:r>
          </a:p>
          <a:p>
            <a:pPr marL="0" indent="0">
              <a:lnSpc>
                <a:spcPct val="100000"/>
              </a:lnSpc>
              <a:buNone/>
            </a:pPr>
            <a:r>
              <a:rPr lang="en-US" b="1" dirty="0" smtClean="0">
                <a:latin typeface="Courier New" pitchFamily="49" charset="0"/>
                <a:cs typeface="Courier New" pitchFamily="49" charset="0"/>
              </a:rPr>
              <a:t>Configuration </a:t>
            </a:r>
            <a:r>
              <a:rPr lang="en-US" b="1" dirty="0">
                <a:latin typeface="Courier New" pitchFamily="49" charset="0"/>
                <a:cs typeface="Courier New" pitchFamily="49" charset="0"/>
              </a:rPr>
              <a:t>configure() throws </a:t>
            </a:r>
            <a:r>
              <a:rPr lang="en-US" b="1" dirty="0" smtClean="0">
                <a:latin typeface="Courier New" pitchFamily="49" charset="0"/>
                <a:cs typeface="Courier New" pitchFamily="49" charset="0"/>
              </a:rPr>
              <a:t>HibernateException</a:t>
            </a:r>
          </a:p>
          <a:p>
            <a:pPr marL="0" indent="0">
              <a:lnSpc>
                <a:spcPct val="100000"/>
              </a:lnSpc>
              <a:buNone/>
            </a:pPr>
            <a:r>
              <a:rPr lang="en-US" b="1" dirty="0" err="1" smtClean="0">
                <a:latin typeface="Courier New" pitchFamily="49" charset="0"/>
                <a:cs typeface="Courier New" pitchFamily="49" charset="0"/>
              </a:rPr>
              <a:t>SessionFactory</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buildSessionFactory</a:t>
            </a:r>
            <a:r>
              <a:rPr lang="en-US" b="1" dirty="0">
                <a:latin typeface="Courier New" pitchFamily="49" charset="0"/>
                <a:cs typeface="Courier New" pitchFamily="49" charset="0"/>
              </a:rPr>
              <a:t>() throws </a:t>
            </a:r>
            <a:r>
              <a:rPr lang="en-US" b="1" dirty="0" err="1" smtClean="0">
                <a:latin typeface="Courier New" pitchFamily="49" charset="0"/>
                <a:cs typeface="Courier New" pitchFamily="49" charset="0"/>
              </a:rPr>
              <a:t>HibernateException</a:t>
            </a:r>
            <a:endParaRPr lang="en-US" b="1" dirty="0" smtClean="0">
              <a:latin typeface="Courier New" pitchFamily="49" charset="0"/>
              <a:cs typeface="Courier New" pitchFamily="49" charset="0"/>
            </a:endParaRPr>
          </a:p>
          <a:p>
            <a:pPr>
              <a:lnSpc>
                <a:spcPct val="100000"/>
              </a:lnSpc>
            </a:pPr>
            <a:r>
              <a:rPr lang="en-US" dirty="0"/>
              <a:t>An </a:t>
            </a:r>
            <a:r>
              <a:rPr lang="en-US" b="1" dirty="0" smtClean="0">
                <a:latin typeface="Courier New" pitchFamily="49" charset="0"/>
                <a:cs typeface="Courier New" pitchFamily="49" charset="0"/>
              </a:rPr>
              <a:t>Configuration</a:t>
            </a:r>
            <a:r>
              <a:rPr lang="en-US" dirty="0" smtClean="0"/>
              <a:t> also allows </a:t>
            </a:r>
            <a:r>
              <a:rPr lang="en-US" dirty="0"/>
              <a:t>the application to specify properties and mapping documents to be used when creating a </a:t>
            </a:r>
            <a:r>
              <a:rPr lang="en-US" b="1" dirty="0" err="1">
                <a:latin typeface="Courier New" pitchFamily="49" charset="0"/>
                <a:cs typeface="Courier New" pitchFamily="49" charset="0"/>
              </a:rPr>
              <a:t>SessionFactory</a:t>
            </a:r>
            <a:endParaRPr lang="en-US" b="1" dirty="0">
              <a:latin typeface="Courier New" pitchFamily="49" charset="0"/>
              <a:cs typeface="Courier New" pitchFamily="49" charset="0"/>
            </a:endParaRPr>
          </a:p>
          <a:p>
            <a:pPr marL="0" indent="0">
              <a:lnSpc>
                <a:spcPct val="100000"/>
              </a:lnSpc>
              <a:buNone/>
            </a:pPr>
            <a:r>
              <a:rPr lang="en-US" b="1" dirty="0">
                <a:latin typeface="Courier New" pitchFamily="49" charset="0"/>
                <a:cs typeface="Courier New" pitchFamily="49" charset="0"/>
              </a:rPr>
              <a:t>Configuration configure(File </a:t>
            </a:r>
            <a:r>
              <a:rPr lang="en-US" b="1" dirty="0" err="1">
                <a:latin typeface="Courier New" pitchFamily="49" charset="0"/>
                <a:cs typeface="Courier New" pitchFamily="49" charset="0"/>
              </a:rPr>
              <a:t>configFile</a:t>
            </a:r>
            <a:r>
              <a:rPr lang="en-US" b="1" dirty="0">
                <a:latin typeface="Courier New" pitchFamily="49" charset="0"/>
                <a:cs typeface="Courier New" pitchFamily="49" charset="0"/>
              </a:rPr>
              <a:t>) 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5</a:t>
            </a:fld>
            <a:endParaRPr lang="en-US"/>
          </a:p>
        </p:txBody>
      </p:sp>
    </p:spTree>
    <p:extLst>
      <p:ext uri="{BB962C8B-B14F-4D97-AF65-F5344CB8AC3E}">
        <p14:creationId xmlns:p14="http://schemas.microsoft.com/office/powerpoint/2010/main" xmlns="" val="276771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Persistent object states</a:t>
            </a:r>
            <a:br>
              <a:rPr lang="en-US" dirty="0" smtClean="0"/>
            </a:br>
            <a:r>
              <a:rPr lang="en-US" sz="2200" dirty="0" smtClean="0"/>
              <a:t>(Persistence </a:t>
            </a:r>
            <a:r>
              <a:rPr lang="en-US" sz="2200" dirty="0" err="1" smtClean="0"/>
              <a:t>LifeCycle</a:t>
            </a:r>
            <a:r>
              <a:rPr lang="en-US" sz="2200" dirty="0" smtClean="0"/>
              <a:t>)</a:t>
            </a:r>
            <a:endParaRPr lang="en-US" sz="2200" dirty="0"/>
          </a:p>
        </p:txBody>
      </p:sp>
      <p:sp>
        <p:nvSpPr>
          <p:cNvPr id="3" name="Content Placeholder 2"/>
          <p:cNvSpPr>
            <a:spLocks noGrp="1"/>
          </p:cNvSpPr>
          <p:nvPr>
            <p:ph idx="1"/>
          </p:nvPr>
        </p:nvSpPr>
        <p:spPr>
          <a:xfrm>
            <a:off x="714348" y="1428736"/>
            <a:ext cx="7743852" cy="5124464"/>
          </a:xfrm>
        </p:spPr>
        <p:txBody>
          <a:bodyPr/>
          <a:lstStyle/>
          <a:p>
            <a:r>
              <a:rPr lang="en-US" dirty="0" smtClean="0"/>
              <a:t>The POJO or persistent objects can be in one of the </a:t>
            </a:r>
            <a:r>
              <a:rPr lang="en-US" dirty="0"/>
              <a:t>three </a:t>
            </a:r>
            <a:r>
              <a:rPr lang="en-US" dirty="0" smtClean="0"/>
              <a:t>states is defined in </a:t>
            </a:r>
            <a:r>
              <a:rPr lang="en-US" dirty="0"/>
              <a:t>relation to a persistence </a:t>
            </a:r>
            <a:r>
              <a:rPr lang="en-US" dirty="0" smtClean="0"/>
              <a:t>context (that means it is loaded into the Hibernate Session object)</a:t>
            </a:r>
          </a:p>
          <a:p>
            <a:pPr lvl="1"/>
            <a:r>
              <a:rPr lang="en-US" sz="2000" dirty="0" smtClean="0"/>
              <a:t>Transient </a:t>
            </a:r>
          </a:p>
          <a:p>
            <a:pPr lvl="1"/>
            <a:r>
              <a:rPr lang="en-US" sz="2000" dirty="0" smtClean="0"/>
              <a:t>Persistent</a:t>
            </a:r>
          </a:p>
          <a:p>
            <a:pPr lvl="1"/>
            <a:r>
              <a:rPr lang="en-US" sz="2000" dirty="0" smtClean="0"/>
              <a:t>Detached</a:t>
            </a:r>
            <a:endParaRPr lang="en-US" sz="2000" dirty="0">
              <a:ea typeface="+mn-ea"/>
              <a:cs typeface="+mn-cs"/>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6</a:t>
            </a:fld>
            <a:endParaRPr lang="en-US"/>
          </a:p>
        </p:txBody>
      </p:sp>
    </p:spTree>
    <p:extLst>
      <p:ext uri="{BB962C8B-B14F-4D97-AF65-F5344CB8AC3E}">
        <p14:creationId xmlns:p14="http://schemas.microsoft.com/office/powerpoint/2010/main" xmlns="" val="110910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bp2.blogger.com/_ZAzF_V5Np5c/RbcadyCaxTI/AAAAAAAAAAM/p3xRORPddqs/s320/hibernate-lc.PNG"/>
          <p:cNvPicPr>
            <a:picLocks noChangeAspect="1" noChangeArrowheads="1"/>
          </p:cNvPicPr>
          <p:nvPr/>
        </p:nvPicPr>
        <p:blipFill>
          <a:blip r:embed="rId2"/>
          <a:srcRect/>
          <a:stretch>
            <a:fillRect/>
          </a:stretch>
        </p:blipFill>
        <p:spPr bwMode="auto">
          <a:xfrm>
            <a:off x="785785" y="1476064"/>
            <a:ext cx="7800501" cy="502477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Transient state</a:t>
            </a:r>
            <a:endParaRPr lang="en-US" dirty="0"/>
          </a:p>
        </p:txBody>
      </p:sp>
      <p:sp>
        <p:nvSpPr>
          <p:cNvPr id="3" name="Content Placeholder 2"/>
          <p:cNvSpPr>
            <a:spLocks noGrp="1"/>
          </p:cNvSpPr>
          <p:nvPr>
            <p:ph idx="1"/>
          </p:nvPr>
        </p:nvSpPr>
        <p:spPr>
          <a:xfrm>
            <a:off x="152400" y="1066800"/>
            <a:ext cx="8686800" cy="5181600"/>
          </a:xfrm>
        </p:spPr>
        <p:txBody>
          <a:bodyPr/>
          <a:lstStyle/>
          <a:p>
            <a:r>
              <a:rPr lang="en-US" dirty="0"/>
              <a:t>The instance is not associated with any persistence context. It has no persistent identity or primary key value. </a:t>
            </a:r>
          </a:p>
          <a:p>
            <a:r>
              <a:rPr lang="en-US" dirty="0"/>
              <a:t>Transient instances may be made persistent by calling </a:t>
            </a:r>
            <a:r>
              <a:rPr lang="en-US" b="1" dirty="0" smtClean="0">
                <a:latin typeface="Courier New" pitchFamily="49" charset="0"/>
                <a:cs typeface="Courier New" pitchFamily="49" charset="0"/>
              </a:rPr>
              <a:t>save</a:t>
            </a:r>
            <a:r>
              <a:rPr lang="en-US" b="1" dirty="0">
                <a:latin typeface="Courier New" pitchFamily="49" charset="0"/>
                <a:cs typeface="Courier New" pitchFamily="49" charset="0"/>
              </a:rPr>
              <a:t>(), persist() </a:t>
            </a:r>
            <a:r>
              <a:rPr lang="en-US" dirty="0"/>
              <a:t>or </a:t>
            </a:r>
            <a:r>
              <a:rPr lang="en-US" b="1" dirty="0" err="1">
                <a:latin typeface="Courier New" pitchFamily="49" charset="0"/>
                <a:cs typeface="Courier New" pitchFamily="49" charset="0"/>
              </a:rPr>
              <a:t>saveOrUpdate</a:t>
            </a:r>
            <a:r>
              <a:rPr lang="en-US" b="1" dirty="0">
                <a:latin typeface="Courier New" pitchFamily="49" charset="0"/>
                <a:cs typeface="Courier New" pitchFamily="49" charset="0"/>
              </a:rPr>
              <a:t>() </a:t>
            </a:r>
            <a:r>
              <a:rPr lang="en-US" dirty="0"/>
              <a:t>of </a:t>
            </a:r>
            <a:r>
              <a:rPr lang="en-US" b="1" dirty="0" smtClean="0">
                <a:latin typeface="Courier New" pitchFamily="49" charset="0"/>
                <a:cs typeface="Courier New" pitchFamily="49" charset="0"/>
              </a:rPr>
              <a:t>Session</a:t>
            </a:r>
          </a:p>
          <a:p>
            <a:pPr lvl="1"/>
            <a:r>
              <a:rPr lang="en-US" sz="2000" b="1" dirty="0" smtClean="0">
                <a:latin typeface="Courier New" pitchFamily="49" charset="0"/>
                <a:ea typeface="+mn-ea"/>
                <a:cs typeface="Courier New" pitchFamily="49" charset="0"/>
              </a:rPr>
              <a:t>Serializable </a:t>
            </a:r>
            <a:r>
              <a:rPr lang="en-US" sz="2000" b="1" dirty="0">
                <a:latin typeface="Courier New" pitchFamily="49" charset="0"/>
                <a:ea typeface="+mn-ea"/>
                <a:cs typeface="Courier New" pitchFamily="49" charset="0"/>
              </a:rPr>
              <a:t>save(Object object)  throws </a:t>
            </a:r>
            <a:r>
              <a:rPr lang="en-US" sz="2000" b="1" dirty="0" smtClean="0">
                <a:latin typeface="Courier New" pitchFamily="49" charset="0"/>
                <a:ea typeface="+mn-ea"/>
                <a:cs typeface="Courier New" pitchFamily="49" charset="0"/>
              </a:rPr>
              <a:t>HibernateException</a:t>
            </a:r>
          </a:p>
          <a:p>
            <a:pPr lvl="2"/>
            <a:r>
              <a:rPr lang="en-US" sz="2000" dirty="0">
                <a:ea typeface="+mn-ea"/>
                <a:cs typeface="+mn-cs"/>
              </a:rPr>
              <a:t>Persist the given transient instance, first assigning a generated </a:t>
            </a:r>
            <a:r>
              <a:rPr lang="en-US" sz="2000" dirty="0" smtClean="0">
                <a:ea typeface="+mn-ea"/>
                <a:cs typeface="+mn-cs"/>
              </a:rPr>
              <a:t>identifier or </a:t>
            </a:r>
            <a:r>
              <a:rPr lang="en-US" sz="2000" dirty="0">
                <a:ea typeface="+mn-ea"/>
                <a:cs typeface="+mn-cs"/>
              </a:rPr>
              <a:t>using the current value of the identifier property if the assigned generator is </a:t>
            </a:r>
            <a:r>
              <a:rPr lang="en-US" sz="2000" dirty="0" smtClean="0">
                <a:ea typeface="+mn-ea"/>
                <a:cs typeface="+mn-cs"/>
              </a:rPr>
              <a:t>used. This </a:t>
            </a:r>
            <a:r>
              <a:rPr lang="en-US" sz="2000" dirty="0">
                <a:ea typeface="+mn-ea"/>
                <a:cs typeface="+mn-cs"/>
              </a:rPr>
              <a:t>operation cascades to associated instances if the association is mapped with cascade="save-update". </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8</a:t>
            </a:fld>
            <a:endParaRPr lang="en-US"/>
          </a:p>
        </p:txBody>
      </p:sp>
    </p:spTree>
    <p:extLst>
      <p:ext uri="{BB962C8B-B14F-4D97-AF65-F5344CB8AC3E}">
        <p14:creationId xmlns:p14="http://schemas.microsoft.com/office/powerpoint/2010/main" xmlns="" val="1416054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410200"/>
          </a:xfrm>
        </p:spPr>
        <p:txBody>
          <a:bodyPr/>
          <a:lstStyle/>
          <a:p>
            <a:pPr lvl="1"/>
            <a:r>
              <a:rPr lang="en-US" sz="2000" b="1" dirty="0">
                <a:latin typeface="Courier New" pitchFamily="49" charset="0"/>
                <a:ea typeface="+mn-ea"/>
                <a:cs typeface="Courier New" pitchFamily="49" charset="0"/>
              </a:rPr>
              <a:t>void </a:t>
            </a:r>
            <a:r>
              <a:rPr lang="en-US" sz="2000" b="1" dirty="0" err="1">
                <a:latin typeface="Courier New" pitchFamily="49" charset="0"/>
                <a:ea typeface="+mn-ea"/>
                <a:cs typeface="Courier New" pitchFamily="49" charset="0"/>
              </a:rPr>
              <a:t>saveOrUpdate</a:t>
            </a:r>
            <a:r>
              <a:rPr lang="en-US" sz="2000" b="1" dirty="0">
                <a:latin typeface="Courier New" pitchFamily="49" charset="0"/>
                <a:ea typeface="+mn-ea"/>
                <a:cs typeface="Courier New" pitchFamily="49" charset="0"/>
              </a:rPr>
              <a:t>(Object object)  throws HibernateException</a:t>
            </a:r>
          </a:p>
          <a:p>
            <a:pPr lvl="2"/>
            <a:r>
              <a:rPr lang="en-US" sz="2000" dirty="0">
                <a:ea typeface="+mn-ea"/>
                <a:cs typeface="+mn-cs"/>
              </a:rPr>
              <a:t>Either </a:t>
            </a:r>
            <a:r>
              <a:rPr lang="en-US" sz="2000" b="1" dirty="0">
                <a:latin typeface="Courier New" pitchFamily="49" charset="0"/>
                <a:ea typeface="+mn-ea"/>
                <a:cs typeface="Courier New" pitchFamily="49" charset="0"/>
              </a:rPr>
              <a:t>save(Object)</a:t>
            </a:r>
            <a:r>
              <a:rPr lang="en-US" sz="2000" dirty="0">
                <a:ea typeface="+mn-ea"/>
                <a:cs typeface="+mn-cs"/>
              </a:rPr>
              <a:t> or </a:t>
            </a:r>
            <a:r>
              <a:rPr lang="en-US" sz="2000" b="1" dirty="0">
                <a:latin typeface="Courier New" pitchFamily="49" charset="0"/>
                <a:ea typeface="+mn-ea"/>
                <a:cs typeface="Courier New" pitchFamily="49" charset="0"/>
              </a:rPr>
              <a:t>update(Object)</a:t>
            </a:r>
            <a:r>
              <a:rPr lang="en-US" sz="2000" dirty="0">
                <a:ea typeface="+mn-ea"/>
                <a:cs typeface="+mn-cs"/>
              </a:rPr>
              <a:t> the given instance, depending upon resolution of the unsaved-value </a:t>
            </a:r>
            <a:r>
              <a:rPr lang="en-US" sz="2000" dirty="0" smtClean="0">
                <a:ea typeface="+mn-ea"/>
                <a:cs typeface="+mn-cs"/>
              </a:rPr>
              <a:t>checks.</a:t>
            </a:r>
            <a:endParaRPr lang="en-US" sz="2000" dirty="0">
              <a:ea typeface="+mn-ea"/>
              <a:cs typeface="+mn-cs"/>
            </a:endParaRPr>
          </a:p>
          <a:p>
            <a:pPr lvl="2"/>
            <a:r>
              <a:rPr lang="en-US" sz="2000" dirty="0">
                <a:ea typeface="+mn-ea"/>
                <a:cs typeface="+mn-cs"/>
              </a:rPr>
              <a:t>This operation cascades to associated instances if the association is mapped with cascade="</a:t>
            </a:r>
            <a:r>
              <a:rPr lang="en-US" sz="2000" dirty="0" smtClean="0">
                <a:ea typeface="+mn-ea"/>
                <a:cs typeface="+mn-cs"/>
              </a:rPr>
              <a:t>save-update”</a:t>
            </a:r>
            <a:endParaRPr lang="en-US" sz="2000" dirty="0">
              <a:ea typeface="+mn-ea"/>
              <a:cs typeface="+mn-cs"/>
            </a:endParaRPr>
          </a:p>
          <a:p>
            <a:pPr lvl="1"/>
            <a:r>
              <a:rPr lang="en-US" sz="2000" b="1" dirty="0">
                <a:latin typeface="Courier New" pitchFamily="49" charset="0"/>
                <a:ea typeface="+mn-ea"/>
                <a:cs typeface="Courier New" pitchFamily="49" charset="0"/>
              </a:rPr>
              <a:t>void persist(Object object)  throws HibernateException</a:t>
            </a:r>
          </a:p>
          <a:p>
            <a:pPr lvl="2"/>
            <a:r>
              <a:rPr lang="en-US" sz="2000" dirty="0">
                <a:ea typeface="+mn-ea"/>
                <a:cs typeface="+mn-cs"/>
              </a:rPr>
              <a:t>Make a transient instance persistent. This operation cascades to associated instances if the association is mapped with cascade="persist</a:t>
            </a:r>
            <a:r>
              <a:rPr lang="en-US" sz="2000" dirty="0" smtClean="0">
                <a:ea typeface="+mn-ea"/>
                <a:cs typeface="+mn-cs"/>
              </a:rPr>
              <a:t>".</a:t>
            </a:r>
            <a:r>
              <a:rPr lang="en-US" sz="2000" dirty="0">
                <a:ea typeface="+mn-ea"/>
                <a:cs typeface="+mn-cs"/>
              </a:rPr>
              <a:t/>
            </a:r>
            <a:br>
              <a:rPr lang="en-US" sz="2000" dirty="0">
                <a:ea typeface="+mn-ea"/>
                <a:cs typeface="+mn-cs"/>
              </a:rPr>
            </a:br>
            <a:endParaRPr lang="en-US" sz="2000" dirty="0">
              <a:ea typeface="+mn-ea"/>
              <a:cs typeface="+mn-cs"/>
            </a:endParaRPr>
          </a:p>
          <a:p>
            <a:endParaRPr lang="en-US" dirty="0"/>
          </a:p>
        </p:txBody>
      </p:sp>
      <p:sp>
        <p:nvSpPr>
          <p:cNvPr id="4" name="Slide Number Placeholder 3"/>
          <p:cNvSpPr>
            <a:spLocks noGrp="1"/>
          </p:cNvSpPr>
          <p:nvPr>
            <p:ph type="sldNum" sz="quarter" idx="10"/>
          </p:nvPr>
        </p:nvSpPr>
        <p:spPr/>
        <p:txBody>
          <a:bodyPr/>
          <a:lstStyle/>
          <a:p>
            <a:fld id="{B7A71479-59CA-44E2-8DB3-15992680BB24}" type="slidenum">
              <a:rPr lang="en-US" smtClean="0"/>
              <a:pPr/>
              <a:t>9</a:t>
            </a:fld>
            <a:endParaRPr lang="en-US"/>
          </a:p>
        </p:txBody>
      </p:sp>
    </p:spTree>
    <p:extLst>
      <p:ext uri="{BB962C8B-B14F-4D97-AF65-F5344CB8AC3E}">
        <p14:creationId xmlns:p14="http://schemas.microsoft.com/office/powerpoint/2010/main" xmlns="" val="2631066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3148</Words>
  <Application>Microsoft Office PowerPoint</Application>
  <PresentationFormat>On-screen Show (4:3)</PresentationFormat>
  <Paragraphs>349</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2. Hibernate API And Working</vt:lpstr>
      <vt:lpstr>Complete Hibernate Architecture</vt:lpstr>
      <vt:lpstr>Core Interfaces</vt:lpstr>
      <vt:lpstr>Session</vt:lpstr>
      <vt:lpstr>SessionFactory and Configuration</vt:lpstr>
      <vt:lpstr>Persistent object states (Persistence LifeCycle)</vt:lpstr>
      <vt:lpstr>Slide 7</vt:lpstr>
      <vt:lpstr>Transient state</vt:lpstr>
      <vt:lpstr>Slide 9</vt:lpstr>
      <vt:lpstr>Tell me why?</vt:lpstr>
      <vt:lpstr>Persistent state</vt:lpstr>
      <vt:lpstr>Slide 12</vt:lpstr>
      <vt:lpstr>Detached</vt:lpstr>
      <vt:lpstr>update()and merge() </vt:lpstr>
      <vt:lpstr>update(),merge()differences </vt:lpstr>
      <vt:lpstr>Slide 16</vt:lpstr>
      <vt:lpstr>delete() and refresh() </vt:lpstr>
      <vt:lpstr>flush(), close(), clear</vt:lpstr>
      <vt:lpstr>Transaction</vt:lpstr>
      <vt:lpstr>Transaction methods</vt:lpstr>
      <vt:lpstr>Mapping file</vt:lpstr>
      <vt:lpstr>Hibernate persistent class</vt:lpstr>
      <vt:lpstr>Accessor code</vt:lpstr>
      <vt:lpstr>Key generation</vt:lpstr>
      <vt:lpstr>List of Key generator</vt:lpstr>
      <vt:lpstr>Slide 26</vt:lpstr>
      <vt:lpstr>Slide 27</vt:lpstr>
      <vt:lpstr>Relationship / Associations</vt:lpstr>
      <vt:lpstr>One-to-One</vt:lpstr>
      <vt:lpstr>One-to-Many or Many-to-One</vt:lpstr>
      <vt:lpstr>Many-to-Many</vt:lpstr>
      <vt:lpstr>Mapping in hbm</vt:lpstr>
      <vt:lpstr>Slide 33</vt:lpstr>
      <vt:lpstr>Cascade operations</vt:lpstr>
      <vt:lpstr>Tell me how</vt:lpstr>
      <vt:lpstr>Update</vt:lpstr>
      <vt:lpstr>Lazy loading</vt:lpstr>
      <vt:lpstr>Lazy associations</vt:lpstr>
      <vt:lpstr>Slide 39</vt:lpstr>
      <vt:lpstr>Dirty checking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Hibernate API And Working</dc:title>
  <dc:creator>RADHA</dc:creator>
  <cp:lastModifiedBy>admin</cp:lastModifiedBy>
  <cp:revision>5</cp:revision>
  <dcterms:created xsi:type="dcterms:W3CDTF">2013-10-10T03:58:03Z</dcterms:created>
  <dcterms:modified xsi:type="dcterms:W3CDTF">2015-11-02T09:21:42Z</dcterms:modified>
</cp:coreProperties>
</file>