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64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5331-1A60-4712-A0D2-6CE9214192E0}" type="datetimeFigureOut">
              <a:rPr lang="en-IN" smtClean="0"/>
              <a:pPr/>
              <a:t>06-02-2017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3632DD3-154E-43FB-B255-70A380B8696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5331-1A60-4712-A0D2-6CE9214192E0}" type="datetimeFigureOut">
              <a:rPr lang="en-IN" smtClean="0"/>
              <a:pPr/>
              <a:t>06-02-2017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2DD3-154E-43FB-B255-70A380B8696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5331-1A60-4712-A0D2-6CE9214192E0}" type="datetimeFigureOut">
              <a:rPr lang="en-IN" smtClean="0"/>
              <a:pPr/>
              <a:t>06-02-2017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2DD3-154E-43FB-B255-70A380B8696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5331-1A60-4712-A0D2-6CE9214192E0}" type="datetimeFigureOut">
              <a:rPr lang="en-IN" smtClean="0"/>
              <a:pPr/>
              <a:t>06-02-2017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2DD3-154E-43FB-B255-70A380B8696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5331-1A60-4712-A0D2-6CE9214192E0}" type="datetimeFigureOut">
              <a:rPr lang="en-IN" smtClean="0"/>
              <a:pPr/>
              <a:t>06-02-2017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3632DD3-154E-43FB-B255-70A380B8696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5331-1A60-4712-A0D2-6CE9214192E0}" type="datetimeFigureOut">
              <a:rPr lang="en-IN" smtClean="0"/>
              <a:pPr/>
              <a:t>06-02-2017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2DD3-154E-43FB-B255-70A380B8696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5331-1A60-4712-A0D2-6CE9214192E0}" type="datetimeFigureOut">
              <a:rPr lang="en-IN" smtClean="0"/>
              <a:pPr/>
              <a:t>06-02-2017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2DD3-154E-43FB-B255-70A380B8696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5331-1A60-4712-A0D2-6CE9214192E0}" type="datetimeFigureOut">
              <a:rPr lang="en-IN" smtClean="0"/>
              <a:pPr/>
              <a:t>06-02-2017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2DD3-154E-43FB-B255-70A380B8696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5331-1A60-4712-A0D2-6CE9214192E0}" type="datetimeFigureOut">
              <a:rPr lang="en-IN" smtClean="0"/>
              <a:pPr/>
              <a:t>06-02-2017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2DD3-154E-43FB-B255-70A380B8696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5331-1A60-4712-A0D2-6CE9214192E0}" type="datetimeFigureOut">
              <a:rPr lang="en-IN" smtClean="0"/>
              <a:pPr/>
              <a:t>06-02-2017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2DD3-154E-43FB-B255-70A380B8696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5331-1A60-4712-A0D2-6CE9214192E0}" type="datetimeFigureOut">
              <a:rPr lang="en-IN" smtClean="0"/>
              <a:pPr/>
              <a:t>06-02-2017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3632DD3-154E-43FB-B255-70A380B8696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465331-1A60-4712-A0D2-6CE9214192E0}" type="datetimeFigureOut">
              <a:rPr lang="en-IN" smtClean="0"/>
              <a:pPr/>
              <a:t>06-02-2017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3632DD3-154E-43FB-B255-70A380B8696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li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Introduction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Hibernate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3142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5" name="Group 62"/>
          <p:cNvGraphicFramePr>
            <a:graphicFrameLocks noGrp="1"/>
          </p:cNvGraphicFramePr>
          <p:nvPr/>
        </p:nvGraphicFramePr>
        <p:xfrm>
          <a:off x="304800" y="1447800"/>
          <a:ext cx="8686800" cy="5394960"/>
        </p:xfrm>
        <a:graphic>
          <a:graphicData uri="http://schemas.openxmlformats.org/drawingml/2006/table">
            <a:tbl>
              <a:tblPr/>
              <a:tblGrid>
                <a:gridCol w="274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5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Hibernate Core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Hibernate for Java, native APIs and XML mapping metadata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Hibernate EntityManager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Standard Java Persistence API for Java SE and Java EE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Hibernate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Annotations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Map classes with JDK 5.0 annotations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Hibernate Shards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Horizontal data partitioning framework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Hibernate Validator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Data integrity annotations and validation API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Hibernate Search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Hibernate integration with Lucene for indexing and querying data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Hibernate Tools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Development tools for Eclipse and Ant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NHibernate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The NHibernate service for the .NET framework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JBoss Seam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Framework for JSF, Ajax, and EJB 3.0/Java EE 5.0 applications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 Box 53"/>
          <p:cNvSpPr txBox="1">
            <a:spLocks noChangeArrowheads="1"/>
          </p:cNvSpPr>
          <p:nvPr/>
        </p:nvSpPr>
        <p:spPr bwMode="auto">
          <a:xfrm>
            <a:off x="3654425" y="1142999"/>
            <a:ext cx="2470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2060"/>
                </a:solidFill>
              </a:rPr>
              <a:t>Our area of discussion</a:t>
            </a:r>
            <a:endParaRPr lang="en-IN" i="1" dirty="0">
              <a:solidFill>
                <a:srgbClr val="002060"/>
              </a:solidFill>
            </a:endParaRPr>
          </a:p>
        </p:txBody>
      </p:sp>
      <p:sp>
        <p:nvSpPr>
          <p:cNvPr id="7" name="Rectangle 57"/>
          <p:cNvSpPr>
            <a:spLocks noChangeArrowheads="1"/>
          </p:cNvSpPr>
          <p:nvPr/>
        </p:nvSpPr>
        <p:spPr bwMode="auto">
          <a:xfrm>
            <a:off x="228600" y="1371600"/>
            <a:ext cx="2438400" cy="167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667000" y="1326356"/>
            <a:ext cx="838200" cy="45244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829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Hibernate?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 JDBC code writing</a:t>
            </a:r>
          </a:p>
          <a:p>
            <a:r>
              <a:rPr lang="en-US" dirty="0"/>
              <a:t>Can be used in both managed(application server) and unmanaged environments( standalone application)</a:t>
            </a:r>
          </a:p>
          <a:p>
            <a:r>
              <a:rPr lang="en-US" dirty="0"/>
              <a:t>Common way to persistence development for both .NET and JEE.</a:t>
            </a:r>
          </a:p>
          <a:p>
            <a:r>
              <a:rPr lang="en-US" dirty="0"/>
              <a:t>SQL can be combined with an object-oriented approach.</a:t>
            </a:r>
          </a:p>
        </p:txBody>
      </p:sp>
    </p:spTree>
    <p:extLst>
      <p:ext uri="{BB962C8B-B14F-4D97-AF65-F5344CB8AC3E}">
        <p14:creationId xmlns:p14="http://schemas.microsoft.com/office/powerpoint/2010/main" val="2347288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in java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/>
              <a:t>Can be used with</a:t>
            </a:r>
          </a:p>
          <a:p>
            <a:pPr lvl="1"/>
            <a:r>
              <a:rPr lang="en-US" sz="2000" dirty="0"/>
              <a:t>Unmanaged environment</a:t>
            </a:r>
          </a:p>
          <a:p>
            <a:pPr lvl="2"/>
            <a:r>
              <a:rPr lang="en-US" sz="2000" dirty="0">
                <a:ea typeface="+mn-ea"/>
                <a:cs typeface="+mn-cs"/>
              </a:rPr>
              <a:t>Stand-alone application </a:t>
            </a:r>
          </a:p>
          <a:p>
            <a:pPr lvl="1"/>
            <a:r>
              <a:rPr lang="en-US" sz="2000" dirty="0">
                <a:ea typeface="+mn-ea"/>
                <a:cs typeface="+mn-cs"/>
              </a:rPr>
              <a:t>Managed environment </a:t>
            </a:r>
          </a:p>
          <a:p>
            <a:pPr lvl="2"/>
            <a:r>
              <a:rPr lang="en-US" sz="2000" dirty="0">
                <a:ea typeface="+mn-ea"/>
                <a:cs typeface="+mn-cs"/>
              </a:rPr>
              <a:t>Web application</a:t>
            </a:r>
          </a:p>
          <a:p>
            <a:pPr lvl="2"/>
            <a:r>
              <a:rPr lang="en-US" sz="2000" dirty="0">
                <a:ea typeface="+mn-ea"/>
                <a:cs typeface="+mn-cs"/>
              </a:rPr>
              <a:t>Enterprise application (can be used in place of entity beans)</a:t>
            </a:r>
          </a:p>
          <a:p>
            <a:pPr lvl="2"/>
            <a:endParaRPr lang="en-US" sz="2000" dirty="0">
              <a:ea typeface="+mn-ea"/>
              <a:cs typeface="+mn-cs"/>
            </a:endParaRPr>
          </a:p>
          <a:p>
            <a:r>
              <a:rPr lang="en-IN" dirty="0"/>
              <a:t>The same power of SQL can be used with hibernate also.</a:t>
            </a:r>
          </a:p>
          <a:p>
            <a:endParaRPr lang="en-US" sz="2400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8781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Hibernate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257300" y="1219200"/>
            <a:ext cx="6838950" cy="1104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</a:rPr>
              <a:t>Application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90600" y="2609850"/>
            <a:ext cx="7577138" cy="2114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</a:rPr>
              <a:t>Hibernate</a:t>
            </a:r>
          </a:p>
        </p:txBody>
      </p:sp>
      <p:sp>
        <p:nvSpPr>
          <p:cNvPr id="10" name="Can 9"/>
          <p:cNvSpPr/>
          <p:nvPr/>
        </p:nvSpPr>
        <p:spPr>
          <a:xfrm>
            <a:off x="3371850" y="4953000"/>
            <a:ext cx="3028950" cy="1371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</a:rPr>
              <a:t>Database</a:t>
            </a:r>
          </a:p>
        </p:txBody>
      </p:sp>
      <p:sp>
        <p:nvSpPr>
          <p:cNvPr id="11" name="Parallelogram 10"/>
          <p:cNvSpPr/>
          <p:nvPr/>
        </p:nvSpPr>
        <p:spPr>
          <a:xfrm>
            <a:off x="990600" y="3171825"/>
            <a:ext cx="2381250" cy="990600"/>
          </a:xfrm>
          <a:prstGeom prst="parallelogram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hibernate.cfg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Properties file</a:t>
            </a:r>
          </a:p>
        </p:txBody>
      </p:sp>
      <p:sp>
        <p:nvSpPr>
          <p:cNvPr id="12" name="Parallelogram 11"/>
          <p:cNvSpPr/>
          <p:nvPr/>
        </p:nvSpPr>
        <p:spPr>
          <a:xfrm>
            <a:off x="5715000" y="3171825"/>
            <a:ext cx="2381250" cy="990600"/>
          </a:xfrm>
          <a:prstGeom prst="parallelogram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xxx..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hbm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annotations</a:t>
            </a:r>
          </a:p>
        </p:txBody>
      </p:sp>
      <p:sp>
        <p:nvSpPr>
          <p:cNvPr id="13" name="Oval 12"/>
          <p:cNvSpPr/>
          <p:nvPr/>
        </p:nvSpPr>
        <p:spPr>
          <a:xfrm>
            <a:off x="3124200" y="2133600"/>
            <a:ext cx="32766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2060"/>
                </a:solidFill>
              </a:rPr>
              <a:t>Persistent  objects</a:t>
            </a:r>
          </a:p>
        </p:txBody>
      </p:sp>
    </p:spTree>
    <p:extLst>
      <p:ext uri="{BB962C8B-B14F-4D97-AF65-F5344CB8AC3E}">
        <p14:creationId xmlns:p14="http://schemas.microsoft.com/office/powerpoint/2010/main" val="688161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Hibernate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4953000"/>
          </a:xfrm>
        </p:spPr>
        <p:txBody>
          <a:bodyPr/>
          <a:lstStyle/>
          <a:p>
            <a:r>
              <a:rPr lang="en-US" dirty="0"/>
              <a:t>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>
                <a:ea typeface="+mn-ea"/>
                <a:cs typeface="+mn-cs"/>
              </a:rPr>
              <a:t>Create a MYSQL database called test.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Create </a:t>
            </a:r>
            <a:r>
              <a:rPr lang="en-US" sz="2000" dirty="0">
                <a:ea typeface="+mn-ea"/>
                <a:cs typeface="+mn-cs"/>
              </a:rPr>
              <a:t>a dynamic web application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>
                <a:ea typeface="+mn-ea"/>
                <a:cs typeface="+mn-cs"/>
              </a:rPr>
              <a:t>Copy the required libraries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>
                <a:ea typeface="+mn-ea"/>
                <a:cs typeface="+mn-cs"/>
              </a:rPr>
              <a:t>Write a POJO class representing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>
                <a:ea typeface="+mn-ea"/>
                <a:cs typeface="+mn-cs"/>
              </a:rPr>
              <a:t>Write a hbm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>
                <a:ea typeface="+mn-ea"/>
                <a:cs typeface="+mn-cs"/>
              </a:rPr>
              <a:t>Write </a:t>
            </a:r>
            <a:r>
              <a:rPr lang="en-US" sz="2000" dirty="0" err="1">
                <a:ea typeface="+mn-ea"/>
                <a:cs typeface="+mn-cs"/>
              </a:rPr>
              <a:t>cfg</a:t>
            </a:r>
            <a:r>
              <a:rPr lang="en-US" sz="2000" dirty="0">
                <a:ea typeface="+mn-ea"/>
                <a:cs typeface="+mn-cs"/>
              </a:rPr>
              <a:t>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>
                <a:ea typeface="+mn-ea"/>
                <a:cs typeface="+mn-cs"/>
              </a:rPr>
              <a:t>Write a servlet code to connect through hibernate and insert data into the table.</a:t>
            </a:r>
          </a:p>
          <a:p>
            <a:pPr marL="457200" lvl="1" indent="0">
              <a:buNone/>
            </a:pPr>
            <a:r>
              <a:rPr lang="en-US" sz="2000" dirty="0">
                <a:ea typeface="+mn-ea"/>
                <a:cs typeface="+mn-cs"/>
              </a:rPr>
              <a:t>Steps 1 and 2 do not require any explanation. So lets us start with 3.</a:t>
            </a:r>
          </a:p>
        </p:txBody>
      </p:sp>
    </p:spTree>
    <p:extLst>
      <p:ext uri="{BB962C8B-B14F-4D97-AF65-F5344CB8AC3E}">
        <p14:creationId xmlns:p14="http://schemas.microsoft.com/office/powerpoint/2010/main" val="757684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>
                <a:latin typeface="+mj-lt"/>
                <a:ea typeface="+mj-ea"/>
                <a:cs typeface="+mj-cs"/>
              </a:rPr>
              <a:t>3. Copy the required libraries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219200"/>
            <a:ext cx="8659688" cy="5378152"/>
          </a:xfrm>
        </p:spPr>
        <p:txBody>
          <a:bodyPr>
            <a:normAutofit/>
          </a:bodyPr>
          <a:lstStyle/>
          <a:p>
            <a:r>
              <a:rPr lang="en-US" dirty="0"/>
              <a:t>Jars required for hibernate to work</a:t>
            </a:r>
          </a:p>
          <a:p>
            <a:pPr lvl="1"/>
            <a:r>
              <a:rPr lang="en-US" sz="2000" dirty="0">
                <a:ea typeface="+mn-ea"/>
                <a:cs typeface="+mn-cs"/>
              </a:rPr>
              <a:t>hibernate-core</a:t>
            </a:r>
          </a:p>
          <a:p>
            <a:pPr lvl="1"/>
            <a:r>
              <a:rPr lang="en-US" sz="2000" dirty="0">
                <a:ea typeface="+mn-ea"/>
                <a:cs typeface="+mn-cs"/>
              </a:rPr>
              <a:t>slf4j-simple (Hibernate uses slf4j for logging, for our purposes here use the simple backend )</a:t>
            </a:r>
          </a:p>
          <a:p>
            <a:pPr lvl="1"/>
            <a:r>
              <a:rPr lang="en-US" sz="2000" dirty="0" err="1">
                <a:ea typeface="+mn-ea"/>
                <a:cs typeface="+mn-cs"/>
              </a:rPr>
              <a:t>Javassist</a:t>
            </a:r>
            <a:r>
              <a:rPr lang="en-US" sz="2000" dirty="0">
                <a:ea typeface="+mn-ea"/>
                <a:cs typeface="+mn-cs"/>
              </a:rPr>
              <a:t> (Hibernate gives you a choice of </a:t>
            </a:r>
            <a:r>
              <a:rPr lang="en-US" sz="2000" dirty="0" err="1">
                <a:ea typeface="+mn-ea"/>
                <a:cs typeface="+mn-cs"/>
              </a:rPr>
              <a:t>bytecode</a:t>
            </a:r>
            <a:r>
              <a:rPr lang="en-US" sz="2000" dirty="0">
                <a:ea typeface="+mn-ea"/>
                <a:cs typeface="+mn-cs"/>
              </a:rPr>
              <a:t> providers between </a:t>
            </a:r>
            <a:r>
              <a:rPr lang="en-US" sz="2000" dirty="0" err="1">
                <a:ea typeface="+mn-ea"/>
                <a:cs typeface="+mn-cs"/>
              </a:rPr>
              <a:t>cglib</a:t>
            </a:r>
            <a:r>
              <a:rPr lang="en-US" sz="2000" dirty="0">
                <a:ea typeface="+mn-ea"/>
                <a:cs typeface="+mn-cs"/>
              </a:rPr>
              <a:t> and </a:t>
            </a:r>
            <a:r>
              <a:rPr lang="en-US" sz="2000" dirty="0" err="1">
                <a:ea typeface="+mn-ea"/>
                <a:cs typeface="+mn-cs"/>
              </a:rPr>
              <a:t>javassist</a:t>
            </a:r>
            <a:r>
              <a:rPr lang="en-US" sz="2000" dirty="0">
                <a:ea typeface="+mn-ea"/>
                <a:cs typeface="+mn-cs"/>
              </a:rPr>
              <a:t> )</a:t>
            </a:r>
          </a:p>
          <a:p>
            <a:r>
              <a:rPr lang="en-US" dirty="0"/>
              <a:t>Apart from these we may want servlet-</a:t>
            </a:r>
            <a:r>
              <a:rPr lang="en-US" dirty="0" err="1"/>
              <a:t>api</a:t>
            </a:r>
            <a:r>
              <a:rPr lang="en-US" dirty="0"/>
              <a:t>, struts 2 related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as well for web application.</a:t>
            </a:r>
          </a:p>
          <a:p>
            <a:r>
              <a:rPr lang="en-US" dirty="0"/>
              <a:t>For hibernate annotations, , hibernate-annotation and hibernate-commons-annotation can also be included.</a:t>
            </a:r>
          </a:p>
          <a:p>
            <a:r>
              <a:rPr lang="en-US" dirty="0"/>
              <a:t>Copy the jar files from </a:t>
            </a:r>
            <a:r>
              <a:rPr lang="en-US" dirty="0">
                <a:hlinkClick r:id="rId2" action="ppaction://hlinkfile"/>
              </a:rPr>
              <a:t>this </a:t>
            </a:r>
            <a:r>
              <a:rPr lang="en-US" dirty="0"/>
              <a:t>folder into your web application.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616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838200"/>
          </a:xfrm>
        </p:spPr>
        <p:txBody>
          <a:bodyPr/>
          <a:lstStyle/>
          <a:p>
            <a:pPr lvl="1"/>
            <a:r>
              <a:rPr lang="en-US" dirty="0"/>
              <a:t>4. Write a POJO class representing the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1950" y="1104900"/>
            <a:ext cx="8229600" cy="7239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Let us maintain customer details in the database table </a:t>
            </a:r>
          </a:p>
          <a:p>
            <a:pPr>
              <a:lnSpc>
                <a:spcPct val="100000"/>
              </a:lnSpc>
            </a:pPr>
            <a:r>
              <a:rPr lang="en-US" dirty="0"/>
              <a:t>The POJO representing the Customer is given below in the </a:t>
            </a:r>
            <a:r>
              <a:rPr lang="en-US" dirty="0" err="1"/>
              <a:t>src</a:t>
            </a:r>
            <a:r>
              <a:rPr lang="en-US" dirty="0"/>
              <a:t> folder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1996619"/>
            <a:ext cx="8915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package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hib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public class Customer 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private String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private String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private String email;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private long id;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public String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getEmail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{return email;}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public String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getFirstName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{return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;}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public String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getLastName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{return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;}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setEmail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(String e) {email = e;}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setFirstName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(String f) {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f;}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setLastName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(String l){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l;}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public long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getId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{return id;}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setId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(long l) {id = l;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1384021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/>
              <a:t>5. Write a hbm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4300" y="990600"/>
            <a:ext cx="8953500" cy="17526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hbm file is  a Hibernate mapping file. </a:t>
            </a:r>
          </a:p>
          <a:p>
            <a:pPr>
              <a:lnSpc>
                <a:spcPct val="120000"/>
              </a:lnSpc>
            </a:pPr>
            <a:r>
              <a:rPr lang="en-US" dirty="0"/>
              <a:t>File name can be anything but extension should be hbm.</a:t>
            </a:r>
          </a:p>
          <a:p>
            <a:pPr>
              <a:lnSpc>
                <a:spcPct val="120000"/>
              </a:lnSpc>
            </a:pPr>
            <a:r>
              <a:rPr lang="en-US" dirty="0"/>
              <a:t>File must be in the same place where classes are located.</a:t>
            </a:r>
          </a:p>
          <a:p>
            <a:pPr>
              <a:lnSpc>
                <a:spcPct val="120000"/>
              </a:lnSpc>
            </a:pPr>
            <a:r>
              <a:rPr lang="en-US" dirty="0"/>
              <a:t>Create an XML file with the name customer.hbm.xml in the </a:t>
            </a:r>
            <a:r>
              <a:rPr lang="en-US" dirty="0" err="1"/>
              <a:t>src</a:t>
            </a:r>
            <a:r>
              <a:rPr lang="en-US" dirty="0"/>
              <a:t> folder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2743200"/>
            <a:ext cx="87439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&lt;?xml version="1.0"?&gt;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&lt;!DOCTYPE hibernate-mapping PUBLIC 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"-//Hibernate/Hibernate Mapping DTD 3.0//EN"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"http://hibernate.sourceforge.net/hibernate-mapping-3.0.dtd"&gt;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&lt;hibernate-mapping&gt;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&lt;class name="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hib.Customer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 table="CUSTOMER"&gt;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&lt;id name="id" type="long" column="ID" &gt;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&lt;generator class="assigned"/&gt;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&lt;/id&gt;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3800" y="463602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Class name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05600" y="4603760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Table</a:t>
            </a:r>
            <a:r>
              <a:rPr lang="en-US" dirty="0"/>
              <a:t> name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89135" y="5830771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Primary key column name  in class,  type, column name in the database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352800" y="4896386"/>
            <a:ext cx="457200" cy="184666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267450" y="4804053"/>
            <a:ext cx="457200" cy="184666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629275" y="5661450"/>
            <a:ext cx="238125" cy="1923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17814" y="6211669"/>
            <a:ext cx="3971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The primary key will be explicitly assigned  by the application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352800" y="6019800"/>
            <a:ext cx="228600" cy="191869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433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262860"/>
            <a:ext cx="81534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&lt;property name="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	&lt;column name="FIRSTNAME" /&gt;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&lt;/property&gt;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&lt;property name="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&lt;column name="LASTNAME"/&gt;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&lt;/property&gt;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&lt;property name="email"&gt;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&lt;column name="EMAIL"/&gt;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&lt;/property&gt;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&lt;/class&gt;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&lt;/hibernate-mappin</a:t>
            </a:r>
            <a:r>
              <a:rPr lang="en-US" sz="2000" dirty="0"/>
              <a:t>g&gt;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24600" y="143812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Other columns</a:t>
            </a:r>
          </a:p>
        </p:txBody>
      </p:sp>
      <p:sp>
        <p:nvSpPr>
          <p:cNvPr id="7" name="Right Brace 6"/>
          <p:cNvSpPr/>
          <p:nvPr/>
        </p:nvSpPr>
        <p:spPr>
          <a:xfrm>
            <a:off x="5562600" y="110460"/>
            <a:ext cx="609600" cy="2895600"/>
          </a:xfrm>
          <a:prstGeom prst="righ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100" y="3995678"/>
            <a:ext cx="8915400" cy="2834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rgbClr val="002060"/>
                </a:solidFill>
              </a:rPr>
              <a:t>Other ways to write property: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&lt;property name="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"&gt;&lt;column name="FIRSTNAME"/&gt; &lt;/property&gt;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2060"/>
                </a:solidFill>
              </a:rPr>
              <a:t>Or simply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&lt;property name="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“ column=“FIRSTNAME”/&gt;</a:t>
            </a:r>
          </a:p>
          <a:p>
            <a:pPr>
              <a:lnSpc>
                <a:spcPct val="110000"/>
              </a:lnSpc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2060"/>
                </a:solidFill>
              </a:rPr>
              <a:t>Type can be explicitly specifies as: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&lt;property name="name" type="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java.lang.String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column="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" length="50" /&gt;</a:t>
            </a:r>
          </a:p>
        </p:txBody>
      </p:sp>
    </p:spTree>
    <p:extLst>
      <p:ext uri="{BB962C8B-B14F-4D97-AF65-F5344CB8AC3E}">
        <p14:creationId xmlns:p14="http://schemas.microsoft.com/office/powerpoint/2010/main" val="3817406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A00622-E443-4409-A493-759CDB3F12F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100" y="312420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&lt;?xml version='1.0' encoding='utf-8'?&gt;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&lt;!DOCTYPE hibernate-configuration PUBLIC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"-//Hibernate/Hibernate Configuration DTD//EN"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"http://hibernate.sourceforge.net/hibernate-configuration-3.0.dtd"&gt;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&lt;hibernate-configuration&gt;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&lt;session-factory&gt;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   &lt;property name="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hibernate.connection.driver_class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com.mysql.jdbc.Driver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&lt;/property&gt;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  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300" y="990600"/>
            <a:ext cx="8953500" cy="1752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rgbClr val="5F5F5F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rgbClr val="5F5F5F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5pPr>
            <a:lvl6pPr marL="25146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6pPr>
            <a:lvl7pPr marL="29718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7pPr>
            <a:lvl8pPr marL="34290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8pPr>
            <a:lvl9pPr marL="38862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</a:pPr>
            <a:r>
              <a:rPr lang="en-US" dirty="0" err="1"/>
              <a:t>cfg</a:t>
            </a:r>
            <a:r>
              <a:rPr lang="en-US" dirty="0"/>
              <a:t> file is  a Hibernate configuration file that details about the database that is going to be used by hibernate.</a:t>
            </a:r>
          </a:p>
          <a:p>
            <a:pPr>
              <a:lnSpc>
                <a:spcPct val="120000"/>
              </a:lnSpc>
            </a:pPr>
            <a:r>
              <a:rPr lang="en-US" dirty="0"/>
              <a:t>File name is hibernate.cfg.xml.</a:t>
            </a:r>
          </a:p>
          <a:p>
            <a:pPr>
              <a:lnSpc>
                <a:spcPct val="120000"/>
              </a:lnSpc>
            </a:pPr>
            <a:r>
              <a:rPr lang="en-US" dirty="0"/>
              <a:t>File must be in the same place where classes are located.</a:t>
            </a:r>
          </a:p>
          <a:p>
            <a:pPr>
              <a:lnSpc>
                <a:spcPct val="120000"/>
              </a:lnSpc>
            </a:pPr>
            <a:r>
              <a:rPr lang="en-US" dirty="0"/>
              <a:t>Create an XML file with the name hibernate.cfg.xml in the </a:t>
            </a:r>
            <a:r>
              <a:rPr lang="en-US" dirty="0" err="1"/>
              <a:t>src</a:t>
            </a:r>
            <a:r>
              <a:rPr lang="en-US" dirty="0"/>
              <a:t> folder.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38800" y="6273284"/>
            <a:ext cx="1586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MySQL</a:t>
            </a:r>
            <a:r>
              <a:rPr lang="en-US" dirty="0"/>
              <a:t> driver</a:t>
            </a:r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H="1" flipV="1">
            <a:off x="5334000" y="6096000"/>
            <a:ext cx="1098158" cy="177284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316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persistence?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Preserving data entered by users when the host machine is switched off.</a:t>
            </a:r>
          </a:p>
          <a:p>
            <a:r>
              <a:rPr lang="en-US" dirty="0"/>
              <a:t>Means storing data in a </a:t>
            </a:r>
            <a:r>
              <a:rPr lang="en-US" i="1" dirty="0"/>
              <a:t>relational database using SQL</a:t>
            </a:r>
            <a:r>
              <a:rPr lang="en-US" dirty="0"/>
              <a:t> Or </a:t>
            </a:r>
            <a:r>
              <a:rPr lang="en-US" i="1" dirty="0"/>
              <a:t>in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19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224FBC-34A7-4412-8C04-979BC924C97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8763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&lt;property name="hibernate.connection.url"&gt;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/test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&lt;/property&gt;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&lt;property name="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hibernate.connection.username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root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&lt;/property&gt;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&lt;property name="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hibernate.connection.password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ROOT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&lt;/property&gt;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&lt;property name="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hibernate.connection.pool_size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10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&lt;/property&gt;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&lt;property name="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show_sql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&lt;/property&gt;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&lt;property name="dialect"&gt;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org.hibernate.dialect.MySQLDialect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&lt;/property&gt;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&lt;property name="hibernate.hbm2ddl.auto"&gt;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update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&lt;/property&gt;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&lt;property name="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hibernate.connection.autocommit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&lt;/property&gt;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97955" y="501134"/>
            <a:ext cx="2484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MySQL database URL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89330" y="1295400"/>
            <a:ext cx="220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MySQL User name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81800" y="2133600"/>
            <a:ext cx="2022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MySQL Password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29400" y="305966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Connection Pool Size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9577" y="4572000"/>
            <a:ext cx="3044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SQLdialect</a:t>
            </a:r>
            <a:r>
              <a:rPr lang="en-US" dirty="0">
                <a:solidFill>
                  <a:srgbClr val="002060"/>
                </a:solidFill>
              </a:rPr>
              <a:t> for MySQL so that Hibernate will use sensible defaults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22761" y="5373469"/>
            <a:ext cx="3240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Update the database schema on startup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62600" y="3846312"/>
            <a:ext cx="36010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Echo all executed SQL to </a:t>
            </a:r>
            <a:r>
              <a:rPr lang="en-US" dirty="0" err="1">
                <a:solidFill>
                  <a:srgbClr val="002060"/>
                </a:solidFill>
              </a:rPr>
              <a:t>stdout</a:t>
            </a:r>
            <a:r>
              <a:rPr lang="en-US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16890" y="6336268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Enable auto-commit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029200" y="685800"/>
            <a:ext cx="1143000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905000" y="1524000"/>
            <a:ext cx="4852055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828800" y="2362200"/>
            <a:ext cx="4757117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600200" y="3200400"/>
            <a:ext cx="4909517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905000" y="4030978"/>
            <a:ext cx="3657600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673323" y="4756666"/>
            <a:ext cx="498877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209800" y="5580965"/>
            <a:ext cx="3712961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828800" y="6477000"/>
            <a:ext cx="4093961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78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224FBC-34A7-4412-8C04-979BC924C97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3850" y="656335"/>
            <a:ext cx="8458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&lt;!-- Mapping files --&gt;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   &lt;mapping resource="customer.hbm.xml"/&gt;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&lt;/session-factory&gt;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&lt;/hibernate-configuration&gt;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1981200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All the hbm files can be listed here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462684" y="1473691"/>
            <a:ext cx="990600" cy="304279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52400" y="3153728"/>
            <a:ext cx="880110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hibernate.hbm2ddl.auto </a:t>
            </a:r>
            <a:r>
              <a:rPr lang="en-US" dirty="0"/>
              <a:t>can have values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like validate | update | create | create-drop </a:t>
            </a:r>
          </a:p>
          <a:p>
            <a:r>
              <a:rPr lang="en-US" dirty="0"/>
              <a:t>With create-drop, the database schema will be dropped when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SessionFactory</a:t>
            </a:r>
            <a:r>
              <a:rPr lang="en-US" dirty="0"/>
              <a:t> is closed explicitly. 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hibernate.connection.autocommit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false by default.</a:t>
            </a:r>
          </a:p>
        </p:txBody>
      </p:sp>
    </p:spTree>
    <p:extLst>
      <p:ext uri="{BB962C8B-B14F-4D97-AF65-F5344CB8AC3E}">
        <p14:creationId xmlns:p14="http://schemas.microsoft.com/office/powerpoint/2010/main" val="3813549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Write a servlet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224FBC-34A7-4412-8C04-979BC924C97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1143000"/>
            <a:ext cx="8534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@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WebServlet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HibernateServletEx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HibernateServletEx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HttpServlet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protected void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doGet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HttpServletRequest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request,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HttpServletResponse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response) throws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ServletException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Session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session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try{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SessionFactory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sessionFactory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new Configuration().configure().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buildSessionFactory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session =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sessionFactory.openSession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("Inserting Record");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5029200" y="5142131"/>
            <a:ext cx="350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read hibernate.cfg.xml and prepare hibernate for use</a:t>
            </a:r>
          </a:p>
        </p:txBody>
      </p:sp>
    </p:spTree>
    <p:extLst>
      <p:ext uri="{BB962C8B-B14F-4D97-AF65-F5344CB8AC3E}">
        <p14:creationId xmlns:p14="http://schemas.microsoft.com/office/powerpoint/2010/main" val="3112936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224FBC-34A7-4412-8C04-979BC924C97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381000"/>
            <a:ext cx="84582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Customer c= new Customer();</a:t>
            </a:r>
          </a:p>
          <a:p>
            <a:pPr lvl="1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c.setId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(11);</a:t>
            </a:r>
          </a:p>
          <a:p>
            <a:pPr lvl="1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c.setFirstName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Seema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lvl="1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c.setLastName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Sai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lvl="1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c.setEmail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(“seema@yahoo.com");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session.save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(c);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(“Inserted");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}catch(Exception e){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("Exception"+ e);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}finally{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session.flush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session.close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9200" y="2193667"/>
            <a:ext cx="388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Save the data in the session so that it can be flushed later in the database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05200" y="2655332"/>
            <a:ext cx="1524000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572000" y="5010150"/>
            <a:ext cx="320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insertion will happen here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505200" y="5181600"/>
            <a:ext cx="990600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700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224FBC-34A7-4412-8C04-979BC924C97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6477000" cy="5055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267325"/>
            <a:ext cx="441007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00600" y="58674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 </a:t>
            </a:r>
          </a:p>
        </p:txBody>
      </p:sp>
    </p:spTree>
    <p:extLst>
      <p:ext uri="{BB962C8B-B14F-4D97-AF65-F5344CB8AC3E}">
        <p14:creationId xmlns:p14="http://schemas.microsoft.com/office/powerpoint/2010/main" val="800810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to </a:t>
            </a:r>
            <a:r>
              <a:rPr lang="en-US" dirty="0" err="1"/>
              <a:t>cfg</a:t>
            </a:r>
            <a:r>
              <a:rPr lang="en-US" dirty="0"/>
              <a:t>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224FBC-34A7-4412-8C04-979BC924C97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384176"/>
            <a:ext cx="8686800" cy="547382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Hibernate is designed to operate for different databases and so a there are broad range of configuration parameters.</a:t>
            </a:r>
          </a:p>
          <a:p>
            <a:pPr>
              <a:lnSpc>
                <a:spcPct val="120000"/>
              </a:lnSpc>
            </a:pPr>
            <a:r>
              <a:rPr lang="en-US" dirty="0"/>
              <a:t>In such case Hibernate distributed comes with  </a:t>
            </a:r>
            <a:r>
              <a:rPr lang="en-US" dirty="0" err="1"/>
              <a:t>hibernate.properties</a:t>
            </a:r>
            <a:r>
              <a:rPr lang="en-US" dirty="0"/>
              <a:t> comes handy which has default values for several different configuration parameters.</a:t>
            </a:r>
          </a:p>
          <a:p>
            <a:pPr>
              <a:lnSpc>
                <a:spcPct val="120000"/>
              </a:lnSpc>
            </a:pPr>
            <a:r>
              <a:rPr lang="en-US" dirty="0"/>
              <a:t>The file can be alerted to suit the needs of the application and is to be placed in the </a:t>
            </a:r>
            <a:r>
              <a:rPr lang="en-US" dirty="0" err="1"/>
              <a:t>classpath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r>
              <a:rPr lang="en-US" dirty="0"/>
              <a:t>Note that both hibernate.cfg.xml file and </a:t>
            </a:r>
            <a:r>
              <a:rPr lang="en-US" dirty="0" err="1"/>
              <a:t>hibernate.properties</a:t>
            </a:r>
            <a:r>
              <a:rPr lang="en-US" dirty="0"/>
              <a:t> files can be there in an application to provides different properties.</a:t>
            </a:r>
          </a:p>
          <a:p>
            <a:pPr>
              <a:lnSpc>
                <a:spcPct val="120000"/>
              </a:lnSpc>
            </a:pPr>
            <a:r>
              <a:rPr lang="en-US" dirty="0"/>
              <a:t>If there is an overlap of properties hibernate.cfg.xml value is used.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30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Proxy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224FBC-34A7-4412-8C04-979BC924C97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By default Hibernate creates a proxy for each of the entity class  in mapping file. This class contain the code to invoke JDBC.</a:t>
            </a:r>
          </a:p>
          <a:p>
            <a:r>
              <a:rPr lang="en-US" dirty="0"/>
              <a:t>Proxies are created dynamically by sub-classing the entity object at runtime. </a:t>
            </a:r>
          </a:p>
          <a:p>
            <a:r>
              <a:rPr lang="en-US" dirty="0"/>
              <a:t>The subclass has all the methods of the parent, so when a method on the entity object is called, the proxy loads up the data from the database and calls the method. </a:t>
            </a:r>
          </a:p>
        </p:txBody>
      </p:sp>
    </p:spTree>
    <p:extLst>
      <p:ext uri="{BB962C8B-B14F-4D97-AF65-F5344CB8AC3E}">
        <p14:creationId xmlns:p14="http://schemas.microsoft.com/office/powerpoint/2010/main" val="2777070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Persistence in object-oriented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an object-oriented application, persistence allows an object to outlive the application that created it.</a:t>
            </a:r>
          </a:p>
          <a:p>
            <a:r>
              <a:rPr lang="en-US" dirty="0"/>
              <a:t>The state of the object may be stored in the hard disk and an object with the same state re-created at some point in the future.</a:t>
            </a:r>
          </a:p>
          <a:p>
            <a:r>
              <a:rPr lang="en-US" dirty="0"/>
              <a:t>Entire graphs of interconnected objects may be made persistent and later re-created in a new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357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achieve persistence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Writing raw database code into the application.</a:t>
            </a:r>
          </a:p>
          <a:p>
            <a:r>
              <a:rPr lang="en-US" dirty="0"/>
              <a:t>Using services which provide ORM(Object/Relational mapping)</a:t>
            </a:r>
          </a:p>
        </p:txBody>
      </p:sp>
    </p:spTree>
    <p:extLst>
      <p:ext uri="{BB962C8B-B14F-4D97-AF65-F5344CB8AC3E}">
        <p14:creationId xmlns:p14="http://schemas.microsoft.com/office/powerpoint/2010/main" val="3206016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838200"/>
          </a:xfrm>
        </p:spPr>
        <p:txBody>
          <a:bodyPr/>
          <a:lstStyle/>
          <a:p>
            <a:r>
              <a:rPr lang="en-US" dirty="0"/>
              <a:t>Object/Relational Mapping (ORM)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57150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Object/Relational mapping is 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ea typeface="+mn-ea"/>
                <a:cs typeface="+mn-cs"/>
              </a:rPr>
              <a:t>mapping an object to the tables in a relational database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ea typeface="+mn-ea"/>
                <a:cs typeface="+mn-cs"/>
              </a:rPr>
              <a:t>automatic and transparent 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ea typeface="+mn-ea"/>
                <a:cs typeface="+mn-cs"/>
              </a:rPr>
              <a:t>uses metadata that describes the mapping between the objects and the database.</a:t>
            </a:r>
          </a:p>
          <a:p>
            <a:pPr>
              <a:lnSpc>
                <a:spcPct val="110000"/>
              </a:lnSpc>
            </a:pPr>
            <a:r>
              <a:rPr lang="en-US" dirty="0"/>
              <a:t>ORM transforms data from one representation to another.</a:t>
            </a:r>
          </a:p>
          <a:p>
            <a:pPr>
              <a:lnSpc>
                <a:spcPct val="110000"/>
              </a:lnSpc>
            </a:pPr>
            <a:r>
              <a:rPr lang="en-US" dirty="0"/>
              <a:t>An ORM solution consists of the following four components: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ea typeface="+mn-ea"/>
                <a:cs typeface="+mn-cs"/>
              </a:rPr>
              <a:t>An API for performing basic CRUD operations on objects of persistent classes.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ea typeface="+mn-ea"/>
                <a:cs typeface="+mn-cs"/>
              </a:rPr>
              <a:t>A language or API for specifying queries that refer to classes and properties of classes.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ea typeface="+mn-ea"/>
                <a:cs typeface="+mn-cs"/>
              </a:rPr>
              <a:t>A facility for specifying mapping metadata.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ea typeface="+mn-ea"/>
                <a:cs typeface="+mn-cs"/>
              </a:rPr>
              <a:t>A technique for the ORM implementation to interact with transactional objects to perform  optimization functions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84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ORM?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915400" cy="5105400"/>
          </a:xfrm>
        </p:spPr>
        <p:txBody>
          <a:bodyPr/>
          <a:lstStyle/>
          <a:p>
            <a:r>
              <a:rPr lang="en-US" dirty="0"/>
              <a:t>Productivity</a:t>
            </a:r>
          </a:p>
          <a:p>
            <a:pPr lvl="1"/>
            <a:r>
              <a:rPr lang="en-US" sz="2000" dirty="0">
                <a:ea typeface="+mn-ea"/>
                <a:cs typeface="+mn-cs"/>
              </a:rPr>
              <a:t>No writing tedious  JDBC code. Hibernate significantly reduces time</a:t>
            </a:r>
          </a:p>
          <a:p>
            <a:r>
              <a:rPr lang="en-US" dirty="0"/>
              <a:t>Maintainability</a:t>
            </a:r>
          </a:p>
          <a:p>
            <a:pPr lvl="1"/>
            <a:r>
              <a:rPr lang="en-US" sz="2000" dirty="0">
                <a:ea typeface="+mn-ea"/>
                <a:cs typeface="+mn-cs"/>
              </a:rPr>
              <a:t>Less complex with a fewer lines of code. Most features already tried and tested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sz="2000" dirty="0">
                <a:ea typeface="+mn-ea"/>
                <a:cs typeface="+mn-cs"/>
              </a:rPr>
              <a:t>optimizations already provided by automated ORM</a:t>
            </a:r>
          </a:p>
          <a:p>
            <a:r>
              <a:rPr lang="en-US" dirty="0"/>
              <a:t>Vendor independence</a:t>
            </a:r>
          </a:p>
          <a:p>
            <a:pPr lvl="1"/>
            <a:r>
              <a:rPr lang="en-US" sz="2000" dirty="0">
                <a:ea typeface="+mn-ea"/>
                <a:cs typeface="+mn-cs"/>
              </a:rPr>
              <a:t>An ORM abstracts your application away from the underlying SQL database and SQL dialect.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460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Persistence API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The Java Persistence API provides an object/relational mapping facility to Java developers for managing relational data in Java applications. </a:t>
            </a:r>
          </a:p>
          <a:p>
            <a:r>
              <a:rPr lang="en-US" dirty="0"/>
              <a:t>Three components</a:t>
            </a:r>
          </a:p>
          <a:p>
            <a:pPr lvl="1"/>
            <a:r>
              <a:rPr lang="en-IN" sz="2000" dirty="0">
                <a:ea typeface="+mn-ea"/>
                <a:cs typeface="+mn-cs"/>
              </a:rPr>
              <a:t>The Java Persistence API</a:t>
            </a:r>
          </a:p>
          <a:p>
            <a:pPr lvl="1"/>
            <a:r>
              <a:rPr lang="en-IN" sz="2000" dirty="0">
                <a:ea typeface="+mn-ea"/>
                <a:cs typeface="+mn-cs"/>
              </a:rPr>
              <a:t>The query language</a:t>
            </a:r>
          </a:p>
          <a:p>
            <a:pPr lvl="1"/>
            <a:r>
              <a:rPr lang="en-IN" sz="2000" dirty="0">
                <a:ea typeface="+mn-ea"/>
                <a:cs typeface="+mn-cs"/>
              </a:rPr>
              <a:t>Object/relational mapping metadata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714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Hibernate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12776"/>
            <a:ext cx="8686800" cy="5328592"/>
          </a:xfrm>
        </p:spPr>
        <p:txBody>
          <a:bodyPr>
            <a:normAutofit/>
          </a:bodyPr>
          <a:lstStyle/>
          <a:p>
            <a:r>
              <a:rPr lang="en-US" dirty="0"/>
              <a:t>An object/relational mapping service. </a:t>
            </a:r>
          </a:p>
          <a:p>
            <a:r>
              <a:rPr lang="en-IN" dirty="0"/>
              <a:t>Implements standard Java Persistence API for Java SE and Java EE </a:t>
            </a:r>
            <a:r>
              <a:rPr lang="en-US" dirty="0"/>
              <a:t>persistent .</a:t>
            </a:r>
          </a:p>
          <a:p>
            <a:r>
              <a:rPr lang="en-US" dirty="0"/>
              <a:t>Classes in Hibernate are plain old java objects and so like any normal java classes they can participate in relationships like association, inheritance, polymorphism, composition, and collections. </a:t>
            </a:r>
          </a:p>
          <a:p>
            <a:r>
              <a:rPr lang="en-US" dirty="0"/>
              <a:t>Provides query and retrieval services</a:t>
            </a:r>
          </a:p>
          <a:p>
            <a:r>
              <a:rPr lang="en-IN" dirty="0"/>
              <a:t>Provides relational persistence for Java and .NET (</a:t>
            </a:r>
            <a:r>
              <a:rPr lang="en-IN" dirty="0" err="1"/>
              <a:t>NHibernate</a:t>
            </a:r>
            <a:r>
              <a:rPr lang="en-IN" dirty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633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Whose is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JBoss</a:t>
            </a:r>
            <a:r>
              <a:rPr lang="en-US" b="1" i="1" dirty="0"/>
              <a:t>, </a:t>
            </a:r>
            <a:r>
              <a:rPr lang="en-US" dirty="0"/>
              <a:t>a division of Red Hat</a:t>
            </a:r>
          </a:p>
          <a:p>
            <a:endParaRPr lang="en-US" dirty="0"/>
          </a:p>
          <a:p>
            <a:r>
              <a:rPr lang="en-IN" dirty="0"/>
              <a:t>Hibernate is an open source project and a critical component of the </a:t>
            </a:r>
            <a:r>
              <a:rPr lang="en-IN" dirty="0" err="1"/>
              <a:t>JBoss</a:t>
            </a:r>
            <a:r>
              <a:rPr lang="en-IN" dirty="0"/>
              <a:t> Enterprise Middleware System (JEMS) suite of products.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697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473</TotalTime>
  <Words>1692</Words>
  <Application>Microsoft Office PowerPoint</Application>
  <PresentationFormat>On-screen Show (4:3)</PresentationFormat>
  <Paragraphs>296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Courier New</vt:lpstr>
      <vt:lpstr>Franklin Gothic Book</vt:lpstr>
      <vt:lpstr>Helvetica</vt:lpstr>
      <vt:lpstr>Perpetua</vt:lpstr>
      <vt:lpstr>Wingdings</vt:lpstr>
      <vt:lpstr>Wingdings 2</vt:lpstr>
      <vt:lpstr>Equity</vt:lpstr>
      <vt:lpstr>Hibernate</vt:lpstr>
      <vt:lpstr>What is persistence?</vt:lpstr>
      <vt:lpstr>Persistence in object-oriented applications</vt:lpstr>
      <vt:lpstr>Ways to achieve persistence</vt:lpstr>
      <vt:lpstr>Object/Relational Mapping (ORM)</vt:lpstr>
      <vt:lpstr>Why ORM?</vt:lpstr>
      <vt:lpstr>Java Persistence API </vt:lpstr>
      <vt:lpstr>What is Hibernate 3</vt:lpstr>
      <vt:lpstr>Whose is it?</vt:lpstr>
      <vt:lpstr>Hibernate modules</vt:lpstr>
      <vt:lpstr>Why Hibernate?</vt:lpstr>
      <vt:lpstr>Hibernate in java application</vt:lpstr>
      <vt:lpstr>High-level Hibernate Architecture</vt:lpstr>
      <vt:lpstr>Simple Hibernate application</vt:lpstr>
      <vt:lpstr>3. Copy the required libraries</vt:lpstr>
      <vt:lpstr>4. Write a POJO class representing the table</vt:lpstr>
      <vt:lpstr>5. Write a hbm file</vt:lpstr>
      <vt:lpstr>PowerPoint Presentation</vt:lpstr>
      <vt:lpstr>PowerPoint Presentation</vt:lpstr>
      <vt:lpstr>PowerPoint Presentation</vt:lpstr>
      <vt:lpstr>PowerPoint Presentation</vt:lpstr>
      <vt:lpstr>7. Write a servlet </vt:lpstr>
      <vt:lpstr>PowerPoint Presentation</vt:lpstr>
      <vt:lpstr>PowerPoint Presentation</vt:lpstr>
      <vt:lpstr>Alternative to cfg file</vt:lpstr>
      <vt:lpstr>Hibernate Proxy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</dc:title>
  <dc:creator>RADHA</dc:creator>
  <cp:lastModifiedBy>Radha V Krishna</cp:lastModifiedBy>
  <cp:revision>6</cp:revision>
  <dcterms:created xsi:type="dcterms:W3CDTF">2013-10-10T04:02:40Z</dcterms:created>
  <dcterms:modified xsi:type="dcterms:W3CDTF">2017-02-06T13:15:44Z</dcterms:modified>
</cp:coreProperties>
</file>