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976932-5B54-42A3-8919-D2685B5E3DC6}" type="datetimeFigureOut">
              <a:rPr lang="en-US" smtClean="0"/>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C8D71A-D1D1-4461-8F04-62266B3F223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976932-5B54-42A3-8919-D2685B5E3DC6}" type="datetimeFigureOut">
              <a:rPr lang="en-US" smtClean="0"/>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C8D71A-D1D1-4461-8F04-62266B3F223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976932-5B54-42A3-8919-D2685B5E3DC6}" type="datetimeFigureOut">
              <a:rPr lang="en-US" smtClean="0"/>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C8D71A-D1D1-4461-8F04-62266B3F223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976932-5B54-42A3-8919-D2685B5E3DC6}" type="datetimeFigureOut">
              <a:rPr lang="en-US" smtClean="0"/>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C8D71A-D1D1-4461-8F04-62266B3F223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976932-5B54-42A3-8919-D2685B5E3DC6}" type="datetimeFigureOut">
              <a:rPr lang="en-US" smtClean="0"/>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C8D71A-D1D1-4461-8F04-62266B3F223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976932-5B54-42A3-8919-D2685B5E3DC6}" type="datetimeFigureOut">
              <a:rPr lang="en-US" smtClean="0"/>
              <a:t>11/3/2015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C8D71A-D1D1-4461-8F04-62266B3F223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976932-5B54-42A3-8919-D2685B5E3DC6}" type="datetimeFigureOut">
              <a:rPr lang="en-US" smtClean="0"/>
              <a:t>11/3/2015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C8D71A-D1D1-4461-8F04-62266B3F223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976932-5B54-42A3-8919-D2685B5E3DC6}" type="datetimeFigureOut">
              <a:rPr lang="en-US" smtClean="0"/>
              <a:t>11/3/2015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C8D71A-D1D1-4461-8F04-62266B3F223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976932-5B54-42A3-8919-D2685B5E3DC6}" type="datetimeFigureOut">
              <a:rPr lang="en-US" smtClean="0"/>
              <a:t>11/3/2015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C8D71A-D1D1-4461-8F04-62266B3F223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976932-5B54-42A3-8919-D2685B5E3DC6}" type="datetimeFigureOut">
              <a:rPr lang="en-US" smtClean="0"/>
              <a:t>11/3/2015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C8D71A-D1D1-4461-8F04-62266B3F223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976932-5B54-42A3-8919-D2685B5E3DC6}" type="datetimeFigureOut">
              <a:rPr lang="en-US" smtClean="0"/>
              <a:t>11/3/2015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C8D71A-D1D1-4461-8F04-62266B3F223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976932-5B54-42A3-8919-D2685B5E3DC6}" type="datetimeFigureOut">
              <a:rPr lang="en-US" smtClean="0"/>
              <a:t>11/3/2015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C8D71A-D1D1-4461-8F04-62266B3F223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Versioning in Hibernate</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versioning</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	Once </a:t>
            </a:r>
            <a:r>
              <a:rPr lang="en-US" dirty="0"/>
              <a:t>an object is saved in a database, we can modify that object any number of </a:t>
            </a:r>
            <a:r>
              <a:rPr lang="en-US" dirty="0" smtClean="0"/>
              <a:t>times, </a:t>
            </a:r>
            <a:r>
              <a:rPr lang="en-US" dirty="0"/>
              <a:t>If we want to know how many no of times that an object is modified then we need to apply this versioning concept.</a:t>
            </a:r>
            <a:r>
              <a:rPr lang="en-US" dirty="0" smtClean="0"/>
              <a:t/>
            </a:r>
            <a:br>
              <a:rPr lang="en-US" dirty="0" smtClean="0"/>
            </a:br>
            <a:r>
              <a:rPr lang="en-US" dirty="0"/>
              <a:t>When ever we use versioning then hibernate inserts version number as </a:t>
            </a:r>
            <a:r>
              <a:rPr lang="en-US" b="1" dirty="0"/>
              <a:t>zero</a:t>
            </a:r>
            <a:r>
              <a:rPr lang="en-US" dirty="0"/>
              <a:t>, when ever object is saved for the first time in the database.  Later hibernate increments that version no by one automatically when ever a modification is done on that particular object.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dirty="0"/>
              <a:t>The &lt;version&gt; property (or @Version annotation</a:t>
            </a:r>
            <a:r>
              <a:rPr lang="en-US" sz="2800" b="1" dirty="0" smtClean="0"/>
              <a:t>) for optimistic locking</a:t>
            </a:r>
            <a:r>
              <a:rPr lang="en-US" sz="2800" b="1" dirty="0"/>
              <a:t/>
            </a:r>
            <a:br>
              <a:rPr lang="en-US" sz="2800" b="1" dirty="0"/>
            </a:br>
            <a:endParaRPr lang="en-US" sz="2800" dirty="0"/>
          </a:p>
        </p:txBody>
      </p:sp>
      <p:sp>
        <p:nvSpPr>
          <p:cNvPr id="3" name="Content Placeholder 2"/>
          <p:cNvSpPr>
            <a:spLocks noGrp="1"/>
          </p:cNvSpPr>
          <p:nvPr>
            <p:ph idx="1"/>
          </p:nvPr>
        </p:nvSpPr>
        <p:spPr>
          <a:xfrm>
            <a:off x="533400" y="990600"/>
            <a:ext cx="8153400" cy="5135563"/>
          </a:xfrm>
        </p:spPr>
        <p:txBody>
          <a:bodyPr>
            <a:normAutofit fontScale="55000" lnSpcReduction="20000"/>
          </a:bodyPr>
          <a:lstStyle/>
          <a:p>
            <a:pPr>
              <a:buNone/>
            </a:pPr>
            <a:r>
              <a:rPr lang="en-US" dirty="0" smtClean="0"/>
              <a:t>       Hibernate </a:t>
            </a:r>
            <a:r>
              <a:rPr lang="en-US" dirty="0"/>
              <a:t>can provide optimistic locking through a version property on your persistent objects.  Furthermore, the version property is automatically managed by Hibernate.</a:t>
            </a:r>
            <a:br>
              <a:rPr lang="en-US" dirty="0"/>
            </a:br>
            <a:r>
              <a:rPr lang="en-US" dirty="0"/>
              <a:t/>
            </a:r>
            <a:br>
              <a:rPr lang="en-US" dirty="0"/>
            </a:br>
            <a:endParaRPr lang="en-US" dirty="0"/>
          </a:p>
          <a:p>
            <a:pPr>
              <a:buNone/>
            </a:pPr>
            <a:r>
              <a:rPr lang="en-US" dirty="0" smtClean="0"/>
              <a:t>&lt;</a:t>
            </a:r>
            <a:r>
              <a:rPr lang="en-US" dirty="0"/>
              <a:t>hibernate-mapping&gt;</a:t>
            </a:r>
          </a:p>
          <a:p>
            <a:pPr>
              <a:buNone/>
            </a:pPr>
            <a:r>
              <a:rPr lang="en-US" dirty="0"/>
              <a:t>&lt;class name=</a:t>
            </a:r>
            <a:r>
              <a:rPr lang="en-US" i="1" dirty="0"/>
              <a:t>"</a:t>
            </a:r>
            <a:r>
              <a:rPr lang="en-US" i="1" dirty="0" err="1"/>
              <a:t>version.Product</a:t>
            </a:r>
            <a:r>
              <a:rPr lang="en-US" i="1" dirty="0"/>
              <a:t>" </a:t>
            </a:r>
          </a:p>
          <a:p>
            <a:pPr>
              <a:buNone/>
            </a:pPr>
            <a:r>
              <a:rPr lang="en-US" dirty="0"/>
              <a:t>lazy=</a:t>
            </a:r>
            <a:r>
              <a:rPr lang="en-US" i="1" dirty="0"/>
              <a:t>"false"&gt;</a:t>
            </a:r>
          </a:p>
          <a:p>
            <a:pPr>
              <a:buNone/>
            </a:pPr>
            <a:endParaRPr lang="en-US" dirty="0"/>
          </a:p>
          <a:p>
            <a:pPr>
              <a:buNone/>
            </a:pPr>
            <a:r>
              <a:rPr lang="en-US" dirty="0"/>
              <a:t>&lt;id name=</a:t>
            </a:r>
            <a:r>
              <a:rPr lang="en-US" i="1" dirty="0"/>
              <a:t>"code" column="code" &gt;</a:t>
            </a:r>
          </a:p>
          <a:p>
            <a:pPr>
              <a:buNone/>
            </a:pPr>
            <a:r>
              <a:rPr lang="en-US" dirty="0"/>
              <a:t>&lt;generator class=</a:t>
            </a:r>
            <a:r>
              <a:rPr lang="en-US" i="1" dirty="0"/>
              <a:t>"assigned"&gt;</a:t>
            </a:r>
          </a:p>
          <a:p>
            <a:pPr>
              <a:buNone/>
            </a:pPr>
            <a:r>
              <a:rPr lang="en-US" dirty="0"/>
              <a:t>&lt;/generator&gt;</a:t>
            </a:r>
          </a:p>
          <a:p>
            <a:pPr>
              <a:buNone/>
            </a:pPr>
            <a:r>
              <a:rPr lang="en-US" dirty="0"/>
              <a:t>&lt;/id&gt;</a:t>
            </a:r>
          </a:p>
          <a:p>
            <a:pPr>
              <a:buNone/>
            </a:pPr>
            <a:r>
              <a:rPr lang="en-US" b="1" dirty="0"/>
              <a:t> &lt;version name=</a:t>
            </a:r>
            <a:r>
              <a:rPr lang="en-US" b="1" i="1" dirty="0"/>
              <a:t>"</a:t>
            </a:r>
            <a:r>
              <a:rPr lang="en-US" b="1" i="1" dirty="0" err="1"/>
              <a:t>versionId</a:t>
            </a:r>
            <a:r>
              <a:rPr lang="en-US" b="1" i="1" dirty="0"/>
              <a:t>" type="long"/&gt; </a:t>
            </a:r>
          </a:p>
          <a:p>
            <a:pPr>
              <a:buNone/>
            </a:pPr>
            <a:r>
              <a:rPr lang="en-US" dirty="0"/>
              <a:t>&lt;property name=</a:t>
            </a:r>
            <a:r>
              <a:rPr lang="en-US" i="1" dirty="0"/>
              <a:t>"name" type="string" column="name" not-null="true"/&gt;</a:t>
            </a:r>
          </a:p>
          <a:p>
            <a:pPr>
              <a:buNone/>
            </a:pPr>
            <a:r>
              <a:rPr lang="en-US" dirty="0"/>
              <a:t>&lt;property name=</a:t>
            </a:r>
            <a:r>
              <a:rPr lang="en-US" i="1" dirty="0"/>
              <a:t>"price" type="double" column="price" not-null="false"/&gt;</a:t>
            </a:r>
          </a:p>
          <a:p>
            <a:pPr>
              <a:buNone/>
            </a:pPr>
            <a:r>
              <a:rPr lang="en-US" dirty="0"/>
              <a:t>&lt;property name=</a:t>
            </a:r>
            <a:r>
              <a:rPr lang="en-US" i="1" dirty="0"/>
              <a:t>"stock" type="long" column="stock" not-null="false"/&gt;</a:t>
            </a:r>
          </a:p>
          <a:p>
            <a:pPr>
              <a:buNone/>
            </a:pPr>
            <a:r>
              <a:rPr lang="en-US" dirty="0"/>
              <a:t>&lt;/class&gt;</a:t>
            </a:r>
          </a:p>
          <a:p>
            <a:pPr>
              <a:buNone/>
            </a:pPr>
            <a:r>
              <a:rPr lang="en-US" dirty="0"/>
              <a:t>&lt;/hibernate-mapping&gt;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timestamp element</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dirty="0"/>
              <a:t>&lt;hibernate-mapping&gt;</a:t>
            </a:r>
          </a:p>
          <a:p>
            <a:pPr>
              <a:buNone/>
            </a:pPr>
            <a:r>
              <a:rPr lang="en-US" dirty="0"/>
              <a:t>&lt;class name=</a:t>
            </a:r>
            <a:r>
              <a:rPr lang="en-US" i="1" dirty="0"/>
              <a:t>"</a:t>
            </a:r>
            <a:r>
              <a:rPr lang="en-US" i="1" dirty="0" err="1"/>
              <a:t>version.Product</a:t>
            </a:r>
            <a:r>
              <a:rPr lang="en-US" i="1" dirty="0"/>
              <a:t>" </a:t>
            </a:r>
          </a:p>
          <a:p>
            <a:pPr>
              <a:buNone/>
            </a:pPr>
            <a:r>
              <a:rPr lang="en-US" dirty="0"/>
              <a:t>lazy=</a:t>
            </a:r>
            <a:r>
              <a:rPr lang="en-US" i="1" dirty="0"/>
              <a:t>"false"&gt;</a:t>
            </a:r>
          </a:p>
          <a:p>
            <a:pPr>
              <a:buNone/>
            </a:pPr>
            <a:endParaRPr lang="en-US" dirty="0"/>
          </a:p>
          <a:p>
            <a:pPr>
              <a:buNone/>
            </a:pPr>
            <a:r>
              <a:rPr lang="en-US" dirty="0"/>
              <a:t>&lt;id name=</a:t>
            </a:r>
            <a:r>
              <a:rPr lang="en-US" i="1" dirty="0"/>
              <a:t>"code" column="code" &gt;</a:t>
            </a:r>
          </a:p>
          <a:p>
            <a:pPr>
              <a:buNone/>
            </a:pPr>
            <a:r>
              <a:rPr lang="en-US" dirty="0"/>
              <a:t>&lt;generator class=</a:t>
            </a:r>
            <a:r>
              <a:rPr lang="en-US" i="1" dirty="0"/>
              <a:t>"assigned"&gt;</a:t>
            </a:r>
          </a:p>
          <a:p>
            <a:pPr>
              <a:buNone/>
            </a:pPr>
            <a:r>
              <a:rPr lang="en-US" dirty="0"/>
              <a:t>&lt;/generator&gt;</a:t>
            </a:r>
          </a:p>
          <a:p>
            <a:pPr>
              <a:buNone/>
            </a:pPr>
            <a:r>
              <a:rPr lang="en-US" dirty="0"/>
              <a:t>&lt;/id&gt;</a:t>
            </a:r>
          </a:p>
          <a:p>
            <a:pPr>
              <a:buNone/>
            </a:pPr>
            <a:r>
              <a:rPr lang="en-US" dirty="0"/>
              <a:t> &lt;!-- &lt;version name="</a:t>
            </a:r>
            <a:r>
              <a:rPr lang="en-US" dirty="0" err="1"/>
              <a:t>versionId</a:t>
            </a:r>
            <a:r>
              <a:rPr lang="en-US" dirty="0"/>
              <a:t>" type="long"/&gt;  --&gt;</a:t>
            </a:r>
          </a:p>
          <a:p>
            <a:pPr>
              <a:buNone/>
            </a:pPr>
            <a:r>
              <a:rPr lang="en-US" dirty="0"/>
              <a:t>  &lt;timestamp name=</a:t>
            </a:r>
            <a:r>
              <a:rPr lang="en-US" i="1" dirty="0"/>
              <a:t>"version" source="db"/&gt; </a:t>
            </a:r>
          </a:p>
          <a:p>
            <a:pPr>
              <a:buNone/>
            </a:pPr>
            <a:r>
              <a:rPr lang="en-US" dirty="0"/>
              <a:t>&lt;property name=</a:t>
            </a:r>
            <a:r>
              <a:rPr lang="en-US" i="1" dirty="0"/>
              <a:t>"name" type="string" column="name" not-null="true"/&gt;</a:t>
            </a:r>
          </a:p>
          <a:p>
            <a:pPr>
              <a:buNone/>
            </a:pPr>
            <a:r>
              <a:rPr lang="en-US" dirty="0"/>
              <a:t>&lt;property name=</a:t>
            </a:r>
            <a:r>
              <a:rPr lang="en-US" i="1" dirty="0"/>
              <a:t>"price" type="double" column="price" not-null="false"/&gt;</a:t>
            </a:r>
          </a:p>
          <a:p>
            <a:pPr>
              <a:buNone/>
            </a:pPr>
            <a:r>
              <a:rPr lang="en-US" dirty="0"/>
              <a:t>&lt;property name=</a:t>
            </a:r>
            <a:r>
              <a:rPr lang="en-US" i="1" dirty="0"/>
              <a:t>"stock" type="long" column="stock" not-null="false"/&gt;</a:t>
            </a:r>
          </a:p>
          <a:p>
            <a:pPr>
              <a:buNone/>
            </a:pPr>
            <a:r>
              <a:rPr lang="en-US" dirty="0"/>
              <a:t>&lt;/class&gt;</a:t>
            </a:r>
          </a:p>
          <a:p>
            <a:pPr>
              <a:buNone/>
            </a:pPr>
            <a:r>
              <a:rPr lang="en-US" dirty="0"/>
              <a:t>&lt;/hibernate-mapping&gt;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 version</a:t>
            </a:r>
            <a:endParaRPr lang="en-US" dirty="0"/>
          </a:p>
        </p:txBody>
      </p:sp>
      <p:sp>
        <p:nvSpPr>
          <p:cNvPr id="3" name="Content Placeholder 2"/>
          <p:cNvSpPr>
            <a:spLocks noGrp="1"/>
          </p:cNvSpPr>
          <p:nvPr>
            <p:ph idx="1"/>
          </p:nvPr>
        </p:nvSpPr>
        <p:spPr/>
        <p:txBody>
          <a:bodyPr>
            <a:normAutofit/>
          </a:bodyPr>
          <a:lstStyle/>
          <a:p>
            <a:r>
              <a:rPr lang="en-US" b="1" dirty="0"/>
              <a:t>@Version </a:t>
            </a:r>
            <a:br>
              <a:rPr lang="en-US" b="1" dirty="0"/>
            </a:br>
            <a:r>
              <a:rPr lang="en-US" dirty="0"/>
              <a:t>public long </a:t>
            </a:r>
            <a:r>
              <a:rPr lang="en-US" dirty="0" err="1"/>
              <a:t>getVersion</a:t>
            </a:r>
            <a:r>
              <a:rPr lang="en-US" dirty="0"/>
              <a:t>() { </a:t>
            </a:r>
            <a:r>
              <a:rPr lang="en-US" dirty="0" smtClean="0"/>
              <a:t/>
            </a:r>
            <a:br>
              <a:rPr lang="en-US" dirty="0" smtClean="0"/>
            </a:br>
            <a:r>
              <a:rPr lang="en-US" dirty="0"/>
              <a:t>    return version; </a:t>
            </a:r>
            <a:r>
              <a:rPr lang="en-US" dirty="0" smtClean="0"/>
              <a:t/>
            </a:r>
            <a:br>
              <a:rPr lang="en-US" dirty="0" smtClean="0"/>
            </a:br>
            <a:r>
              <a:rPr lang="en-US" dirty="0"/>
              <a:t>}</a:t>
            </a:r>
            <a:br>
              <a:rPr lang="en-US" dirty="0"/>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Optimistic locking</a:t>
            </a:r>
            <a:br>
              <a:rPr lang="en-US" dirty="0" smtClean="0"/>
            </a:br>
            <a:endParaRPr lang="en-US" dirty="0"/>
          </a:p>
        </p:txBody>
      </p:sp>
      <p:sp>
        <p:nvSpPr>
          <p:cNvPr id="3" name="Content Placeholder 2"/>
          <p:cNvSpPr>
            <a:spLocks noGrp="1"/>
          </p:cNvSpPr>
          <p:nvPr>
            <p:ph idx="1"/>
          </p:nvPr>
        </p:nvSpPr>
        <p:spPr>
          <a:xfrm>
            <a:off x="304800" y="1066800"/>
            <a:ext cx="8382000" cy="5791200"/>
          </a:xfrm>
        </p:spPr>
        <p:txBody>
          <a:bodyPr>
            <a:noAutofit/>
          </a:bodyPr>
          <a:lstStyle/>
          <a:p>
            <a:r>
              <a:rPr lang="en-US" sz="1600" dirty="0" smtClean="0"/>
              <a:t>When using optimistic locking, you map a special attribute (a number, a timestamp) as a </a:t>
            </a:r>
            <a:r>
              <a:rPr lang="en-US" sz="1600" i="1" dirty="0" smtClean="0"/>
              <a:t>version</a:t>
            </a:r>
            <a:r>
              <a:rPr lang="en-US" sz="1600" dirty="0" smtClean="0"/>
              <a:t> (so you actually have a column for it). This version is read when you retrieve an entity and </a:t>
            </a:r>
            <a:r>
              <a:rPr lang="en-US" sz="1600" i="1" dirty="0" smtClean="0"/>
              <a:t>included</a:t>
            </a:r>
            <a:r>
              <a:rPr lang="en-US" sz="1600" dirty="0" smtClean="0"/>
              <a:t> in the where clause during an update and </a:t>
            </a:r>
            <a:r>
              <a:rPr lang="en-US" sz="1600" i="1" dirty="0" smtClean="0"/>
              <a:t>incremented</a:t>
            </a:r>
            <a:r>
              <a:rPr lang="en-US" sz="1600" dirty="0" smtClean="0"/>
              <a:t> by Hibernate.</a:t>
            </a:r>
          </a:p>
          <a:p>
            <a:r>
              <a:rPr lang="en-US" sz="1600" dirty="0" smtClean="0"/>
              <a:t>To illustrate how this works, let's imagine you load a Person entity by id=1 and with a current version=1. After a save, Hibernate will perform something like this:</a:t>
            </a:r>
          </a:p>
          <a:p>
            <a:r>
              <a:rPr lang="en-US" sz="1600" dirty="0" smtClean="0"/>
              <a:t>update PERSON set ID=1, NAME='NAME 1', VERSION=2 where ID=1 and VERSION=1;So, now, imagine you have two concurrent transactions running, each of them loading the </a:t>
            </a:r>
            <a:r>
              <a:rPr lang="en-US" sz="1600" b="1" dirty="0" smtClean="0"/>
              <a:t>same</a:t>
            </a:r>
            <a:r>
              <a:rPr lang="en-US" sz="1600" dirty="0" smtClean="0"/>
              <a:t> entity (same version number) and changing the name.</a:t>
            </a:r>
          </a:p>
          <a:p>
            <a:r>
              <a:rPr lang="en-US" sz="1600" dirty="0" smtClean="0"/>
              <a:t>Let's say transaction #1 is committed first, the following query is performed:</a:t>
            </a:r>
          </a:p>
          <a:p>
            <a:r>
              <a:rPr lang="en-US" sz="1600" dirty="0" smtClean="0"/>
              <a:t>update PERSON set ID=1, NAME='NAME 1', VERSION=2 where ID=1 and VERSION=1;It succeeds and the version gets incremented.</a:t>
            </a:r>
          </a:p>
          <a:p>
            <a:r>
              <a:rPr lang="en-US" sz="1600" dirty="0" smtClean="0"/>
              <a:t>Then transaction #2 is committed, the following query is performed:</a:t>
            </a:r>
          </a:p>
          <a:p>
            <a:r>
              <a:rPr lang="en-US" sz="1600" dirty="0" smtClean="0"/>
              <a:t>update PERSON set ID=1, NAME='NAME 2', VERSION=2 where ID=1 and VERSION=1;This one won't update anything because the where clause won't match any record. This is where you'll get an optimistic concurrency exception.</a:t>
            </a:r>
          </a:p>
          <a:p>
            <a:r>
              <a:rPr lang="en-US" sz="1600" dirty="0" smtClean="0"/>
              <a:t>This strategy is appropriate when you don't maintain the connection, when concurrent accesses are not frequent, and scales really well. And everything is of course handled transparently by Hibernate for you, as long as you map a version attribute.</a:t>
            </a:r>
          </a:p>
          <a:p>
            <a:pPr>
              <a:buNone/>
            </a:pPr>
            <a:endParaRPr lang="en-US" sz="1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Pessimistic</a:t>
            </a:r>
            <a:br>
              <a:rPr lang="en-US" b="1" dirty="0"/>
            </a:br>
            <a:endParaRPr lang="en-US" dirty="0"/>
          </a:p>
        </p:txBody>
      </p:sp>
      <p:sp>
        <p:nvSpPr>
          <p:cNvPr id="3" name="Content Placeholder 2"/>
          <p:cNvSpPr>
            <a:spLocks noGrp="1"/>
          </p:cNvSpPr>
          <p:nvPr>
            <p:ph idx="1"/>
          </p:nvPr>
        </p:nvSpPr>
        <p:spPr/>
        <p:txBody>
          <a:bodyPr/>
          <a:lstStyle/>
          <a:p>
            <a:pPr>
              <a:buNone/>
            </a:pPr>
            <a:r>
              <a:rPr lang="en-US" dirty="0" smtClean="0"/>
              <a:t>	Typically</a:t>
            </a:r>
            <a:r>
              <a:rPr lang="en-US" dirty="0"/>
              <a:t>, you only need to specify an isolation level for the JDBC connections and let the database handle locking issues. If you do need to obtain exclusive pessimistic locks or re-obtain locks at the start of a new transaction, Hibernate gives you the tools you need.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a:t>
            </a:r>
            <a:r>
              <a:rPr lang="en-US" b="1" dirty="0" err="1"/>
              <a:t>LockMode</a:t>
            </a:r>
            <a:r>
              <a:rPr lang="en-US" b="1" dirty="0"/>
              <a:t> class</a:t>
            </a:r>
            <a:br>
              <a:rPr lang="en-US" b="1" dirty="0"/>
            </a:br>
            <a:endParaRPr lang="en-US" dirty="0"/>
          </a:p>
        </p:txBody>
      </p:sp>
      <p:graphicFrame>
        <p:nvGraphicFramePr>
          <p:cNvPr id="4" name="Content Placeholder 3"/>
          <p:cNvGraphicFramePr>
            <a:graphicFrameLocks noGrp="1"/>
          </p:cNvGraphicFramePr>
          <p:nvPr>
            <p:ph idx="1"/>
          </p:nvPr>
        </p:nvGraphicFramePr>
        <p:xfrm>
          <a:off x="381000" y="914400"/>
          <a:ext cx="8229600" cy="539496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err="1"/>
                        <a:t>ockMode.WRITE</a:t>
                      </a:r>
                      <a:endParaRPr lang="en-US" dirty="0"/>
                    </a:p>
                  </a:txBody>
                  <a:tcPr anchor="ctr"/>
                </a:tc>
                <a:tc>
                  <a:txBody>
                    <a:bodyPr/>
                    <a:lstStyle/>
                    <a:p>
                      <a:r>
                        <a:rPr lang="en-US"/>
                        <a:t>acquired automatically when Hibernate updates or inserts a row.</a:t>
                      </a:r>
                    </a:p>
                  </a:txBody>
                  <a:tcPr anchor="ctr"/>
                </a:tc>
              </a:tr>
              <a:tr h="370840">
                <a:tc>
                  <a:txBody>
                    <a:bodyPr/>
                    <a:lstStyle/>
                    <a:p>
                      <a:r>
                        <a:rPr lang="en-US"/>
                        <a:t>LockMode.UPGRADE</a:t>
                      </a:r>
                    </a:p>
                  </a:txBody>
                  <a:tcPr anchor="ctr"/>
                </a:tc>
                <a:tc>
                  <a:txBody>
                    <a:bodyPr/>
                    <a:lstStyle/>
                    <a:p>
                      <a:r>
                        <a:rPr lang="en-US"/>
                        <a:t>acquired upon explicit user request using SELECT ... FOR UPDATE on databases which support that syntax.</a:t>
                      </a:r>
                    </a:p>
                  </a:txBody>
                  <a:tcPr anchor="ctr"/>
                </a:tc>
              </a:tr>
              <a:tr h="370840">
                <a:tc>
                  <a:txBody>
                    <a:bodyPr/>
                    <a:lstStyle/>
                    <a:p>
                      <a:r>
                        <a:rPr lang="en-US"/>
                        <a:t>LockMode.UPGRADE_NOWAIT</a:t>
                      </a:r>
                    </a:p>
                  </a:txBody>
                  <a:tcPr anchor="ctr"/>
                </a:tc>
                <a:tc>
                  <a:txBody>
                    <a:bodyPr/>
                    <a:lstStyle/>
                    <a:p>
                      <a:r>
                        <a:rPr lang="en-US"/>
                        <a:t>acquired upon explicit user request using a SELECT ... FOR UPDATE NOWAITin Oracle.</a:t>
                      </a:r>
                    </a:p>
                  </a:txBody>
                  <a:tcPr anchor="ctr"/>
                </a:tc>
              </a:tr>
              <a:tr h="370840">
                <a:tc>
                  <a:txBody>
                    <a:bodyPr/>
                    <a:lstStyle/>
                    <a:p>
                      <a:r>
                        <a:rPr lang="en-US"/>
                        <a:t>LockMode.READ</a:t>
                      </a:r>
                    </a:p>
                  </a:txBody>
                  <a:tcPr anchor="ctr"/>
                </a:tc>
                <a:tc>
                  <a:txBody>
                    <a:bodyPr/>
                    <a:lstStyle/>
                    <a:p>
                      <a:r>
                        <a:rPr lang="en-US"/>
                        <a:t>acquired automatically when Hibernate reads data under Repeatable Read orSerializable isolation level. It can be re-acquired by explicit user request.</a:t>
                      </a:r>
                    </a:p>
                  </a:txBody>
                  <a:tcPr anchor="ctr"/>
                </a:tc>
              </a:tr>
              <a:tr h="370840">
                <a:tc>
                  <a:txBody>
                    <a:bodyPr/>
                    <a:lstStyle/>
                    <a:p>
                      <a:r>
                        <a:rPr lang="en-US"/>
                        <a:t>LockMode.NONE</a:t>
                      </a:r>
                    </a:p>
                  </a:txBody>
                  <a:tcPr anchor="ctr"/>
                </a:tc>
                <a:tc>
                  <a:txBody>
                    <a:bodyPr/>
                    <a:lstStyle/>
                    <a:p>
                      <a:r>
                        <a:rPr lang="en-US" dirty="0"/>
                        <a:t>The absence of a lock. All objects switch to this lock mode at the end of a Transaction. Objects associated with the session via a call to update() </a:t>
                      </a:r>
                      <a:r>
                        <a:rPr lang="en-US" dirty="0" err="1"/>
                        <a:t>orsaveOrUpdate</a:t>
                      </a:r>
                      <a:r>
                        <a:rPr lang="en-US" dirty="0"/>
                        <a:t>() also start out in this lock mode.</a:t>
                      </a:r>
                    </a:p>
                  </a:txBody>
                  <a:tcPr anchor="ct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248</Words>
  <Application>Microsoft Office PowerPoint</Application>
  <PresentationFormat>On-screen Show (4:3)</PresentationFormat>
  <Paragraphs>59</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Versioning in Hibernate</vt:lpstr>
      <vt:lpstr>Why versioning</vt:lpstr>
      <vt:lpstr>The &lt;version&gt; property (or @Version annotation) for optimistic locking </vt:lpstr>
      <vt:lpstr>Using timestamp element</vt:lpstr>
      <vt:lpstr>Annotation version</vt:lpstr>
      <vt:lpstr>Optimistic locking </vt:lpstr>
      <vt:lpstr>Pessimistic </vt:lpstr>
      <vt:lpstr>The LockMode class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Versioning in Hibernate</dc:title>
  <dc:creator>admin</dc:creator>
  <cp:lastModifiedBy>admin</cp:lastModifiedBy>
  <cp:revision>2</cp:revision>
  <dcterms:created xsi:type="dcterms:W3CDTF">2015-11-03T04:37:52Z</dcterms:created>
  <dcterms:modified xsi:type="dcterms:W3CDTF">2015-11-03T05:21:31Z</dcterms:modified>
</cp:coreProperties>
</file>