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77" r:id="rId3"/>
    <p:sldId id="278" r:id="rId4"/>
    <p:sldId id="279" r:id="rId5"/>
    <p:sldId id="280" r:id="rId6"/>
    <p:sldId id="257" r:id="rId7"/>
    <p:sldId id="281" r:id="rId8"/>
    <p:sldId id="285" r:id="rId9"/>
    <p:sldId id="283" r:id="rId10"/>
    <p:sldId id="284" r:id="rId11"/>
    <p:sldId id="286" r:id="rId12"/>
    <p:sldId id="287" r:id="rId13"/>
    <p:sldId id="288" r:id="rId14"/>
    <p:sldId id="289" r:id="rId15"/>
    <p:sldId id="290" r:id="rId16"/>
    <p:sldId id="292" r:id="rId17"/>
    <p:sldId id="294" r:id="rId18"/>
    <p:sldId id="296" r:id="rId19"/>
    <p:sldId id="298" r:id="rId20"/>
    <p:sldId id="299" r:id="rId21"/>
    <p:sldId id="300" r:id="rId22"/>
    <p:sldId id="301" r:id="rId23"/>
    <p:sldId id="303" r:id="rId24"/>
    <p:sldId id="304" r:id="rId25"/>
    <p:sldId id="305" r:id="rId26"/>
    <p:sldId id="306" r:id="rId27"/>
    <p:sldId id="307" r:id="rId28"/>
    <p:sldId id="308" r:id="rId29"/>
    <p:sldId id="309" r:id="rId30"/>
    <p:sldId id="310" r:id="rId31"/>
    <p:sldId id="258" r:id="rId32"/>
  </p:sldIdLst>
  <p:sldSz cx="9144000" cy="5143500" type="screen16x9"/>
  <p:notesSz cx="6858000" cy="9144000"/>
  <p:embeddedFontLst>
    <p:embeddedFont>
      <p:font typeface="Montserrat" panose="00000500000000000000"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8956A6-2AD5-49BC-94FC-7ED31E8F6B3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F9FB64AD-B082-4801-B142-C119AE96B833}">
      <dgm:prSet/>
      <dgm:spPr>
        <a:noFill/>
        <a:ln>
          <a:solidFill>
            <a:schemeClr val="accent5">
              <a:lumMod val="50000"/>
            </a:schemeClr>
          </a:solidFill>
        </a:ln>
      </dgm:spPr>
      <dgm:t>
        <a:bodyPr/>
        <a:lstStyle/>
        <a:p>
          <a:r>
            <a:rPr lang="en-IN" b="0" i="0" dirty="0"/>
            <a:t>INTRODUCTION</a:t>
          </a:r>
          <a:endParaRPr lang="en-IN" dirty="0"/>
        </a:p>
      </dgm:t>
    </dgm:pt>
    <dgm:pt modelId="{AD2D11A5-8673-4E17-9C4D-6B6EF8CA7BB6}" type="parTrans" cxnId="{010AF913-8831-4C54-9BC1-EC29B64F7FFD}">
      <dgm:prSet/>
      <dgm:spPr/>
      <dgm:t>
        <a:bodyPr/>
        <a:lstStyle/>
        <a:p>
          <a:endParaRPr lang="en-IN"/>
        </a:p>
      </dgm:t>
    </dgm:pt>
    <dgm:pt modelId="{8F73B03B-A3DF-4DEA-9F28-84C36310229D}" type="sibTrans" cxnId="{010AF913-8831-4C54-9BC1-EC29B64F7FFD}">
      <dgm:prSet/>
      <dgm:spPr/>
      <dgm:t>
        <a:bodyPr/>
        <a:lstStyle/>
        <a:p>
          <a:endParaRPr lang="en-IN"/>
        </a:p>
      </dgm:t>
    </dgm:pt>
    <dgm:pt modelId="{1B09340C-106B-4C6C-97D6-BAB47F2F28A0}">
      <dgm:prSet/>
      <dgm:spPr>
        <a:noFill/>
      </dgm:spPr>
      <dgm:t>
        <a:bodyPr/>
        <a:lstStyle/>
        <a:p>
          <a:r>
            <a:rPr lang="en-IN" b="0" i="0" dirty="0"/>
            <a:t>NEED OF PLAY STORE EDA</a:t>
          </a:r>
          <a:endParaRPr lang="en-IN" dirty="0"/>
        </a:p>
      </dgm:t>
    </dgm:pt>
    <dgm:pt modelId="{8B41459D-94C1-4F8C-96C2-0955F2537DB7}" type="parTrans" cxnId="{50F83A00-48D8-4E34-867E-AB01DC235166}">
      <dgm:prSet/>
      <dgm:spPr/>
      <dgm:t>
        <a:bodyPr/>
        <a:lstStyle/>
        <a:p>
          <a:endParaRPr lang="en-IN"/>
        </a:p>
      </dgm:t>
    </dgm:pt>
    <dgm:pt modelId="{7637F63F-DE24-4931-96B7-E3E92847650A}" type="sibTrans" cxnId="{50F83A00-48D8-4E34-867E-AB01DC235166}">
      <dgm:prSet/>
      <dgm:spPr/>
      <dgm:t>
        <a:bodyPr/>
        <a:lstStyle/>
        <a:p>
          <a:endParaRPr lang="en-IN"/>
        </a:p>
      </dgm:t>
    </dgm:pt>
    <dgm:pt modelId="{3DD46839-46D1-42D4-88F8-9C5ACFE93A75}">
      <dgm:prSet/>
      <dgm:spPr>
        <a:noFill/>
      </dgm:spPr>
      <dgm:t>
        <a:bodyPr/>
        <a:lstStyle/>
        <a:p>
          <a:r>
            <a:rPr lang="en-IN" b="0" i="0" dirty="0"/>
            <a:t>FRAMEWORK FOR ANALYSIS</a:t>
          </a:r>
          <a:endParaRPr lang="en-IN" dirty="0"/>
        </a:p>
      </dgm:t>
    </dgm:pt>
    <dgm:pt modelId="{0B767546-3E23-4381-AB3D-2F0813AF4EB6}" type="parTrans" cxnId="{63CF13A6-8BF0-4174-9380-D0A27E7F21C8}">
      <dgm:prSet/>
      <dgm:spPr/>
      <dgm:t>
        <a:bodyPr/>
        <a:lstStyle/>
        <a:p>
          <a:endParaRPr lang="en-IN"/>
        </a:p>
      </dgm:t>
    </dgm:pt>
    <dgm:pt modelId="{B0FD1489-6161-4819-BE48-15867B8AFB26}" type="sibTrans" cxnId="{63CF13A6-8BF0-4174-9380-D0A27E7F21C8}">
      <dgm:prSet/>
      <dgm:spPr/>
      <dgm:t>
        <a:bodyPr/>
        <a:lstStyle/>
        <a:p>
          <a:endParaRPr lang="en-IN"/>
        </a:p>
      </dgm:t>
    </dgm:pt>
    <dgm:pt modelId="{E4A9007E-3B50-49CD-AF3D-4B17A6D4CD4C}">
      <dgm:prSet/>
      <dgm:spPr>
        <a:noFill/>
      </dgm:spPr>
      <dgm:t>
        <a:bodyPr/>
        <a:lstStyle/>
        <a:p>
          <a:r>
            <a:rPr lang="en-IN" b="0" i="0" dirty="0"/>
            <a:t>ASK QUESTION TO MAKE DATA DRIVEN DECISIONS</a:t>
          </a:r>
          <a:endParaRPr lang="en-IN" dirty="0"/>
        </a:p>
      </dgm:t>
    </dgm:pt>
    <dgm:pt modelId="{1C6566F4-AC29-4431-B756-EBB28E0CF6DC}" type="parTrans" cxnId="{15D44584-2ACD-4E96-972D-A5E01976484F}">
      <dgm:prSet/>
      <dgm:spPr/>
      <dgm:t>
        <a:bodyPr/>
        <a:lstStyle/>
        <a:p>
          <a:endParaRPr lang="en-IN"/>
        </a:p>
      </dgm:t>
    </dgm:pt>
    <dgm:pt modelId="{F72B5F16-7787-4A55-9F75-C027D565F2B3}" type="sibTrans" cxnId="{15D44584-2ACD-4E96-972D-A5E01976484F}">
      <dgm:prSet/>
      <dgm:spPr/>
      <dgm:t>
        <a:bodyPr/>
        <a:lstStyle/>
        <a:p>
          <a:endParaRPr lang="en-IN"/>
        </a:p>
      </dgm:t>
    </dgm:pt>
    <dgm:pt modelId="{1210740F-D788-4C75-80A6-DFA2ED7F8CEF}">
      <dgm:prSet/>
      <dgm:spPr>
        <a:noFill/>
      </dgm:spPr>
      <dgm:t>
        <a:bodyPr/>
        <a:lstStyle/>
        <a:p>
          <a:r>
            <a:rPr lang="en-IN" b="0" i="0" dirty="0"/>
            <a:t>PREPARE DATA FOR EXPLORATION</a:t>
          </a:r>
          <a:endParaRPr lang="en-IN" dirty="0"/>
        </a:p>
      </dgm:t>
    </dgm:pt>
    <dgm:pt modelId="{3E092D4F-348E-4B8C-AE63-6E2F13689E3E}" type="parTrans" cxnId="{60C44F43-CE1B-4261-8D22-E4445AE2846B}">
      <dgm:prSet/>
      <dgm:spPr/>
      <dgm:t>
        <a:bodyPr/>
        <a:lstStyle/>
        <a:p>
          <a:endParaRPr lang="en-IN"/>
        </a:p>
      </dgm:t>
    </dgm:pt>
    <dgm:pt modelId="{12683786-176B-4AD2-8D49-4E5E042A93CB}" type="sibTrans" cxnId="{60C44F43-CE1B-4261-8D22-E4445AE2846B}">
      <dgm:prSet/>
      <dgm:spPr/>
      <dgm:t>
        <a:bodyPr/>
        <a:lstStyle/>
        <a:p>
          <a:endParaRPr lang="en-IN"/>
        </a:p>
      </dgm:t>
    </dgm:pt>
    <dgm:pt modelId="{E2534A0E-7A3B-4B07-9556-AD7DADEEBCC1}">
      <dgm:prSet/>
      <dgm:spPr>
        <a:noFill/>
      </dgm:spPr>
      <dgm:t>
        <a:bodyPr/>
        <a:lstStyle/>
        <a:p>
          <a:r>
            <a:rPr lang="en-IN" b="0" i="0" dirty="0"/>
            <a:t>PROCESS DATA FORM DIRTY TO CLEAN</a:t>
          </a:r>
          <a:endParaRPr lang="en-IN" dirty="0"/>
        </a:p>
      </dgm:t>
    </dgm:pt>
    <dgm:pt modelId="{20C10B02-02BE-46C2-B10C-05F1ECAC65FD}" type="parTrans" cxnId="{399143AE-5F96-4140-823E-77184160728F}">
      <dgm:prSet/>
      <dgm:spPr/>
      <dgm:t>
        <a:bodyPr/>
        <a:lstStyle/>
        <a:p>
          <a:endParaRPr lang="en-IN"/>
        </a:p>
      </dgm:t>
    </dgm:pt>
    <dgm:pt modelId="{C071D931-FF0C-409E-9505-02EF1F5ADBEB}" type="sibTrans" cxnId="{399143AE-5F96-4140-823E-77184160728F}">
      <dgm:prSet/>
      <dgm:spPr/>
      <dgm:t>
        <a:bodyPr/>
        <a:lstStyle/>
        <a:p>
          <a:endParaRPr lang="en-IN"/>
        </a:p>
      </dgm:t>
    </dgm:pt>
    <dgm:pt modelId="{687E0324-9685-4F61-9992-6D4C046CF115}">
      <dgm:prSet/>
      <dgm:spPr>
        <a:noFill/>
      </dgm:spPr>
      <dgm:t>
        <a:bodyPr/>
        <a:lstStyle/>
        <a:p>
          <a:r>
            <a:rPr lang="en-IN" b="0" i="0" dirty="0"/>
            <a:t>ANALYSE DATA TO ANSWER</a:t>
          </a:r>
          <a:endParaRPr lang="en-IN" dirty="0"/>
        </a:p>
      </dgm:t>
    </dgm:pt>
    <dgm:pt modelId="{E6653A91-A101-4497-8E68-A7F60ED54058}" type="parTrans" cxnId="{67EE0186-5AC6-4F1D-85D1-813BB9C430DD}">
      <dgm:prSet/>
      <dgm:spPr/>
      <dgm:t>
        <a:bodyPr/>
        <a:lstStyle/>
        <a:p>
          <a:endParaRPr lang="en-IN"/>
        </a:p>
      </dgm:t>
    </dgm:pt>
    <dgm:pt modelId="{376EE6DB-D057-47BC-9154-0DC543BCA540}" type="sibTrans" cxnId="{67EE0186-5AC6-4F1D-85D1-813BB9C430DD}">
      <dgm:prSet/>
      <dgm:spPr/>
      <dgm:t>
        <a:bodyPr/>
        <a:lstStyle/>
        <a:p>
          <a:endParaRPr lang="en-IN"/>
        </a:p>
      </dgm:t>
    </dgm:pt>
    <dgm:pt modelId="{E68CD0AA-65DB-4440-8CF1-F177E1E6B22B}">
      <dgm:prSet/>
      <dgm:spPr>
        <a:noFill/>
      </dgm:spPr>
      <dgm:t>
        <a:bodyPr/>
        <a:lstStyle/>
        <a:p>
          <a:r>
            <a:rPr lang="en-IN" b="0" i="0" dirty="0"/>
            <a:t>SHARE YOUR FINDING</a:t>
          </a:r>
          <a:endParaRPr lang="en-IN" dirty="0"/>
        </a:p>
      </dgm:t>
    </dgm:pt>
    <dgm:pt modelId="{BCA5B234-6459-4AA5-A997-D7A6B6D5EDDA}" type="parTrans" cxnId="{0DCB3EA5-705A-414A-96EF-1058DD0364F8}">
      <dgm:prSet/>
      <dgm:spPr/>
      <dgm:t>
        <a:bodyPr/>
        <a:lstStyle/>
        <a:p>
          <a:endParaRPr lang="en-IN"/>
        </a:p>
      </dgm:t>
    </dgm:pt>
    <dgm:pt modelId="{AF352D61-0B62-4BAC-88A2-FB08A4CFF35D}" type="sibTrans" cxnId="{0DCB3EA5-705A-414A-96EF-1058DD0364F8}">
      <dgm:prSet/>
      <dgm:spPr/>
      <dgm:t>
        <a:bodyPr/>
        <a:lstStyle/>
        <a:p>
          <a:endParaRPr lang="en-IN"/>
        </a:p>
      </dgm:t>
    </dgm:pt>
    <dgm:pt modelId="{B61198DC-DAC0-4A69-9D93-16DA2A660232}">
      <dgm:prSet/>
      <dgm:spPr>
        <a:noFill/>
      </dgm:spPr>
      <dgm:t>
        <a:bodyPr/>
        <a:lstStyle/>
        <a:p>
          <a:r>
            <a:rPr lang="en-IN" b="0" i="0" dirty="0"/>
            <a:t>ACT ON THE INSIDES </a:t>
          </a:r>
          <a:endParaRPr lang="en-IN" dirty="0"/>
        </a:p>
      </dgm:t>
    </dgm:pt>
    <dgm:pt modelId="{8D2F44D4-CFED-40D2-AB1D-57F0BAD82B33}" type="parTrans" cxnId="{FFCF5E64-FB14-460C-87B7-0F1F3802BCC3}">
      <dgm:prSet/>
      <dgm:spPr/>
      <dgm:t>
        <a:bodyPr/>
        <a:lstStyle/>
        <a:p>
          <a:endParaRPr lang="en-IN"/>
        </a:p>
      </dgm:t>
    </dgm:pt>
    <dgm:pt modelId="{D87AF616-B9DA-4786-81F6-FB8066AB41F9}" type="sibTrans" cxnId="{FFCF5E64-FB14-460C-87B7-0F1F3802BCC3}">
      <dgm:prSet/>
      <dgm:spPr/>
      <dgm:t>
        <a:bodyPr/>
        <a:lstStyle/>
        <a:p>
          <a:endParaRPr lang="en-IN"/>
        </a:p>
      </dgm:t>
    </dgm:pt>
    <dgm:pt modelId="{82ACA0F5-299C-4BD3-AF97-2A1315EFEF4B}" type="pres">
      <dgm:prSet presAssocID="{B78956A6-2AD5-49BC-94FC-7ED31E8F6B3D}" presName="linearFlow" presStyleCnt="0">
        <dgm:presLayoutVars>
          <dgm:dir/>
          <dgm:resizeHandles val="exact"/>
        </dgm:presLayoutVars>
      </dgm:prSet>
      <dgm:spPr/>
    </dgm:pt>
    <dgm:pt modelId="{A8675C3B-3B7B-4A0C-8EE1-EDA3048863FA}" type="pres">
      <dgm:prSet presAssocID="{F9FB64AD-B082-4801-B142-C119AE96B833}" presName="composite" presStyleCnt="0"/>
      <dgm:spPr/>
    </dgm:pt>
    <dgm:pt modelId="{77BC5670-EFE6-4EC2-9BFD-17B1AFA7E34C}" type="pres">
      <dgm:prSet presAssocID="{F9FB64AD-B082-4801-B142-C119AE96B833}" presName="imgShp" presStyleLbl="fgImgPlace1" presStyleIdx="0" presStyleCnt="9"/>
      <dgm:spPr/>
    </dgm:pt>
    <dgm:pt modelId="{D4F4FF54-3D51-416E-8BB1-F41C10BBCB39}" type="pres">
      <dgm:prSet presAssocID="{F9FB64AD-B082-4801-B142-C119AE96B833}" presName="txShp" presStyleLbl="node1" presStyleIdx="0" presStyleCnt="9">
        <dgm:presLayoutVars>
          <dgm:bulletEnabled val="1"/>
        </dgm:presLayoutVars>
      </dgm:prSet>
      <dgm:spPr/>
    </dgm:pt>
    <dgm:pt modelId="{4F83F3F4-E519-4B9C-A08C-22297236A033}" type="pres">
      <dgm:prSet presAssocID="{8F73B03B-A3DF-4DEA-9F28-84C36310229D}" presName="spacing" presStyleCnt="0"/>
      <dgm:spPr/>
    </dgm:pt>
    <dgm:pt modelId="{78107437-0684-4A90-80EC-2D8841AB1957}" type="pres">
      <dgm:prSet presAssocID="{1B09340C-106B-4C6C-97D6-BAB47F2F28A0}" presName="composite" presStyleCnt="0"/>
      <dgm:spPr/>
    </dgm:pt>
    <dgm:pt modelId="{8CD02799-F596-4B7A-82F1-0DD2DBA5A14E}" type="pres">
      <dgm:prSet presAssocID="{1B09340C-106B-4C6C-97D6-BAB47F2F28A0}" presName="imgShp" presStyleLbl="fgImgPlace1" presStyleIdx="1" presStyleCnt="9"/>
      <dgm:spPr/>
    </dgm:pt>
    <dgm:pt modelId="{CE11E8CF-97A7-484C-AC2E-5A01ABC45FCC}" type="pres">
      <dgm:prSet presAssocID="{1B09340C-106B-4C6C-97D6-BAB47F2F28A0}" presName="txShp" presStyleLbl="node1" presStyleIdx="1" presStyleCnt="9">
        <dgm:presLayoutVars>
          <dgm:bulletEnabled val="1"/>
        </dgm:presLayoutVars>
      </dgm:prSet>
      <dgm:spPr/>
    </dgm:pt>
    <dgm:pt modelId="{156EE485-969D-42FC-B3D6-3C31AC219C14}" type="pres">
      <dgm:prSet presAssocID="{7637F63F-DE24-4931-96B7-E3E92847650A}" presName="spacing" presStyleCnt="0"/>
      <dgm:spPr/>
    </dgm:pt>
    <dgm:pt modelId="{2C5DA70D-151F-444B-B12C-B8A09A2DE67B}" type="pres">
      <dgm:prSet presAssocID="{3DD46839-46D1-42D4-88F8-9C5ACFE93A75}" presName="composite" presStyleCnt="0"/>
      <dgm:spPr/>
    </dgm:pt>
    <dgm:pt modelId="{A728DD56-A243-40F0-8158-8BC641494636}" type="pres">
      <dgm:prSet presAssocID="{3DD46839-46D1-42D4-88F8-9C5ACFE93A75}" presName="imgShp" presStyleLbl="fgImgPlace1" presStyleIdx="2" presStyleCnt="9"/>
      <dgm:spPr/>
    </dgm:pt>
    <dgm:pt modelId="{80DBF9C7-81DA-4720-9774-06848A949EFA}" type="pres">
      <dgm:prSet presAssocID="{3DD46839-46D1-42D4-88F8-9C5ACFE93A75}" presName="txShp" presStyleLbl="node1" presStyleIdx="2" presStyleCnt="9">
        <dgm:presLayoutVars>
          <dgm:bulletEnabled val="1"/>
        </dgm:presLayoutVars>
      </dgm:prSet>
      <dgm:spPr/>
    </dgm:pt>
    <dgm:pt modelId="{04CEA704-9EE1-4764-965F-6D4D618259F5}" type="pres">
      <dgm:prSet presAssocID="{B0FD1489-6161-4819-BE48-15867B8AFB26}" presName="spacing" presStyleCnt="0"/>
      <dgm:spPr/>
    </dgm:pt>
    <dgm:pt modelId="{81B096DD-4DAF-49C7-A606-82C9AB0E7FC4}" type="pres">
      <dgm:prSet presAssocID="{E4A9007E-3B50-49CD-AF3D-4B17A6D4CD4C}" presName="composite" presStyleCnt="0"/>
      <dgm:spPr/>
    </dgm:pt>
    <dgm:pt modelId="{483CA4F4-B741-4D0A-AA76-0900F0BB9FBC}" type="pres">
      <dgm:prSet presAssocID="{E4A9007E-3B50-49CD-AF3D-4B17A6D4CD4C}" presName="imgShp" presStyleLbl="fgImgPlace1" presStyleIdx="3" presStyleCnt="9"/>
      <dgm:spPr/>
    </dgm:pt>
    <dgm:pt modelId="{47F04A06-03D2-4964-944F-CF8F75C0F749}" type="pres">
      <dgm:prSet presAssocID="{E4A9007E-3B50-49CD-AF3D-4B17A6D4CD4C}" presName="txShp" presStyleLbl="node1" presStyleIdx="3" presStyleCnt="9">
        <dgm:presLayoutVars>
          <dgm:bulletEnabled val="1"/>
        </dgm:presLayoutVars>
      </dgm:prSet>
      <dgm:spPr/>
    </dgm:pt>
    <dgm:pt modelId="{53FA2870-7BD8-466A-AAFF-BF8E32C182F2}" type="pres">
      <dgm:prSet presAssocID="{F72B5F16-7787-4A55-9F75-C027D565F2B3}" presName="spacing" presStyleCnt="0"/>
      <dgm:spPr/>
    </dgm:pt>
    <dgm:pt modelId="{19CA3DDC-78C4-4662-B98A-C7B401C6194F}" type="pres">
      <dgm:prSet presAssocID="{1210740F-D788-4C75-80A6-DFA2ED7F8CEF}" presName="composite" presStyleCnt="0"/>
      <dgm:spPr/>
    </dgm:pt>
    <dgm:pt modelId="{0308D4D5-9B4E-45B5-BF47-9AB1B7EC926B}" type="pres">
      <dgm:prSet presAssocID="{1210740F-D788-4C75-80A6-DFA2ED7F8CEF}" presName="imgShp" presStyleLbl="fgImgPlace1" presStyleIdx="4" presStyleCnt="9"/>
      <dgm:spPr/>
    </dgm:pt>
    <dgm:pt modelId="{A3A51C7B-B07D-4B0D-A80E-6BF90600C613}" type="pres">
      <dgm:prSet presAssocID="{1210740F-D788-4C75-80A6-DFA2ED7F8CEF}" presName="txShp" presStyleLbl="node1" presStyleIdx="4" presStyleCnt="9">
        <dgm:presLayoutVars>
          <dgm:bulletEnabled val="1"/>
        </dgm:presLayoutVars>
      </dgm:prSet>
      <dgm:spPr/>
    </dgm:pt>
    <dgm:pt modelId="{44F6648F-AB97-4577-BB7C-6C68D97B36CD}" type="pres">
      <dgm:prSet presAssocID="{12683786-176B-4AD2-8D49-4E5E042A93CB}" presName="spacing" presStyleCnt="0"/>
      <dgm:spPr/>
    </dgm:pt>
    <dgm:pt modelId="{EA497862-3CD6-4DF2-8446-520040A9B854}" type="pres">
      <dgm:prSet presAssocID="{E2534A0E-7A3B-4B07-9556-AD7DADEEBCC1}" presName="composite" presStyleCnt="0"/>
      <dgm:spPr/>
    </dgm:pt>
    <dgm:pt modelId="{39E1BF91-FEF9-46A7-A617-4267129E1BB0}" type="pres">
      <dgm:prSet presAssocID="{E2534A0E-7A3B-4B07-9556-AD7DADEEBCC1}" presName="imgShp" presStyleLbl="fgImgPlace1" presStyleIdx="5" presStyleCnt="9"/>
      <dgm:spPr/>
    </dgm:pt>
    <dgm:pt modelId="{D98A8CF3-E84C-4C14-9CC8-EA96DAD048AC}" type="pres">
      <dgm:prSet presAssocID="{E2534A0E-7A3B-4B07-9556-AD7DADEEBCC1}" presName="txShp" presStyleLbl="node1" presStyleIdx="5" presStyleCnt="9">
        <dgm:presLayoutVars>
          <dgm:bulletEnabled val="1"/>
        </dgm:presLayoutVars>
      </dgm:prSet>
      <dgm:spPr/>
    </dgm:pt>
    <dgm:pt modelId="{13CF7CC5-65E9-44E6-BC73-9F7BE84C6B6F}" type="pres">
      <dgm:prSet presAssocID="{C071D931-FF0C-409E-9505-02EF1F5ADBEB}" presName="spacing" presStyleCnt="0"/>
      <dgm:spPr/>
    </dgm:pt>
    <dgm:pt modelId="{E0A5E391-1E6C-4E17-9168-1A1028390549}" type="pres">
      <dgm:prSet presAssocID="{687E0324-9685-4F61-9992-6D4C046CF115}" presName="composite" presStyleCnt="0"/>
      <dgm:spPr/>
    </dgm:pt>
    <dgm:pt modelId="{2A85896D-1893-4F22-B2F0-30C6A7D45B8D}" type="pres">
      <dgm:prSet presAssocID="{687E0324-9685-4F61-9992-6D4C046CF115}" presName="imgShp" presStyleLbl="fgImgPlace1" presStyleIdx="6" presStyleCnt="9"/>
      <dgm:spPr/>
    </dgm:pt>
    <dgm:pt modelId="{AD3764EF-32CC-4C76-918F-A87AECB40A30}" type="pres">
      <dgm:prSet presAssocID="{687E0324-9685-4F61-9992-6D4C046CF115}" presName="txShp" presStyleLbl="node1" presStyleIdx="6" presStyleCnt="9">
        <dgm:presLayoutVars>
          <dgm:bulletEnabled val="1"/>
        </dgm:presLayoutVars>
      </dgm:prSet>
      <dgm:spPr/>
    </dgm:pt>
    <dgm:pt modelId="{8AF9508A-7D85-4548-B73B-997C171CA1D6}" type="pres">
      <dgm:prSet presAssocID="{376EE6DB-D057-47BC-9154-0DC543BCA540}" presName="spacing" presStyleCnt="0"/>
      <dgm:spPr/>
    </dgm:pt>
    <dgm:pt modelId="{D10DE97D-7461-4F70-BF26-135C29BDD83F}" type="pres">
      <dgm:prSet presAssocID="{E68CD0AA-65DB-4440-8CF1-F177E1E6B22B}" presName="composite" presStyleCnt="0"/>
      <dgm:spPr/>
    </dgm:pt>
    <dgm:pt modelId="{65DF09E2-9F74-47CB-A2B2-C2FC5369E61E}" type="pres">
      <dgm:prSet presAssocID="{E68CD0AA-65DB-4440-8CF1-F177E1E6B22B}" presName="imgShp" presStyleLbl="fgImgPlace1" presStyleIdx="7" presStyleCnt="9"/>
      <dgm:spPr/>
    </dgm:pt>
    <dgm:pt modelId="{237E21F8-9BD3-44ED-88E2-7DC6FD3EDD9D}" type="pres">
      <dgm:prSet presAssocID="{E68CD0AA-65DB-4440-8CF1-F177E1E6B22B}" presName="txShp" presStyleLbl="node1" presStyleIdx="7" presStyleCnt="9">
        <dgm:presLayoutVars>
          <dgm:bulletEnabled val="1"/>
        </dgm:presLayoutVars>
      </dgm:prSet>
      <dgm:spPr/>
    </dgm:pt>
    <dgm:pt modelId="{41CBCACE-8934-49CC-9EC3-EA3994BB58CA}" type="pres">
      <dgm:prSet presAssocID="{AF352D61-0B62-4BAC-88A2-FB08A4CFF35D}" presName="spacing" presStyleCnt="0"/>
      <dgm:spPr/>
    </dgm:pt>
    <dgm:pt modelId="{ECC8F3F8-8C17-46E1-97E0-DA39ADF14734}" type="pres">
      <dgm:prSet presAssocID="{B61198DC-DAC0-4A69-9D93-16DA2A660232}" presName="composite" presStyleCnt="0"/>
      <dgm:spPr/>
    </dgm:pt>
    <dgm:pt modelId="{12C42177-F84A-4759-9D3C-745DBFE42A7D}" type="pres">
      <dgm:prSet presAssocID="{B61198DC-DAC0-4A69-9D93-16DA2A660232}" presName="imgShp" presStyleLbl="fgImgPlace1" presStyleIdx="8" presStyleCnt="9"/>
      <dgm:spPr/>
    </dgm:pt>
    <dgm:pt modelId="{89EEC309-3B0C-4325-A70C-CA75E307298A}" type="pres">
      <dgm:prSet presAssocID="{B61198DC-DAC0-4A69-9D93-16DA2A660232}" presName="txShp" presStyleLbl="node1" presStyleIdx="8" presStyleCnt="9">
        <dgm:presLayoutVars>
          <dgm:bulletEnabled val="1"/>
        </dgm:presLayoutVars>
      </dgm:prSet>
      <dgm:spPr/>
    </dgm:pt>
  </dgm:ptLst>
  <dgm:cxnLst>
    <dgm:cxn modelId="{50F83A00-48D8-4E34-867E-AB01DC235166}" srcId="{B78956A6-2AD5-49BC-94FC-7ED31E8F6B3D}" destId="{1B09340C-106B-4C6C-97D6-BAB47F2F28A0}" srcOrd="1" destOrd="0" parTransId="{8B41459D-94C1-4F8C-96C2-0955F2537DB7}" sibTransId="{7637F63F-DE24-4931-96B7-E3E92847650A}"/>
    <dgm:cxn modelId="{F23DF607-1E41-46D1-905D-60F8AB26B8CD}" type="presOf" srcId="{E2534A0E-7A3B-4B07-9556-AD7DADEEBCC1}" destId="{D98A8CF3-E84C-4C14-9CC8-EA96DAD048AC}" srcOrd="0" destOrd="0" presId="urn:microsoft.com/office/officeart/2005/8/layout/vList3"/>
    <dgm:cxn modelId="{010AF913-8831-4C54-9BC1-EC29B64F7FFD}" srcId="{B78956A6-2AD5-49BC-94FC-7ED31E8F6B3D}" destId="{F9FB64AD-B082-4801-B142-C119AE96B833}" srcOrd="0" destOrd="0" parTransId="{AD2D11A5-8673-4E17-9C4D-6B6EF8CA7BB6}" sibTransId="{8F73B03B-A3DF-4DEA-9F28-84C36310229D}"/>
    <dgm:cxn modelId="{84C9B917-4259-4858-B302-84E2F1242A41}" type="presOf" srcId="{E4A9007E-3B50-49CD-AF3D-4B17A6D4CD4C}" destId="{47F04A06-03D2-4964-944F-CF8F75C0F749}" srcOrd="0" destOrd="0" presId="urn:microsoft.com/office/officeart/2005/8/layout/vList3"/>
    <dgm:cxn modelId="{CDFBFD21-939E-47C6-B289-6B33CE7B6AAC}" type="presOf" srcId="{687E0324-9685-4F61-9992-6D4C046CF115}" destId="{AD3764EF-32CC-4C76-918F-A87AECB40A30}" srcOrd="0" destOrd="0" presId="urn:microsoft.com/office/officeart/2005/8/layout/vList3"/>
    <dgm:cxn modelId="{79A07C3A-8B05-4F6D-973A-66AF97D0C1CA}" type="presOf" srcId="{B61198DC-DAC0-4A69-9D93-16DA2A660232}" destId="{89EEC309-3B0C-4325-A70C-CA75E307298A}" srcOrd="0" destOrd="0" presId="urn:microsoft.com/office/officeart/2005/8/layout/vList3"/>
    <dgm:cxn modelId="{64DBF660-6B83-44E9-9A11-56E391CFF957}" type="presOf" srcId="{B78956A6-2AD5-49BC-94FC-7ED31E8F6B3D}" destId="{82ACA0F5-299C-4BD3-AF97-2A1315EFEF4B}" srcOrd="0" destOrd="0" presId="urn:microsoft.com/office/officeart/2005/8/layout/vList3"/>
    <dgm:cxn modelId="{60C44F43-CE1B-4261-8D22-E4445AE2846B}" srcId="{B78956A6-2AD5-49BC-94FC-7ED31E8F6B3D}" destId="{1210740F-D788-4C75-80A6-DFA2ED7F8CEF}" srcOrd="4" destOrd="0" parTransId="{3E092D4F-348E-4B8C-AE63-6E2F13689E3E}" sibTransId="{12683786-176B-4AD2-8D49-4E5E042A93CB}"/>
    <dgm:cxn modelId="{FFCF5E64-FB14-460C-87B7-0F1F3802BCC3}" srcId="{B78956A6-2AD5-49BC-94FC-7ED31E8F6B3D}" destId="{B61198DC-DAC0-4A69-9D93-16DA2A660232}" srcOrd="8" destOrd="0" parTransId="{8D2F44D4-CFED-40D2-AB1D-57F0BAD82B33}" sibTransId="{D87AF616-B9DA-4786-81F6-FB8066AB41F9}"/>
    <dgm:cxn modelId="{04B87F4D-9647-45AC-9A04-2D0D8CA8BFE8}" type="presOf" srcId="{F9FB64AD-B082-4801-B142-C119AE96B833}" destId="{D4F4FF54-3D51-416E-8BB1-F41C10BBCB39}" srcOrd="0" destOrd="0" presId="urn:microsoft.com/office/officeart/2005/8/layout/vList3"/>
    <dgm:cxn modelId="{2126EE73-7359-496D-A898-75CFBDD2EC71}" type="presOf" srcId="{1210740F-D788-4C75-80A6-DFA2ED7F8CEF}" destId="{A3A51C7B-B07D-4B0D-A80E-6BF90600C613}" srcOrd="0" destOrd="0" presId="urn:microsoft.com/office/officeart/2005/8/layout/vList3"/>
    <dgm:cxn modelId="{15D44584-2ACD-4E96-972D-A5E01976484F}" srcId="{B78956A6-2AD5-49BC-94FC-7ED31E8F6B3D}" destId="{E4A9007E-3B50-49CD-AF3D-4B17A6D4CD4C}" srcOrd="3" destOrd="0" parTransId="{1C6566F4-AC29-4431-B756-EBB28E0CF6DC}" sibTransId="{F72B5F16-7787-4A55-9F75-C027D565F2B3}"/>
    <dgm:cxn modelId="{67EE0186-5AC6-4F1D-85D1-813BB9C430DD}" srcId="{B78956A6-2AD5-49BC-94FC-7ED31E8F6B3D}" destId="{687E0324-9685-4F61-9992-6D4C046CF115}" srcOrd="6" destOrd="0" parTransId="{E6653A91-A101-4497-8E68-A7F60ED54058}" sibTransId="{376EE6DB-D057-47BC-9154-0DC543BCA540}"/>
    <dgm:cxn modelId="{0DCB3EA5-705A-414A-96EF-1058DD0364F8}" srcId="{B78956A6-2AD5-49BC-94FC-7ED31E8F6B3D}" destId="{E68CD0AA-65DB-4440-8CF1-F177E1E6B22B}" srcOrd="7" destOrd="0" parTransId="{BCA5B234-6459-4AA5-A997-D7A6B6D5EDDA}" sibTransId="{AF352D61-0B62-4BAC-88A2-FB08A4CFF35D}"/>
    <dgm:cxn modelId="{63CF13A6-8BF0-4174-9380-D0A27E7F21C8}" srcId="{B78956A6-2AD5-49BC-94FC-7ED31E8F6B3D}" destId="{3DD46839-46D1-42D4-88F8-9C5ACFE93A75}" srcOrd="2" destOrd="0" parTransId="{0B767546-3E23-4381-AB3D-2F0813AF4EB6}" sibTransId="{B0FD1489-6161-4819-BE48-15867B8AFB26}"/>
    <dgm:cxn modelId="{399143AE-5F96-4140-823E-77184160728F}" srcId="{B78956A6-2AD5-49BC-94FC-7ED31E8F6B3D}" destId="{E2534A0E-7A3B-4B07-9556-AD7DADEEBCC1}" srcOrd="5" destOrd="0" parTransId="{20C10B02-02BE-46C2-B10C-05F1ECAC65FD}" sibTransId="{C071D931-FF0C-409E-9505-02EF1F5ADBEB}"/>
    <dgm:cxn modelId="{7BD0F3C9-4211-4416-BF88-79FEE55DE685}" type="presOf" srcId="{3DD46839-46D1-42D4-88F8-9C5ACFE93A75}" destId="{80DBF9C7-81DA-4720-9774-06848A949EFA}" srcOrd="0" destOrd="0" presId="urn:microsoft.com/office/officeart/2005/8/layout/vList3"/>
    <dgm:cxn modelId="{FBFE6BD5-A3A5-453A-8247-5F6FAC3504CE}" type="presOf" srcId="{E68CD0AA-65DB-4440-8CF1-F177E1E6B22B}" destId="{237E21F8-9BD3-44ED-88E2-7DC6FD3EDD9D}" srcOrd="0" destOrd="0" presId="urn:microsoft.com/office/officeart/2005/8/layout/vList3"/>
    <dgm:cxn modelId="{E174D3D6-CB9E-48B2-8E20-C793E9145081}" type="presOf" srcId="{1B09340C-106B-4C6C-97D6-BAB47F2F28A0}" destId="{CE11E8CF-97A7-484C-AC2E-5A01ABC45FCC}" srcOrd="0" destOrd="0" presId="urn:microsoft.com/office/officeart/2005/8/layout/vList3"/>
    <dgm:cxn modelId="{C95FF4C1-0FC1-4F48-BC18-0D5958BB43EA}" type="presParOf" srcId="{82ACA0F5-299C-4BD3-AF97-2A1315EFEF4B}" destId="{A8675C3B-3B7B-4A0C-8EE1-EDA3048863FA}" srcOrd="0" destOrd="0" presId="urn:microsoft.com/office/officeart/2005/8/layout/vList3"/>
    <dgm:cxn modelId="{5A5D888D-823D-46A3-9142-4043EA5B3F16}" type="presParOf" srcId="{A8675C3B-3B7B-4A0C-8EE1-EDA3048863FA}" destId="{77BC5670-EFE6-4EC2-9BFD-17B1AFA7E34C}" srcOrd="0" destOrd="0" presId="urn:microsoft.com/office/officeart/2005/8/layout/vList3"/>
    <dgm:cxn modelId="{9CCB58E0-1914-45A7-99FC-CC98F15C61D7}" type="presParOf" srcId="{A8675C3B-3B7B-4A0C-8EE1-EDA3048863FA}" destId="{D4F4FF54-3D51-416E-8BB1-F41C10BBCB39}" srcOrd="1" destOrd="0" presId="urn:microsoft.com/office/officeart/2005/8/layout/vList3"/>
    <dgm:cxn modelId="{2BE38FFC-5D27-462B-A395-4BA726340514}" type="presParOf" srcId="{82ACA0F5-299C-4BD3-AF97-2A1315EFEF4B}" destId="{4F83F3F4-E519-4B9C-A08C-22297236A033}" srcOrd="1" destOrd="0" presId="urn:microsoft.com/office/officeart/2005/8/layout/vList3"/>
    <dgm:cxn modelId="{01CABED9-C0BA-4DB2-9F4D-6D94F26AEA44}" type="presParOf" srcId="{82ACA0F5-299C-4BD3-AF97-2A1315EFEF4B}" destId="{78107437-0684-4A90-80EC-2D8841AB1957}" srcOrd="2" destOrd="0" presId="urn:microsoft.com/office/officeart/2005/8/layout/vList3"/>
    <dgm:cxn modelId="{49C698C7-0850-4BA9-B15C-D1A1452FE9E5}" type="presParOf" srcId="{78107437-0684-4A90-80EC-2D8841AB1957}" destId="{8CD02799-F596-4B7A-82F1-0DD2DBA5A14E}" srcOrd="0" destOrd="0" presId="urn:microsoft.com/office/officeart/2005/8/layout/vList3"/>
    <dgm:cxn modelId="{6FCE7BA2-D3C2-4DF4-8D0C-6D3172FEE8BC}" type="presParOf" srcId="{78107437-0684-4A90-80EC-2D8841AB1957}" destId="{CE11E8CF-97A7-484C-AC2E-5A01ABC45FCC}" srcOrd="1" destOrd="0" presId="urn:microsoft.com/office/officeart/2005/8/layout/vList3"/>
    <dgm:cxn modelId="{4595392F-B18D-4E88-BD7E-DC61B512C849}" type="presParOf" srcId="{82ACA0F5-299C-4BD3-AF97-2A1315EFEF4B}" destId="{156EE485-969D-42FC-B3D6-3C31AC219C14}" srcOrd="3" destOrd="0" presId="urn:microsoft.com/office/officeart/2005/8/layout/vList3"/>
    <dgm:cxn modelId="{FFD92571-EA69-43C8-9C6D-3FAA74CB1654}" type="presParOf" srcId="{82ACA0F5-299C-4BD3-AF97-2A1315EFEF4B}" destId="{2C5DA70D-151F-444B-B12C-B8A09A2DE67B}" srcOrd="4" destOrd="0" presId="urn:microsoft.com/office/officeart/2005/8/layout/vList3"/>
    <dgm:cxn modelId="{65B384BD-8741-4184-8BB2-19805FD0D121}" type="presParOf" srcId="{2C5DA70D-151F-444B-B12C-B8A09A2DE67B}" destId="{A728DD56-A243-40F0-8158-8BC641494636}" srcOrd="0" destOrd="0" presId="urn:microsoft.com/office/officeart/2005/8/layout/vList3"/>
    <dgm:cxn modelId="{FB38BA84-9711-4F04-A749-8CE59ABD31E1}" type="presParOf" srcId="{2C5DA70D-151F-444B-B12C-B8A09A2DE67B}" destId="{80DBF9C7-81DA-4720-9774-06848A949EFA}" srcOrd="1" destOrd="0" presId="urn:microsoft.com/office/officeart/2005/8/layout/vList3"/>
    <dgm:cxn modelId="{749E2DA6-4EFE-4869-BB19-88D20355D531}" type="presParOf" srcId="{82ACA0F5-299C-4BD3-AF97-2A1315EFEF4B}" destId="{04CEA704-9EE1-4764-965F-6D4D618259F5}" srcOrd="5" destOrd="0" presId="urn:microsoft.com/office/officeart/2005/8/layout/vList3"/>
    <dgm:cxn modelId="{9B8C0A83-31D1-43ED-8FF7-266F6841D608}" type="presParOf" srcId="{82ACA0F5-299C-4BD3-AF97-2A1315EFEF4B}" destId="{81B096DD-4DAF-49C7-A606-82C9AB0E7FC4}" srcOrd="6" destOrd="0" presId="urn:microsoft.com/office/officeart/2005/8/layout/vList3"/>
    <dgm:cxn modelId="{C4091FD4-A5CA-4EA4-8E8B-6163FDA5530C}" type="presParOf" srcId="{81B096DD-4DAF-49C7-A606-82C9AB0E7FC4}" destId="{483CA4F4-B741-4D0A-AA76-0900F0BB9FBC}" srcOrd="0" destOrd="0" presId="urn:microsoft.com/office/officeart/2005/8/layout/vList3"/>
    <dgm:cxn modelId="{49B84109-B431-4D52-9D2B-56AA3F56169A}" type="presParOf" srcId="{81B096DD-4DAF-49C7-A606-82C9AB0E7FC4}" destId="{47F04A06-03D2-4964-944F-CF8F75C0F749}" srcOrd="1" destOrd="0" presId="urn:microsoft.com/office/officeart/2005/8/layout/vList3"/>
    <dgm:cxn modelId="{F37A2550-02EA-40EE-917F-34F0E577D023}" type="presParOf" srcId="{82ACA0F5-299C-4BD3-AF97-2A1315EFEF4B}" destId="{53FA2870-7BD8-466A-AAFF-BF8E32C182F2}" srcOrd="7" destOrd="0" presId="urn:microsoft.com/office/officeart/2005/8/layout/vList3"/>
    <dgm:cxn modelId="{46C3A6BD-295E-4D5A-B9CB-0DED6077D718}" type="presParOf" srcId="{82ACA0F5-299C-4BD3-AF97-2A1315EFEF4B}" destId="{19CA3DDC-78C4-4662-B98A-C7B401C6194F}" srcOrd="8" destOrd="0" presId="urn:microsoft.com/office/officeart/2005/8/layout/vList3"/>
    <dgm:cxn modelId="{9E0BE383-3044-4456-AD51-AB0C5AB74CCE}" type="presParOf" srcId="{19CA3DDC-78C4-4662-B98A-C7B401C6194F}" destId="{0308D4D5-9B4E-45B5-BF47-9AB1B7EC926B}" srcOrd="0" destOrd="0" presId="urn:microsoft.com/office/officeart/2005/8/layout/vList3"/>
    <dgm:cxn modelId="{457822C0-A33E-468E-A723-3168FCAB5A51}" type="presParOf" srcId="{19CA3DDC-78C4-4662-B98A-C7B401C6194F}" destId="{A3A51C7B-B07D-4B0D-A80E-6BF90600C613}" srcOrd="1" destOrd="0" presId="urn:microsoft.com/office/officeart/2005/8/layout/vList3"/>
    <dgm:cxn modelId="{64BB4B17-0139-45F7-BFD3-142E1931ACE4}" type="presParOf" srcId="{82ACA0F5-299C-4BD3-AF97-2A1315EFEF4B}" destId="{44F6648F-AB97-4577-BB7C-6C68D97B36CD}" srcOrd="9" destOrd="0" presId="urn:microsoft.com/office/officeart/2005/8/layout/vList3"/>
    <dgm:cxn modelId="{7CE3F278-B8A6-43AC-8D66-B092E0751AD8}" type="presParOf" srcId="{82ACA0F5-299C-4BD3-AF97-2A1315EFEF4B}" destId="{EA497862-3CD6-4DF2-8446-520040A9B854}" srcOrd="10" destOrd="0" presId="urn:microsoft.com/office/officeart/2005/8/layout/vList3"/>
    <dgm:cxn modelId="{C06AFE22-DBD1-4FD3-8C45-8A2A7814607D}" type="presParOf" srcId="{EA497862-3CD6-4DF2-8446-520040A9B854}" destId="{39E1BF91-FEF9-46A7-A617-4267129E1BB0}" srcOrd="0" destOrd="0" presId="urn:microsoft.com/office/officeart/2005/8/layout/vList3"/>
    <dgm:cxn modelId="{2B4D5DE5-C230-4BA3-9B93-08B71FD32AFC}" type="presParOf" srcId="{EA497862-3CD6-4DF2-8446-520040A9B854}" destId="{D98A8CF3-E84C-4C14-9CC8-EA96DAD048AC}" srcOrd="1" destOrd="0" presId="urn:microsoft.com/office/officeart/2005/8/layout/vList3"/>
    <dgm:cxn modelId="{E7F91246-36F0-4816-A986-45634EECD127}" type="presParOf" srcId="{82ACA0F5-299C-4BD3-AF97-2A1315EFEF4B}" destId="{13CF7CC5-65E9-44E6-BC73-9F7BE84C6B6F}" srcOrd="11" destOrd="0" presId="urn:microsoft.com/office/officeart/2005/8/layout/vList3"/>
    <dgm:cxn modelId="{8C34A123-7170-4459-8548-7C892B0860C3}" type="presParOf" srcId="{82ACA0F5-299C-4BD3-AF97-2A1315EFEF4B}" destId="{E0A5E391-1E6C-4E17-9168-1A1028390549}" srcOrd="12" destOrd="0" presId="urn:microsoft.com/office/officeart/2005/8/layout/vList3"/>
    <dgm:cxn modelId="{5ADBC81C-CE40-4659-84E4-48F4E8B6F308}" type="presParOf" srcId="{E0A5E391-1E6C-4E17-9168-1A1028390549}" destId="{2A85896D-1893-4F22-B2F0-30C6A7D45B8D}" srcOrd="0" destOrd="0" presId="urn:microsoft.com/office/officeart/2005/8/layout/vList3"/>
    <dgm:cxn modelId="{9492A7EB-1F73-409A-84C7-1A38184C1515}" type="presParOf" srcId="{E0A5E391-1E6C-4E17-9168-1A1028390549}" destId="{AD3764EF-32CC-4C76-918F-A87AECB40A30}" srcOrd="1" destOrd="0" presId="urn:microsoft.com/office/officeart/2005/8/layout/vList3"/>
    <dgm:cxn modelId="{5FCF6118-FA0F-45D8-9FC2-4AA111F1C738}" type="presParOf" srcId="{82ACA0F5-299C-4BD3-AF97-2A1315EFEF4B}" destId="{8AF9508A-7D85-4548-B73B-997C171CA1D6}" srcOrd="13" destOrd="0" presId="urn:microsoft.com/office/officeart/2005/8/layout/vList3"/>
    <dgm:cxn modelId="{8728F53A-1698-430C-906A-CBB75BAC913A}" type="presParOf" srcId="{82ACA0F5-299C-4BD3-AF97-2A1315EFEF4B}" destId="{D10DE97D-7461-4F70-BF26-135C29BDD83F}" srcOrd="14" destOrd="0" presId="urn:microsoft.com/office/officeart/2005/8/layout/vList3"/>
    <dgm:cxn modelId="{C0275C09-C4D1-44CE-9A55-3C8895FC7407}" type="presParOf" srcId="{D10DE97D-7461-4F70-BF26-135C29BDD83F}" destId="{65DF09E2-9F74-47CB-A2B2-C2FC5369E61E}" srcOrd="0" destOrd="0" presId="urn:microsoft.com/office/officeart/2005/8/layout/vList3"/>
    <dgm:cxn modelId="{6A3A13BC-2001-4AE3-870C-BDAE4E586F23}" type="presParOf" srcId="{D10DE97D-7461-4F70-BF26-135C29BDD83F}" destId="{237E21F8-9BD3-44ED-88E2-7DC6FD3EDD9D}" srcOrd="1" destOrd="0" presId="urn:microsoft.com/office/officeart/2005/8/layout/vList3"/>
    <dgm:cxn modelId="{8314E478-BE39-414C-A87F-C997DBC80738}" type="presParOf" srcId="{82ACA0F5-299C-4BD3-AF97-2A1315EFEF4B}" destId="{41CBCACE-8934-49CC-9EC3-EA3994BB58CA}" srcOrd="15" destOrd="0" presId="urn:microsoft.com/office/officeart/2005/8/layout/vList3"/>
    <dgm:cxn modelId="{8B3D3DC7-A661-45BA-AED7-B176BD27D3C9}" type="presParOf" srcId="{82ACA0F5-299C-4BD3-AF97-2A1315EFEF4B}" destId="{ECC8F3F8-8C17-46E1-97E0-DA39ADF14734}" srcOrd="16" destOrd="0" presId="urn:microsoft.com/office/officeart/2005/8/layout/vList3"/>
    <dgm:cxn modelId="{DF7B1306-A02C-4F1E-AFC5-07899B45328A}" type="presParOf" srcId="{ECC8F3F8-8C17-46E1-97E0-DA39ADF14734}" destId="{12C42177-F84A-4759-9D3C-745DBFE42A7D}" srcOrd="0" destOrd="0" presId="urn:microsoft.com/office/officeart/2005/8/layout/vList3"/>
    <dgm:cxn modelId="{7AE966F8-887E-4D4F-B7C0-623DA462D5BC}" type="presParOf" srcId="{ECC8F3F8-8C17-46E1-97E0-DA39ADF14734}" destId="{89EEC309-3B0C-4325-A70C-CA75E307298A}" srcOrd="1" destOrd="0" presId="urn:microsoft.com/office/officeart/2005/8/layout/vList3"/>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4FF54-3D51-416E-8BB1-F41C10BBCB39}">
      <dsp:nvSpPr>
        <dsp:cNvPr id="0" name=""/>
        <dsp:cNvSpPr/>
      </dsp:nvSpPr>
      <dsp:spPr>
        <a:xfrm rot="10800000">
          <a:off x="1503856" y="809"/>
          <a:ext cx="5666199" cy="306625"/>
        </a:xfrm>
        <a:prstGeom prst="homePlate">
          <a:avLst/>
        </a:prstGeom>
        <a:no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213"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INTRODUCTION</a:t>
          </a:r>
          <a:endParaRPr lang="en-IN" sz="1400" kern="1200" dirty="0"/>
        </a:p>
      </dsp:txBody>
      <dsp:txXfrm rot="10800000">
        <a:off x="1580512" y="809"/>
        <a:ext cx="5589543" cy="306625"/>
      </dsp:txXfrm>
    </dsp:sp>
    <dsp:sp modelId="{77BC5670-EFE6-4EC2-9BFD-17B1AFA7E34C}">
      <dsp:nvSpPr>
        <dsp:cNvPr id="0" name=""/>
        <dsp:cNvSpPr/>
      </dsp:nvSpPr>
      <dsp:spPr>
        <a:xfrm>
          <a:off x="1350544" y="809"/>
          <a:ext cx="306625" cy="3066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11E8CF-97A7-484C-AC2E-5A01ABC45FCC}">
      <dsp:nvSpPr>
        <dsp:cNvPr id="0" name=""/>
        <dsp:cNvSpPr/>
      </dsp:nvSpPr>
      <dsp:spPr>
        <a:xfrm rot="10800000">
          <a:off x="1503856" y="398964"/>
          <a:ext cx="5666199" cy="306625"/>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213"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NEED OF PLAY STORE EDA</a:t>
          </a:r>
          <a:endParaRPr lang="en-IN" sz="1400" kern="1200" dirty="0"/>
        </a:p>
      </dsp:txBody>
      <dsp:txXfrm rot="10800000">
        <a:off x="1580512" y="398964"/>
        <a:ext cx="5589543" cy="306625"/>
      </dsp:txXfrm>
    </dsp:sp>
    <dsp:sp modelId="{8CD02799-F596-4B7A-82F1-0DD2DBA5A14E}">
      <dsp:nvSpPr>
        <dsp:cNvPr id="0" name=""/>
        <dsp:cNvSpPr/>
      </dsp:nvSpPr>
      <dsp:spPr>
        <a:xfrm>
          <a:off x="1350544" y="398964"/>
          <a:ext cx="306625" cy="3066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DBF9C7-81DA-4720-9774-06848A949EFA}">
      <dsp:nvSpPr>
        <dsp:cNvPr id="0" name=""/>
        <dsp:cNvSpPr/>
      </dsp:nvSpPr>
      <dsp:spPr>
        <a:xfrm rot="10800000">
          <a:off x="1503856" y="797119"/>
          <a:ext cx="5666199" cy="306625"/>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213"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FRAMEWORK FOR ANALYSIS</a:t>
          </a:r>
          <a:endParaRPr lang="en-IN" sz="1400" kern="1200" dirty="0"/>
        </a:p>
      </dsp:txBody>
      <dsp:txXfrm rot="10800000">
        <a:off x="1580512" y="797119"/>
        <a:ext cx="5589543" cy="306625"/>
      </dsp:txXfrm>
    </dsp:sp>
    <dsp:sp modelId="{A728DD56-A243-40F0-8158-8BC641494636}">
      <dsp:nvSpPr>
        <dsp:cNvPr id="0" name=""/>
        <dsp:cNvSpPr/>
      </dsp:nvSpPr>
      <dsp:spPr>
        <a:xfrm>
          <a:off x="1350544" y="797119"/>
          <a:ext cx="306625" cy="3066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F04A06-03D2-4964-944F-CF8F75C0F749}">
      <dsp:nvSpPr>
        <dsp:cNvPr id="0" name=""/>
        <dsp:cNvSpPr/>
      </dsp:nvSpPr>
      <dsp:spPr>
        <a:xfrm rot="10800000">
          <a:off x="1503856" y="1195274"/>
          <a:ext cx="5666199" cy="306625"/>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213"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ASK QUESTION TO MAKE DATA DRIVEN DECISIONS</a:t>
          </a:r>
          <a:endParaRPr lang="en-IN" sz="1400" kern="1200" dirty="0"/>
        </a:p>
      </dsp:txBody>
      <dsp:txXfrm rot="10800000">
        <a:off x="1580512" y="1195274"/>
        <a:ext cx="5589543" cy="306625"/>
      </dsp:txXfrm>
    </dsp:sp>
    <dsp:sp modelId="{483CA4F4-B741-4D0A-AA76-0900F0BB9FBC}">
      <dsp:nvSpPr>
        <dsp:cNvPr id="0" name=""/>
        <dsp:cNvSpPr/>
      </dsp:nvSpPr>
      <dsp:spPr>
        <a:xfrm>
          <a:off x="1350544" y="1195274"/>
          <a:ext cx="306625" cy="3066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A51C7B-B07D-4B0D-A80E-6BF90600C613}">
      <dsp:nvSpPr>
        <dsp:cNvPr id="0" name=""/>
        <dsp:cNvSpPr/>
      </dsp:nvSpPr>
      <dsp:spPr>
        <a:xfrm rot="10800000">
          <a:off x="1503856" y="1593429"/>
          <a:ext cx="5666199" cy="306625"/>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213"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PREPARE DATA FOR EXPLORATION</a:t>
          </a:r>
          <a:endParaRPr lang="en-IN" sz="1400" kern="1200" dirty="0"/>
        </a:p>
      </dsp:txBody>
      <dsp:txXfrm rot="10800000">
        <a:off x="1580512" y="1593429"/>
        <a:ext cx="5589543" cy="306625"/>
      </dsp:txXfrm>
    </dsp:sp>
    <dsp:sp modelId="{0308D4D5-9B4E-45B5-BF47-9AB1B7EC926B}">
      <dsp:nvSpPr>
        <dsp:cNvPr id="0" name=""/>
        <dsp:cNvSpPr/>
      </dsp:nvSpPr>
      <dsp:spPr>
        <a:xfrm>
          <a:off x="1350544" y="1593429"/>
          <a:ext cx="306625" cy="3066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8A8CF3-E84C-4C14-9CC8-EA96DAD048AC}">
      <dsp:nvSpPr>
        <dsp:cNvPr id="0" name=""/>
        <dsp:cNvSpPr/>
      </dsp:nvSpPr>
      <dsp:spPr>
        <a:xfrm rot="10800000">
          <a:off x="1503856" y="1991584"/>
          <a:ext cx="5666199" cy="306625"/>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213"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PROCESS DATA FORM DIRTY TO CLEAN</a:t>
          </a:r>
          <a:endParaRPr lang="en-IN" sz="1400" kern="1200" dirty="0"/>
        </a:p>
      </dsp:txBody>
      <dsp:txXfrm rot="10800000">
        <a:off x="1580512" y="1991584"/>
        <a:ext cx="5589543" cy="306625"/>
      </dsp:txXfrm>
    </dsp:sp>
    <dsp:sp modelId="{39E1BF91-FEF9-46A7-A617-4267129E1BB0}">
      <dsp:nvSpPr>
        <dsp:cNvPr id="0" name=""/>
        <dsp:cNvSpPr/>
      </dsp:nvSpPr>
      <dsp:spPr>
        <a:xfrm>
          <a:off x="1350544" y="1991584"/>
          <a:ext cx="306625" cy="3066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3764EF-32CC-4C76-918F-A87AECB40A30}">
      <dsp:nvSpPr>
        <dsp:cNvPr id="0" name=""/>
        <dsp:cNvSpPr/>
      </dsp:nvSpPr>
      <dsp:spPr>
        <a:xfrm rot="10800000">
          <a:off x="1503856" y="2389739"/>
          <a:ext cx="5666199" cy="306625"/>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213"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ANALYSE DATA TO ANSWER</a:t>
          </a:r>
          <a:endParaRPr lang="en-IN" sz="1400" kern="1200" dirty="0"/>
        </a:p>
      </dsp:txBody>
      <dsp:txXfrm rot="10800000">
        <a:off x="1580512" y="2389739"/>
        <a:ext cx="5589543" cy="306625"/>
      </dsp:txXfrm>
    </dsp:sp>
    <dsp:sp modelId="{2A85896D-1893-4F22-B2F0-30C6A7D45B8D}">
      <dsp:nvSpPr>
        <dsp:cNvPr id="0" name=""/>
        <dsp:cNvSpPr/>
      </dsp:nvSpPr>
      <dsp:spPr>
        <a:xfrm>
          <a:off x="1350544" y="2389739"/>
          <a:ext cx="306625" cy="3066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7E21F8-9BD3-44ED-88E2-7DC6FD3EDD9D}">
      <dsp:nvSpPr>
        <dsp:cNvPr id="0" name=""/>
        <dsp:cNvSpPr/>
      </dsp:nvSpPr>
      <dsp:spPr>
        <a:xfrm rot="10800000">
          <a:off x="1503856" y="2787894"/>
          <a:ext cx="5666199" cy="306625"/>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213"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SHARE YOUR FINDING</a:t>
          </a:r>
          <a:endParaRPr lang="en-IN" sz="1400" kern="1200" dirty="0"/>
        </a:p>
      </dsp:txBody>
      <dsp:txXfrm rot="10800000">
        <a:off x="1580512" y="2787894"/>
        <a:ext cx="5589543" cy="306625"/>
      </dsp:txXfrm>
    </dsp:sp>
    <dsp:sp modelId="{65DF09E2-9F74-47CB-A2B2-C2FC5369E61E}">
      <dsp:nvSpPr>
        <dsp:cNvPr id="0" name=""/>
        <dsp:cNvSpPr/>
      </dsp:nvSpPr>
      <dsp:spPr>
        <a:xfrm>
          <a:off x="1350544" y="2787894"/>
          <a:ext cx="306625" cy="3066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EEC309-3B0C-4325-A70C-CA75E307298A}">
      <dsp:nvSpPr>
        <dsp:cNvPr id="0" name=""/>
        <dsp:cNvSpPr/>
      </dsp:nvSpPr>
      <dsp:spPr>
        <a:xfrm rot="10800000">
          <a:off x="1503856" y="3186049"/>
          <a:ext cx="5666199" cy="306625"/>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213"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ACT ON THE INSIDES </a:t>
          </a:r>
          <a:endParaRPr lang="en-IN" sz="1400" kern="1200" dirty="0"/>
        </a:p>
      </dsp:txBody>
      <dsp:txXfrm rot="10800000">
        <a:off x="1580512" y="3186049"/>
        <a:ext cx="5589543" cy="306625"/>
      </dsp:txXfrm>
    </dsp:sp>
    <dsp:sp modelId="{12C42177-F84A-4759-9D3C-745DBFE42A7D}">
      <dsp:nvSpPr>
        <dsp:cNvPr id="0" name=""/>
        <dsp:cNvSpPr/>
      </dsp:nvSpPr>
      <dsp:spPr>
        <a:xfrm>
          <a:off x="1350544" y="3186049"/>
          <a:ext cx="306625" cy="30662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8221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4.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peoplematters.in/article/talent-acquisition/the-power-of-thank-you-notes-1688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16582"/>
            <a:ext cx="8512500" cy="184793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u="sng" dirty="0">
                <a:solidFill>
                  <a:srgbClr val="CC0000"/>
                </a:solidFill>
                <a:latin typeface="Montserrat"/>
                <a:ea typeface="Montserrat"/>
                <a:cs typeface="Montserrat"/>
                <a:sym typeface="Montserrat"/>
              </a:rPr>
              <a:t>Capstone Project</a:t>
            </a:r>
            <a:endParaRPr sz="4200" b="1" u="sng"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Exploratory Data Analysis On Google Play Store Apps Reviews.</a:t>
            </a:r>
          </a:p>
        </p:txBody>
      </p:sp>
      <p:pic>
        <p:nvPicPr>
          <p:cNvPr id="8" name="Picture 7">
            <a:extLst>
              <a:ext uri="{FF2B5EF4-FFF2-40B4-BE49-F238E27FC236}">
                <a16:creationId xmlns:a16="http://schemas.microsoft.com/office/drawing/2014/main" id="{DE2FA931-AD7F-C714-73B5-90FEEE0C2331}"/>
              </a:ext>
            </a:extLst>
          </p:cNvPr>
          <p:cNvPicPr>
            <a:picLocks noChangeAspect="1"/>
          </p:cNvPicPr>
          <p:nvPr/>
        </p:nvPicPr>
        <p:blipFill>
          <a:blip r:embed="rId3"/>
          <a:stretch>
            <a:fillRect/>
          </a:stretch>
        </p:blipFill>
        <p:spPr>
          <a:xfrm>
            <a:off x="0" y="1864520"/>
            <a:ext cx="4464425" cy="3262398"/>
          </a:xfrm>
          <a:prstGeom prst="rect">
            <a:avLst/>
          </a:prstGeom>
        </p:spPr>
      </p:pic>
      <p:sp>
        <p:nvSpPr>
          <p:cNvPr id="9" name="TextBox 8">
            <a:extLst>
              <a:ext uri="{FF2B5EF4-FFF2-40B4-BE49-F238E27FC236}">
                <a16:creationId xmlns:a16="http://schemas.microsoft.com/office/drawing/2014/main" id="{081AB6C4-941D-35B0-8E8F-27789C22B235}"/>
              </a:ext>
            </a:extLst>
          </p:cNvPr>
          <p:cNvSpPr txBox="1"/>
          <p:nvPr/>
        </p:nvSpPr>
        <p:spPr>
          <a:xfrm>
            <a:off x="4679576" y="2888368"/>
            <a:ext cx="3005034" cy="1477328"/>
          </a:xfrm>
          <a:prstGeom prst="rect">
            <a:avLst/>
          </a:prstGeom>
          <a:noFill/>
        </p:spPr>
        <p:txBody>
          <a:bodyPr wrap="square" rtlCol="0">
            <a:spAutoFit/>
          </a:bodyPr>
          <a:lstStyle/>
          <a:p>
            <a:pPr algn="ctr"/>
            <a:r>
              <a:rPr lang="en-IN" sz="1800" b="1" u="sng" dirty="0">
                <a:solidFill>
                  <a:schemeClr val="accent5">
                    <a:lumMod val="50000"/>
                  </a:schemeClr>
                </a:solidFill>
              </a:rPr>
              <a:t>PRESENTED BY</a:t>
            </a:r>
          </a:p>
          <a:p>
            <a:pPr algn="ctr"/>
            <a:endParaRPr lang="en-IN" sz="1800" dirty="0">
              <a:solidFill>
                <a:schemeClr val="accent5">
                  <a:lumMod val="50000"/>
                </a:schemeClr>
              </a:solidFill>
            </a:endParaRPr>
          </a:p>
          <a:p>
            <a:pPr algn="ctr"/>
            <a:r>
              <a:rPr lang="en-IN" sz="1800" dirty="0">
                <a:solidFill>
                  <a:schemeClr val="accent5">
                    <a:lumMod val="50000"/>
                  </a:schemeClr>
                </a:solidFill>
              </a:rPr>
              <a:t>Ashish Mali</a:t>
            </a:r>
          </a:p>
          <a:p>
            <a:pPr algn="ctr"/>
            <a:r>
              <a:rPr lang="en-IN" sz="1800" dirty="0">
                <a:solidFill>
                  <a:schemeClr val="accent5">
                    <a:lumMod val="50000"/>
                  </a:schemeClr>
                </a:solidFill>
              </a:rPr>
              <a:t>Data Science Trainee,</a:t>
            </a:r>
          </a:p>
          <a:p>
            <a:pPr algn="ctr"/>
            <a:r>
              <a:rPr lang="en-IN" sz="1800" dirty="0">
                <a:solidFill>
                  <a:schemeClr val="accent5">
                    <a:lumMod val="50000"/>
                  </a:schemeClr>
                </a:solidFill>
              </a:rPr>
              <a:t>AlmaBetter</a:t>
            </a:r>
          </a:p>
        </p:txBody>
      </p:sp>
      <p:sp>
        <p:nvSpPr>
          <p:cNvPr id="10" name="Rectangle: Rounded Corners 9">
            <a:extLst>
              <a:ext uri="{FF2B5EF4-FFF2-40B4-BE49-F238E27FC236}">
                <a16:creationId xmlns:a16="http://schemas.microsoft.com/office/drawing/2014/main" id="{8788C853-4533-5D79-E2E6-73A7621373A5}"/>
              </a:ext>
            </a:extLst>
          </p:cNvPr>
          <p:cNvSpPr/>
          <p:nvPr/>
        </p:nvSpPr>
        <p:spPr>
          <a:xfrm>
            <a:off x="4679576" y="2649071"/>
            <a:ext cx="3005034" cy="184793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D703-9582-B125-648E-2E5A7A0544AC}"/>
              </a:ext>
            </a:extLst>
          </p:cNvPr>
          <p:cNvSpPr>
            <a:spLocks noGrp="1"/>
          </p:cNvSpPr>
          <p:nvPr>
            <p:ph type="title"/>
          </p:nvPr>
        </p:nvSpPr>
        <p:spPr/>
        <p:txBody>
          <a:bodyPr/>
          <a:lstStyle/>
          <a:p>
            <a:pPr marL="457200" indent="-457200" algn="ctr">
              <a:buFont typeface="Wingdings" panose="05000000000000000000" pitchFamily="2" charset="2"/>
              <a:buChar char="Ø"/>
            </a:pPr>
            <a:r>
              <a:rPr lang="en-IN" u="sng" dirty="0"/>
              <a:t>PREPARE DATA FOR EXPLORATION</a:t>
            </a:r>
            <a:br>
              <a:rPr lang="en-IN" dirty="0"/>
            </a:br>
            <a:endParaRPr lang="en-IN" dirty="0"/>
          </a:p>
        </p:txBody>
      </p:sp>
      <p:sp>
        <p:nvSpPr>
          <p:cNvPr id="3" name="Text Placeholder 2">
            <a:extLst>
              <a:ext uri="{FF2B5EF4-FFF2-40B4-BE49-F238E27FC236}">
                <a16:creationId xmlns:a16="http://schemas.microsoft.com/office/drawing/2014/main" id="{E747B19C-3D4C-5373-727E-6F434C43F667}"/>
              </a:ext>
            </a:extLst>
          </p:cNvPr>
          <p:cNvSpPr>
            <a:spLocks noGrp="1"/>
          </p:cNvSpPr>
          <p:nvPr>
            <p:ph type="body" idx="1"/>
          </p:nvPr>
        </p:nvSpPr>
        <p:spPr>
          <a:xfrm>
            <a:off x="311700" y="1152475"/>
            <a:ext cx="8520600" cy="3668296"/>
          </a:xfrm>
        </p:spPr>
        <p:txBody>
          <a:bodyPr/>
          <a:lstStyle/>
          <a:p>
            <a:pPr lvl="1">
              <a:lnSpc>
                <a:spcPct val="100000"/>
              </a:lnSpc>
              <a:buBlip>
                <a:blip r:embed="rId2">
                  <a:extLst>
                    <a:ext uri="{96DAC541-7B7A-43D3-8B79-37D633B846F1}">
                      <asvg:svgBlip xmlns:asvg="http://schemas.microsoft.com/office/drawing/2016/SVG/main" r:embed="rId3"/>
                    </a:ext>
                  </a:extLst>
                </a:blip>
              </a:buBlip>
            </a:pPr>
            <a:r>
              <a:rPr lang="en-US" sz="1050" b="1" dirty="0" err="1">
                <a:solidFill>
                  <a:schemeClr val="bg1"/>
                </a:solidFill>
              </a:rPr>
              <a:t>Content_Rating</a:t>
            </a:r>
            <a:r>
              <a:rPr lang="en-US" sz="1050" b="1" dirty="0">
                <a:solidFill>
                  <a:schemeClr val="bg1"/>
                </a:solidFill>
              </a:rPr>
              <a:t> - </a:t>
            </a:r>
            <a:r>
              <a:rPr lang="en-US" sz="1050" dirty="0">
                <a:solidFill>
                  <a:schemeClr val="bg1"/>
                </a:solidFill>
              </a:rPr>
              <a:t>minimum age recommended to use application - </a:t>
            </a:r>
            <a:r>
              <a:rPr lang="en-US" sz="1050" b="1" dirty="0">
                <a:solidFill>
                  <a:schemeClr val="bg1"/>
                </a:solidFill>
              </a:rPr>
              <a:t>Qualitative data, &amp; Scale is Nominal.</a:t>
            </a:r>
          </a:p>
          <a:p>
            <a:pPr lvl="1">
              <a:lnSpc>
                <a:spcPct val="100000"/>
              </a:lnSpc>
              <a:buBlip>
                <a:blip r:embed="rId2">
                  <a:extLst>
                    <a:ext uri="{96DAC541-7B7A-43D3-8B79-37D633B846F1}">
                      <asvg:svgBlip xmlns:asvg="http://schemas.microsoft.com/office/drawing/2016/SVG/main" r:embed="rId3"/>
                    </a:ext>
                  </a:extLst>
                </a:blip>
              </a:buBlip>
            </a:pPr>
            <a:r>
              <a:rPr lang="en-US" sz="1050" b="1" dirty="0">
                <a:solidFill>
                  <a:schemeClr val="bg1"/>
                </a:solidFill>
              </a:rPr>
              <a:t>Genres</a:t>
            </a:r>
            <a:r>
              <a:rPr lang="en-US" sz="1050" dirty="0">
                <a:solidFill>
                  <a:schemeClr val="bg1"/>
                </a:solidFill>
              </a:rPr>
              <a:t> A sub category for the app - </a:t>
            </a:r>
            <a:r>
              <a:rPr lang="en-US" sz="1050" b="1" dirty="0">
                <a:solidFill>
                  <a:schemeClr val="bg1"/>
                </a:solidFill>
              </a:rPr>
              <a:t>Qualitative data, &amp; scale is Nominal.</a:t>
            </a:r>
          </a:p>
          <a:p>
            <a:pPr lvl="1">
              <a:lnSpc>
                <a:spcPct val="100000"/>
              </a:lnSpc>
              <a:buBlip>
                <a:blip r:embed="rId2">
                  <a:extLst>
                    <a:ext uri="{96DAC541-7B7A-43D3-8B79-37D633B846F1}">
                      <asvg:svgBlip xmlns:asvg="http://schemas.microsoft.com/office/drawing/2016/SVG/main" r:embed="rId3"/>
                    </a:ext>
                  </a:extLst>
                </a:blip>
              </a:buBlip>
            </a:pPr>
            <a:r>
              <a:rPr lang="en-US" sz="1050" b="1" dirty="0" err="1">
                <a:solidFill>
                  <a:schemeClr val="bg1"/>
                </a:solidFill>
              </a:rPr>
              <a:t>Last_Updated</a:t>
            </a:r>
            <a:r>
              <a:rPr lang="en-US" sz="1050" b="1" dirty="0">
                <a:solidFill>
                  <a:schemeClr val="bg1"/>
                </a:solidFill>
              </a:rPr>
              <a:t> – </a:t>
            </a:r>
            <a:r>
              <a:rPr lang="en-US" sz="1050" dirty="0">
                <a:solidFill>
                  <a:schemeClr val="bg1"/>
                </a:solidFill>
              </a:rPr>
              <a:t>holds the date-time value when app got update - </a:t>
            </a:r>
            <a:r>
              <a:rPr lang="en-US" sz="1050" b="1" dirty="0">
                <a:solidFill>
                  <a:schemeClr val="bg1"/>
                </a:solidFill>
              </a:rPr>
              <a:t>Quantitative data, &amp; Scale is Ratio level</a:t>
            </a:r>
            <a:endParaRPr lang="en-US" sz="1050" dirty="0">
              <a:solidFill>
                <a:schemeClr val="bg1"/>
              </a:solidFill>
            </a:endParaRPr>
          </a:p>
          <a:p>
            <a:pPr marL="596900" lvl="1" indent="0">
              <a:lnSpc>
                <a:spcPct val="100000"/>
              </a:lnSpc>
              <a:buNone/>
            </a:pPr>
            <a:r>
              <a:rPr lang="en-US" sz="1050" u="sng" dirty="0">
                <a:solidFill>
                  <a:schemeClr val="bg1"/>
                </a:solidFill>
              </a:rPr>
              <a:t>Let’s do the same with the user review dataset</a:t>
            </a:r>
          </a:p>
          <a:p>
            <a:pPr lvl="1">
              <a:lnSpc>
                <a:spcPct val="100000"/>
              </a:lnSpc>
              <a:buBlip>
                <a:blip r:embed="rId2">
                  <a:extLst>
                    <a:ext uri="{96DAC541-7B7A-43D3-8B79-37D633B846F1}">
                      <asvg:svgBlip xmlns:asvg="http://schemas.microsoft.com/office/drawing/2016/SVG/main" r:embed="rId3"/>
                    </a:ext>
                  </a:extLst>
                </a:blip>
              </a:buBlip>
            </a:pPr>
            <a:r>
              <a:rPr lang="en-US" sz="1050" b="1" dirty="0">
                <a:solidFill>
                  <a:schemeClr val="bg1"/>
                </a:solidFill>
              </a:rPr>
              <a:t>App - </a:t>
            </a:r>
            <a:r>
              <a:rPr lang="en-US" sz="1050" dirty="0">
                <a:solidFill>
                  <a:schemeClr val="bg1"/>
                </a:solidFill>
              </a:rPr>
              <a:t>name of the application - </a:t>
            </a:r>
            <a:r>
              <a:rPr lang="en-US" sz="1050" b="1" dirty="0">
                <a:solidFill>
                  <a:schemeClr val="bg1"/>
                </a:solidFill>
              </a:rPr>
              <a:t>Qualitative data, &amp; Scale Nominal.</a:t>
            </a:r>
          </a:p>
          <a:p>
            <a:pPr lvl="1">
              <a:lnSpc>
                <a:spcPct val="100000"/>
              </a:lnSpc>
              <a:buBlip>
                <a:blip r:embed="rId2">
                  <a:extLst>
                    <a:ext uri="{96DAC541-7B7A-43D3-8B79-37D633B846F1}">
                      <asvg:svgBlip xmlns:asvg="http://schemas.microsoft.com/office/drawing/2016/SVG/main" r:embed="rId3"/>
                    </a:ext>
                  </a:extLst>
                </a:blip>
              </a:buBlip>
            </a:pPr>
            <a:r>
              <a:rPr lang="en-US" sz="1050" b="1" dirty="0" err="1">
                <a:solidFill>
                  <a:schemeClr val="bg1"/>
                </a:solidFill>
              </a:rPr>
              <a:t>Translated_Review</a:t>
            </a:r>
            <a:r>
              <a:rPr lang="en-US" sz="1050" b="1" dirty="0">
                <a:solidFill>
                  <a:schemeClr val="bg1"/>
                </a:solidFill>
              </a:rPr>
              <a:t> - </a:t>
            </a:r>
            <a:r>
              <a:rPr lang="en-US" sz="1050" dirty="0">
                <a:solidFill>
                  <a:schemeClr val="bg1"/>
                </a:solidFill>
              </a:rPr>
              <a:t>string for text as review - </a:t>
            </a:r>
            <a:r>
              <a:rPr lang="en-US" sz="1050" b="1" dirty="0">
                <a:solidFill>
                  <a:schemeClr val="bg1"/>
                </a:solidFill>
              </a:rPr>
              <a:t>Qualitative data, &amp; Nominal.</a:t>
            </a:r>
          </a:p>
          <a:p>
            <a:pPr lvl="1">
              <a:lnSpc>
                <a:spcPct val="100000"/>
              </a:lnSpc>
              <a:buBlip>
                <a:blip r:embed="rId2">
                  <a:extLst>
                    <a:ext uri="{96DAC541-7B7A-43D3-8B79-37D633B846F1}">
                      <asvg:svgBlip xmlns:asvg="http://schemas.microsoft.com/office/drawing/2016/SVG/main" r:embed="rId3"/>
                    </a:ext>
                  </a:extLst>
                </a:blip>
              </a:buBlip>
            </a:pPr>
            <a:r>
              <a:rPr lang="en-US" sz="1050" b="1" dirty="0">
                <a:solidFill>
                  <a:schemeClr val="bg1"/>
                </a:solidFill>
              </a:rPr>
              <a:t>Sentiment </a:t>
            </a:r>
            <a:r>
              <a:rPr lang="en-US" sz="1050" dirty="0">
                <a:solidFill>
                  <a:schemeClr val="bg1"/>
                </a:solidFill>
              </a:rPr>
              <a:t>typically contain three values - </a:t>
            </a:r>
            <a:r>
              <a:rPr lang="en-US" sz="1050" b="1" dirty="0">
                <a:solidFill>
                  <a:schemeClr val="bg1"/>
                </a:solidFill>
              </a:rPr>
              <a:t>Qualitative data, &amp; Scale is Ordinal.</a:t>
            </a:r>
          </a:p>
          <a:p>
            <a:pPr lvl="1">
              <a:lnSpc>
                <a:spcPct val="100000"/>
              </a:lnSpc>
              <a:buBlip>
                <a:blip r:embed="rId2">
                  <a:extLst>
                    <a:ext uri="{96DAC541-7B7A-43D3-8B79-37D633B846F1}">
                      <asvg:svgBlip xmlns:asvg="http://schemas.microsoft.com/office/drawing/2016/SVG/main" r:embed="rId3"/>
                    </a:ext>
                  </a:extLst>
                </a:blip>
              </a:buBlip>
            </a:pPr>
            <a:r>
              <a:rPr lang="en-US" sz="1050" b="1" dirty="0" err="1">
                <a:solidFill>
                  <a:schemeClr val="bg1"/>
                </a:solidFill>
              </a:rPr>
              <a:t>Sentiment_Polarity</a:t>
            </a:r>
            <a:r>
              <a:rPr lang="en-US" sz="1050" b="1" dirty="0">
                <a:solidFill>
                  <a:schemeClr val="bg1"/>
                </a:solidFill>
              </a:rPr>
              <a:t> -  </a:t>
            </a:r>
            <a:r>
              <a:rPr lang="en-US" sz="1050" dirty="0">
                <a:solidFill>
                  <a:schemeClr val="bg1"/>
                </a:solidFill>
              </a:rPr>
              <a:t>A fixed range of integer values - </a:t>
            </a:r>
            <a:r>
              <a:rPr lang="en-US" sz="1050" b="1" dirty="0">
                <a:solidFill>
                  <a:schemeClr val="bg1"/>
                </a:solidFill>
              </a:rPr>
              <a:t>Quantitative data, &amp; Scale is Ratio level.</a:t>
            </a:r>
          </a:p>
          <a:p>
            <a:pPr lvl="1">
              <a:lnSpc>
                <a:spcPct val="100000"/>
              </a:lnSpc>
              <a:buBlip>
                <a:blip r:embed="rId2">
                  <a:extLst>
                    <a:ext uri="{96DAC541-7B7A-43D3-8B79-37D633B846F1}">
                      <asvg:svgBlip xmlns:asvg="http://schemas.microsoft.com/office/drawing/2016/SVG/main" r:embed="rId3"/>
                    </a:ext>
                  </a:extLst>
                </a:blip>
              </a:buBlip>
            </a:pPr>
            <a:r>
              <a:rPr lang="en-US" sz="1050" b="1" dirty="0" err="1">
                <a:solidFill>
                  <a:schemeClr val="bg1"/>
                </a:solidFill>
              </a:rPr>
              <a:t>Sentiment_Subjectivity</a:t>
            </a:r>
            <a:r>
              <a:rPr lang="en-US" sz="1050" b="1" dirty="0">
                <a:solidFill>
                  <a:schemeClr val="bg1"/>
                </a:solidFill>
              </a:rPr>
              <a:t> - </a:t>
            </a:r>
            <a:r>
              <a:rPr lang="en-US" sz="1050" dirty="0">
                <a:solidFill>
                  <a:schemeClr val="bg1"/>
                </a:solidFill>
              </a:rPr>
              <a:t>Also, a fixed range of integer values - </a:t>
            </a:r>
            <a:r>
              <a:rPr lang="en-US" sz="1050" b="1" dirty="0">
                <a:solidFill>
                  <a:schemeClr val="bg1"/>
                </a:solidFill>
              </a:rPr>
              <a:t>Quantitative data, &amp; Scale is Ratio level.</a:t>
            </a:r>
          </a:p>
        </p:txBody>
      </p:sp>
    </p:spTree>
    <p:extLst>
      <p:ext uri="{BB962C8B-B14F-4D97-AF65-F5344CB8AC3E}">
        <p14:creationId xmlns:p14="http://schemas.microsoft.com/office/powerpoint/2010/main" val="380847645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BD98-86C1-CD4E-0324-70D14418FB70}"/>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PROCESS DATA FORM DIRTY TO CLEAN</a:t>
            </a:r>
            <a:br>
              <a:rPr lang="en-IN" dirty="0"/>
            </a:br>
            <a:endParaRPr lang="en-IN" dirty="0"/>
          </a:p>
        </p:txBody>
      </p:sp>
      <p:sp>
        <p:nvSpPr>
          <p:cNvPr id="3" name="Text Placeholder 2">
            <a:extLst>
              <a:ext uri="{FF2B5EF4-FFF2-40B4-BE49-F238E27FC236}">
                <a16:creationId xmlns:a16="http://schemas.microsoft.com/office/drawing/2014/main" id="{6240EF5F-AA8C-12CF-94BD-0A6163A29A6B}"/>
              </a:ext>
            </a:extLst>
          </p:cNvPr>
          <p:cNvSpPr>
            <a:spLocks noGrp="1"/>
          </p:cNvSpPr>
          <p:nvPr>
            <p:ph type="body" idx="1"/>
          </p:nvPr>
        </p:nvSpPr>
        <p:spPr>
          <a:xfrm>
            <a:off x="311700" y="1152475"/>
            <a:ext cx="8520600" cy="3546000"/>
          </a:xfrm>
        </p:spPr>
        <p:txBody>
          <a:bodyPr/>
          <a:lstStyle/>
          <a:p>
            <a:pPr>
              <a:buBlip>
                <a:blip r:embed="rId2">
                  <a:extLst>
                    <a:ext uri="{96DAC541-7B7A-43D3-8B79-37D633B846F1}">
                      <asvg:svgBlip xmlns:asvg="http://schemas.microsoft.com/office/drawing/2016/SVG/main" r:embed="rId3"/>
                    </a:ext>
                  </a:extLst>
                </a:blip>
              </a:buBlip>
            </a:pPr>
            <a:r>
              <a:rPr lang="en-IN" sz="1200" b="1" u="sng" dirty="0">
                <a:solidFill>
                  <a:schemeClr val="accent5">
                    <a:lumMod val="50000"/>
                  </a:schemeClr>
                </a:solidFill>
              </a:rPr>
              <a:t>Handling Nan/Missing values</a:t>
            </a: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“Category”, “Rating”, “Type”, “Genres”, “</a:t>
            </a:r>
            <a:r>
              <a:rPr lang="en-IN" sz="1200" dirty="0" err="1">
                <a:solidFill>
                  <a:schemeClr val="accent5">
                    <a:lumMod val="50000"/>
                  </a:schemeClr>
                </a:solidFill>
              </a:rPr>
              <a:t>Current_ver</a:t>
            </a:r>
            <a:r>
              <a:rPr lang="en-IN" sz="1200" dirty="0">
                <a:solidFill>
                  <a:schemeClr val="accent5">
                    <a:lumMod val="50000"/>
                  </a:schemeClr>
                </a:solidFill>
              </a:rPr>
              <a:t>” and “</a:t>
            </a:r>
            <a:r>
              <a:rPr lang="en-IN" sz="1200" dirty="0" err="1">
                <a:solidFill>
                  <a:schemeClr val="accent5">
                    <a:lumMod val="50000"/>
                  </a:schemeClr>
                </a:solidFill>
              </a:rPr>
              <a:t>Android_ver</a:t>
            </a:r>
            <a:r>
              <a:rPr lang="en-IN" sz="1200" dirty="0">
                <a:solidFill>
                  <a:schemeClr val="accent5">
                    <a:lumMod val="50000"/>
                  </a:schemeClr>
                </a:solidFill>
              </a:rPr>
              <a:t>” contains null values.</a:t>
            </a: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Maximum null values are present in “Rating” attribute which account to 13.6% of total record.</a:t>
            </a: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Minimum null values are present in “Category”, “Type” and “Genres” these all three contains 1 null values each.</a:t>
            </a:r>
            <a:endParaRPr lang="en-IN" sz="1200" b="1" u="sng" dirty="0">
              <a:solidFill>
                <a:schemeClr val="accent5">
                  <a:lumMod val="50000"/>
                </a:schemeClr>
              </a:solidFill>
            </a:endParaRPr>
          </a:p>
          <a:p>
            <a:pPr marL="114300" indent="0">
              <a:buNone/>
            </a:pPr>
            <a:r>
              <a:rPr lang="en-IN" sz="1200" b="1" u="sng" dirty="0">
                <a:solidFill>
                  <a:schemeClr val="accent5">
                    <a:lumMod val="50000"/>
                  </a:schemeClr>
                </a:solidFill>
              </a:rPr>
              <a:t>“Category” and “Genres” attribute</a:t>
            </a:r>
          </a:p>
          <a:p>
            <a:pPr>
              <a:buBlip>
                <a:blip r:embed="rId6">
                  <a:extLst>
                    <a:ext uri="{96DAC541-7B7A-43D3-8B79-37D633B846F1}">
                      <asvg:svgBlip xmlns:asvg="http://schemas.microsoft.com/office/drawing/2016/SVG/main" r:embed="rId7"/>
                    </a:ext>
                  </a:extLst>
                </a:blip>
              </a:buBlip>
            </a:pPr>
            <a:r>
              <a:rPr lang="en-IN" sz="1200" dirty="0">
                <a:solidFill>
                  <a:schemeClr val="accent5">
                    <a:lumMod val="50000"/>
                  </a:schemeClr>
                </a:solidFill>
              </a:rPr>
              <a:t>Both contains 1 null value each.</a:t>
            </a:r>
          </a:p>
          <a:p>
            <a:pPr>
              <a:buBlip>
                <a:blip r:embed="rId6">
                  <a:extLst>
                    <a:ext uri="{96DAC541-7B7A-43D3-8B79-37D633B846F1}">
                      <asvg:svgBlip xmlns:asvg="http://schemas.microsoft.com/office/drawing/2016/SVG/main" r:embed="rId7"/>
                    </a:ext>
                  </a:extLst>
                </a:blip>
              </a:buBlip>
            </a:pPr>
            <a:r>
              <a:rPr lang="en-IN" sz="1200" dirty="0">
                <a:solidFill>
                  <a:schemeClr val="accent5">
                    <a:lumMod val="50000"/>
                  </a:schemeClr>
                </a:solidFill>
              </a:rPr>
              <a:t>Percentage impact is 0.09% only </a:t>
            </a:r>
          </a:p>
          <a:p>
            <a:pPr>
              <a:buBlip>
                <a:blip r:embed="rId6">
                  <a:extLst>
                    <a:ext uri="{96DAC541-7B7A-43D3-8B79-37D633B846F1}">
                      <asvg:svgBlip xmlns:asvg="http://schemas.microsoft.com/office/drawing/2016/SVG/main" r:embed="rId7"/>
                    </a:ext>
                  </a:extLst>
                </a:blip>
              </a:buBlip>
            </a:pPr>
            <a:r>
              <a:rPr lang="en-IN" sz="1200" dirty="0">
                <a:solidFill>
                  <a:schemeClr val="accent5">
                    <a:lumMod val="50000"/>
                  </a:schemeClr>
                </a:solidFill>
              </a:rPr>
              <a:t>We drop the records that corresponds to null values.</a:t>
            </a:r>
          </a:p>
          <a:p>
            <a:pPr marL="114300" indent="0">
              <a:buNone/>
            </a:pPr>
            <a:r>
              <a:rPr lang="en-IN" sz="1200" b="1" u="sng" dirty="0">
                <a:solidFill>
                  <a:schemeClr val="accent5">
                    <a:lumMod val="50000"/>
                  </a:schemeClr>
                </a:solidFill>
              </a:rPr>
              <a:t>“Type” attribute</a:t>
            </a:r>
          </a:p>
          <a:p>
            <a:pPr>
              <a:buBlip>
                <a:blip r:embed="rId6">
                  <a:extLst>
                    <a:ext uri="{96DAC541-7B7A-43D3-8B79-37D633B846F1}">
                      <asvg:svgBlip xmlns:asvg="http://schemas.microsoft.com/office/drawing/2016/SVG/main" r:embed="rId7"/>
                    </a:ext>
                  </a:extLst>
                </a:blip>
              </a:buBlip>
            </a:pPr>
            <a:r>
              <a:rPr lang="en-IN" sz="1200" dirty="0">
                <a:solidFill>
                  <a:schemeClr val="accent5">
                    <a:lumMod val="50000"/>
                  </a:schemeClr>
                </a:solidFill>
              </a:rPr>
              <a:t>Contains only one null value</a:t>
            </a:r>
          </a:p>
          <a:p>
            <a:pPr>
              <a:buBlip>
                <a:blip r:embed="rId6">
                  <a:extLst>
                    <a:ext uri="{96DAC541-7B7A-43D3-8B79-37D633B846F1}">
                      <asvg:svgBlip xmlns:asvg="http://schemas.microsoft.com/office/drawing/2016/SVG/main" r:embed="rId7"/>
                    </a:ext>
                  </a:extLst>
                </a:blip>
              </a:buBlip>
            </a:pPr>
            <a:r>
              <a:rPr lang="en-IN" sz="1200" dirty="0">
                <a:solidFill>
                  <a:schemeClr val="accent5">
                    <a:lumMod val="50000"/>
                  </a:schemeClr>
                </a:solidFill>
              </a:rPr>
              <a:t>Corresponding “Paid” attribute shows zero means it’s a free app.</a:t>
            </a:r>
          </a:p>
          <a:p>
            <a:pPr>
              <a:buBlip>
                <a:blip r:embed="rId6">
                  <a:extLst>
                    <a:ext uri="{96DAC541-7B7A-43D3-8B79-37D633B846F1}">
                      <asvg:svgBlip xmlns:asvg="http://schemas.microsoft.com/office/drawing/2016/SVG/main" r:embed="rId7"/>
                    </a:ext>
                  </a:extLst>
                </a:blip>
              </a:buBlip>
            </a:pPr>
            <a:r>
              <a:rPr lang="en-IN" sz="1200" dirty="0">
                <a:solidFill>
                  <a:schemeClr val="accent5">
                    <a:lumMod val="50000"/>
                  </a:schemeClr>
                </a:solidFill>
              </a:rPr>
              <a:t>Replace the </a:t>
            </a:r>
            <a:r>
              <a:rPr lang="en-IN" sz="1200" dirty="0" err="1">
                <a:solidFill>
                  <a:schemeClr val="accent5">
                    <a:lumMod val="50000"/>
                  </a:schemeClr>
                </a:solidFill>
              </a:rPr>
              <a:t>NaN</a:t>
            </a:r>
            <a:r>
              <a:rPr lang="en-IN" sz="1200" dirty="0">
                <a:solidFill>
                  <a:schemeClr val="accent5">
                    <a:lumMod val="50000"/>
                  </a:schemeClr>
                </a:solidFill>
              </a:rPr>
              <a:t> value with “Free”</a:t>
            </a:r>
          </a:p>
          <a:p>
            <a:pPr marL="114300" indent="0">
              <a:buNone/>
            </a:pPr>
            <a:r>
              <a:rPr lang="en-IN" sz="1200" b="1" u="sng" dirty="0">
                <a:solidFill>
                  <a:schemeClr val="accent5">
                    <a:lumMod val="50000"/>
                  </a:schemeClr>
                </a:solidFill>
              </a:rPr>
              <a:t>“</a:t>
            </a:r>
            <a:r>
              <a:rPr lang="en-IN" sz="1200" b="1" u="sng" dirty="0" err="1">
                <a:solidFill>
                  <a:schemeClr val="accent5">
                    <a:lumMod val="50000"/>
                  </a:schemeClr>
                </a:solidFill>
              </a:rPr>
              <a:t>Current_Ver</a:t>
            </a:r>
            <a:r>
              <a:rPr lang="en-IN" sz="1200" b="1" u="sng" dirty="0">
                <a:solidFill>
                  <a:schemeClr val="accent5">
                    <a:lumMod val="50000"/>
                  </a:schemeClr>
                </a:solidFill>
              </a:rPr>
              <a:t>” and “</a:t>
            </a:r>
            <a:r>
              <a:rPr lang="en-IN" sz="1200" b="1" u="sng" dirty="0" err="1">
                <a:solidFill>
                  <a:schemeClr val="accent5">
                    <a:lumMod val="50000"/>
                  </a:schemeClr>
                </a:solidFill>
              </a:rPr>
              <a:t>Android_Ver</a:t>
            </a:r>
            <a:r>
              <a:rPr lang="en-IN" sz="1200" b="1" u="sng" dirty="0">
                <a:solidFill>
                  <a:schemeClr val="accent5">
                    <a:lumMod val="50000"/>
                  </a:schemeClr>
                </a:solidFill>
              </a:rPr>
              <a:t>” attribute</a:t>
            </a:r>
          </a:p>
          <a:p>
            <a:pPr>
              <a:buBlip>
                <a:blip r:embed="rId6">
                  <a:extLst>
                    <a:ext uri="{96DAC541-7B7A-43D3-8B79-37D633B846F1}">
                      <asvg:svgBlip xmlns:asvg="http://schemas.microsoft.com/office/drawing/2016/SVG/main" r:embed="rId7"/>
                    </a:ext>
                  </a:extLst>
                </a:blip>
              </a:buBlip>
            </a:pPr>
            <a:r>
              <a:rPr lang="en-IN" sz="1200" dirty="0">
                <a:solidFill>
                  <a:schemeClr val="accent5">
                    <a:lumMod val="50000"/>
                  </a:schemeClr>
                </a:solidFill>
              </a:rPr>
              <a:t>No particular value from which we can replace the </a:t>
            </a:r>
            <a:r>
              <a:rPr lang="en-IN" sz="1200" dirty="0" err="1">
                <a:solidFill>
                  <a:schemeClr val="accent5">
                    <a:lumMod val="50000"/>
                  </a:schemeClr>
                </a:solidFill>
              </a:rPr>
              <a:t>NaN</a:t>
            </a:r>
            <a:r>
              <a:rPr lang="en-IN" sz="1200" dirty="0">
                <a:solidFill>
                  <a:schemeClr val="accent5">
                    <a:lumMod val="50000"/>
                  </a:schemeClr>
                </a:solidFill>
              </a:rPr>
              <a:t> value.</a:t>
            </a:r>
          </a:p>
          <a:p>
            <a:pPr>
              <a:buBlip>
                <a:blip r:embed="rId6">
                  <a:extLst>
                    <a:ext uri="{96DAC541-7B7A-43D3-8B79-37D633B846F1}">
                      <asvg:svgBlip xmlns:asvg="http://schemas.microsoft.com/office/drawing/2016/SVG/main" r:embed="rId7"/>
                    </a:ext>
                  </a:extLst>
                </a:blip>
              </a:buBlip>
            </a:pPr>
            <a:r>
              <a:rPr lang="en-IN" sz="1200" dirty="0">
                <a:solidFill>
                  <a:schemeClr val="accent5">
                    <a:lumMod val="50000"/>
                  </a:schemeClr>
                </a:solidFill>
              </a:rPr>
              <a:t>The percentage impact is just 0.074% and 0.018%.</a:t>
            </a:r>
          </a:p>
          <a:p>
            <a:pPr>
              <a:buBlip>
                <a:blip r:embed="rId6">
                  <a:extLst>
                    <a:ext uri="{96DAC541-7B7A-43D3-8B79-37D633B846F1}">
                      <asvg:svgBlip xmlns:asvg="http://schemas.microsoft.com/office/drawing/2016/SVG/main" r:embed="rId7"/>
                    </a:ext>
                  </a:extLst>
                </a:blip>
              </a:buBlip>
            </a:pPr>
            <a:r>
              <a:rPr lang="en-IN" sz="1200" dirty="0">
                <a:solidFill>
                  <a:schemeClr val="accent5">
                    <a:lumMod val="50000"/>
                  </a:schemeClr>
                </a:solidFill>
              </a:rPr>
              <a:t>We dropped the </a:t>
            </a:r>
            <a:r>
              <a:rPr lang="en-IN" sz="1200" dirty="0" err="1">
                <a:solidFill>
                  <a:schemeClr val="accent5">
                    <a:lumMod val="50000"/>
                  </a:schemeClr>
                </a:solidFill>
              </a:rPr>
              <a:t>NaN</a:t>
            </a:r>
            <a:r>
              <a:rPr lang="en-IN" sz="1200" dirty="0">
                <a:solidFill>
                  <a:schemeClr val="accent5">
                    <a:lumMod val="50000"/>
                  </a:schemeClr>
                </a:solidFill>
              </a:rPr>
              <a:t> values for these attributes as well.</a:t>
            </a:r>
          </a:p>
        </p:txBody>
      </p:sp>
    </p:spTree>
    <p:extLst>
      <p:ext uri="{BB962C8B-B14F-4D97-AF65-F5344CB8AC3E}">
        <p14:creationId xmlns:p14="http://schemas.microsoft.com/office/powerpoint/2010/main" val="196920163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BD98-86C1-CD4E-0324-70D14418FB70}"/>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PROCESS DATA FORM DIRTY TO CLEAN</a:t>
            </a:r>
            <a:br>
              <a:rPr lang="en-IN" dirty="0"/>
            </a:br>
            <a:endParaRPr lang="en-IN" dirty="0"/>
          </a:p>
        </p:txBody>
      </p:sp>
      <p:sp>
        <p:nvSpPr>
          <p:cNvPr id="3" name="Text Placeholder 2">
            <a:extLst>
              <a:ext uri="{FF2B5EF4-FFF2-40B4-BE49-F238E27FC236}">
                <a16:creationId xmlns:a16="http://schemas.microsoft.com/office/drawing/2014/main" id="{6240EF5F-AA8C-12CF-94BD-0A6163A29A6B}"/>
              </a:ext>
            </a:extLst>
          </p:cNvPr>
          <p:cNvSpPr>
            <a:spLocks noGrp="1"/>
          </p:cNvSpPr>
          <p:nvPr>
            <p:ph type="body" idx="1"/>
          </p:nvPr>
        </p:nvSpPr>
        <p:spPr>
          <a:xfrm>
            <a:off x="311700" y="1152475"/>
            <a:ext cx="8520600" cy="3546000"/>
          </a:xfrm>
        </p:spPr>
        <p:txBody>
          <a:bodyPr/>
          <a:lstStyle/>
          <a:p>
            <a:pPr marL="114300" indent="0">
              <a:buNone/>
            </a:pPr>
            <a:r>
              <a:rPr lang="en-IN" sz="1200" b="1" u="sng" dirty="0">
                <a:solidFill>
                  <a:schemeClr val="accent5">
                    <a:lumMod val="50000"/>
                  </a:schemeClr>
                </a:solidFill>
              </a:rPr>
              <a:t>“Rating” attribute</a:t>
            </a:r>
          </a:p>
          <a:p>
            <a:pPr>
              <a:buBlip>
                <a:blip r:embed="rId2">
                  <a:extLst>
                    <a:ext uri="{96DAC541-7B7A-43D3-8B79-37D633B846F1}">
                      <asvg:svgBlip xmlns:asvg="http://schemas.microsoft.com/office/drawing/2016/SVG/main" r:embed="rId3"/>
                    </a:ext>
                  </a:extLst>
                </a:blip>
              </a:buBlip>
            </a:pPr>
            <a:r>
              <a:rPr lang="en-IN" sz="1200" dirty="0">
                <a:solidFill>
                  <a:schemeClr val="accent5">
                    <a:lumMod val="50000"/>
                  </a:schemeClr>
                </a:solidFill>
              </a:rPr>
              <a:t>Attribute contains 13.6% of </a:t>
            </a:r>
            <a:r>
              <a:rPr lang="en-IN" sz="1200" dirty="0" err="1">
                <a:solidFill>
                  <a:schemeClr val="accent5">
                    <a:lumMod val="50000"/>
                  </a:schemeClr>
                </a:solidFill>
              </a:rPr>
              <a:t>NaN</a:t>
            </a:r>
            <a:r>
              <a:rPr lang="en-IN" sz="1200" dirty="0">
                <a:solidFill>
                  <a:schemeClr val="accent5">
                    <a:lumMod val="50000"/>
                  </a:schemeClr>
                </a:solidFill>
              </a:rPr>
              <a:t> values, so dropping the records is costly operation.</a:t>
            </a:r>
          </a:p>
          <a:p>
            <a:pPr>
              <a:buBlip>
                <a:blip r:embed="rId2">
                  <a:extLst>
                    <a:ext uri="{96DAC541-7B7A-43D3-8B79-37D633B846F1}">
                      <asvg:svgBlip xmlns:asvg="http://schemas.microsoft.com/office/drawing/2016/SVG/main" r:embed="rId3"/>
                    </a:ext>
                  </a:extLst>
                </a:blip>
              </a:buBlip>
            </a:pPr>
            <a:r>
              <a:rPr lang="en-IN" sz="1200" dirty="0">
                <a:solidFill>
                  <a:schemeClr val="accent5">
                    <a:lumMod val="50000"/>
                  </a:schemeClr>
                </a:solidFill>
              </a:rPr>
              <a:t>Using </a:t>
            </a:r>
            <a:r>
              <a:rPr lang="en-IN" sz="1200" dirty="0" err="1">
                <a:solidFill>
                  <a:schemeClr val="accent5">
                    <a:lumMod val="50000"/>
                  </a:schemeClr>
                </a:solidFill>
              </a:rPr>
              <a:t>distplot</a:t>
            </a:r>
            <a:r>
              <a:rPr lang="en-IN" sz="1200" dirty="0">
                <a:solidFill>
                  <a:schemeClr val="accent5">
                    <a:lumMod val="50000"/>
                  </a:schemeClr>
                </a:solidFill>
              </a:rPr>
              <a:t> we see the distribution of rating and box plot for the outliers.</a:t>
            </a: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lnSpc>
                <a:spcPct val="100000"/>
              </a:lnSpc>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lnSpc>
                <a:spcPct val="100000"/>
              </a:lnSpc>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lnSpc>
                <a:spcPct val="100000"/>
              </a:lnSpc>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lnSpc>
                <a:spcPct val="100000"/>
              </a:lnSpc>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lnSpc>
                <a:spcPct val="100000"/>
              </a:lnSpc>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lnSpc>
                <a:spcPct val="100000"/>
              </a:lnSpc>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marL="114300" indent="0">
              <a:lnSpc>
                <a:spcPct val="100000"/>
              </a:lnSpc>
              <a:buNone/>
            </a:pPr>
            <a:endParaRPr lang="en-US" sz="1200" dirty="0">
              <a:solidFill>
                <a:schemeClr val="accent5">
                  <a:lumMod val="50000"/>
                </a:schemeClr>
              </a:solidFill>
            </a:endParaRPr>
          </a:p>
          <a:p>
            <a:pPr marL="114300" indent="0">
              <a:lnSpc>
                <a:spcPct val="100000"/>
              </a:lnSpc>
              <a:buNone/>
            </a:pPr>
            <a:r>
              <a:rPr lang="en-US" sz="1200" dirty="0">
                <a:solidFill>
                  <a:schemeClr val="accent5">
                    <a:lumMod val="50000"/>
                  </a:schemeClr>
                </a:solidFill>
              </a:rPr>
              <a:t>.</a:t>
            </a:r>
          </a:p>
          <a:p>
            <a:pPr>
              <a:lnSpc>
                <a:spcPct val="100000"/>
              </a:lnSpc>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From the </a:t>
            </a:r>
            <a:r>
              <a:rPr lang="en-US" sz="1200" dirty="0" err="1">
                <a:solidFill>
                  <a:schemeClr val="accent5">
                    <a:lumMod val="50000"/>
                  </a:schemeClr>
                </a:solidFill>
              </a:rPr>
              <a:t>distplot</a:t>
            </a:r>
            <a:r>
              <a:rPr lang="en-US" sz="1200" dirty="0">
                <a:solidFill>
                  <a:schemeClr val="accent5">
                    <a:lumMod val="50000"/>
                  </a:schemeClr>
                </a:solidFill>
              </a:rPr>
              <a:t> visualizations, it is clear that the ratings are left skewed.</a:t>
            </a:r>
          </a:p>
          <a:p>
            <a:pPr>
              <a:lnSpc>
                <a:spcPct val="100000"/>
              </a:lnSpc>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We know that if the variable is skewed, the mean is biased by the values at the far end of the distribution. Therefore, the median is a better representation of the majority of the values in the variable.</a:t>
            </a:r>
          </a:p>
          <a:p>
            <a:pPr>
              <a:lnSpc>
                <a:spcPct val="100000"/>
              </a:lnSpc>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The median of the entries (excluding the </a:t>
            </a:r>
            <a:r>
              <a:rPr lang="en-US" sz="1200" dirty="0" err="1">
                <a:solidFill>
                  <a:schemeClr val="accent5">
                    <a:lumMod val="50000"/>
                  </a:schemeClr>
                </a:solidFill>
              </a:rPr>
              <a:t>NaN</a:t>
            </a:r>
            <a:r>
              <a:rPr lang="en-US" sz="1200" dirty="0">
                <a:solidFill>
                  <a:schemeClr val="accent5">
                    <a:lumMod val="50000"/>
                  </a:schemeClr>
                </a:solidFill>
              </a:rPr>
              <a:t> values) in the 'Rating' column comes to be 4.3</a:t>
            </a:r>
          </a:p>
          <a:p>
            <a:pPr>
              <a:lnSpc>
                <a:spcPct val="100000"/>
              </a:lnSpc>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Hence we will impute the </a:t>
            </a:r>
            <a:r>
              <a:rPr lang="en-US" sz="1200" dirty="0" err="1">
                <a:solidFill>
                  <a:schemeClr val="accent5">
                    <a:lumMod val="50000"/>
                  </a:schemeClr>
                </a:solidFill>
              </a:rPr>
              <a:t>NaN</a:t>
            </a:r>
            <a:r>
              <a:rPr lang="en-US" sz="1200" dirty="0">
                <a:solidFill>
                  <a:schemeClr val="accent5">
                    <a:lumMod val="50000"/>
                  </a:schemeClr>
                </a:solidFill>
              </a:rPr>
              <a:t> values in the Rating column with its </a:t>
            </a:r>
            <a:r>
              <a:rPr lang="en-US" sz="1200" b="1" u="sng" dirty="0">
                <a:solidFill>
                  <a:schemeClr val="accent5">
                    <a:lumMod val="50000"/>
                  </a:schemeClr>
                </a:solidFill>
              </a:rPr>
              <a:t>median.</a:t>
            </a:r>
            <a:endParaRPr lang="en-IN" sz="1200" b="1" u="sng" dirty="0">
              <a:solidFill>
                <a:schemeClr val="accent5">
                  <a:lumMod val="50000"/>
                </a:schemeClr>
              </a:solidFill>
            </a:endParaRPr>
          </a:p>
          <a:p>
            <a:pPr marL="114300" indent="0">
              <a:buNone/>
            </a:pPr>
            <a:endParaRPr lang="en-IN" sz="1200" dirty="0">
              <a:solidFill>
                <a:schemeClr val="accent5">
                  <a:lumMod val="50000"/>
                </a:schemeClr>
              </a:solidFill>
            </a:endParaRPr>
          </a:p>
        </p:txBody>
      </p:sp>
      <p:pic>
        <p:nvPicPr>
          <p:cNvPr id="5" name="Picture 4">
            <a:extLst>
              <a:ext uri="{FF2B5EF4-FFF2-40B4-BE49-F238E27FC236}">
                <a16:creationId xmlns:a16="http://schemas.microsoft.com/office/drawing/2014/main" id="{F67A9B57-39D8-CDEE-1A4C-9078C1CAE7E9}"/>
              </a:ext>
            </a:extLst>
          </p:cNvPr>
          <p:cNvPicPr>
            <a:picLocks noChangeAspect="1"/>
          </p:cNvPicPr>
          <p:nvPr/>
        </p:nvPicPr>
        <p:blipFill>
          <a:blip r:embed="rId4"/>
          <a:stretch>
            <a:fillRect/>
          </a:stretch>
        </p:blipFill>
        <p:spPr>
          <a:xfrm>
            <a:off x="1313505" y="2010335"/>
            <a:ext cx="4495623" cy="1472453"/>
          </a:xfrm>
          <a:prstGeom prst="rect">
            <a:avLst/>
          </a:prstGeom>
        </p:spPr>
      </p:pic>
    </p:spTree>
    <p:extLst>
      <p:ext uri="{BB962C8B-B14F-4D97-AF65-F5344CB8AC3E}">
        <p14:creationId xmlns:p14="http://schemas.microsoft.com/office/powerpoint/2010/main" val="425076648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BD98-86C1-CD4E-0324-70D14418FB70}"/>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PROCESS DATA FORM DIRTY TO CLEAN</a:t>
            </a:r>
            <a:br>
              <a:rPr lang="en-IN" dirty="0"/>
            </a:br>
            <a:endParaRPr lang="en-IN" dirty="0"/>
          </a:p>
        </p:txBody>
      </p:sp>
      <p:sp>
        <p:nvSpPr>
          <p:cNvPr id="3" name="Text Placeholder 2">
            <a:extLst>
              <a:ext uri="{FF2B5EF4-FFF2-40B4-BE49-F238E27FC236}">
                <a16:creationId xmlns:a16="http://schemas.microsoft.com/office/drawing/2014/main" id="{6240EF5F-AA8C-12CF-94BD-0A6163A29A6B}"/>
              </a:ext>
            </a:extLst>
          </p:cNvPr>
          <p:cNvSpPr>
            <a:spLocks noGrp="1"/>
          </p:cNvSpPr>
          <p:nvPr>
            <p:ph type="body" idx="1"/>
          </p:nvPr>
        </p:nvSpPr>
        <p:spPr>
          <a:xfrm>
            <a:off x="311700" y="1152474"/>
            <a:ext cx="8520600" cy="3822937"/>
          </a:xfrm>
        </p:spPr>
        <p:txBody>
          <a:bodyPr/>
          <a:lstStyle/>
          <a:p>
            <a:pPr>
              <a:buBlip>
                <a:blip r:embed="rId2">
                  <a:extLst>
                    <a:ext uri="{96DAC541-7B7A-43D3-8B79-37D633B846F1}">
                      <asvg:svgBlip xmlns:asvg="http://schemas.microsoft.com/office/drawing/2016/SVG/main" r:embed="rId3"/>
                    </a:ext>
                  </a:extLst>
                </a:blip>
              </a:buBlip>
            </a:pPr>
            <a:r>
              <a:rPr lang="en-IN" sz="1400" b="1" u="sng" dirty="0">
                <a:solidFill>
                  <a:schemeClr val="accent5">
                    <a:lumMod val="50000"/>
                  </a:schemeClr>
                </a:solidFill>
              </a:rPr>
              <a:t>Handling Duplicate, Data type, anomaly in the Dataset</a:t>
            </a:r>
          </a:p>
          <a:p>
            <a:pPr marL="114300" indent="0">
              <a:buNone/>
            </a:pPr>
            <a:endParaRPr lang="en-IN" sz="1200" dirty="0">
              <a:solidFill>
                <a:schemeClr val="accent5">
                  <a:lumMod val="50000"/>
                </a:schemeClr>
              </a:solidFill>
            </a:endParaRP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The “App” attribute records contains 483 duplicated values with accounts to 5% of total records.</a:t>
            </a: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Except “Rating” attribute which has a data type of “float64”, All other attribute has a data type of “object” (String).</a:t>
            </a: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For “Size” attribute we have the symbol like “MB” or “KB” to show the size of apps. We remove them and converted to single unit of measurement called megabits.</a:t>
            </a: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In the “Size” attribute we also have 12.7% of records which carries “Varies with device” value. So we have to handle them.</a:t>
            </a:r>
          </a:p>
          <a:p>
            <a:pPr>
              <a:buBlip>
                <a:blip r:embed="rId4">
                  <a:extLst>
                    <a:ext uri="{96DAC541-7B7A-43D3-8B79-37D633B846F1}">
                      <asvg:svgBlip xmlns:asvg="http://schemas.microsoft.com/office/drawing/2016/SVG/main" r:embed="rId5"/>
                    </a:ext>
                  </a:extLst>
                </a:blip>
              </a:buBlip>
            </a:pPr>
            <a:endParaRPr lang="en-IN" sz="1200" dirty="0">
              <a:solidFill>
                <a:schemeClr val="accent5">
                  <a:lumMod val="50000"/>
                </a:schemeClr>
              </a:solidFill>
            </a:endParaRPr>
          </a:p>
          <a:p>
            <a:pPr>
              <a:buBlip>
                <a:blip r:embed="rId4">
                  <a:extLst>
                    <a:ext uri="{96DAC541-7B7A-43D3-8B79-37D633B846F1}">
                      <asvg:svgBlip xmlns:asvg="http://schemas.microsoft.com/office/drawing/2016/SVG/main" r:embed="rId5"/>
                    </a:ext>
                  </a:extLst>
                </a:blip>
              </a:buBlip>
            </a:pPr>
            <a:endParaRPr lang="en-IN" sz="1200" dirty="0">
              <a:solidFill>
                <a:schemeClr val="accent5">
                  <a:lumMod val="50000"/>
                </a:schemeClr>
              </a:solidFill>
            </a:endParaRPr>
          </a:p>
          <a:p>
            <a:pPr>
              <a:buBlip>
                <a:blip r:embed="rId4">
                  <a:extLst>
                    <a:ext uri="{96DAC541-7B7A-43D3-8B79-37D633B846F1}">
                      <asvg:svgBlip xmlns:asvg="http://schemas.microsoft.com/office/drawing/2016/SVG/main" r:embed="rId5"/>
                    </a:ext>
                  </a:extLst>
                </a:blip>
              </a:buBlip>
            </a:pPr>
            <a:endParaRPr lang="en-IN" sz="1200" dirty="0">
              <a:solidFill>
                <a:schemeClr val="accent5">
                  <a:lumMod val="50000"/>
                </a:schemeClr>
              </a:solidFill>
            </a:endParaRPr>
          </a:p>
          <a:p>
            <a:pPr>
              <a:buBlip>
                <a:blip r:embed="rId4">
                  <a:extLst>
                    <a:ext uri="{96DAC541-7B7A-43D3-8B79-37D633B846F1}">
                      <asvg:svgBlip xmlns:asvg="http://schemas.microsoft.com/office/drawing/2016/SVG/main" r:embed="rId5"/>
                    </a:ext>
                  </a:extLst>
                </a:blip>
              </a:buBlip>
            </a:pPr>
            <a:endParaRPr lang="en-IN" sz="1200" dirty="0">
              <a:solidFill>
                <a:schemeClr val="accent5">
                  <a:lumMod val="50000"/>
                </a:schemeClr>
              </a:solidFill>
            </a:endParaRPr>
          </a:p>
          <a:p>
            <a:pPr>
              <a:buBlip>
                <a:blip r:embed="rId4">
                  <a:extLst>
                    <a:ext uri="{96DAC541-7B7A-43D3-8B79-37D633B846F1}">
                      <asvg:svgBlip xmlns:asvg="http://schemas.microsoft.com/office/drawing/2016/SVG/main" r:embed="rId5"/>
                    </a:ext>
                  </a:extLst>
                </a:blip>
              </a:buBlip>
            </a:pPr>
            <a:endParaRPr lang="en-IN" sz="1200" dirty="0">
              <a:solidFill>
                <a:schemeClr val="accent5">
                  <a:lumMod val="50000"/>
                </a:schemeClr>
              </a:solidFill>
            </a:endParaRPr>
          </a:p>
          <a:p>
            <a:pPr>
              <a:buBlip>
                <a:blip r:embed="rId4">
                  <a:extLst>
                    <a:ext uri="{96DAC541-7B7A-43D3-8B79-37D633B846F1}">
                      <asvg:svgBlip xmlns:asvg="http://schemas.microsoft.com/office/drawing/2016/SVG/main" r:embed="rId5"/>
                    </a:ext>
                  </a:extLst>
                </a:blip>
              </a:buBlip>
            </a:pPr>
            <a:endParaRPr lang="en-IN" sz="1200" dirty="0">
              <a:solidFill>
                <a:schemeClr val="accent5">
                  <a:lumMod val="50000"/>
                </a:schemeClr>
              </a:solidFill>
            </a:endParaRPr>
          </a:p>
          <a:p>
            <a:pPr>
              <a:buBlip>
                <a:blip r:embed="rId4">
                  <a:extLst>
                    <a:ext uri="{96DAC541-7B7A-43D3-8B79-37D633B846F1}">
                      <asvg:svgBlip xmlns:asvg="http://schemas.microsoft.com/office/drawing/2016/SVG/main" r:embed="rId5"/>
                    </a:ext>
                  </a:extLst>
                </a:blip>
              </a:buBlip>
            </a:pPr>
            <a:r>
              <a:rPr lang="en-US" sz="1200" dirty="0">
                <a:solidFill>
                  <a:schemeClr val="accent5">
                    <a:lumMod val="50000"/>
                  </a:schemeClr>
                </a:solidFill>
              </a:rPr>
              <a:t>It is clear from the above two diagrams that the Size attribute values are skewed towards right.</a:t>
            </a:r>
          </a:p>
          <a:p>
            <a:pPr>
              <a:buBlip>
                <a:blip r:embed="rId4">
                  <a:extLst>
                    <a:ext uri="{96DAC541-7B7A-43D3-8B79-37D633B846F1}">
                      <asvg:svgBlip xmlns:asvg="http://schemas.microsoft.com/office/drawing/2016/SVG/main" r:embed="rId5"/>
                    </a:ext>
                  </a:extLst>
                </a:blip>
              </a:buBlip>
            </a:pPr>
            <a:r>
              <a:rPr lang="en-US" sz="1200" dirty="0">
                <a:solidFill>
                  <a:schemeClr val="accent5">
                    <a:lumMod val="50000"/>
                  </a:schemeClr>
                </a:solidFill>
              </a:rPr>
              <a:t>replacing those values with any of the central tendency, may cause bias analysis. Therefor, it is better idea to drop the these records.</a:t>
            </a:r>
            <a:endParaRPr lang="en-IN" sz="1200" dirty="0">
              <a:solidFill>
                <a:schemeClr val="accent5">
                  <a:lumMod val="50000"/>
                </a:schemeClr>
              </a:solidFill>
            </a:endParaRPr>
          </a:p>
          <a:p>
            <a:pPr marL="114300" indent="0">
              <a:buNone/>
            </a:pPr>
            <a:endParaRPr lang="en-IN" sz="1200" dirty="0">
              <a:solidFill>
                <a:schemeClr val="accent5">
                  <a:lumMod val="50000"/>
                </a:schemeClr>
              </a:solidFill>
            </a:endParaRPr>
          </a:p>
          <a:p>
            <a:pPr marL="114300" indent="0">
              <a:buNone/>
            </a:pPr>
            <a:endParaRPr lang="en-IN" sz="1200" dirty="0">
              <a:solidFill>
                <a:schemeClr val="accent5">
                  <a:lumMod val="50000"/>
                </a:schemeClr>
              </a:solidFill>
            </a:endParaRPr>
          </a:p>
        </p:txBody>
      </p:sp>
      <p:pic>
        <p:nvPicPr>
          <p:cNvPr id="5" name="Picture 4">
            <a:extLst>
              <a:ext uri="{FF2B5EF4-FFF2-40B4-BE49-F238E27FC236}">
                <a16:creationId xmlns:a16="http://schemas.microsoft.com/office/drawing/2014/main" id="{11278662-F471-546D-D86F-7A154EB0C995}"/>
              </a:ext>
            </a:extLst>
          </p:cNvPr>
          <p:cNvPicPr>
            <a:picLocks noChangeAspect="1"/>
          </p:cNvPicPr>
          <p:nvPr/>
        </p:nvPicPr>
        <p:blipFill>
          <a:blip r:embed="rId6"/>
          <a:stretch>
            <a:fillRect/>
          </a:stretch>
        </p:blipFill>
        <p:spPr>
          <a:xfrm>
            <a:off x="2978523" y="2925475"/>
            <a:ext cx="3186953" cy="1129553"/>
          </a:xfrm>
          <a:prstGeom prst="rect">
            <a:avLst/>
          </a:prstGeom>
        </p:spPr>
      </p:pic>
    </p:spTree>
    <p:extLst>
      <p:ext uri="{BB962C8B-B14F-4D97-AF65-F5344CB8AC3E}">
        <p14:creationId xmlns:p14="http://schemas.microsoft.com/office/powerpoint/2010/main" val="37303489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BD98-86C1-CD4E-0324-70D14418FB70}"/>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PROCESS DATA FORM DIRTY TO CLEAN</a:t>
            </a:r>
            <a:br>
              <a:rPr lang="en-IN" dirty="0"/>
            </a:br>
            <a:endParaRPr lang="en-IN" dirty="0"/>
          </a:p>
        </p:txBody>
      </p:sp>
      <p:sp>
        <p:nvSpPr>
          <p:cNvPr id="3" name="Text Placeholder 2">
            <a:extLst>
              <a:ext uri="{FF2B5EF4-FFF2-40B4-BE49-F238E27FC236}">
                <a16:creationId xmlns:a16="http://schemas.microsoft.com/office/drawing/2014/main" id="{6240EF5F-AA8C-12CF-94BD-0A6163A29A6B}"/>
              </a:ext>
            </a:extLst>
          </p:cNvPr>
          <p:cNvSpPr>
            <a:spLocks noGrp="1"/>
          </p:cNvSpPr>
          <p:nvPr>
            <p:ph type="body" idx="1"/>
          </p:nvPr>
        </p:nvSpPr>
        <p:spPr>
          <a:xfrm>
            <a:off x="311700" y="1152474"/>
            <a:ext cx="8520600" cy="3822937"/>
          </a:xfrm>
        </p:spPr>
        <p:txBody>
          <a:bodyPr anchor="ctr"/>
          <a:lstStyle/>
          <a:p>
            <a:pPr>
              <a:buBlip>
                <a:blip r:embed="rId2">
                  <a:extLst>
                    <a:ext uri="{96DAC541-7B7A-43D3-8B79-37D633B846F1}">
                      <asvg:svgBlip xmlns:asvg="http://schemas.microsoft.com/office/drawing/2016/SVG/main" r:embed="rId3"/>
                    </a:ext>
                  </a:extLst>
                </a:blip>
              </a:buBlip>
            </a:pPr>
            <a:r>
              <a:rPr lang="en-IN" sz="1200" b="1" u="sng" dirty="0">
                <a:solidFill>
                  <a:schemeClr val="accent5">
                    <a:lumMod val="50000"/>
                  </a:schemeClr>
                </a:solidFill>
              </a:rPr>
              <a:t>Handling Duplicate, Data type, anomaly in the Dataset</a:t>
            </a:r>
            <a:endParaRPr lang="en-IN" sz="1200" dirty="0">
              <a:solidFill>
                <a:schemeClr val="accent5">
                  <a:lumMod val="50000"/>
                </a:schemeClr>
              </a:solidFill>
            </a:endParaRP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The “Installs” attribute contains the values with special symbol like “+” &amp; “,”. Also correct it’s data type</a:t>
            </a: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The “Price” attribute also contains the special symbol like “$” &amp; “,”. Also correct it’s data type.</a:t>
            </a: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The “</a:t>
            </a:r>
            <a:r>
              <a:rPr lang="en-IN" sz="1200" dirty="0" err="1">
                <a:solidFill>
                  <a:schemeClr val="accent5">
                    <a:lumMod val="50000"/>
                  </a:schemeClr>
                </a:solidFill>
              </a:rPr>
              <a:t>Content_Rating</a:t>
            </a:r>
            <a:r>
              <a:rPr lang="en-IN" sz="1200" dirty="0">
                <a:solidFill>
                  <a:schemeClr val="accent5">
                    <a:lumMod val="50000"/>
                  </a:schemeClr>
                </a:solidFill>
              </a:rPr>
              <a:t>” attribute also contain the special symbol like “+”</a:t>
            </a: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The “</a:t>
            </a:r>
            <a:r>
              <a:rPr lang="en-IN" sz="1200" dirty="0" err="1">
                <a:solidFill>
                  <a:schemeClr val="accent5">
                    <a:lumMod val="50000"/>
                  </a:schemeClr>
                </a:solidFill>
              </a:rPr>
              <a:t>Last_Update</a:t>
            </a:r>
            <a:r>
              <a:rPr lang="en-IN" sz="1200" dirty="0">
                <a:solidFill>
                  <a:schemeClr val="accent5">
                    <a:lumMod val="50000"/>
                  </a:schemeClr>
                </a:solidFill>
              </a:rPr>
              <a:t>” attribute data type converted to date-time.</a:t>
            </a:r>
          </a:p>
          <a:p>
            <a:pPr>
              <a:buBlip>
                <a:blip r:embed="rId4">
                  <a:extLst>
                    <a:ext uri="{96DAC541-7B7A-43D3-8B79-37D633B846F1}">
                      <asvg:svgBlip xmlns:asvg="http://schemas.microsoft.com/office/drawing/2016/SVG/main" r:embed="rId5"/>
                    </a:ext>
                  </a:extLst>
                </a:blip>
              </a:buBlip>
            </a:pPr>
            <a:r>
              <a:rPr lang="en-IN" sz="1200" dirty="0">
                <a:solidFill>
                  <a:schemeClr val="accent5">
                    <a:lumMod val="50000"/>
                  </a:schemeClr>
                </a:solidFill>
              </a:rPr>
              <a:t>For this analysis we don’t required the “</a:t>
            </a:r>
            <a:r>
              <a:rPr lang="en-IN" sz="1200" dirty="0" err="1">
                <a:solidFill>
                  <a:schemeClr val="accent5">
                    <a:lumMod val="50000"/>
                  </a:schemeClr>
                </a:solidFill>
              </a:rPr>
              <a:t>Current_Ver</a:t>
            </a:r>
            <a:r>
              <a:rPr lang="en-IN" sz="1200" dirty="0">
                <a:solidFill>
                  <a:schemeClr val="accent5">
                    <a:lumMod val="50000"/>
                  </a:schemeClr>
                </a:solidFill>
              </a:rPr>
              <a:t>” attribute, so we dropped it.</a:t>
            </a:r>
          </a:p>
          <a:p>
            <a:pPr>
              <a:buBlip>
                <a:blip r:embed="rId4">
                  <a:extLst>
                    <a:ext uri="{96DAC541-7B7A-43D3-8B79-37D633B846F1}">
                      <asvg:svgBlip xmlns:asvg="http://schemas.microsoft.com/office/drawing/2016/SVG/main" r:embed="rId5"/>
                    </a:ext>
                  </a:extLst>
                </a:blip>
              </a:buBlip>
            </a:pPr>
            <a:r>
              <a:rPr lang="en-US" sz="1200" dirty="0">
                <a:solidFill>
                  <a:schemeClr val="accent5">
                    <a:lumMod val="50000"/>
                  </a:schemeClr>
                </a:solidFill>
              </a:rPr>
              <a:t>The final number of records present after cleaning the dataset are 8422, and </a:t>
            </a:r>
            <a:r>
              <a:rPr lang="en-US" sz="1200" dirty="0" err="1">
                <a:solidFill>
                  <a:schemeClr val="accent5">
                    <a:lumMod val="50000"/>
                  </a:schemeClr>
                </a:solidFill>
              </a:rPr>
              <a:t>and</a:t>
            </a:r>
            <a:r>
              <a:rPr lang="en-US" sz="1200" dirty="0">
                <a:solidFill>
                  <a:schemeClr val="accent5">
                    <a:lumMod val="50000"/>
                  </a:schemeClr>
                </a:solidFill>
              </a:rPr>
              <a:t> having 12 features.</a:t>
            </a:r>
          </a:p>
          <a:p>
            <a:pPr marL="114300" indent="0">
              <a:buNone/>
            </a:pPr>
            <a:endParaRPr lang="en-US" sz="1200" dirty="0">
              <a:solidFill>
                <a:schemeClr val="accent5">
                  <a:lumMod val="50000"/>
                </a:schemeClr>
              </a:solidFill>
            </a:endParaRPr>
          </a:p>
          <a:p>
            <a:pPr marL="114300" indent="0">
              <a:buNone/>
            </a:pPr>
            <a:r>
              <a:rPr lang="en-US" sz="1200" b="1" u="sng" dirty="0">
                <a:solidFill>
                  <a:schemeClr val="accent5">
                    <a:lumMod val="50000"/>
                  </a:schemeClr>
                </a:solidFill>
              </a:rPr>
              <a:t>The user review dataset</a:t>
            </a:r>
          </a:p>
          <a:p>
            <a:pPr>
              <a:buBlip>
                <a:blip r:embed="rId4">
                  <a:extLst>
                    <a:ext uri="{96DAC541-7B7A-43D3-8B79-37D633B846F1}">
                      <asvg:svgBlip xmlns:asvg="http://schemas.microsoft.com/office/drawing/2016/SVG/main" r:embed="rId5"/>
                    </a:ext>
                  </a:extLst>
                </a:blip>
              </a:buBlip>
            </a:pPr>
            <a:r>
              <a:rPr lang="en-US" sz="1200" dirty="0">
                <a:solidFill>
                  <a:schemeClr val="accent5">
                    <a:lumMod val="50000"/>
                  </a:schemeClr>
                </a:solidFill>
              </a:rPr>
              <a:t>There are a total of 26868 rows containing </a:t>
            </a:r>
            <a:r>
              <a:rPr lang="en-US" sz="1200" dirty="0" err="1">
                <a:solidFill>
                  <a:schemeClr val="accent5">
                    <a:lumMod val="50000"/>
                  </a:schemeClr>
                </a:solidFill>
              </a:rPr>
              <a:t>NaN</a:t>
            </a:r>
            <a:r>
              <a:rPr lang="en-US" sz="1200" dirty="0">
                <a:solidFill>
                  <a:schemeClr val="accent5">
                    <a:lumMod val="50000"/>
                  </a:schemeClr>
                </a:solidFill>
              </a:rPr>
              <a:t> values in the </a:t>
            </a:r>
            <a:r>
              <a:rPr lang="en-US" sz="1200" dirty="0" err="1">
                <a:solidFill>
                  <a:schemeClr val="accent5">
                    <a:lumMod val="50000"/>
                  </a:schemeClr>
                </a:solidFill>
              </a:rPr>
              <a:t>Translated_Review</a:t>
            </a:r>
            <a:r>
              <a:rPr lang="en-US" sz="1200" dirty="0">
                <a:solidFill>
                  <a:schemeClr val="accent5">
                    <a:lumMod val="50000"/>
                  </a:schemeClr>
                </a:solidFill>
              </a:rPr>
              <a:t> attribute. (41.7% of total)</a:t>
            </a:r>
          </a:p>
          <a:p>
            <a:pPr>
              <a:buBlip>
                <a:blip r:embed="rId4">
                  <a:extLst>
                    <a:ext uri="{96DAC541-7B7A-43D3-8B79-37D633B846F1}">
                      <asvg:svgBlip xmlns:asvg="http://schemas.microsoft.com/office/drawing/2016/SVG/main" r:embed="rId5"/>
                    </a:ext>
                  </a:extLst>
                </a:blip>
              </a:buBlip>
            </a:pPr>
            <a:r>
              <a:rPr lang="en-US" sz="1200" dirty="0">
                <a:solidFill>
                  <a:schemeClr val="accent5">
                    <a:lumMod val="50000"/>
                  </a:schemeClr>
                </a:solidFill>
              </a:rPr>
              <a:t>We can say that the apps which do not have a review (</a:t>
            </a:r>
            <a:r>
              <a:rPr lang="en-US" sz="1200" dirty="0" err="1">
                <a:solidFill>
                  <a:schemeClr val="accent5">
                    <a:lumMod val="50000"/>
                  </a:schemeClr>
                </a:solidFill>
              </a:rPr>
              <a:t>NaN</a:t>
            </a:r>
            <a:r>
              <a:rPr lang="en-US" sz="1200" dirty="0">
                <a:solidFill>
                  <a:schemeClr val="accent5">
                    <a:lumMod val="50000"/>
                  </a:schemeClr>
                </a:solidFill>
              </a:rPr>
              <a:t> value </a:t>
            </a:r>
            <a:r>
              <a:rPr lang="en-US" sz="1200" dirty="0" err="1">
                <a:solidFill>
                  <a:schemeClr val="accent5">
                    <a:lumMod val="50000"/>
                  </a:schemeClr>
                </a:solidFill>
              </a:rPr>
              <a:t>insted</a:t>
            </a:r>
            <a:r>
              <a:rPr lang="en-US" sz="1200" dirty="0">
                <a:solidFill>
                  <a:schemeClr val="accent5">
                    <a:lumMod val="50000"/>
                  </a:schemeClr>
                </a:solidFill>
              </a:rPr>
              <a:t>) tend to have </a:t>
            </a:r>
            <a:r>
              <a:rPr lang="en-US" sz="1200" dirty="0" err="1">
                <a:solidFill>
                  <a:schemeClr val="accent5">
                    <a:lumMod val="50000"/>
                  </a:schemeClr>
                </a:solidFill>
              </a:rPr>
              <a:t>NaN</a:t>
            </a:r>
            <a:r>
              <a:rPr lang="en-US" sz="1200" dirty="0">
                <a:solidFill>
                  <a:schemeClr val="accent5">
                    <a:lumMod val="50000"/>
                  </a:schemeClr>
                </a:solidFill>
              </a:rPr>
              <a:t> values in the columns Sentiment, </a:t>
            </a:r>
            <a:r>
              <a:rPr lang="en-US" sz="1200" dirty="0" err="1">
                <a:solidFill>
                  <a:schemeClr val="accent5">
                    <a:lumMod val="50000"/>
                  </a:schemeClr>
                </a:solidFill>
              </a:rPr>
              <a:t>Sentiment_Polarity</a:t>
            </a:r>
            <a:r>
              <a:rPr lang="en-US" sz="1200" dirty="0">
                <a:solidFill>
                  <a:schemeClr val="accent5">
                    <a:lumMod val="50000"/>
                  </a:schemeClr>
                </a:solidFill>
              </a:rPr>
              <a:t>, and </a:t>
            </a:r>
            <a:r>
              <a:rPr lang="en-US" sz="1200" dirty="0" err="1">
                <a:solidFill>
                  <a:schemeClr val="accent5">
                    <a:lumMod val="50000"/>
                  </a:schemeClr>
                </a:solidFill>
              </a:rPr>
              <a:t>Sentiment_Subjectivity</a:t>
            </a:r>
            <a:r>
              <a:rPr lang="en-US" sz="1200" dirty="0">
                <a:solidFill>
                  <a:schemeClr val="accent5">
                    <a:lumMod val="50000"/>
                  </a:schemeClr>
                </a:solidFill>
              </a:rPr>
              <a:t> in the majority of the cases. </a:t>
            </a:r>
          </a:p>
          <a:p>
            <a:pPr>
              <a:buBlip>
                <a:blip r:embed="rId4">
                  <a:extLst>
                    <a:ext uri="{96DAC541-7B7A-43D3-8B79-37D633B846F1}">
                      <asvg:svgBlip xmlns:asvg="http://schemas.microsoft.com/office/drawing/2016/SVG/main" r:embed="rId5"/>
                    </a:ext>
                  </a:extLst>
                </a:blip>
              </a:buBlip>
            </a:pPr>
            <a:r>
              <a:rPr lang="en-US" sz="1200" dirty="0">
                <a:solidFill>
                  <a:schemeClr val="accent5">
                    <a:lumMod val="50000"/>
                  </a:schemeClr>
                </a:solidFill>
              </a:rPr>
              <a:t>There are few exceptions for our assumption. But these records are accounted as an error, because for the "Sentiment", "</a:t>
            </a:r>
            <a:r>
              <a:rPr lang="en-US" sz="1200" dirty="0" err="1">
                <a:solidFill>
                  <a:schemeClr val="accent5">
                    <a:lumMod val="50000"/>
                  </a:schemeClr>
                </a:solidFill>
              </a:rPr>
              <a:t>Sentiment_Polarity</a:t>
            </a:r>
            <a:r>
              <a:rPr lang="en-US" sz="1200" dirty="0">
                <a:solidFill>
                  <a:schemeClr val="accent5">
                    <a:lumMod val="50000"/>
                  </a:schemeClr>
                </a:solidFill>
              </a:rPr>
              <a:t>" and "</a:t>
            </a:r>
            <a:r>
              <a:rPr lang="en-US" sz="1200" dirty="0" err="1">
                <a:solidFill>
                  <a:schemeClr val="accent5">
                    <a:lumMod val="50000"/>
                  </a:schemeClr>
                </a:solidFill>
              </a:rPr>
              <a:t>Sentiment_Subjectivity</a:t>
            </a:r>
            <a:r>
              <a:rPr lang="en-US" sz="1200" dirty="0">
                <a:solidFill>
                  <a:schemeClr val="accent5">
                    <a:lumMod val="50000"/>
                  </a:schemeClr>
                </a:solidFill>
              </a:rPr>
              <a:t>" there is a mandatory condition that the values corresponding to the "</a:t>
            </a:r>
            <a:r>
              <a:rPr lang="en-US" sz="1200" dirty="0" err="1">
                <a:solidFill>
                  <a:schemeClr val="accent5">
                    <a:lumMod val="50000"/>
                  </a:schemeClr>
                </a:solidFill>
              </a:rPr>
              <a:t>Translated_Review</a:t>
            </a:r>
            <a:r>
              <a:rPr lang="en-US" sz="1200" dirty="0">
                <a:solidFill>
                  <a:schemeClr val="accent5">
                    <a:lumMod val="50000"/>
                  </a:schemeClr>
                </a:solidFill>
              </a:rPr>
              <a:t>" </a:t>
            </a:r>
            <a:r>
              <a:rPr lang="en-US" sz="1200" b="1" dirty="0">
                <a:solidFill>
                  <a:schemeClr val="accent5">
                    <a:lumMod val="50000"/>
                  </a:schemeClr>
                </a:solidFill>
              </a:rPr>
              <a:t>must be non-null</a:t>
            </a:r>
            <a:r>
              <a:rPr lang="en-US" sz="1200" dirty="0">
                <a:solidFill>
                  <a:schemeClr val="accent5">
                    <a:lumMod val="50000"/>
                  </a:schemeClr>
                </a:solidFill>
              </a:rPr>
              <a:t>. As there remaining three are the dependent variable on the "</a:t>
            </a:r>
            <a:r>
              <a:rPr lang="en-US" sz="1200" dirty="0" err="1">
                <a:solidFill>
                  <a:schemeClr val="accent5">
                    <a:lumMod val="50000"/>
                  </a:schemeClr>
                </a:solidFill>
              </a:rPr>
              <a:t>Translated_Review</a:t>
            </a:r>
            <a:r>
              <a:rPr lang="en-US" sz="1200" dirty="0">
                <a:solidFill>
                  <a:schemeClr val="accent5">
                    <a:lumMod val="50000"/>
                  </a:schemeClr>
                </a:solidFill>
              </a:rPr>
              <a:t>" attribute.</a:t>
            </a:r>
          </a:p>
          <a:p>
            <a:pPr>
              <a:buBlip>
                <a:blip r:embed="rId4">
                  <a:extLst>
                    <a:ext uri="{96DAC541-7B7A-43D3-8B79-37D633B846F1}">
                      <asvg:svgBlip xmlns:asvg="http://schemas.microsoft.com/office/drawing/2016/SVG/main" r:embed="rId5"/>
                    </a:ext>
                  </a:extLst>
                </a:blip>
              </a:buBlip>
            </a:pPr>
            <a:r>
              <a:rPr lang="en-US" sz="1200" dirty="0">
                <a:solidFill>
                  <a:schemeClr val="accent5">
                    <a:lumMod val="50000"/>
                  </a:schemeClr>
                </a:solidFill>
              </a:rPr>
              <a:t>It's better to drop all the "</a:t>
            </a:r>
            <a:r>
              <a:rPr lang="en-US" sz="1200" dirty="0" err="1">
                <a:solidFill>
                  <a:schemeClr val="accent5">
                    <a:lumMod val="50000"/>
                  </a:schemeClr>
                </a:solidFill>
              </a:rPr>
              <a:t>NaN</a:t>
            </a:r>
            <a:r>
              <a:rPr lang="en-US" sz="1200" dirty="0">
                <a:solidFill>
                  <a:schemeClr val="accent5">
                    <a:lumMod val="50000"/>
                  </a:schemeClr>
                </a:solidFill>
              </a:rPr>
              <a:t>" values corresponding to the dataset.</a:t>
            </a:r>
          </a:p>
          <a:p>
            <a:pPr marL="114300" indent="0">
              <a:buNone/>
            </a:pPr>
            <a:endParaRPr lang="en-IN" sz="1200" dirty="0">
              <a:solidFill>
                <a:schemeClr val="accent5">
                  <a:lumMod val="50000"/>
                </a:schemeClr>
              </a:solidFill>
            </a:endParaRPr>
          </a:p>
        </p:txBody>
      </p:sp>
    </p:spTree>
    <p:extLst>
      <p:ext uri="{BB962C8B-B14F-4D97-AF65-F5344CB8AC3E}">
        <p14:creationId xmlns:p14="http://schemas.microsoft.com/office/powerpoint/2010/main" val="407343921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p:txBody>
          <a:bodyPr/>
          <a:lstStyle/>
          <a:p>
            <a:pPr marL="114300" indent="0">
              <a:buNone/>
            </a:pPr>
            <a:r>
              <a:rPr lang="en-US" sz="1400" dirty="0">
                <a:solidFill>
                  <a:schemeClr val="accent5">
                    <a:lumMod val="50000"/>
                  </a:schemeClr>
                </a:solidFill>
              </a:rPr>
              <a:t>1. </a:t>
            </a:r>
            <a:r>
              <a:rPr lang="en-US" sz="1400" u="sng" dirty="0">
                <a:solidFill>
                  <a:schemeClr val="accent5">
                    <a:lumMod val="50000"/>
                  </a:schemeClr>
                </a:solidFill>
              </a:rPr>
              <a:t>Top category with most apps &amp; No of Installs per category.</a:t>
            </a:r>
            <a:endParaRPr lang="en-IN" sz="1400" u="sng" dirty="0">
              <a:solidFill>
                <a:schemeClr val="accent5">
                  <a:lumMod val="50000"/>
                </a:schemeClr>
              </a:solidFill>
            </a:endParaRPr>
          </a:p>
        </p:txBody>
      </p:sp>
      <p:pic>
        <p:nvPicPr>
          <p:cNvPr id="5" name="Picture 4">
            <a:extLst>
              <a:ext uri="{FF2B5EF4-FFF2-40B4-BE49-F238E27FC236}">
                <a16:creationId xmlns:a16="http://schemas.microsoft.com/office/drawing/2014/main" id="{BD358F4D-5D5C-3B42-62CA-AA0A64AE1338}"/>
              </a:ext>
            </a:extLst>
          </p:cNvPr>
          <p:cNvPicPr>
            <a:picLocks noChangeAspect="1"/>
          </p:cNvPicPr>
          <p:nvPr/>
        </p:nvPicPr>
        <p:blipFill>
          <a:blip r:embed="rId2"/>
          <a:stretch>
            <a:fillRect/>
          </a:stretch>
        </p:blipFill>
        <p:spPr>
          <a:xfrm>
            <a:off x="311699" y="1617010"/>
            <a:ext cx="4125830" cy="1717862"/>
          </a:xfrm>
          <a:prstGeom prst="rect">
            <a:avLst/>
          </a:prstGeom>
        </p:spPr>
      </p:pic>
      <p:sp>
        <p:nvSpPr>
          <p:cNvPr id="6" name="TextBox 5">
            <a:extLst>
              <a:ext uri="{FF2B5EF4-FFF2-40B4-BE49-F238E27FC236}">
                <a16:creationId xmlns:a16="http://schemas.microsoft.com/office/drawing/2014/main" id="{AD28E678-9463-FBBF-C7C3-7EE5CFDA2B00}"/>
              </a:ext>
            </a:extLst>
          </p:cNvPr>
          <p:cNvSpPr txBox="1"/>
          <p:nvPr/>
        </p:nvSpPr>
        <p:spPr>
          <a:xfrm>
            <a:off x="311700" y="3478767"/>
            <a:ext cx="4260300" cy="1631216"/>
          </a:xfrm>
          <a:prstGeom prst="rect">
            <a:avLst/>
          </a:prstGeom>
          <a:noFill/>
        </p:spPr>
        <p:txBody>
          <a:bodyPr wrap="square" rtlCol="0">
            <a:spAutoFit/>
          </a:bodyPr>
          <a:lstStyle/>
          <a:p>
            <a:pPr marL="171450" indent="-171450">
              <a:buFont typeface="Wingdings" panose="05000000000000000000" pitchFamily="2" charset="2"/>
              <a:buChar char="q"/>
            </a:pPr>
            <a:r>
              <a:rPr lang="en-US" sz="900" dirty="0">
                <a:solidFill>
                  <a:schemeClr val="accent5">
                    <a:lumMod val="50000"/>
                  </a:schemeClr>
                </a:solidFill>
              </a:rPr>
              <a:t>There are all total </a:t>
            </a:r>
            <a:r>
              <a:rPr lang="en-US" sz="900" b="1" u="sng" dirty="0">
                <a:solidFill>
                  <a:schemeClr val="accent5">
                    <a:lumMod val="50000"/>
                  </a:schemeClr>
                </a:solidFill>
              </a:rPr>
              <a:t>33 categories </a:t>
            </a:r>
            <a:r>
              <a:rPr lang="en-US" sz="900" dirty="0">
                <a:solidFill>
                  <a:schemeClr val="accent5">
                    <a:lumMod val="50000"/>
                  </a:schemeClr>
                </a:solidFill>
              </a:rPr>
              <a:t>in the dataset from the analysis we can come to a conclusion that in play store most of the apps are under </a:t>
            </a:r>
            <a:r>
              <a:rPr lang="en-US" sz="900" b="1" u="sng" dirty="0">
                <a:solidFill>
                  <a:schemeClr val="accent5">
                    <a:lumMod val="50000"/>
                  </a:schemeClr>
                </a:solidFill>
              </a:rPr>
              <a:t>FAMILY &amp; GAME </a:t>
            </a:r>
            <a:r>
              <a:rPr lang="en-US" sz="900" dirty="0">
                <a:solidFill>
                  <a:schemeClr val="accent5">
                    <a:lumMod val="50000"/>
                  </a:schemeClr>
                </a:solidFill>
              </a:rPr>
              <a:t>category and least are of </a:t>
            </a:r>
            <a:r>
              <a:rPr lang="en-US" sz="900" b="1" u="sng" dirty="0">
                <a:solidFill>
                  <a:schemeClr val="accent5">
                    <a:lumMod val="50000"/>
                  </a:schemeClr>
                </a:solidFill>
              </a:rPr>
              <a:t>EVENTS &amp; BEAUTY </a:t>
            </a:r>
            <a:r>
              <a:rPr lang="en-US" sz="900" dirty="0">
                <a:solidFill>
                  <a:schemeClr val="accent5">
                    <a:lumMod val="50000"/>
                  </a:schemeClr>
                </a:solidFill>
              </a:rPr>
              <a:t>Category.</a:t>
            </a:r>
          </a:p>
          <a:p>
            <a:endParaRPr lang="en-US" sz="900" dirty="0">
              <a:solidFill>
                <a:schemeClr val="accent5">
                  <a:lumMod val="50000"/>
                </a:schemeClr>
              </a:solidFill>
            </a:endParaRPr>
          </a:p>
          <a:p>
            <a:pPr marL="171450" indent="-171450">
              <a:buFont typeface="Wingdings" panose="05000000000000000000" pitchFamily="2" charset="2"/>
              <a:buChar char="q"/>
            </a:pPr>
            <a:r>
              <a:rPr lang="en-US" sz="900" dirty="0">
                <a:solidFill>
                  <a:schemeClr val="accent5">
                    <a:lumMod val="50000"/>
                  </a:schemeClr>
                </a:solidFill>
              </a:rPr>
              <a:t>The </a:t>
            </a:r>
            <a:r>
              <a:rPr lang="en-US" sz="900" b="1" u="sng" dirty="0">
                <a:solidFill>
                  <a:schemeClr val="accent5">
                    <a:lumMod val="50000"/>
                  </a:schemeClr>
                </a:solidFill>
              </a:rPr>
              <a:t>Game, Family and Tools </a:t>
            </a:r>
            <a:r>
              <a:rPr lang="en-US" sz="900" dirty="0">
                <a:solidFill>
                  <a:schemeClr val="accent5">
                    <a:lumMod val="50000"/>
                  </a:schemeClr>
                </a:solidFill>
              </a:rPr>
              <a:t>categories has the highest number of installs compared to other categories of apps.</a:t>
            </a:r>
          </a:p>
          <a:p>
            <a:endParaRPr lang="en-US" sz="900" dirty="0">
              <a:solidFill>
                <a:schemeClr val="accent5">
                  <a:lumMod val="50000"/>
                </a:schemeClr>
              </a:solidFill>
            </a:endParaRPr>
          </a:p>
          <a:p>
            <a:pPr marL="171450" indent="-171450">
              <a:buFont typeface="Wingdings" panose="05000000000000000000" pitchFamily="2" charset="2"/>
              <a:buChar char="q"/>
            </a:pPr>
            <a:r>
              <a:rPr lang="en-US" sz="900" dirty="0">
                <a:solidFill>
                  <a:schemeClr val="accent5">
                    <a:lumMod val="50000"/>
                  </a:schemeClr>
                </a:solidFill>
              </a:rPr>
              <a:t>The category which having the maximum number application present is FAMILY. Whereas the GAME category having the highest number of installed application.</a:t>
            </a:r>
            <a:endParaRPr lang="en-IN" sz="900" dirty="0">
              <a:solidFill>
                <a:schemeClr val="accent5">
                  <a:lumMod val="50000"/>
                </a:schemeClr>
              </a:solidFill>
            </a:endParaRPr>
          </a:p>
          <a:p>
            <a:endParaRPr lang="en-IN" sz="1000" dirty="0">
              <a:solidFill>
                <a:schemeClr val="accent5">
                  <a:lumMod val="50000"/>
                </a:schemeClr>
              </a:solidFill>
            </a:endParaRPr>
          </a:p>
        </p:txBody>
      </p:sp>
      <p:pic>
        <p:nvPicPr>
          <p:cNvPr id="7" name="Picture 6">
            <a:extLst>
              <a:ext uri="{FF2B5EF4-FFF2-40B4-BE49-F238E27FC236}">
                <a16:creationId xmlns:a16="http://schemas.microsoft.com/office/drawing/2014/main" id="{E18F7877-52AB-CE4C-726C-268F17444E48}"/>
              </a:ext>
            </a:extLst>
          </p:cNvPr>
          <p:cNvPicPr>
            <a:picLocks noChangeAspect="1"/>
          </p:cNvPicPr>
          <p:nvPr/>
        </p:nvPicPr>
        <p:blipFill>
          <a:blip r:embed="rId3"/>
          <a:stretch>
            <a:fillRect/>
          </a:stretch>
        </p:blipFill>
        <p:spPr>
          <a:xfrm>
            <a:off x="4572000" y="1617009"/>
            <a:ext cx="4260300" cy="3416399"/>
          </a:xfrm>
          <a:prstGeom prst="rect">
            <a:avLst/>
          </a:prstGeom>
        </p:spPr>
      </p:pic>
    </p:spTree>
    <p:extLst>
      <p:ext uri="{BB962C8B-B14F-4D97-AF65-F5344CB8AC3E}">
        <p14:creationId xmlns:p14="http://schemas.microsoft.com/office/powerpoint/2010/main" val="176855926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a:xfrm>
            <a:off x="0" y="0"/>
            <a:ext cx="8518712" cy="572700"/>
          </a:xfrm>
        </p:spPr>
        <p:txBody>
          <a:bodyPr/>
          <a:lstStyle/>
          <a:p>
            <a:pPr marL="457200" indent="-457200" algn="ctr">
              <a:buFont typeface="Wingdings" panose="05000000000000000000" pitchFamily="2" charset="2"/>
              <a:buChar char="Ø"/>
            </a:pPr>
            <a:r>
              <a:rPr lang="en-IN" sz="2000"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311700" y="572700"/>
            <a:ext cx="8520600" cy="3416400"/>
          </a:xfrm>
        </p:spPr>
        <p:txBody>
          <a:bodyPr/>
          <a:lstStyle/>
          <a:p>
            <a:pPr marL="114300" indent="0">
              <a:buNone/>
            </a:pPr>
            <a:r>
              <a:rPr lang="en-US" sz="1400" dirty="0">
                <a:solidFill>
                  <a:schemeClr val="accent5">
                    <a:lumMod val="50000"/>
                  </a:schemeClr>
                </a:solidFill>
              </a:rPr>
              <a:t>2. </a:t>
            </a:r>
            <a:r>
              <a:rPr lang="en-US" sz="1400" u="sng" dirty="0">
                <a:solidFill>
                  <a:schemeClr val="accent5">
                    <a:lumMod val="50000"/>
                  </a:schemeClr>
                </a:solidFill>
              </a:rPr>
              <a:t>Distribution of rating and average app rating.</a:t>
            </a:r>
            <a:endParaRPr lang="en-IN" sz="1400" u="sng" dirty="0">
              <a:solidFill>
                <a:schemeClr val="accent5">
                  <a:lumMod val="50000"/>
                </a:schemeClr>
              </a:solidFill>
            </a:endParaRPr>
          </a:p>
        </p:txBody>
      </p:sp>
      <p:sp>
        <p:nvSpPr>
          <p:cNvPr id="6" name="TextBox 5">
            <a:extLst>
              <a:ext uri="{FF2B5EF4-FFF2-40B4-BE49-F238E27FC236}">
                <a16:creationId xmlns:a16="http://schemas.microsoft.com/office/drawing/2014/main" id="{AD28E678-9463-FBBF-C7C3-7EE5CFDA2B00}"/>
              </a:ext>
            </a:extLst>
          </p:cNvPr>
          <p:cNvSpPr txBox="1"/>
          <p:nvPr/>
        </p:nvSpPr>
        <p:spPr>
          <a:xfrm>
            <a:off x="4258412" y="1289926"/>
            <a:ext cx="4260300" cy="2893100"/>
          </a:xfrm>
          <a:prstGeom prst="rect">
            <a:avLst/>
          </a:prstGeom>
          <a:noFill/>
        </p:spPr>
        <p:txBody>
          <a:bodyPr wrap="square" rtlCol="0">
            <a:spAutoFit/>
          </a:bodyPr>
          <a:lstStyle/>
          <a:p>
            <a:pPr marL="171450" indent="-171450">
              <a:buFont typeface="Wingdings" panose="05000000000000000000" pitchFamily="2" charset="2"/>
              <a:buChar char="q"/>
            </a:pPr>
            <a:r>
              <a:rPr lang="en-US" sz="1000" dirty="0">
                <a:solidFill>
                  <a:schemeClr val="accent5">
                    <a:lumMod val="50000"/>
                  </a:schemeClr>
                </a:solidFill>
              </a:rPr>
              <a:t>The mean of the average ratings (excluding the </a:t>
            </a:r>
            <a:r>
              <a:rPr lang="en-US" sz="1000" dirty="0" err="1">
                <a:solidFill>
                  <a:schemeClr val="accent5">
                    <a:lumMod val="50000"/>
                  </a:schemeClr>
                </a:solidFill>
              </a:rPr>
              <a:t>NaN</a:t>
            </a:r>
            <a:r>
              <a:rPr lang="en-US" sz="1000" dirty="0">
                <a:solidFill>
                  <a:schemeClr val="accent5">
                    <a:lumMod val="50000"/>
                  </a:schemeClr>
                </a:solidFill>
              </a:rPr>
              <a:t> values) comes to be 4.2.</a:t>
            </a:r>
          </a:p>
          <a:p>
            <a:endParaRPr lang="en-US" sz="1000" dirty="0">
              <a:solidFill>
                <a:schemeClr val="accent5">
                  <a:lumMod val="50000"/>
                </a:schemeClr>
              </a:solidFill>
            </a:endParaRPr>
          </a:p>
          <a:p>
            <a:pPr marL="171450" indent="-171450">
              <a:buFont typeface="Wingdings" panose="05000000000000000000" pitchFamily="2" charset="2"/>
              <a:buChar char="q"/>
            </a:pPr>
            <a:r>
              <a:rPr lang="en-US" sz="1000" dirty="0">
                <a:solidFill>
                  <a:schemeClr val="accent5">
                    <a:lumMod val="50000"/>
                  </a:schemeClr>
                </a:solidFill>
              </a:rPr>
              <a:t>The median of the entries (excluding the </a:t>
            </a:r>
            <a:r>
              <a:rPr lang="en-US" sz="1000" dirty="0" err="1">
                <a:solidFill>
                  <a:schemeClr val="accent5">
                    <a:lumMod val="50000"/>
                  </a:schemeClr>
                </a:solidFill>
              </a:rPr>
              <a:t>NaN</a:t>
            </a:r>
            <a:r>
              <a:rPr lang="en-US" sz="1000" dirty="0">
                <a:solidFill>
                  <a:schemeClr val="accent5">
                    <a:lumMod val="50000"/>
                  </a:schemeClr>
                </a:solidFill>
              </a:rPr>
              <a:t> values) in the 'Rating' column comes to be 4.3. From this we can say that 50% of the apps have an average rating of above 4.3, and the rest below 4.3.</a:t>
            </a:r>
          </a:p>
          <a:p>
            <a:endParaRPr lang="en-US" sz="1000" dirty="0">
              <a:solidFill>
                <a:schemeClr val="accent5">
                  <a:lumMod val="50000"/>
                </a:schemeClr>
              </a:solidFill>
            </a:endParaRPr>
          </a:p>
          <a:p>
            <a:pPr marL="171450" indent="-171450">
              <a:buFont typeface="Wingdings" panose="05000000000000000000" pitchFamily="2" charset="2"/>
              <a:buChar char="q"/>
            </a:pPr>
            <a:r>
              <a:rPr lang="en-US" sz="1000" dirty="0">
                <a:solidFill>
                  <a:schemeClr val="accent5">
                    <a:lumMod val="50000"/>
                  </a:schemeClr>
                </a:solidFill>
              </a:rPr>
              <a:t>From the visualizations, it is clear that the ratings are left skewed.</a:t>
            </a:r>
          </a:p>
          <a:p>
            <a:endParaRPr lang="en-US" sz="1000" dirty="0">
              <a:solidFill>
                <a:schemeClr val="accent5">
                  <a:lumMod val="50000"/>
                </a:schemeClr>
              </a:solidFill>
            </a:endParaRPr>
          </a:p>
          <a:p>
            <a:pPr marL="171450" indent="-171450">
              <a:buFont typeface="Wingdings" panose="05000000000000000000" pitchFamily="2" charset="2"/>
              <a:buChar char="q"/>
            </a:pPr>
            <a:r>
              <a:rPr lang="en-US" sz="1000" dirty="0">
                <a:solidFill>
                  <a:schemeClr val="accent5">
                    <a:lumMod val="50000"/>
                  </a:schemeClr>
                </a:solidFill>
              </a:rPr>
              <a:t>We know that if the variable is skewed, the mean is biased by the values at the far end of the distribution. Therefore, the median is a better representation of the majority of the values in the variable</a:t>
            </a:r>
          </a:p>
          <a:p>
            <a:endParaRPr lang="en-US" sz="1000" dirty="0">
              <a:solidFill>
                <a:schemeClr val="accent5">
                  <a:lumMod val="50000"/>
                </a:schemeClr>
              </a:solidFill>
            </a:endParaRPr>
          </a:p>
          <a:p>
            <a:pPr marL="171450" indent="-171450">
              <a:buFont typeface="Wingdings" panose="05000000000000000000" pitchFamily="2" charset="2"/>
              <a:buChar char="q"/>
            </a:pPr>
            <a:r>
              <a:rPr lang="en-US" sz="1000" dirty="0">
                <a:solidFill>
                  <a:schemeClr val="accent5">
                    <a:lumMod val="50000"/>
                  </a:schemeClr>
                </a:solidFill>
              </a:rPr>
              <a:t>4-5: Top rated</a:t>
            </a:r>
          </a:p>
          <a:p>
            <a:pPr marL="171450" indent="-171450">
              <a:buFont typeface="Wingdings" panose="05000000000000000000" pitchFamily="2" charset="2"/>
              <a:buChar char="q"/>
            </a:pPr>
            <a:r>
              <a:rPr lang="en-US" sz="1000" dirty="0">
                <a:solidFill>
                  <a:schemeClr val="accent5">
                    <a:lumMod val="50000"/>
                  </a:schemeClr>
                </a:solidFill>
              </a:rPr>
              <a:t>3-4: Above average</a:t>
            </a:r>
          </a:p>
          <a:p>
            <a:pPr marL="171450" indent="-171450">
              <a:buFont typeface="Wingdings" panose="05000000000000000000" pitchFamily="2" charset="2"/>
              <a:buChar char="q"/>
            </a:pPr>
            <a:r>
              <a:rPr lang="en-US" sz="1000" dirty="0">
                <a:solidFill>
                  <a:schemeClr val="accent5">
                    <a:lumMod val="50000"/>
                  </a:schemeClr>
                </a:solidFill>
              </a:rPr>
              <a:t>2-3: Average</a:t>
            </a:r>
          </a:p>
          <a:p>
            <a:pPr marL="171450" indent="-171450">
              <a:buFont typeface="Wingdings" panose="05000000000000000000" pitchFamily="2" charset="2"/>
              <a:buChar char="q"/>
            </a:pPr>
            <a:r>
              <a:rPr lang="en-US" sz="1000" dirty="0">
                <a:solidFill>
                  <a:schemeClr val="accent5">
                    <a:lumMod val="50000"/>
                  </a:schemeClr>
                </a:solidFill>
              </a:rPr>
              <a:t>1-2: Below rated</a:t>
            </a:r>
          </a:p>
          <a:p>
            <a:endParaRPr lang="en-IN" sz="1200" dirty="0">
              <a:solidFill>
                <a:schemeClr val="accent5">
                  <a:lumMod val="50000"/>
                </a:schemeClr>
              </a:solidFill>
            </a:endParaRPr>
          </a:p>
        </p:txBody>
      </p:sp>
      <p:pic>
        <p:nvPicPr>
          <p:cNvPr id="5" name="Picture 4">
            <a:extLst>
              <a:ext uri="{FF2B5EF4-FFF2-40B4-BE49-F238E27FC236}">
                <a16:creationId xmlns:a16="http://schemas.microsoft.com/office/drawing/2014/main" id="{AF965505-B88C-83A7-8495-7A3B71DCA2DD}"/>
              </a:ext>
            </a:extLst>
          </p:cNvPr>
          <p:cNvPicPr>
            <a:picLocks noChangeAspect="1"/>
          </p:cNvPicPr>
          <p:nvPr/>
        </p:nvPicPr>
        <p:blipFill>
          <a:blip r:embed="rId2"/>
          <a:stretch>
            <a:fillRect/>
          </a:stretch>
        </p:blipFill>
        <p:spPr>
          <a:xfrm>
            <a:off x="311700" y="1154400"/>
            <a:ext cx="3413135" cy="1582076"/>
          </a:xfrm>
          <a:prstGeom prst="rect">
            <a:avLst/>
          </a:prstGeom>
        </p:spPr>
      </p:pic>
      <p:pic>
        <p:nvPicPr>
          <p:cNvPr id="8" name="Picture 7">
            <a:extLst>
              <a:ext uri="{FF2B5EF4-FFF2-40B4-BE49-F238E27FC236}">
                <a16:creationId xmlns:a16="http://schemas.microsoft.com/office/drawing/2014/main" id="{379CD7CD-29B3-AF87-ADED-B7DAAE78E613}"/>
              </a:ext>
            </a:extLst>
          </p:cNvPr>
          <p:cNvPicPr>
            <a:picLocks noChangeAspect="1"/>
          </p:cNvPicPr>
          <p:nvPr/>
        </p:nvPicPr>
        <p:blipFill>
          <a:blip r:embed="rId3"/>
          <a:stretch>
            <a:fillRect/>
          </a:stretch>
        </p:blipFill>
        <p:spPr>
          <a:xfrm>
            <a:off x="311699" y="3245418"/>
            <a:ext cx="3413135" cy="1582076"/>
          </a:xfrm>
          <a:prstGeom prst="rect">
            <a:avLst/>
          </a:prstGeom>
        </p:spPr>
      </p:pic>
    </p:spTree>
    <p:extLst>
      <p:ext uri="{BB962C8B-B14F-4D97-AF65-F5344CB8AC3E}">
        <p14:creationId xmlns:p14="http://schemas.microsoft.com/office/powerpoint/2010/main" val="68274639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a:xfrm>
            <a:off x="0" y="23925"/>
            <a:ext cx="8520600" cy="572700"/>
          </a:xfrm>
        </p:spPr>
        <p:txBody>
          <a:bodyPr/>
          <a:lstStyle/>
          <a:p>
            <a:pPr marL="457200" indent="-457200" algn="ctr">
              <a:buFont typeface="Wingdings" panose="05000000000000000000" pitchFamily="2" charset="2"/>
              <a:buChar char="Ø"/>
            </a:pPr>
            <a:r>
              <a:rPr lang="en-IN" sz="2400"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311700" y="596625"/>
            <a:ext cx="8520600" cy="3546000"/>
          </a:xfrm>
        </p:spPr>
        <p:txBody>
          <a:bodyPr/>
          <a:lstStyle/>
          <a:p>
            <a:pPr marL="114300" indent="0">
              <a:buNone/>
            </a:pPr>
            <a:r>
              <a:rPr lang="en-US" sz="1400" dirty="0">
                <a:solidFill>
                  <a:schemeClr val="accent5">
                    <a:lumMod val="50000"/>
                  </a:schemeClr>
                </a:solidFill>
              </a:rPr>
              <a:t>3. </a:t>
            </a:r>
            <a:r>
              <a:rPr lang="en-US" sz="1400" u="sng" dirty="0">
                <a:solidFill>
                  <a:schemeClr val="accent5">
                    <a:lumMod val="50000"/>
                  </a:schemeClr>
                </a:solidFill>
              </a:rPr>
              <a:t>Top app in top category and top ten apps in any category.</a:t>
            </a:r>
            <a:endParaRPr lang="en-IN" sz="1400" u="sng" dirty="0">
              <a:solidFill>
                <a:schemeClr val="accent5">
                  <a:lumMod val="50000"/>
                </a:schemeClr>
              </a:solidFill>
            </a:endParaRPr>
          </a:p>
        </p:txBody>
      </p:sp>
      <p:sp>
        <p:nvSpPr>
          <p:cNvPr id="6" name="TextBox 5">
            <a:extLst>
              <a:ext uri="{FF2B5EF4-FFF2-40B4-BE49-F238E27FC236}">
                <a16:creationId xmlns:a16="http://schemas.microsoft.com/office/drawing/2014/main" id="{AD28E678-9463-FBBF-C7C3-7EE5CFDA2B00}"/>
              </a:ext>
            </a:extLst>
          </p:cNvPr>
          <p:cNvSpPr txBox="1"/>
          <p:nvPr/>
        </p:nvSpPr>
        <p:spPr>
          <a:xfrm>
            <a:off x="4699747" y="1237597"/>
            <a:ext cx="4260300" cy="3323987"/>
          </a:xfrm>
          <a:prstGeom prst="rect">
            <a:avLst/>
          </a:prstGeom>
          <a:noFill/>
        </p:spPr>
        <p:txBody>
          <a:bodyPr wrap="square" rtlCol="0">
            <a:spAutoFit/>
          </a:bodyPr>
          <a:lstStyle/>
          <a:p>
            <a:pPr marL="171450" indent="-171450">
              <a:buFont typeface="Wingdings" panose="05000000000000000000" pitchFamily="2" charset="2"/>
              <a:buChar char="q"/>
            </a:pPr>
            <a:r>
              <a:rPr lang="en-US" sz="1000" dirty="0">
                <a:solidFill>
                  <a:schemeClr val="accent5">
                    <a:lumMod val="50000"/>
                  </a:schemeClr>
                </a:solidFill>
              </a:rPr>
              <a:t>We know that top category is “FAMILY”.so fetching top 10 apps in that category.</a:t>
            </a:r>
          </a:p>
          <a:p>
            <a:pPr marL="171450" indent="-171450">
              <a:buFont typeface="Wingdings" panose="05000000000000000000" pitchFamily="2" charset="2"/>
              <a:buChar char="q"/>
            </a:pPr>
            <a:endParaRPr lang="en-US" sz="1000" dirty="0">
              <a:solidFill>
                <a:schemeClr val="accent5">
                  <a:lumMod val="50000"/>
                </a:schemeClr>
              </a:solidFill>
            </a:endParaRPr>
          </a:p>
          <a:p>
            <a:pPr marL="171450" indent="-171450">
              <a:buFont typeface="Wingdings" panose="05000000000000000000" pitchFamily="2" charset="2"/>
              <a:buChar char="q"/>
            </a:pPr>
            <a:r>
              <a:rPr lang="en-US" sz="1000" dirty="0">
                <a:solidFill>
                  <a:schemeClr val="accent5">
                    <a:lumMod val="50000"/>
                  </a:schemeClr>
                </a:solidFill>
              </a:rPr>
              <a:t>The application which are highest in terms of user engagement are "Free" and having the content rating to everyone means no age limit.</a:t>
            </a:r>
          </a:p>
          <a:p>
            <a:pPr marL="171450" indent="-171450">
              <a:buFont typeface="Wingdings" panose="05000000000000000000" pitchFamily="2" charset="2"/>
              <a:buChar char="q"/>
            </a:pPr>
            <a:endParaRPr lang="en-US" sz="1000" dirty="0">
              <a:solidFill>
                <a:schemeClr val="accent5">
                  <a:lumMod val="50000"/>
                </a:schemeClr>
              </a:solidFill>
            </a:endParaRPr>
          </a:p>
          <a:p>
            <a:pPr marL="171450" indent="-171450">
              <a:buFont typeface="Wingdings" panose="05000000000000000000" pitchFamily="2" charset="2"/>
              <a:buChar char="q"/>
            </a:pPr>
            <a:r>
              <a:rPr lang="en-US" sz="1000" dirty="0">
                <a:solidFill>
                  <a:schemeClr val="accent5">
                    <a:lumMod val="50000"/>
                  </a:schemeClr>
                </a:solidFill>
              </a:rPr>
              <a:t>one the most important factor which highlighted here is that the gamification of the application draws more user compared to rest ones.</a:t>
            </a:r>
          </a:p>
          <a:p>
            <a:endParaRPr lang="en-US" sz="1000" dirty="0">
              <a:solidFill>
                <a:schemeClr val="accent5">
                  <a:lumMod val="50000"/>
                </a:schemeClr>
              </a:solidFill>
            </a:endParaRPr>
          </a:p>
          <a:p>
            <a:pPr marL="171450" indent="-171450">
              <a:buFont typeface="Wingdings" panose="05000000000000000000" pitchFamily="2" charset="2"/>
              <a:buChar char="q"/>
            </a:pPr>
            <a:r>
              <a:rPr lang="en-US" sz="1000" dirty="0">
                <a:solidFill>
                  <a:schemeClr val="accent5">
                    <a:lumMod val="50000"/>
                  </a:schemeClr>
                </a:solidFill>
              </a:rPr>
              <a:t>Top 10 installed apps in “GAME” category.</a:t>
            </a:r>
          </a:p>
          <a:p>
            <a:pPr marL="228600" lvl="3" indent="-228600">
              <a:buFont typeface="+mj-lt"/>
              <a:buAutoNum type="arabicParenR"/>
            </a:pPr>
            <a:r>
              <a:rPr lang="en-US" sz="1000" dirty="0">
                <a:solidFill>
                  <a:schemeClr val="accent5">
                    <a:lumMod val="50000"/>
                  </a:schemeClr>
                </a:solidFill>
              </a:rPr>
              <a:t>Subway surfers</a:t>
            </a:r>
          </a:p>
          <a:p>
            <a:pPr marL="228600" lvl="3" indent="-228600">
              <a:buFont typeface="+mj-lt"/>
              <a:buAutoNum type="arabicParenR"/>
            </a:pPr>
            <a:r>
              <a:rPr lang="en-US" sz="1000" dirty="0">
                <a:solidFill>
                  <a:schemeClr val="accent5">
                    <a:lumMod val="50000"/>
                  </a:schemeClr>
                </a:solidFill>
              </a:rPr>
              <a:t>Candy crush saga</a:t>
            </a:r>
          </a:p>
          <a:p>
            <a:pPr marL="228600" lvl="3" indent="-228600">
              <a:buFont typeface="+mj-lt"/>
              <a:buAutoNum type="arabicParenR"/>
            </a:pPr>
            <a:r>
              <a:rPr lang="en-US" sz="1000" dirty="0">
                <a:solidFill>
                  <a:schemeClr val="accent5">
                    <a:lumMod val="50000"/>
                  </a:schemeClr>
                </a:solidFill>
              </a:rPr>
              <a:t>Temple run 2</a:t>
            </a:r>
          </a:p>
          <a:p>
            <a:pPr marL="228600" lvl="3" indent="-228600">
              <a:buFont typeface="+mj-lt"/>
              <a:buAutoNum type="arabicParenR"/>
            </a:pPr>
            <a:r>
              <a:rPr lang="en-US" sz="1000" dirty="0" err="1">
                <a:solidFill>
                  <a:schemeClr val="accent5">
                    <a:lumMod val="50000"/>
                  </a:schemeClr>
                </a:solidFill>
              </a:rPr>
              <a:t>Pou</a:t>
            </a:r>
            <a:endParaRPr lang="en-US" sz="1000" dirty="0">
              <a:solidFill>
                <a:schemeClr val="accent5">
                  <a:lumMod val="50000"/>
                </a:schemeClr>
              </a:solidFill>
            </a:endParaRPr>
          </a:p>
          <a:p>
            <a:pPr marL="228600" lvl="3" indent="-228600">
              <a:buFont typeface="+mj-lt"/>
              <a:buAutoNum type="arabicParenR"/>
            </a:pPr>
            <a:r>
              <a:rPr lang="en-US" sz="1000" dirty="0">
                <a:solidFill>
                  <a:schemeClr val="accent5">
                    <a:lumMod val="50000"/>
                  </a:schemeClr>
                </a:solidFill>
              </a:rPr>
              <a:t>Roblox</a:t>
            </a:r>
          </a:p>
          <a:p>
            <a:pPr marL="228600" lvl="3" indent="-228600">
              <a:buFont typeface="+mj-lt"/>
              <a:buAutoNum type="arabicParenR"/>
            </a:pPr>
            <a:r>
              <a:rPr lang="en-US" sz="1000" dirty="0">
                <a:solidFill>
                  <a:schemeClr val="accent5">
                    <a:lumMod val="50000"/>
                  </a:schemeClr>
                </a:solidFill>
              </a:rPr>
              <a:t>Skater boy</a:t>
            </a:r>
          </a:p>
          <a:p>
            <a:pPr marL="228600" lvl="3" indent="-228600">
              <a:buFont typeface="+mj-lt"/>
              <a:buAutoNum type="arabicParenR"/>
            </a:pPr>
            <a:r>
              <a:rPr lang="en-US" sz="1000" dirty="0" err="1">
                <a:solidFill>
                  <a:schemeClr val="accent5">
                    <a:lumMod val="50000"/>
                  </a:schemeClr>
                </a:solidFill>
              </a:rPr>
              <a:t>Lep’s</a:t>
            </a:r>
            <a:r>
              <a:rPr lang="en-US" sz="1000" dirty="0">
                <a:solidFill>
                  <a:schemeClr val="accent5">
                    <a:lumMod val="50000"/>
                  </a:schemeClr>
                </a:solidFill>
              </a:rPr>
              <a:t> world 2</a:t>
            </a:r>
          </a:p>
          <a:p>
            <a:pPr marL="228600" lvl="3" indent="-228600">
              <a:buFont typeface="+mj-lt"/>
              <a:buAutoNum type="arabicParenR"/>
            </a:pPr>
            <a:r>
              <a:rPr lang="en-US" sz="1000" dirty="0">
                <a:solidFill>
                  <a:schemeClr val="accent5">
                    <a:lumMod val="50000"/>
                  </a:schemeClr>
                </a:solidFill>
              </a:rPr>
              <a:t>Modern combat 5: esports FPS</a:t>
            </a:r>
          </a:p>
          <a:p>
            <a:pPr marL="228600" lvl="3" indent="-228600">
              <a:buFont typeface="+mj-lt"/>
              <a:buAutoNum type="arabicParenR"/>
            </a:pPr>
            <a:r>
              <a:rPr lang="en-US" sz="1000" dirty="0" err="1">
                <a:solidFill>
                  <a:schemeClr val="accent5">
                    <a:lumMod val="50000"/>
                  </a:schemeClr>
                </a:solidFill>
              </a:rPr>
              <a:t>Banna</a:t>
            </a:r>
            <a:r>
              <a:rPr lang="en-US" sz="1000" dirty="0">
                <a:solidFill>
                  <a:schemeClr val="accent5">
                    <a:lumMod val="50000"/>
                  </a:schemeClr>
                </a:solidFill>
              </a:rPr>
              <a:t> </a:t>
            </a:r>
            <a:r>
              <a:rPr lang="en-US" sz="1000" dirty="0" err="1">
                <a:solidFill>
                  <a:schemeClr val="accent5">
                    <a:lumMod val="50000"/>
                  </a:schemeClr>
                </a:solidFill>
              </a:rPr>
              <a:t>kong</a:t>
            </a:r>
            <a:endParaRPr lang="en-US" sz="1000" dirty="0">
              <a:solidFill>
                <a:schemeClr val="accent5">
                  <a:lumMod val="50000"/>
                </a:schemeClr>
              </a:solidFill>
            </a:endParaRPr>
          </a:p>
          <a:p>
            <a:pPr marL="228600" lvl="3" indent="-228600">
              <a:buFont typeface="+mj-lt"/>
              <a:buAutoNum type="arabicParenR"/>
            </a:pPr>
            <a:r>
              <a:rPr lang="en-US" sz="1000" dirty="0">
                <a:solidFill>
                  <a:schemeClr val="accent5">
                    <a:lumMod val="50000"/>
                  </a:schemeClr>
                </a:solidFill>
              </a:rPr>
              <a:t>Trivia crack</a:t>
            </a:r>
          </a:p>
        </p:txBody>
      </p:sp>
      <p:pic>
        <p:nvPicPr>
          <p:cNvPr id="5" name="Picture 4">
            <a:extLst>
              <a:ext uri="{FF2B5EF4-FFF2-40B4-BE49-F238E27FC236}">
                <a16:creationId xmlns:a16="http://schemas.microsoft.com/office/drawing/2014/main" id="{067267FC-6C69-47CF-EF6B-8F9C706D16B8}"/>
              </a:ext>
            </a:extLst>
          </p:cNvPr>
          <p:cNvPicPr>
            <a:picLocks noChangeAspect="1"/>
          </p:cNvPicPr>
          <p:nvPr/>
        </p:nvPicPr>
        <p:blipFill>
          <a:blip r:embed="rId2"/>
          <a:stretch>
            <a:fillRect/>
          </a:stretch>
        </p:blipFill>
        <p:spPr>
          <a:xfrm>
            <a:off x="311700" y="1237597"/>
            <a:ext cx="4260300" cy="1477328"/>
          </a:xfrm>
          <a:prstGeom prst="rect">
            <a:avLst/>
          </a:prstGeom>
        </p:spPr>
      </p:pic>
      <p:pic>
        <p:nvPicPr>
          <p:cNvPr id="10" name="Picture 9">
            <a:extLst>
              <a:ext uri="{FF2B5EF4-FFF2-40B4-BE49-F238E27FC236}">
                <a16:creationId xmlns:a16="http://schemas.microsoft.com/office/drawing/2014/main" id="{EDCA0CC6-2C11-1A0B-687B-A92B53B95CF5}"/>
              </a:ext>
            </a:extLst>
          </p:cNvPr>
          <p:cNvPicPr>
            <a:picLocks noChangeAspect="1"/>
          </p:cNvPicPr>
          <p:nvPr/>
        </p:nvPicPr>
        <p:blipFill>
          <a:blip r:embed="rId3"/>
          <a:stretch>
            <a:fillRect/>
          </a:stretch>
        </p:blipFill>
        <p:spPr>
          <a:xfrm>
            <a:off x="311700" y="3223934"/>
            <a:ext cx="4260300" cy="1477328"/>
          </a:xfrm>
          <a:prstGeom prst="rect">
            <a:avLst/>
          </a:prstGeom>
          <a:ln>
            <a:solidFill>
              <a:schemeClr val="accent5">
                <a:lumMod val="50000"/>
              </a:schemeClr>
            </a:solidFill>
          </a:ln>
        </p:spPr>
      </p:pic>
    </p:spTree>
    <p:extLst>
      <p:ext uri="{BB962C8B-B14F-4D97-AF65-F5344CB8AC3E}">
        <p14:creationId xmlns:p14="http://schemas.microsoft.com/office/powerpoint/2010/main" val="25026849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311700" y="1152475"/>
            <a:ext cx="8520600" cy="3546000"/>
          </a:xfrm>
        </p:spPr>
        <p:txBody>
          <a:bodyPr/>
          <a:lstStyle/>
          <a:p>
            <a:pPr marL="114300" indent="0">
              <a:buNone/>
            </a:pPr>
            <a:r>
              <a:rPr lang="en-US" sz="1400" dirty="0">
                <a:solidFill>
                  <a:schemeClr val="accent5">
                    <a:lumMod val="50000"/>
                  </a:schemeClr>
                </a:solidFill>
              </a:rPr>
              <a:t>4. </a:t>
            </a:r>
            <a:r>
              <a:rPr lang="en-US" sz="1400" u="sng" dirty="0">
                <a:solidFill>
                  <a:schemeClr val="accent5">
                    <a:lumMod val="50000"/>
                  </a:schemeClr>
                </a:solidFill>
              </a:rPr>
              <a:t>Compare max and min app installs and query all its attribute.</a:t>
            </a:r>
            <a:endParaRPr lang="en-IN" sz="1400" u="sng" dirty="0">
              <a:solidFill>
                <a:schemeClr val="accent5">
                  <a:lumMod val="50000"/>
                </a:schemeClr>
              </a:solidFill>
            </a:endParaRPr>
          </a:p>
        </p:txBody>
      </p:sp>
      <p:sp>
        <p:nvSpPr>
          <p:cNvPr id="6" name="TextBox 5">
            <a:extLst>
              <a:ext uri="{FF2B5EF4-FFF2-40B4-BE49-F238E27FC236}">
                <a16:creationId xmlns:a16="http://schemas.microsoft.com/office/drawing/2014/main" id="{AD28E678-9463-FBBF-C7C3-7EE5CFDA2B00}"/>
              </a:ext>
            </a:extLst>
          </p:cNvPr>
          <p:cNvSpPr txBox="1"/>
          <p:nvPr/>
        </p:nvSpPr>
        <p:spPr>
          <a:xfrm>
            <a:off x="311700" y="1543007"/>
            <a:ext cx="4260300" cy="276999"/>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accent5">
                    <a:lumMod val="50000"/>
                  </a:schemeClr>
                </a:solidFill>
              </a:rPr>
              <a:t>Maximum no of times installed application.</a:t>
            </a:r>
          </a:p>
        </p:txBody>
      </p:sp>
      <p:pic>
        <p:nvPicPr>
          <p:cNvPr id="8" name="Picture 7">
            <a:extLst>
              <a:ext uri="{FF2B5EF4-FFF2-40B4-BE49-F238E27FC236}">
                <a16:creationId xmlns:a16="http://schemas.microsoft.com/office/drawing/2014/main" id="{46FDF0AF-C23B-0F84-FA56-72CCDF0D9062}"/>
              </a:ext>
            </a:extLst>
          </p:cNvPr>
          <p:cNvPicPr>
            <a:picLocks noChangeAspect="1"/>
          </p:cNvPicPr>
          <p:nvPr/>
        </p:nvPicPr>
        <p:blipFill>
          <a:blip r:embed="rId2"/>
          <a:stretch>
            <a:fillRect/>
          </a:stretch>
        </p:blipFill>
        <p:spPr>
          <a:xfrm>
            <a:off x="311700" y="1816257"/>
            <a:ext cx="8520600" cy="685859"/>
          </a:xfrm>
          <a:prstGeom prst="rect">
            <a:avLst/>
          </a:prstGeom>
        </p:spPr>
      </p:pic>
      <p:sp>
        <p:nvSpPr>
          <p:cNvPr id="10" name="TextBox 9">
            <a:extLst>
              <a:ext uri="{FF2B5EF4-FFF2-40B4-BE49-F238E27FC236}">
                <a16:creationId xmlns:a16="http://schemas.microsoft.com/office/drawing/2014/main" id="{A42DFDB7-4700-97D8-3E73-61566F29B741}"/>
              </a:ext>
            </a:extLst>
          </p:cNvPr>
          <p:cNvSpPr txBox="1"/>
          <p:nvPr/>
        </p:nvSpPr>
        <p:spPr>
          <a:xfrm>
            <a:off x="311700" y="2571750"/>
            <a:ext cx="3196709" cy="276999"/>
          </a:xfrm>
          <a:prstGeom prst="rect">
            <a:avLst/>
          </a:prstGeom>
          <a:noFill/>
        </p:spPr>
        <p:txBody>
          <a:bodyPr wrap="none" rtlCol="0">
            <a:spAutoFit/>
          </a:bodyPr>
          <a:lstStyle/>
          <a:p>
            <a:pPr marL="171450" indent="-171450">
              <a:buFont typeface="Wingdings" panose="05000000000000000000" pitchFamily="2" charset="2"/>
              <a:buChar char="q"/>
            </a:pPr>
            <a:r>
              <a:rPr lang="en-US" sz="1200" dirty="0">
                <a:solidFill>
                  <a:schemeClr val="accent5">
                    <a:lumMod val="50000"/>
                  </a:schemeClr>
                </a:solidFill>
              </a:rPr>
              <a:t>Minimum no of times installed application.</a:t>
            </a:r>
          </a:p>
        </p:txBody>
      </p:sp>
      <p:pic>
        <p:nvPicPr>
          <p:cNvPr id="12" name="Picture 11">
            <a:extLst>
              <a:ext uri="{FF2B5EF4-FFF2-40B4-BE49-F238E27FC236}">
                <a16:creationId xmlns:a16="http://schemas.microsoft.com/office/drawing/2014/main" id="{0D4F8237-81A0-46EC-8085-FD3F0E62660C}"/>
              </a:ext>
            </a:extLst>
          </p:cNvPr>
          <p:cNvPicPr>
            <a:picLocks noChangeAspect="1"/>
          </p:cNvPicPr>
          <p:nvPr/>
        </p:nvPicPr>
        <p:blipFill>
          <a:blip r:embed="rId3"/>
          <a:stretch>
            <a:fillRect/>
          </a:stretch>
        </p:blipFill>
        <p:spPr>
          <a:xfrm>
            <a:off x="311700" y="2918383"/>
            <a:ext cx="8520600" cy="2110817"/>
          </a:xfrm>
          <a:prstGeom prst="rect">
            <a:avLst/>
          </a:prstGeom>
        </p:spPr>
      </p:pic>
    </p:spTree>
    <p:extLst>
      <p:ext uri="{BB962C8B-B14F-4D97-AF65-F5344CB8AC3E}">
        <p14:creationId xmlns:p14="http://schemas.microsoft.com/office/powerpoint/2010/main" val="235126728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311700" y="1152475"/>
            <a:ext cx="8520600" cy="3546000"/>
          </a:xfrm>
        </p:spPr>
        <p:txBody>
          <a:bodyPr numCol="1"/>
          <a:lstStyle/>
          <a:p>
            <a:pPr marL="114300" indent="0">
              <a:buNone/>
            </a:pPr>
            <a:r>
              <a:rPr lang="en-US" sz="1200" dirty="0">
                <a:solidFill>
                  <a:schemeClr val="accent5">
                    <a:lumMod val="50000"/>
                  </a:schemeClr>
                </a:solidFill>
              </a:rPr>
              <a:t>5.</a:t>
            </a:r>
            <a:r>
              <a:rPr lang="en-US" sz="1200" u="sng" dirty="0">
                <a:solidFill>
                  <a:schemeClr val="accent5">
                    <a:lumMod val="50000"/>
                  </a:schemeClr>
                </a:solidFill>
              </a:rPr>
              <a:t> Distribution of free vs paid &amp; content rating.</a:t>
            </a:r>
            <a:endParaRPr lang="en-IN" sz="1200" u="sng" dirty="0">
              <a:solidFill>
                <a:schemeClr val="accent5">
                  <a:lumMod val="50000"/>
                </a:schemeClr>
              </a:solidFill>
            </a:endParaRPr>
          </a:p>
        </p:txBody>
      </p:sp>
      <p:pic>
        <p:nvPicPr>
          <p:cNvPr id="10" name="Picture 9">
            <a:extLst>
              <a:ext uri="{FF2B5EF4-FFF2-40B4-BE49-F238E27FC236}">
                <a16:creationId xmlns:a16="http://schemas.microsoft.com/office/drawing/2014/main" id="{BE01F999-21C0-28BB-C0C5-68E44B6A0224}"/>
              </a:ext>
            </a:extLst>
          </p:cNvPr>
          <p:cNvPicPr>
            <a:picLocks noChangeAspect="1"/>
          </p:cNvPicPr>
          <p:nvPr/>
        </p:nvPicPr>
        <p:blipFill>
          <a:blip r:embed="rId2"/>
          <a:stretch>
            <a:fillRect/>
          </a:stretch>
        </p:blipFill>
        <p:spPr>
          <a:xfrm>
            <a:off x="311700" y="1825255"/>
            <a:ext cx="2660100" cy="2873219"/>
          </a:xfrm>
          <a:prstGeom prst="rect">
            <a:avLst/>
          </a:prstGeom>
        </p:spPr>
      </p:pic>
      <p:pic>
        <p:nvPicPr>
          <p:cNvPr id="12" name="Picture 11">
            <a:extLst>
              <a:ext uri="{FF2B5EF4-FFF2-40B4-BE49-F238E27FC236}">
                <a16:creationId xmlns:a16="http://schemas.microsoft.com/office/drawing/2014/main" id="{D5E2D9D2-41B7-FDE6-7BDA-AFA22A9564B7}"/>
              </a:ext>
            </a:extLst>
          </p:cNvPr>
          <p:cNvPicPr>
            <a:picLocks noChangeAspect="1"/>
          </p:cNvPicPr>
          <p:nvPr/>
        </p:nvPicPr>
        <p:blipFill>
          <a:blip r:embed="rId3"/>
          <a:stretch>
            <a:fillRect/>
          </a:stretch>
        </p:blipFill>
        <p:spPr>
          <a:xfrm>
            <a:off x="6172202" y="1825256"/>
            <a:ext cx="2660100" cy="2873218"/>
          </a:xfrm>
          <a:prstGeom prst="rect">
            <a:avLst/>
          </a:prstGeom>
        </p:spPr>
      </p:pic>
      <p:sp>
        <p:nvSpPr>
          <p:cNvPr id="13" name="TextBox 12">
            <a:extLst>
              <a:ext uri="{FF2B5EF4-FFF2-40B4-BE49-F238E27FC236}">
                <a16:creationId xmlns:a16="http://schemas.microsoft.com/office/drawing/2014/main" id="{621BB64D-C2CF-8E09-D7BD-2C743C5710A7}"/>
              </a:ext>
            </a:extLst>
          </p:cNvPr>
          <p:cNvSpPr txBox="1"/>
          <p:nvPr/>
        </p:nvSpPr>
        <p:spPr>
          <a:xfrm>
            <a:off x="2971799" y="1825254"/>
            <a:ext cx="1600201" cy="861774"/>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accent5">
                    <a:lumMod val="50000"/>
                  </a:schemeClr>
                </a:solidFill>
              </a:rPr>
              <a:t>Around 92% apps where free and the 8% apps where paid</a:t>
            </a:r>
            <a:r>
              <a:rPr lang="en-US" dirty="0"/>
              <a:t>.</a:t>
            </a:r>
            <a:endParaRPr lang="en-IN" dirty="0"/>
          </a:p>
        </p:txBody>
      </p:sp>
      <p:sp>
        <p:nvSpPr>
          <p:cNvPr id="14" name="TextBox 13">
            <a:extLst>
              <a:ext uri="{FF2B5EF4-FFF2-40B4-BE49-F238E27FC236}">
                <a16:creationId xmlns:a16="http://schemas.microsoft.com/office/drawing/2014/main" id="{1BCBD24E-4522-3C93-CFC1-6F10C796E2E2}"/>
              </a:ext>
            </a:extLst>
          </p:cNvPr>
          <p:cNvSpPr txBox="1"/>
          <p:nvPr/>
        </p:nvSpPr>
        <p:spPr>
          <a:xfrm>
            <a:off x="4572000" y="3498145"/>
            <a:ext cx="1600201" cy="1200329"/>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accent5">
                    <a:lumMod val="50000"/>
                  </a:schemeClr>
                </a:solidFill>
              </a:rPr>
              <a:t>Around 82% apps where rating of "Everyone". which accounts highest in terms of percentage.</a:t>
            </a:r>
            <a:endParaRPr lang="en-IN" sz="1200" dirty="0">
              <a:solidFill>
                <a:schemeClr val="accent5">
                  <a:lumMod val="50000"/>
                </a:schemeClr>
              </a:solidFill>
            </a:endParaRPr>
          </a:p>
        </p:txBody>
      </p:sp>
    </p:spTree>
    <p:extLst>
      <p:ext uri="{BB962C8B-B14F-4D97-AF65-F5344CB8AC3E}">
        <p14:creationId xmlns:p14="http://schemas.microsoft.com/office/powerpoint/2010/main" val="171018553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E733-9F41-4095-72CE-D413C953FC66}"/>
              </a:ext>
            </a:extLst>
          </p:cNvPr>
          <p:cNvSpPr>
            <a:spLocks noGrp="1"/>
          </p:cNvSpPr>
          <p:nvPr>
            <p:ph type="title"/>
          </p:nvPr>
        </p:nvSpPr>
        <p:spPr>
          <a:xfrm>
            <a:off x="311700" y="445150"/>
            <a:ext cx="8520600" cy="572700"/>
          </a:xfrm>
        </p:spPr>
        <p:txBody>
          <a:bodyPr/>
          <a:lstStyle/>
          <a:p>
            <a:pPr marL="457200" indent="-457200" algn="ctr">
              <a:buFont typeface="Wingdings" panose="05000000000000000000" pitchFamily="2" charset="2"/>
              <a:buChar char="Ø"/>
            </a:pPr>
            <a:r>
              <a:rPr lang="en-IN" u="sng" dirty="0"/>
              <a:t>INDEX</a:t>
            </a:r>
          </a:p>
        </p:txBody>
      </p:sp>
      <p:graphicFrame>
        <p:nvGraphicFramePr>
          <p:cNvPr id="7" name="Diagram 6">
            <a:extLst>
              <a:ext uri="{FF2B5EF4-FFF2-40B4-BE49-F238E27FC236}">
                <a16:creationId xmlns:a16="http://schemas.microsoft.com/office/drawing/2014/main" id="{F5B53FC3-592C-2FE6-794C-7E4CB95526C8}"/>
              </a:ext>
            </a:extLst>
          </p:cNvPr>
          <p:cNvGraphicFramePr/>
          <p:nvPr>
            <p:extLst>
              <p:ext uri="{D42A27DB-BD31-4B8C-83A1-F6EECF244321}">
                <p14:modId xmlns:p14="http://schemas.microsoft.com/office/powerpoint/2010/main" val="567895103"/>
              </p:ext>
            </p:extLst>
          </p:nvPr>
        </p:nvGraphicFramePr>
        <p:xfrm>
          <a:off x="311700" y="1147116"/>
          <a:ext cx="8520600" cy="3493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374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311700" y="1152475"/>
            <a:ext cx="8520600" cy="3546000"/>
          </a:xfrm>
        </p:spPr>
        <p:txBody>
          <a:bodyPr/>
          <a:lstStyle/>
          <a:p>
            <a:pPr marL="114300" indent="0">
              <a:buNone/>
            </a:pPr>
            <a:r>
              <a:rPr lang="en-US" sz="1200" dirty="0">
                <a:solidFill>
                  <a:schemeClr val="accent5">
                    <a:lumMod val="50000"/>
                  </a:schemeClr>
                </a:solidFill>
              </a:rPr>
              <a:t>6. </a:t>
            </a:r>
            <a:r>
              <a:rPr lang="en-US" sz="1200" u="sng" dirty="0">
                <a:solidFill>
                  <a:schemeClr val="accent5">
                    <a:lumMod val="50000"/>
                  </a:schemeClr>
                </a:solidFill>
              </a:rPr>
              <a:t>Exploring the paid apps attribute.</a:t>
            </a:r>
          </a:p>
          <a:p>
            <a:pPr marL="114300" indent="0">
              <a:buNone/>
            </a:pPr>
            <a:endParaRPr lang="en-US" sz="1200" u="sng" dirty="0">
              <a:solidFill>
                <a:schemeClr val="accent5">
                  <a:lumMod val="50000"/>
                </a:schemeClr>
              </a:solidFill>
            </a:endParaRPr>
          </a:p>
          <a:p>
            <a:pPr marL="114300" indent="0">
              <a:buNone/>
            </a:pPr>
            <a:endParaRPr lang="en-IN" sz="1200" u="sng" dirty="0">
              <a:solidFill>
                <a:schemeClr val="accent5">
                  <a:lumMod val="50000"/>
                </a:schemeClr>
              </a:solidFill>
            </a:endParaRPr>
          </a:p>
        </p:txBody>
      </p:sp>
      <p:sp>
        <p:nvSpPr>
          <p:cNvPr id="6" name="TextBox 5">
            <a:extLst>
              <a:ext uri="{FF2B5EF4-FFF2-40B4-BE49-F238E27FC236}">
                <a16:creationId xmlns:a16="http://schemas.microsoft.com/office/drawing/2014/main" id="{AD28E678-9463-FBBF-C7C3-7EE5CFDA2B00}"/>
              </a:ext>
            </a:extLst>
          </p:cNvPr>
          <p:cNvSpPr txBox="1"/>
          <p:nvPr/>
        </p:nvSpPr>
        <p:spPr>
          <a:xfrm>
            <a:off x="311700" y="4189039"/>
            <a:ext cx="8520600"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accent5">
                    <a:lumMod val="50000"/>
                  </a:schemeClr>
                </a:solidFill>
              </a:rPr>
              <a:t>Price vs number of applications.</a:t>
            </a:r>
          </a:p>
          <a:p>
            <a:pPr marL="171450" indent="-171450">
              <a:buFont typeface="Wingdings" panose="05000000000000000000" pitchFamily="2" charset="2"/>
              <a:buChar char="q"/>
            </a:pPr>
            <a:r>
              <a:rPr lang="en-US" sz="1200" dirty="0">
                <a:solidFill>
                  <a:schemeClr val="accent5">
                    <a:lumMod val="50000"/>
                  </a:schemeClr>
                </a:solidFill>
              </a:rPr>
              <a:t>Price of the application varies form 0.99 – 400 USD.</a:t>
            </a:r>
          </a:p>
        </p:txBody>
      </p:sp>
      <p:pic>
        <p:nvPicPr>
          <p:cNvPr id="5" name="Picture 4">
            <a:extLst>
              <a:ext uri="{FF2B5EF4-FFF2-40B4-BE49-F238E27FC236}">
                <a16:creationId xmlns:a16="http://schemas.microsoft.com/office/drawing/2014/main" id="{DD9D0431-8376-FABE-94BE-E31E47D524AF}"/>
              </a:ext>
            </a:extLst>
          </p:cNvPr>
          <p:cNvPicPr>
            <a:picLocks noChangeAspect="1"/>
          </p:cNvPicPr>
          <p:nvPr/>
        </p:nvPicPr>
        <p:blipFill>
          <a:blip r:embed="rId2"/>
          <a:stretch>
            <a:fillRect/>
          </a:stretch>
        </p:blipFill>
        <p:spPr>
          <a:xfrm>
            <a:off x="311701" y="1642591"/>
            <a:ext cx="8520600" cy="2411698"/>
          </a:xfrm>
          <a:prstGeom prst="rect">
            <a:avLst/>
          </a:prstGeom>
        </p:spPr>
      </p:pic>
    </p:spTree>
    <p:extLst>
      <p:ext uri="{BB962C8B-B14F-4D97-AF65-F5344CB8AC3E}">
        <p14:creationId xmlns:p14="http://schemas.microsoft.com/office/powerpoint/2010/main" val="182735791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311700" y="1152474"/>
            <a:ext cx="8520600" cy="3816213"/>
          </a:xfrm>
        </p:spPr>
        <p:txBody>
          <a:bodyPr/>
          <a:lstStyle/>
          <a:p>
            <a:pPr marL="114300" indent="0">
              <a:buNone/>
            </a:pPr>
            <a:r>
              <a:rPr lang="en-US" sz="1200" dirty="0">
                <a:solidFill>
                  <a:schemeClr val="accent5">
                    <a:lumMod val="50000"/>
                  </a:schemeClr>
                </a:solidFill>
              </a:rPr>
              <a:t>6. </a:t>
            </a:r>
            <a:r>
              <a:rPr lang="en-US" sz="1200" u="sng" dirty="0">
                <a:solidFill>
                  <a:schemeClr val="accent5">
                    <a:lumMod val="50000"/>
                  </a:schemeClr>
                </a:solidFill>
              </a:rPr>
              <a:t>Exploring the paid apps attribute.</a:t>
            </a:r>
          </a:p>
          <a:p>
            <a:pPr marL="114300" indent="0">
              <a:buNone/>
            </a:pPr>
            <a:endParaRPr lang="en-US" sz="1200" u="sng" dirty="0">
              <a:solidFill>
                <a:schemeClr val="accent5">
                  <a:lumMod val="50000"/>
                </a:schemeClr>
              </a:solidFill>
            </a:endParaRPr>
          </a:p>
          <a:p>
            <a:pPr marL="114300" indent="0">
              <a:buNone/>
            </a:pPr>
            <a:endParaRPr lang="en-IN" sz="1200" u="sng" dirty="0">
              <a:solidFill>
                <a:schemeClr val="accent5">
                  <a:lumMod val="50000"/>
                </a:schemeClr>
              </a:solidFill>
            </a:endParaRPr>
          </a:p>
        </p:txBody>
      </p:sp>
      <p:sp>
        <p:nvSpPr>
          <p:cNvPr id="6" name="TextBox 5">
            <a:extLst>
              <a:ext uri="{FF2B5EF4-FFF2-40B4-BE49-F238E27FC236}">
                <a16:creationId xmlns:a16="http://schemas.microsoft.com/office/drawing/2014/main" id="{AD28E678-9463-FBBF-C7C3-7EE5CFDA2B00}"/>
              </a:ext>
            </a:extLst>
          </p:cNvPr>
          <p:cNvSpPr txBox="1"/>
          <p:nvPr/>
        </p:nvSpPr>
        <p:spPr>
          <a:xfrm>
            <a:off x="311700" y="1647545"/>
            <a:ext cx="8520600" cy="600164"/>
          </a:xfrm>
          <a:prstGeom prst="rect">
            <a:avLst/>
          </a:prstGeom>
          <a:noFill/>
        </p:spPr>
        <p:txBody>
          <a:bodyPr wrap="square" rtlCol="0">
            <a:spAutoFit/>
          </a:bodyPr>
          <a:lstStyle/>
          <a:p>
            <a:pPr marL="171450" indent="-171450">
              <a:buFont typeface="Wingdings" panose="05000000000000000000" pitchFamily="2" charset="2"/>
              <a:buChar char="q"/>
            </a:pPr>
            <a:r>
              <a:rPr lang="en-US" sz="1100" dirty="0">
                <a:solidFill>
                  <a:schemeClr val="accent5">
                    <a:lumMod val="50000"/>
                  </a:schemeClr>
                </a:solidFill>
              </a:rPr>
              <a:t>A better way to determine the top apps in the paid category is by finding the revenue it generated through app installs here we also assume that </a:t>
            </a:r>
            <a:r>
              <a:rPr lang="en-US" sz="1100" b="1" dirty="0">
                <a:solidFill>
                  <a:schemeClr val="accent5">
                    <a:lumMod val="50000"/>
                  </a:schemeClr>
                </a:solidFill>
              </a:rPr>
              <a:t>number of installations = paid app user.</a:t>
            </a:r>
          </a:p>
          <a:p>
            <a:pPr marL="171450" indent="-171450">
              <a:buFont typeface="Wingdings" panose="05000000000000000000" pitchFamily="2" charset="2"/>
              <a:buChar char="q"/>
            </a:pPr>
            <a:r>
              <a:rPr lang="en-US" sz="1100" b="1" dirty="0">
                <a:solidFill>
                  <a:schemeClr val="accent5">
                    <a:lumMod val="50000"/>
                  </a:schemeClr>
                </a:solidFill>
              </a:rPr>
              <a:t>Revenue generated through installs = (Number of installs) x (Price to install the app)</a:t>
            </a:r>
          </a:p>
        </p:txBody>
      </p:sp>
      <p:pic>
        <p:nvPicPr>
          <p:cNvPr id="7" name="Picture 6">
            <a:extLst>
              <a:ext uri="{FF2B5EF4-FFF2-40B4-BE49-F238E27FC236}">
                <a16:creationId xmlns:a16="http://schemas.microsoft.com/office/drawing/2014/main" id="{A7C61EAF-CE45-5B94-2878-C51E378E46B4}"/>
              </a:ext>
            </a:extLst>
          </p:cNvPr>
          <p:cNvPicPr>
            <a:picLocks noChangeAspect="1"/>
          </p:cNvPicPr>
          <p:nvPr/>
        </p:nvPicPr>
        <p:blipFill>
          <a:blip r:embed="rId2"/>
          <a:stretch>
            <a:fillRect/>
          </a:stretch>
        </p:blipFill>
        <p:spPr>
          <a:xfrm>
            <a:off x="4733364" y="2383142"/>
            <a:ext cx="4098936" cy="2277768"/>
          </a:xfrm>
          <a:prstGeom prst="rect">
            <a:avLst/>
          </a:prstGeom>
        </p:spPr>
      </p:pic>
      <p:pic>
        <p:nvPicPr>
          <p:cNvPr id="9" name="Picture 8">
            <a:extLst>
              <a:ext uri="{FF2B5EF4-FFF2-40B4-BE49-F238E27FC236}">
                <a16:creationId xmlns:a16="http://schemas.microsoft.com/office/drawing/2014/main" id="{DB358674-1A7E-ECB1-1CCA-BD62DDBD2543}"/>
              </a:ext>
            </a:extLst>
          </p:cNvPr>
          <p:cNvPicPr>
            <a:picLocks noChangeAspect="1"/>
          </p:cNvPicPr>
          <p:nvPr/>
        </p:nvPicPr>
        <p:blipFill>
          <a:blip r:embed="rId3"/>
          <a:stretch>
            <a:fillRect/>
          </a:stretch>
        </p:blipFill>
        <p:spPr>
          <a:xfrm>
            <a:off x="311700" y="2383141"/>
            <a:ext cx="4098935" cy="2315334"/>
          </a:xfrm>
          <a:prstGeom prst="rect">
            <a:avLst/>
          </a:prstGeom>
        </p:spPr>
      </p:pic>
    </p:spTree>
    <p:extLst>
      <p:ext uri="{BB962C8B-B14F-4D97-AF65-F5344CB8AC3E}">
        <p14:creationId xmlns:p14="http://schemas.microsoft.com/office/powerpoint/2010/main" val="402188507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a:xfrm>
            <a:off x="0" y="0"/>
            <a:ext cx="8520600" cy="572700"/>
          </a:xfrm>
        </p:spPr>
        <p:txBody>
          <a:bodyPr/>
          <a:lstStyle/>
          <a:p>
            <a:pPr marL="457200" indent="-457200" algn="ctr">
              <a:buFont typeface="Wingdings" panose="05000000000000000000" pitchFamily="2" charset="2"/>
              <a:buChar char="Ø"/>
            </a:pPr>
            <a:r>
              <a:rPr lang="en-IN" sz="2400"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311700" y="663643"/>
            <a:ext cx="8520600" cy="3816213"/>
          </a:xfrm>
        </p:spPr>
        <p:txBody>
          <a:bodyPr/>
          <a:lstStyle/>
          <a:p>
            <a:pPr marL="114300" indent="0">
              <a:buNone/>
            </a:pPr>
            <a:r>
              <a:rPr lang="en-US" sz="1200" dirty="0">
                <a:solidFill>
                  <a:schemeClr val="accent5">
                    <a:lumMod val="50000"/>
                  </a:schemeClr>
                </a:solidFill>
              </a:rPr>
              <a:t>7. </a:t>
            </a:r>
            <a:r>
              <a:rPr lang="en-US" sz="1200" u="sng" dirty="0">
                <a:solidFill>
                  <a:schemeClr val="accent5">
                    <a:lumMod val="50000"/>
                  </a:schemeClr>
                </a:solidFill>
              </a:rPr>
              <a:t>Finding out the category wise paid app distribution and revenue generated by each category.</a:t>
            </a:r>
          </a:p>
          <a:p>
            <a:pPr marL="114300" indent="0">
              <a:buNone/>
            </a:pPr>
            <a:endParaRPr lang="en-IN" sz="1200" u="sng" dirty="0">
              <a:solidFill>
                <a:schemeClr val="accent5">
                  <a:lumMod val="50000"/>
                </a:schemeClr>
              </a:solidFill>
            </a:endParaRPr>
          </a:p>
        </p:txBody>
      </p:sp>
      <p:sp>
        <p:nvSpPr>
          <p:cNvPr id="6" name="TextBox 5">
            <a:extLst>
              <a:ext uri="{FF2B5EF4-FFF2-40B4-BE49-F238E27FC236}">
                <a16:creationId xmlns:a16="http://schemas.microsoft.com/office/drawing/2014/main" id="{AD28E678-9463-FBBF-C7C3-7EE5CFDA2B00}"/>
              </a:ext>
            </a:extLst>
          </p:cNvPr>
          <p:cNvSpPr txBox="1"/>
          <p:nvPr/>
        </p:nvSpPr>
        <p:spPr>
          <a:xfrm>
            <a:off x="3765178" y="1226546"/>
            <a:ext cx="4260300" cy="600164"/>
          </a:xfrm>
          <a:prstGeom prst="rect">
            <a:avLst/>
          </a:prstGeom>
          <a:noFill/>
        </p:spPr>
        <p:txBody>
          <a:bodyPr wrap="square" rtlCol="0">
            <a:spAutoFit/>
          </a:bodyPr>
          <a:lstStyle/>
          <a:p>
            <a:pPr marL="171450" indent="-171450">
              <a:buFont typeface="Wingdings" panose="05000000000000000000" pitchFamily="2" charset="2"/>
              <a:buChar char="q"/>
            </a:pPr>
            <a:r>
              <a:rPr lang="en-US" sz="1100" u="sng" dirty="0">
                <a:solidFill>
                  <a:schemeClr val="accent5">
                    <a:lumMod val="50000"/>
                  </a:schemeClr>
                </a:solidFill>
              </a:rPr>
              <a:t>FAMILY and GAME </a:t>
            </a:r>
            <a:r>
              <a:rPr lang="en-US" sz="1100" dirty="0">
                <a:solidFill>
                  <a:schemeClr val="accent5">
                    <a:lumMod val="50000"/>
                  </a:schemeClr>
                </a:solidFill>
              </a:rPr>
              <a:t>having the greatest number of paid applications</a:t>
            </a:r>
          </a:p>
          <a:p>
            <a:pPr marL="171450" indent="-171450">
              <a:buFont typeface="Wingdings" panose="05000000000000000000" pitchFamily="2" charset="2"/>
              <a:buChar char="q"/>
            </a:pPr>
            <a:r>
              <a:rPr lang="en-US" sz="1100" dirty="0">
                <a:solidFill>
                  <a:schemeClr val="accent5">
                    <a:lumMod val="50000"/>
                  </a:schemeClr>
                </a:solidFill>
              </a:rPr>
              <a:t>Lest are present in </a:t>
            </a:r>
            <a:r>
              <a:rPr lang="en-US" sz="1100" u="sng" dirty="0">
                <a:solidFill>
                  <a:schemeClr val="accent5">
                    <a:lumMod val="50000"/>
                  </a:schemeClr>
                </a:solidFill>
              </a:rPr>
              <a:t>EVENTS and VIDEO PLAYERS.</a:t>
            </a:r>
          </a:p>
        </p:txBody>
      </p:sp>
      <p:pic>
        <p:nvPicPr>
          <p:cNvPr id="5" name="Picture 4">
            <a:extLst>
              <a:ext uri="{FF2B5EF4-FFF2-40B4-BE49-F238E27FC236}">
                <a16:creationId xmlns:a16="http://schemas.microsoft.com/office/drawing/2014/main" id="{F48E92B3-1C3A-2251-A8C3-4F3DF92C65FF}"/>
              </a:ext>
            </a:extLst>
          </p:cNvPr>
          <p:cNvPicPr>
            <a:picLocks noChangeAspect="1"/>
          </p:cNvPicPr>
          <p:nvPr/>
        </p:nvPicPr>
        <p:blipFill>
          <a:blip r:embed="rId2"/>
          <a:stretch>
            <a:fillRect/>
          </a:stretch>
        </p:blipFill>
        <p:spPr>
          <a:xfrm>
            <a:off x="580642" y="1226546"/>
            <a:ext cx="2915594" cy="2090243"/>
          </a:xfrm>
          <a:prstGeom prst="rect">
            <a:avLst/>
          </a:prstGeom>
          <a:ln>
            <a:solidFill>
              <a:schemeClr val="accent5">
                <a:lumMod val="50000"/>
              </a:schemeClr>
            </a:solidFill>
          </a:ln>
        </p:spPr>
      </p:pic>
      <p:pic>
        <p:nvPicPr>
          <p:cNvPr id="8" name="Picture 7">
            <a:extLst>
              <a:ext uri="{FF2B5EF4-FFF2-40B4-BE49-F238E27FC236}">
                <a16:creationId xmlns:a16="http://schemas.microsoft.com/office/drawing/2014/main" id="{EFC3C257-B672-D412-2B6F-1ACC84699332}"/>
              </a:ext>
            </a:extLst>
          </p:cNvPr>
          <p:cNvPicPr>
            <a:picLocks noChangeAspect="1"/>
          </p:cNvPicPr>
          <p:nvPr/>
        </p:nvPicPr>
        <p:blipFill>
          <a:blip r:embed="rId3"/>
          <a:stretch>
            <a:fillRect/>
          </a:stretch>
        </p:blipFill>
        <p:spPr>
          <a:xfrm>
            <a:off x="5605006" y="2389613"/>
            <a:ext cx="2915594" cy="2090243"/>
          </a:xfrm>
          <a:prstGeom prst="rect">
            <a:avLst/>
          </a:prstGeom>
        </p:spPr>
      </p:pic>
      <p:sp>
        <p:nvSpPr>
          <p:cNvPr id="11" name="TextBox 10">
            <a:extLst>
              <a:ext uri="{FF2B5EF4-FFF2-40B4-BE49-F238E27FC236}">
                <a16:creationId xmlns:a16="http://schemas.microsoft.com/office/drawing/2014/main" id="{0125BEE4-9B5A-EECD-0FF4-A952FBE12515}"/>
              </a:ext>
            </a:extLst>
          </p:cNvPr>
          <p:cNvSpPr txBox="1"/>
          <p:nvPr/>
        </p:nvSpPr>
        <p:spPr>
          <a:xfrm>
            <a:off x="311700" y="3591756"/>
            <a:ext cx="4572000" cy="830997"/>
          </a:xfrm>
          <a:prstGeom prst="rect">
            <a:avLst/>
          </a:prstGeom>
          <a:noFill/>
        </p:spPr>
        <p:txBody>
          <a:bodyPr wrap="square">
            <a:spAutoFit/>
          </a:bodyPr>
          <a:lstStyle/>
          <a:p>
            <a:pPr marL="171450" indent="-171450">
              <a:buFont typeface="Wingdings" panose="05000000000000000000" pitchFamily="2" charset="2"/>
              <a:buChar char="q"/>
            </a:pPr>
            <a:r>
              <a:rPr lang="en-US" sz="1200" dirty="0">
                <a:solidFill>
                  <a:schemeClr val="accent5">
                    <a:lumMod val="50000"/>
                  </a:schemeClr>
                </a:solidFill>
              </a:rPr>
              <a:t>The "LIFESTYLE" category dominated with respect to revenue collected which is by the way only have 2.5% of the total applications. This is may be because the case that the application under it charges the more in terms of money.</a:t>
            </a:r>
          </a:p>
        </p:txBody>
      </p:sp>
    </p:spTree>
    <p:extLst>
      <p:ext uri="{BB962C8B-B14F-4D97-AF65-F5344CB8AC3E}">
        <p14:creationId xmlns:p14="http://schemas.microsoft.com/office/powerpoint/2010/main" val="353966852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0" y="-1"/>
            <a:ext cx="9144000" cy="5143499"/>
          </a:xfrm>
        </p:spPr>
        <p:txBody>
          <a:bodyPr anchor="t"/>
          <a:lstStyle/>
          <a:p>
            <a:pPr marL="114300" indent="0">
              <a:buNone/>
            </a:pPr>
            <a:r>
              <a:rPr lang="en-US" sz="1200" dirty="0">
                <a:solidFill>
                  <a:schemeClr val="accent5">
                    <a:lumMod val="50000"/>
                  </a:schemeClr>
                </a:solidFill>
              </a:rPr>
              <a:t>8. </a:t>
            </a:r>
            <a:r>
              <a:rPr lang="en-US" sz="1200" u="sng" dirty="0">
                <a:solidFill>
                  <a:schemeClr val="accent5">
                    <a:lumMod val="50000"/>
                  </a:schemeClr>
                </a:solidFill>
              </a:rPr>
              <a:t>Bivariate relationship between play store attribute</a:t>
            </a:r>
            <a:endParaRPr lang="en-IN" sz="1200" u="sng" dirty="0">
              <a:solidFill>
                <a:schemeClr val="accent5">
                  <a:lumMod val="50000"/>
                </a:schemeClr>
              </a:solidFill>
            </a:endParaRPr>
          </a:p>
        </p:txBody>
      </p:sp>
      <p:sp>
        <p:nvSpPr>
          <p:cNvPr id="6" name="TextBox 5">
            <a:extLst>
              <a:ext uri="{FF2B5EF4-FFF2-40B4-BE49-F238E27FC236}">
                <a16:creationId xmlns:a16="http://schemas.microsoft.com/office/drawing/2014/main" id="{AD28E678-9463-FBBF-C7C3-7EE5CFDA2B00}"/>
              </a:ext>
            </a:extLst>
          </p:cNvPr>
          <p:cNvSpPr txBox="1"/>
          <p:nvPr/>
        </p:nvSpPr>
        <p:spPr>
          <a:xfrm>
            <a:off x="-55001" y="503868"/>
            <a:ext cx="4260300" cy="2492990"/>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accent5">
                    <a:lumMod val="50000"/>
                  </a:schemeClr>
                </a:solidFill>
              </a:rPr>
              <a:t>As we know there is no direct linear-relationship between install and rating but, we can say that as number of installs increase their increase in the rating of the application.</a:t>
            </a:r>
          </a:p>
          <a:p>
            <a:pPr marL="171450" indent="-171450">
              <a:buFont typeface="Wingdings" panose="05000000000000000000" pitchFamily="2" charset="2"/>
              <a:buChar char="q"/>
            </a:pPr>
            <a:r>
              <a:rPr lang="en-US" sz="1200" dirty="0">
                <a:solidFill>
                  <a:schemeClr val="accent5">
                    <a:lumMod val="50000"/>
                  </a:schemeClr>
                </a:solidFill>
              </a:rPr>
              <a:t>Size of the application can affect the rating as less the size is more the rating of the application.</a:t>
            </a:r>
          </a:p>
          <a:p>
            <a:pPr marL="171450" indent="-171450">
              <a:buFont typeface="Wingdings" panose="05000000000000000000" pitchFamily="2" charset="2"/>
              <a:buChar char="q"/>
            </a:pPr>
            <a:r>
              <a:rPr lang="en-US" sz="1200" dirty="0">
                <a:solidFill>
                  <a:schemeClr val="accent5">
                    <a:lumMod val="50000"/>
                  </a:schemeClr>
                </a:solidFill>
              </a:rPr>
              <a:t>Most of the apps are light-weight.</a:t>
            </a:r>
          </a:p>
          <a:p>
            <a:pPr marL="171450" indent="-171450">
              <a:buFont typeface="Wingdings" panose="05000000000000000000" pitchFamily="2" charset="2"/>
              <a:buChar char="q"/>
            </a:pPr>
            <a:r>
              <a:rPr lang="en-US" sz="1200" dirty="0">
                <a:solidFill>
                  <a:schemeClr val="accent5">
                    <a:lumMod val="50000"/>
                  </a:schemeClr>
                </a:solidFill>
              </a:rPr>
              <a:t>We also see that the greater the user engagement the greater the rating. so, there is direct relationship between them.</a:t>
            </a:r>
          </a:p>
          <a:p>
            <a:pPr marL="171450" indent="-171450">
              <a:buFont typeface="Wingdings" panose="05000000000000000000" pitchFamily="2" charset="2"/>
              <a:buChar char="q"/>
            </a:pPr>
            <a:r>
              <a:rPr lang="en-US" sz="1200" dirty="0">
                <a:solidFill>
                  <a:schemeClr val="accent5">
                    <a:lumMod val="50000"/>
                  </a:schemeClr>
                </a:solidFill>
              </a:rPr>
              <a:t>The inside we can drown form size vs installs comparison is that as size increase the number of installs decreases. and the best ideal size for application is under 20MB.</a:t>
            </a:r>
          </a:p>
        </p:txBody>
      </p:sp>
      <p:pic>
        <p:nvPicPr>
          <p:cNvPr id="8" name="Picture 7">
            <a:extLst>
              <a:ext uri="{FF2B5EF4-FFF2-40B4-BE49-F238E27FC236}">
                <a16:creationId xmlns:a16="http://schemas.microsoft.com/office/drawing/2014/main" id="{6F487C56-BC90-AB33-F76C-29B02C4BDE62}"/>
              </a:ext>
            </a:extLst>
          </p:cNvPr>
          <p:cNvPicPr>
            <a:picLocks noChangeAspect="1"/>
          </p:cNvPicPr>
          <p:nvPr/>
        </p:nvPicPr>
        <p:blipFill>
          <a:blip r:embed="rId2"/>
          <a:stretch>
            <a:fillRect/>
          </a:stretch>
        </p:blipFill>
        <p:spPr>
          <a:xfrm>
            <a:off x="4260300" y="503868"/>
            <a:ext cx="4883700" cy="4639632"/>
          </a:xfrm>
          <a:prstGeom prst="rect">
            <a:avLst/>
          </a:prstGeom>
        </p:spPr>
      </p:pic>
      <p:pic>
        <p:nvPicPr>
          <p:cNvPr id="13" name="Picture 12">
            <a:extLst>
              <a:ext uri="{FF2B5EF4-FFF2-40B4-BE49-F238E27FC236}">
                <a16:creationId xmlns:a16="http://schemas.microsoft.com/office/drawing/2014/main" id="{BEBEAF3A-D89C-A9DD-4E3B-12BF9401C44D}"/>
              </a:ext>
            </a:extLst>
          </p:cNvPr>
          <p:cNvPicPr>
            <a:picLocks noChangeAspect="1"/>
          </p:cNvPicPr>
          <p:nvPr/>
        </p:nvPicPr>
        <p:blipFill>
          <a:blip r:embed="rId3"/>
          <a:stretch>
            <a:fillRect/>
          </a:stretch>
        </p:blipFill>
        <p:spPr>
          <a:xfrm>
            <a:off x="0" y="3204507"/>
            <a:ext cx="4152614" cy="1938992"/>
          </a:xfrm>
          <a:prstGeom prst="rect">
            <a:avLst/>
          </a:prstGeom>
        </p:spPr>
      </p:pic>
    </p:spTree>
    <p:extLst>
      <p:ext uri="{BB962C8B-B14F-4D97-AF65-F5344CB8AC3E}">
        <p14:creationId xmlns:p14="http://schemas.microsoft.com/office/powerpoint/2010/main" val="426126239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0" y="-1"/>
            <a:ext cx="9144000" cy="5143499"/>
          </a:xfrm>
        </p:spPr>
        <p:txBody>
          <a:bodyPr anchor="t"/>
          <a:lstStyle/>
          <a:p>
            <a:pPr marL="114300" indent="0">
              <a:buNone/>
            </a:pPr>
            <a:r>
              <a:rPr lang="en-US" sz="1200" dirty="0">
                <a:solidFill>
                  <a:schemeClr val="accent5">
                    <a:lumMod val="50000"/>
                  </a:schemeClr>
                </a:solidFill>
              </a:rPr>
              <a:t>9. </a:t>
            </a:r>
            <a:r>
              <a:rPr lang="en-US" sz="1200" u="sng" dirty="0">
                <a:solidFill>
                  <a:schemeClr val="accent5">
                    <a:lumMod val="50000"/>
                  </a:schemeClr>
                </a:solidFill>
              </a:rPr>
              <a:t>Exploring the relationship between size and installs attribute</a:t>
            </a:r>
            <a:endParaRPr lang="en-IN" sz="1200" u="sng" dirty="0">
              <a:solidFill>
                <a:schemeClr val="accent5">
                  <a:lumMod val="50000"/>
                </a:schemeClr>
              </a:solidFill>
            </a:endParaRPr>
          </a:p>
        </p:txBody>
      </p:sp>
      <p:sp>
        <p:nvSpPr>
          <p:cNvPr id="6" name="TextBox 5">
            <a:extLst>
              <a:ext uri="{FF2B5EF4-FFF2-40B4-BE49-F238E27FC236}">
                <a16:creationId xmlns:a16="http://schemas.microsoft.com/office/drawing/2014/main" id="{AD28E678-9463-FBBF-C7C3-7EE5CFDA2B00}"/>
              </a:ext>
            </a:extLst>
          </p:cNvPr>
          <p:cNvSpPr txBox="1"/>
          <p:nvPr/>
        </p:nvSpPr>
        <p:spPr>
          <a:xfrm>
            <a:off x="-55001" y="503868"/>
            <a:ext cx="4260300" cy="3231654"/>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accent5">
                    <a:lumMod val="50000"/>
                  </a:schemeClr>
                </a:solidFill>
              </a:rPr>
              <a:t>Upon observing the pair plots, following categories of application show negative trend. Which means that the rating of the application will decreases as the size increases.</a:t>
            </a:r>
          </a:p>
          <a:p>
            <a:r>
              <a:rPr lang="en-US" sz="1200" dirty="0">
                <a:solidFill>
                  <a:schemeClr val="accent5">
                    <a:lumMod val="50000"/>
                  </a:schemeClr>
                </a:solidFill>
              </a:rPr>
              <a:t>	1. NEWS_AND_MAGAZINES</a:t>
            </a:r>
          </a:p>
          <a:p>
            <a:r>
              <a:rPr lang="en-US" sz="1200" dirty="0">
                <a:solidFill>
                  <a:schemeClr val="accent5">
                    <a:lumMod val="50000"/>
                  </a:schemeClr>
                </a:solidFill>
              </a:rPr>
              <a:t>	2. TOOLS</a:t>
            </a:r>
          </a:p>
          <a:p>
            <a:r>
              <a:rPr lang="en-US" sz="1200" dirty="0">
                <a:solidFill>
                  <a:schemeClr val="accent5">
                    <a:lumMod val="50000"/>
                  </a:schemeClr>
                </a:solidFill>
              </a:rPr>
              <a:t>	3. TRAVEL_AND_LOCAL</a:t>
            </a:r>
          </a:p>
          <a:p>
            <a:r>
              <a:rPr lang="en-US" sz="1200" dirty="0">
                <a:solidFill>
                  <a:schemeClr val="accent5">
                    <a:lumMod val="50000"/>
                  </a:schemeClr>
                </a:solidFill>
              </a:rPr>
              <a:t>	4. SHOPPING</a:t>
            </a:r>
          </a:p>
          <a:p>
            <a:r>
              <a:rPr lang="en-US" sz="1200" dirty="0">
                <a:solidFill>
                  <a:schemeClr val="accent5">
                    <a:lumMod val="50000"/>
                  </a:schemeClr>
                </a:solidFill>
              </a:rPr>
              <a:t>	5. LIFESTYLE</a:t>
            </a:r>
          </a:p>
          <a:p>
            <a:r>
              <a:rPr lang="en-US" sz="1200" dirty="0">
                <a:solidFill>
                  <a:schemeClr val="accent5">
                    <a:lumMod val="50000"/>
                  </a:schemeClr>
                </a:solidFill>
              </a:rPr>
              <a:t>	6. HOUSE_AND_HOME</a:t>
            </a:r>
          </a:p>
          <a:p>
            <a:r>
              <a:rPr lang="en-US" sz="1200" dirty="0">
                <a:solidFill>
                  <a:schemeClr val="accent5">
                    <a:lumMod val="50000"/>
                  </a:schemeClr>
                </a:solidFill>
              </a:rPr>
              <a:t>	7. FOOD_AND_DRINK</a:t>
            </a:r>
          </a:p>
          <a:p>
            <a:endParaRPr lang="en-US" sz="1200" dirty="0">
              <a:solidFill>
                <a:schemeClr val="accent5">
                  <a:lumMod val="50000"/>
                </a:schemeClr>
              </a:solidFill>
            </a:endParaRPr>
          </a:p>
          <a:p>
            <a:pPr marL="171450" indent="-171450">
              <a:buFont typeface="Wingdings" panose="05000000000000000000" pitchFamily="2" charset="2"/>
              <a:buChar char="q"/>
            </a:pPr>
            <a:r>
              <a:rPr lang="en-US" sz="1200" dirty="0">
                <a:solidFill>
                  <a:schemeClr val="accent5">
                    <a:lumMod val="50000"/>
                  </a:schemeClr>
                </a:solidFill>
              </a:rPr>
              <a:t>The FAMILY category which holds maximum number of applications tends to have a neutral with respect to size.</a:t>
            </a:r>
          </a:p>
          <a:p>
            <a:endParaRPr lang="en-US" sz="1200" dirty="0">
              <a:solidFill>
                <a:schemeClr val="accent5">
                  <a:lumMod val="50000"/>
                </a:schemeClr>
              </a:solidFill>
            </a:endParaRPr>
          </a:p>
          <a:p>
            <a:pPr marL="171450" indent="-171450">
              <a:buFont typeface="Wingdings" panose="05000000000000000000" pitchFamily="2" charset="2"/>
              <a:buChar char="q"/>
            </a:pPr>
            <a:r>
              <a:rPr lang="en-US" sz="1200" dirty="0">
                <a:solidFill>
                  <a:schemeClr val="accent5">
                    <a:lumMod val="50000"/>
                  </a:schemeClr>
                </a:solidFill>
              </a:rPr>
              <a:t>Interesting fact about a COMIC category is that as size increase the rating of the application increase</a:t>
            </a:r>
          </a:p>
        </p:txBody>
      </p:sp>
      <p:pic>
        <p:nvPicPr>
          <p:cNvPr id="8" name="Picture 7">
            <a:extLst>
              <a:ext uri="{FF2B5EF4-FFF2-40B4-BE49-F238E27FC236}">
                <a16:creationId xmlns:a16="http://schemas.microsoft.com/office/drawing/2014/main" id="{6F487C56-BC90-AB33-F76C-29B02C4BDE62}"/>
              </a:ext>
            </a:extLst>
          </p:cNvPr>
          <p:cNvPicPr>
            <a:picLocks noChangeAspect="1"/>
          </p:cNvPicPr>
          <p:nvPr/>
        </p:nvPicPr>
        <p:blipFill>
          <a:blip r:embed="rId2"/>
          <a:stretch>
            <a:fillRect/>
          </a:stretch>
        </p:blipFill>
        <p:spPr>
          <a:xfrm>
            <a:off x="4260300" y="503868"/>
            <a:ext cx="4883700" cy="4639632"/>
          </a:xfrm>
          <a:prstGeom prst="rect">
            <a:avLst/>
          </a:prstGeom>
        </p:spPr>
      </p:pic>
      <p:pic>
        <p:nvPicPr>
          <p:cNvPr id="4" name="Picture 3">
            <a:extLst>
              <a:ext uri="{FF2B5EF4-FFF2-40B4-BE49-F238E27FC236}">
                <a16:creationId xmlns:a16="http://schemas.microsoft.com/office/drawing/2014/main" id="{40C1516C-8DE6-F4BE-FC74-91E4F1339226}"/>
              </a:ext>
            </a:extLst>
          </p:cNvPr>
          <p:cNvPicPr>
            <a:picLocks noChangeAspect="1"/>
          </p:cNvPicPr>
          <p:nvPr/>
        </p:nvPicPr>
        <p:blipFill>
          <a:blip r:embed="rId3"/>
          <a:stretch>
            <a:fillRect/>
          </a:stretch>
        </p:blipFill>
        <p:spPr>
          <a:xfrm>
            <a:off x="4260301" y="503868"/>
            <a:ext cx="4883700" cy="4639630"/>
          </a:xfrm>
          <a:prstGeom prst="rect">
            <a:avLst/>
          </a:prstGeom>
        </p:spPr>
      </p:pic>
    </p:spTree>
    <p:extLst>
      <p:ext uri="{BB962C8B-B14F-4D97-AF65-F5344CB8AC3E}">
        <p14:creationId xmlns:p14="http://schemas.microsoft.com/office/powerpoint/2010/main" val="242708986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a:xfrm>
            <a:off x="0" y="0"/>
            <a:ext cx="8520600" cy="572700"/>
          </a:xfrm>
        </p:spPr>
        <p:txBody>
          <a:bodyPr/>
          <a:lstStyle/>
          <a:p>
            <a:pPr marL="457200" indent="-457200" algn="ctr">
              <a:buFont typeface="Wingdings" panose="05000000000000000000" pitchFamily="2" charset="2"/>
              <a:buChar char="Ø"/>
            </a:pPr>
            <a:r>
              <a:rPr lang="en-IN" sz="2400"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0" y="572700"/>
            <a:ext cx="9144000" cy="4570800"/>
          </a:xfrm>
        </p:spPr>
        <p:txBody>
          <a:bodyPr/>
          <a:lstStyle/>
          <a:p>
            <a:pPr marL="114300" indent="0">
              <a:buNone/>
            </a:pPr>
            <a:r>
              <a:rPr lang="en-US" sz="1200" dirty="0">
                <a:solidFill>
                  <a:schemeClr val="accent5">
                    <a:lumMod val="50000"/>
                  </a:schemeClr>
                </a:solidFill>
              </a:rPr>
              <a:t>10. </a:t>
            </a:r>
            <a:r>
              <a:rPr lang="en-US" sz="1200" u="sng" dirty="0">
                <a:solidFill>
                  <a:schemeClr val="accent5">
                    <a:lumMod val="50000"/>
                  </a:schemeClr>
                </a:solidFill>
              </a:rPr>
              <a:t>Analysis of app update over rating in the span month &amp; one year</a:t>
            </a:r>
          </a:p>
          <a:p>
            <a:pPr marL="114300" indent="0">
              <a:buNone/>
            </a:pPr>
            <a:endParaRPr lang="en-US" sz="1200" u="sng" dirty="0">
              <a:solidFill>
                <a:schemeClr val="accent5">
                  <a:lumMod val="50000"/>
                </a:schemeClr>
              </a:solidFill>
            </a:endParaRPr>
          </a:p>
          <a:p>
            <a:pPr marL="114300" indent="0">
              <a:buNone/>
            </a:pPr>
            <a:endParaRPr lang="en-IN" sz="1200" u="sng" dirty="0">
              <a:solidFill>
                <a:schemeClr val="accent5">
                  <a:lumMod val="50000"/>
                </a:schemeClr>
              </a:solidFill>
            </a:endParaRPr>
          </a:p>
        </p:txBody>
      </p:sp>
      <p:pic>
        <p:nvPicPr>
          <p:cNvPr id="8" name="Picture 7">
            <a:extLst>
              <a:ext uri="{FF2B5EF4-FFF2-40B4-BE49-F238E27FC236}">
                <a16:creationId xmlns:a16="http://schemas.microsoft.com/office/drawing/2014/main" id="{FD278B04-4F45-961D-F5C7-5FE3FA72B54D}"/>
              </a:ext>
            </a:extLst>
          </p:cNvPr>
          <p:cNvPicPr>
            <a:picLocks noChangeAspect="1"/>
          </p:cNvPicPr>
          <p:nvPr/>
        </p:nvPicPr>
        <p:blipFill>
          <a:blip r:embed="rId2"/>
          <a:stretch>
            <a:fillRect/>
          </a:stretch>
        </p:blipFill>
        <p:spPr>
          <a:xfrm>
            <a:off x="4800599" y="1097310"/>
            <a:ext cx="4031699" cy="1592102"/>
          </a:xfrm>
          <a:prstGeom prst="rect">
            <a:avLst/>
          </a:prstGeom>
          <a:ln>
            <a:solidFill>
              <a:schemeClr val="accent5">
                <a:lumMod val="50000"/>
              </a:schemeClr>
            </a:solidFill>
          </a:ln>
        </p:spPr>
      </p:pic>
      <p:pic>
        <p:nvPicPr>
          <p:cNvPr id="10" name="Picture 9">
            <a:extLst>
              <a:ext uri="{FF2B5EF4-FFF2-40B4-BE49-F238E27FC236}">
                <a16:creationId xmlns:a16="http://schemas.microsoft.com/office/drawing/2014/main" id="{489730D2-2B63-3254-617F-764469F9F64F}"/>
              </a:ext>
            </a:extLst>
          </p:cNvPr>
          <p:cNvPicPr>
            <a:picLocks noChangeAspect="1"/>
          </p:cNvPicPr>
          <p:nvPr/>
        </p:nvPicPr>
        <p:blipFill>
          <a:blip r:embed="rId3"/>
          <a:stretch>
            <a:fillRect/>
          </a:stretch>
        </p:blipFill>
        <p:spPr>
          <a:xfrm>
            <a:off x="0" y="1097309"/>
            <a:ext cx="4031699" cy="1592103"/>
          </a:xfrm>
          <a:prstGeom prst="rect">
            <a:avLst/>
          </a:prstGeom>
          <a:ln>
            <a:solidFill>
              <a:schemeClr val="accent5">
                <a:lumMod val="50000"/>
              </a:schemeClr>
            </a:solidFill>
          </a:ln>
        </p:spPr>
      </p:pic>
      <p:pic>
        <p:nvPicPr>
          <p:cNvPr id="12" name="Picture 11">
            <a:extLst>
              <a:ext uri="{FF2B5EF4-FFF2-40B4-BE49-F238E27FC236}">
                <a16:creationId xmlns:a16="http://schemas.microsoft.com/office/drawing/2014/main" id="{55E30D9A-58A3-BAC0-F398-4D97756D3DBE}"/>
              </a:ext>
            </a:extLst>
          </p:cNvPr>
          <p:cNvPicPr>
            <a:picLocks noChangeAspect="1"/>
          </p:cNvPicPr>
          <p:nvPr/>
        </p:nvPicPr>
        <p:blipFill>
          <a:blip r:embed="rId4"/>
          <a:stretch>
            <a:fillRect/>
          </a:stretch>
        </p:blipFill>
        <p:spPr>
          <a:xfrm>
            <a:off x="0" y="3120405"/>
            <a:ext cx="4031700" cy="1592102"/>
          </a:xfrm>
          <a:prstGeom prst="rect">
            <a:avLst/>
          </a:prstGeom>
          <a:ln>
            <a:solidFill>
              <a:schemeClr val="accent5">
                <a:lumMod val="50000"/>
              </a:schemeClr>
            </a:solidFill>
          </a:ln>
        </p:spPr>
      </p:pic>
      <p:pic>
        <p:nvPicPr>
          <p:cNvPr id="14" name="Picture 13">
            <a:extLst>
              <a:ext uri="{FF2B5EF4-FFF2-40B4-BE49-F238E27FC236}">
                <a16:creationId xmlns:a16="http://schemas.microsoft.com/office/drawing/2014/main" id="{E8FE607B-04AD-5F9A-67C1-7FAACFCE58F6}"/>
              </a:ext>
            </a:extLst>
          </p:cNvPr>
          <p:cNvPicPr>
            <a:picLocks noChangeAspect="1"/>
          </p:cNvPicPr>
          <p:nvPr/>
        </p:nvPicPr>
        <p:blipFill>
          <a:blip r:embed="rId5"/>
          <a:stretch>
            <a:fillRect/>
          </a:stretch>
        </p:blipFill>
        <p:spPr>
          <a:xfrm>
            <a:off x="4800599" y="3053855"/>
            <a:ext cx="4031699" cy="1658651"/>
          </a:xfrm>
          <a:prstGeom prst="rect">
            <a:avLst/>
          </a:prstGeom>
        </p:spPr>
      </p:pic>
    </p:spTree>
    <p:extLst>
      <p:ext uri="{BB962C8B-B14F-4D97-AF65-F5344CB8AC3E}">
        <p14:creationId xmlns:p14="http://schemas.microsoft.com/office/powerpoint/2010/main" val="236074121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a:xfrm>
            <a:off x="0" y="0"/>
            <a:ext cx="8520600" cy="572700"/>
          </a:xfrm>
        </p:spPr>
        <p:txBody>
          <a:bodyPr/>
          <a:lstStyle/>
          <a:p>
            <a:pPr marL="457200" indent="-457200" algn="ctr">
              <a:buFont typeface="Wingdings" panose="05000000000000000000" pitchFamily="2" charset="2"/>
              <a:buChar char="Ø"/>
            </a:pPr>
            <a:r>
              <a:rPr lang="en-IN" sz="2000"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0" y="572700"/>
            <a:ext cx="9144000" cy="4570800"/>
          </a:xfrm>
        </p:spPr>
        <p:txBody>
          <a:bodyPr/>
          <a:lstStyle/>
          <a:p>
            <a:pPr marL="114300" indent="0">
              <a:buNone/>
            </a:pPr>
            <a:r>
              <a:rPr lang="en-US" sz="1200" dirty="0">
                <a:solidFill>
                  <a:schemeClr val="accent5">
                    <a:lumMod val="50000"/>
                  </a:schemeClr>
                </a:solidFill>
              </a:rPr>
              <a:t>11. </a:t>
            </a:r>
            <a:r>
              <a:rPr lang="en-US" sz="1200" u="sng" dirty="0">
                <a:solidFill>
                  <a:schemeClr val="accent5">
                    <a:lumMod val="50000"/>
                  </a:schemeClr>
                </a:solidFill>
              </a:rPr>
              <a:t>Correlation heat maps for play store and user review dataset</a:t>
            </a:r>
          </a:p>
          <a:p>
            <a:pPr marL="114300" indent="0">
              <a:buNone/>
            </a:pPr>
            <a:endParaRPr lang="en-US" sz="1200" u="sng" dirty="0">
              <a:solidFill>
                <a:schemeClr val="accent5">
                  <a:lumMod val="50000"/>
                </a:schemeClr>
              </a:solidFill>
            </a:endParaRPr>
          </a:p>
          <a:p>
            <a:pPr marL="114300" indent="0">
              <a:buNone/>
            </a:pPr>
            <a:endParaRPr lang="en-IN" sz="1200" u="sng" dirty="0">
              <a:solidFill>
                <a:schemeClr val="accent5">
                  <a:lumMod val="50000"/>
                </a:schemeClr>
              </a:solidFill>
            </a:endParaRPr>
          </a:p>
        </p:txBody>
      </p:sp>
      <p:pic>
        <p:nvPicPr>
          <p:cNvPr id="5" name="Picture 4">
            <a:extLst>
              <a:ext uri="{FF2B5EF4-FFF2-40B4-BE49-F238E27FC236}">
                <a16:creationId xmlns:a16="http://schemas.microsoft.com/office/drawing/2014/main" id="{21295634-C049-0EBE-D105-04B4CE87988D}"/>
              </a:ext>
            </a:extLst>
          </p:cNvPr>
          <p:cNvPicPr>
            <a:picLocks noChangeAspect="1"/>
          </p:cNvPicPr>
          <p:nvPr/>
        </p:nvPicPr>
        <p:blipFill>
          <a:blip r:embed="rId2"/>
          <a:stretch>
            <a:fillRect/>
          </a:stretch>
        </p:blipFill>
        <p:spPr>
          <a:xfrm>
            <a:off x="0" y="1068580"/>
            <a:ext cx="3462618" cy="1789519"/>
          </a:xfrm>
          <a:prstGeom prst="rect">
            <a:avLst/>
          </a:prstGeom>
        </p:spPr>
      </p:pic>
      <p:pic>
        <p:nvPicPr>
          <p:cNvPr id="7" name="Picture 6">
            <a:extLst>
              <a:ext uri="{FF2B5EF4-FFF2-40B4-BE49-F238E27FC236}">
                <a16:creationId xmlns:a16="http://schemas.microsoft.com/office/drawing/2014/main" id="{1D980D1E-676D-9ACF-FF7F-54B584E3950D}"/>
              </a:ext>
            </a:extLst>
          </p:cNvPr>
          <p:cNvPicPr>
            <a:picLocks noChangeAspect="1"/>
          </p:cNvPicPr>
          <p:nvPr/>
        </p:nvPicPr>
        <p:blipFill>
          <a:blip r:embed="rId3"/>
          <a:stretch>
            <a:fillRect/>
          </a:stretch>
        </p:blipFill>
        <p:spPr>
          <a:xfrm>
            <a:off x="0" y="3353981"/>
            <a:ext cx="3462618" cy="1789519"/>
          </a:xfrm>
          <a:prstGeom prst="rect">
            <a:avLst/>
          </a:prstGeom>
        </p:spPr>
      </p:pic>
      <p:sp>
        <p:nvSpPr>
          <p:cNvPr id="9" name="TextBox 8">
            <a:extLst>
              <a:ext uri="{FF2B5EF4-FFF2-40B4-BE49-F238E27FC236}">
                <a16:creationId xmlns:a16="http://schemas.microsoft.com/office/drawing/2014/main" id="{36A80645-699A-71BF-F96A-95F7AB0E4F54}"/>
              </a:ext>
            </a:extLst>
          </p:cNvPr>
          <p:cNvSpPr txBox="1"/>
          <p:nvPr/>
        </p:nvSpPr>
        <p:spPr>
          <a:xfrm>
            <a:off x="3708886" y="1780881"/>
            <a:ext cx="5188846" cy="2154436"/>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accent5">
                    <a:lumMod val="50000"/>
                  </a:schemeClr>
                </a:solidFill>
              </a:rPr>
              <a:t>There is a strong positive correlation between the Reviews and Installs column. This is pretty much obvious. Higher the number of installs, higher is the user base, and higher are the total number of reviews dropped by the users.</a:t>
            </a:r>
          </a:p>
          <a:p>
            <a:pPr marL="171450" indent="-171450">
              <a:buFont typeface="Wingdings" panose="05000000000000000000" pitchFamily="2" charset="2"/>
              <a:buChar char="q"/>
            </a:pPr>
            <a:r>
              <a:rPr lang="en-US" sz="1200" dirty="0">
                <a:solidFill>
                  <a:schemeClr val="accent5">
                    <a:lumMod val="50000"/>
                  </a:schemeClr>
                </a:solidFill>
              </a:rPr>
              <a:t>The Price is slightly negatively correlated with the Rating, Reviews, and Installs. This means that as the prices of the app increases, the average rating, total number of reviews and installs fall slightly.</a:t>
            </a:r>
          </a:p>
          <a:p>
            <a:pPr marL="171450" indent="-171450">
              <a:buFont typeface="Wingdings" panose="05000000000000000000" pitchFamily="2" charset="2"/>
              <a:buChar char="q"/>
            </a:pPr>
            <a:r>
              <a:rPr lang="en-US" sz="1200" dirty="0">
                <a:solidFill>
                  <a:schemeClr val="accent5">
                    <a:lumMod val="50000"/>
                  </a:schemeClr>
                </a:solidFill>
              </a:rPr>
              <a:t>The Rating is slightly positively correlated with the Installs and Reviews column. This indicates that as the average user rating increases, the app installs, and number of reviews also increase.</a:t>
            </a:r>
          </a:p>
          <a:p>
            <a:endParaRPr lang="en-IN" dirty="0"/>
          </a:p>
        </p:txBody>
      </p:sp>
    </p:spTree>
    <p:extLst>
      <p:ext uri="{BB962C8B-B14F-4D97-AF65-F5344CB8AC3E}">
        <p14:creationId xmlns:p14="http://schemas.microsoft.com/office/powerpoint/2010/main" val="406923195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a:xfrm>
            <a:off x="0" y="0"/>
            <a:ext cx="8520600" cy="572700"/>
          </a:xfrm>
        </p:spPr>
        <p:txBody>
          <a:bodyPr/>
          <a:lstStyle/>
          <a:p>
            <a:pPr marL="457200" indent="-457200" algn="ctr">
              <a:buFont typeface="Wingdings" panose="05000000000000000000" pitchFamily="2" charset="2"/>
              <a:buChar char="Ø"/>
            </a:pPr>
            <a:r>
              <a:rPr lang="en-IN" sz="2000"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0" y="572700"/>
            <a:ext cx="9144000" cy="4570800"/>
          </a:xfrm>
        </p:spPr>
        <p:txBody>
          <a:bodyPr/>
          <a:lstStyle/>
          <a:p>
            <a:pPr marL="114300" indent="0">
              <a:buNone/>
            </a:pPr>
            <a:r>
              <a:rPr lang="en-US" sz="1200" dirty="0">
                <a:solidFill>
                  <a:schemeClr val="accent5">
                    <a:lumMod val="50000"/>
                  </a:schemeClr>
                </a:solidFill>
              </a:rPr>
              <a:t>12. </a:t>
            </a:r>
            <a:r>
              <a:rPr lang="en-US" sz="1200" u="sng" dirty="0">
                <a:solidFill>
                  <a:schemeClr val="accent5">
                    <a:lumMod val="50000"/>
                  </a:schemeClr>
                </a:solidFill>
              </a:rPr>
              <a:t>Sentiment Analysis of user review dataset.</a:t>
            </a:r>
          </a:p>
          <a:p>
            <a:pPr marL="114300" indent="0">
              <a:buNone/>
            </a:pPr>
            <a:endParaRPr lang="en-US" sz="1200" u="sng" dirty="0">
              <a:solidFill>
                <a:schemeClr val="accent5">
                  <a:lumMod val="50000"/>
                </a:schemeClr>
              </a:solidFill>
            </a:endParaRPr>
          </a:p>
          <a:p>
            <a:pPr marL="114300" indent="0">
              <a:buNone/>
            </a:pPr>
            <a:endParaRPr lang="en-IN" sz="1200" u="sng" dirty="0">
              <a:solidFill>
                <a:schemeClr val="accent5">
                  <a:lumMod val="50000"/>
                </a:schemeClr>
              </a:solidFill>
            </a:endParaRPr>
          </a:p>
        </p:txBody>
      </p:sp>
      <p:pic>
        <p:nvPicPr>
          <p:cNvPr id="6" name="Picture 5">
            <a:extLst>
              <a:ext uri="{FF2B5EF4-FFF2-40B4-BE49-F238E27FC236}">
                <a16:creationId xmlns:a16="http://schemas.microsoft.com/office/drawing/2014/main" id="{8EDEF68C-14F5-F5B5-1F59-FF4FEDF8FEB5}"/>
              </a:ext>
            </a:extLst>
          </p:cNvPr>
          <p:cNvPicPr>
            <a:picLocks noChangeAspect="1"/>
          </p:cNvPicPr>
          <p:nvPr/>
        </p:nvPicPr>
        <p:blipFill>
          <a:blip r:embed="rId2"/>
          <a:stretch>
            <a:fillRect/>
          </a:stretch>
        </p:blipFill>
        <p:spPr>
          <a:xfrm>
            <a:off x="723188" y="1089811"/>
            <a:ext cx="3294529" cy="1768289"/>
          </a:xfrm>
          <a:prstGeom prst="rect">
            <a:avLst/>
          </a:prstGeom>
        </p:spPr>
      </p:pic>
      <p:pic>
        <p:nvPicPr>
          <p:cNvPr id="10" name="Picture 9">
            <a:extLst>
              <a:ext uri="{FF2B5EF4-FFF2-40B4-BE49-F238E27FC236}">
                <a16:creationId xmlns:a16="http://schemas.microsoft.com/office/drawing/2014/main" id="{1BF7B5D6-EDE0-3AE0-B653-4C697E2A1A11}"/>
              </a:ext>
            </a:extLst>
          </p:cNvPr>
          <p:cNvPicPr>
            <a:picLocks noChangeAspect="1"/>
          </p:cNvPicPr>
          <p:nvPr/>
        </p:nvPicPr>
        <p:blipFill>
          <a:blip r:embed="rId3"/>
          <a:stretch>
            <a:fillRect/>
          </a:stretch>
        </p:blipFill>
        <p:spPr>
          <a:xfrm>
            <a:off x="4740904" y="995081"/>
            <a:ext cx="3294529" cy="1768289"/>
          </a:xfrm>
          <a:prstGeom prst="rect">
            <a:avLst/>
          </a:prstGeom>
        </p:spPr>
      </p:pic>
      <p:pic>
        <p:nvPicPr>
          <p:cNvPr id="12" name="Picture 11">
            <a:extLst>
              <a:ext uri="{FF2B5EF4-FFF2-40B4-BE49-F238E27FC236}">
                <a16:creationId xmlns:a16="http://schemas.microsoft.com/office/drawing/2014/main" id="{B91DD279-3E18-99B2-5DEE-D3FBB5E458E6}"/>
              </a:ext>
            </a:extLst>
          </p:cNvPr>
          <p:cNvPicPr>
            <a:picLocks noChangeAspect="1"/>
          </p:cNvPicPr>
          <p:nvPr/>
        </p:nvPicPr>
        <p:blipFill>
          <a:blip r:embed="rId4"/>
          <a:stretch>
            <a:fillRect/>
          </a:stretch>
        </p:blipFill>
        <p:spPr>
          <a:xfrm>
            <a:off x="723188" y="3116655"/>
            <a:ext cx="3294529" cy="1768289"/>
          </a:xfrm>
          <a:prstGeom prst="rect">
            <a:avLst/>
          </a:prstGeom>
        </p:spPr>
      </p:pic>
      <p:sp>
        <p:nvSpPr>
          <p:cNvPr id="13" name="TextBox 12">
            <a:extLst>
              <a:ext uri="{FF2B5EF4-FFF2-40B4-BE49-F238E27FC236}">
                <a16:creationId xmlns:a16="http://schemas.microsoft.com/office/drawing/2014/main" id="{9BBBF9AB-001A-4D0A-B308-AD144C98CC23}"/>
              </a:ext>
            </a:extLst>
          </p:cNvPr>
          <p:cNvSpPr txBox="1"/>
          <p:nvPr/>
        </p:nvSpPr>
        <p:spPr>
          <a:xfrm>
            <a:off x="4603741" y="3185751"/>
            <a:ext cx="3470822" cy="646331"/>
          </a:xfrm>
          <a:prstGeom prst="rect">
            <a:avLst/>
          </a:prstGeom>
          <a:noFill/>
        </p:spPr>
        <p:txBody>
          <a:bodyPr wrap="none" rtlCol="0">
            <a:spAutoFit/>
          </a:bodyPr>
          <a:lstStyle/>
          <a:p>
            <a:pPr marL="171450" indent="-171450">
              <a:buFont typeface="Wingdings" panose="05000000000000000000" pitchFamily="2" charset="2"/>
              <a:buChar char="q"/>
            </a:pPr>
            <a:r>
              <a:rPr lang="en-IN" sz="1200" dirty="0">
                <a:solidFill>
                  <a:schemeClr val="accent5">
                    <a:lumMod val="50000"/>
                  </a:schemeClr>
                </a:solidFill>
              </a:rPr>
              <a:t>Helix Jump has highest no of positive reviews</a:t>
            </a:r>
          </a:p>
          <a:p>
            <a:pPr marL="171450" indent="-171450">
              <a:buFont typeface="Wingdings" panose="05000000000000000000" pitchFamily="2" charset="2"/>
              <a:buChar char="q"/>
            </a:pPr>
            <a:r>
              <a:rPr lang="en-IN" sz="1200" dirty="0">
                <a:solidFill>
                  <a:schemeClr val="accent5">
                    <a:lumMod val="50000"/>
                  </a:schemeClr>
                </a:solidFill>
              </a:rPr>
              <a:t>Angry Birds has highest no of negative review</a:t>
            </a:r>
          </a:p>
          <a:p>
            <a:pPr marL="171450" indent="-171450">
              <a:buFont typeface="Wingdings" panose="05000000000000000000" pitchFamily="2" charset="2"/>
              <a:buChar char="q"/>
            </a:pPr>
            <a:r>
              <a:rPr lang="en-IN" sz="1200" dirty="0">
                <a:solidFill>
                  <a:schemeClr val="accent5">
                    <a:lumMod val="50000"/>
                  </a:schemeClr>
                </a:solidFill>
              </a:rPr>
              <a:t>Positive review has the highest share 64.12%</a:t>
            </a:r>
          </a:p>
        </p:txBody>
      </p:sp>
    </p:spTree>
    <p:extLst>
      <p:ext uri="{BB962C8B-B14F-4D97-AF65-F5344CB8AC3E}">
        <p14:creationId xmlns:p14="http://schemas.microsoft.com/office/powerpoint/2010/main" val="358127430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DD87-FADC-AD34-4860-B2C5F55E3C67}"/>
              </a:ext>
            </a:extLst>
          </p:cNvPr>
          <p:cNvSpPr>
            <a:spLocks noGrp="1"/>
          </p:cNvSpPr>
          <p:nvPr>
            <p:ph type="title"/>
          </p:nvPr>
        </p:nvSpPr>
        <p:spPr>
          <a:xfrm>
            <a:off x="0" y="0"/>
            <a:ext cx="8520600" cy="572700"/>
          </a:xfrm>
        </p:spPr>
        <p:txBody>
          <a:bodyPr/>
          <a:lstStyle/>
          <a:p>
            <a:pPr marL="457200" indent="-457200" algn="ctr">
              <a:buFont typeface="Wingdings" panose="05000000000000000000" pitchFamily="2" charset="2"/>
              <a:buChar char="Ø"/>
            </a:pPr>
            <a:r>
              <a:rPr lang="en-IN" sz="2000" b="0" i="0" u="sng" dirty="0"/>
              <a:t>ANALYSE DATA TO ANSWER</a:t>
            </a:r>
            <a:br>
              <a:rPr lang="en-IN" dirty="0"/>
            </a:br>
            <a:endParaRPr lang="en-IN" dirty="0"/>
          </a:p>
        </p:txBody>
      </p:sp>
      <p:sp>
        <p:nvSpPr>
          <p:cNvPr id="3" name="Text Placeholder 2">
            <a:extLst>
              <a:ext uri="{FF2B5EF4-FFF2-40B4-BE49-F238E27FC236}">
                <a16:creationId xmlns:a16="http://schemas.microsoft.com/office/drawing/2014/main" id="{95BF8319-DAAE-04C4-23D4-D5905B4216E1}"/>
              </a:ext>
            </a:extLst>
          </p:cNvPr>
          <p:cNvSpPr>
            <a:spLocks noGrp="1"/>
          </p:cNvSpPr>
          <p:nvPr>
            <p:ph type="body" idx="1"/>
          </p:nvPr>
        </p:nvSpPr>
        <p:spPr>
          <a:xfrm>
            <a:off x="0" y="572700"/>
            <a:ext cx="9144000" cy="4570800"/>
          </a:xfrm>
        </p:spPr>
        <p:txBody>
          <a:bodyPr/>
          <a:lstStyle/>
          <a:p>
            <a:pPr marL="114300" indent="0">
              <a:buNone/>
            </a:pPr>
            <a:r>
              <a:rPr lang="en-US" sz="1200" dirty="0">
                <a:solidFill>
                  <a:schemeClr val="accent5">
                    <a:lumMod val="50000"/>
                  </a:schemeClr>
                </a:solidFill>
              </a:rPr>
              <a:t>13. </a:t>
            </a:r>
            <a:r>
              <a:rPr lang="en-US" sz="1200" u="sng" dirty="0">
                <a:solidFill>
                  <a:schemeClr val="accent5">
                    <a:lumMod val="50000"/>
                  </a:schemeClr>
                </a:solidFill>
              </a:rPr>
              <a:t>Is sentiment subjectivity is proportional to sentiment polarity?</a:t>
            </a:r>
            <a:endParaRPr lang="en-IN" sz="1200" u="sng" dirty="0">
              <a:solidFill>
                <a:schemeClr val="accent5">
                  <a:lumMod val="50000"/>
                </a:schemeClr>
              </a:solidFill>
            </a:endParaRPr>
          </a:p>
        </p:txBody>
      </p:sp>
      <p:sp>
        <p:nvSpPr>
          <p:cNvPr id="13" name="TextBox 12">
            <a:extLst>
              <a:ext uri="{FF2B5EF4-FFF2-40B4-BE49-F238E27FC236}">
                <a16:creationId xmlns:a16="http://schemas.microsoft.com/office/drawing/2014/main" id="{9BBBF9AB-001A-4D0A-B308-AD144C98CC23}"/>
              </a:ext>
            </a:extLst>
          </p:cNvPr>
          <p:cNvSpPr txBox="1"/>
          <p:nvPr/>
        </p:nvSpPr>
        <p:spPr>
          <a:xfrm>
            <a:off x="5049771" y="2858100"/>
            <a:ext cx="3399835" cy="1107996"/>
          </a:xfrm>
          <a:prstGeom prst="rect">
            <a:avLst/>
          </a:prstGeom>
          <a:noFill/>
        </p:spPr>
        <p:txBody>
          <a:bodyPr wrap="square" rtlCol="0">
            <a:spAutoFit/>
          </a:bodyPr>
          <a:lstStyle/>
          <a:p>
            <a:pPr marL="171450" indent="-171450">
              <a:buFont typeface="Wingdings" panose="05000000000000000000" pitchFamily="2" charset="2"/>
              <a:buChar char="q"/>
            </a:pPr>
            <a:r>
              <a:rPr lang="en-US" sz="1100" dirty="0">
                <a:solidFill>
                  <a:schemeClr val="accent5">
                    <a:lumMod val="50000"/>
                  </a:schemeClr>
                </a:solidFill>
              </a:rPr>
              <a:t>The maximum number of reviews from the users are form their own experience (0.4-0.6)</a:t>
            </a:r>
          </a:p>
          <a:p>
            <a:pPr marL="171450" indent="-171450">
              <a:buFont typeface="Wingdings" panose="05000000000000000000" pitchFamily="2" charset="2"/>
              <a:buChar char="q"/>
            </a:pPr>
            <a:r>
              <a:rPr lang="en-US" sz="1100" dirty="0">
                <a:solidFill>
                  <a:schemeClr val="accent5">
                    <a:lumMod val="50000"/>
                  </a:schemeClr>
                </a:solidFill>
              </a:rPr>
              <a:t>Sentiment subjectivity is not always proportional to sentiment polarity but in maximum number of cases, shows a proportional behavior, when variance is too high or low.</a:t>
            </a:r>
          </a:p>
        </p:txBody>
      </p:sp>
      <p:pic>
        <p:nvPicPr>
          <p:cNvPr id="5" name="Picture 4">
            <a:extLst>
              <a:ext uri="{FF2B5EF4-FFF2-40B4-BE49-F238E27FC236}">
                <a16:creationId xmlns:a16="http://schemas.microsoft.com/office/drawing/2014/main" id="{11E310B5-BA3B-9E13-E86E-802F6CC76D4A}"/>
              </a:ext>
            </a:extLst>
          </p:cNvPr>
          <p:cNvPicPr>
            <a:picLocks noChangeAspect="1"/>
          </p:cNvPicPr>
          <p:nvPr/>
        </p:nvPicPr>
        <p:blipFill>
          <a:blip r:embed="rId2"/>
          <a:stretch>
            <a:fillRect/>
          </a:stretch>
        </p:blipFill>
        <p:spPr>
          <a:xfrm>
            <a:off x="5049771" y="1032787"/>
            <a:ext cx="3470822" cy="1538963"/>
          </a:xfrm>
          <a:prstGeom prst="rect">
            <a:avLst/>
          </a:prstGeom>
        </p:spPr>
      </p:pic>
      <p:pic>
        <p:nvPicPr>
          <p:cNvPr id="8" name="Picture 7">
            <a:extLst>
              <a:ext uri="{FF2B5EF4-FFF2-40B4-BE49-F238E27FC236}">
                <a16:creationId xmlns:a16="http://schemas.microsoft.com/office/drawing/2014/main" id="{277A4D13-C4F0-2753-F48A-11AF5BD10FF3}"/>
              </a:ext>
            </a:extLst>
          </p:cNvPr>
          <p:cNvPicPr>
            <a:picLocks noChangeAspect="1"/>
          </p:cNvPicPr>
          <p:nvPr/>
        </p:nvPicPr>
        <p:blipFill>
          <a:blip r:embed="rId3"/>
          <a:stretch>
            <a:fillRect/>
          </a:stretch>
        </p:blipFill>
        <p:spPr>
          <a:xfrm>
            <a:off x="623405" y="1032787"/>
            <a:ext cx="3470821" cy="3555062"/>
          </a:xfrm>
          <a:prstGeom prst="rect">
            <a:avLst/>
          </a:prstGeom>
          <a:ln>
            <a:solidFill>
              <a:schemeClr val="accent5">
                <a:lumMod val="50000"/>
              </a:schemeClr>
            </a:solidFill>
          </a:ln>
        </p:spPr>
      </p:pic>
    </p:spTree>
    <p:extLst>
      <p:ext uri="{BB962C8B-B14F-4D97-AF65-F5344CB8AC3E}">
        <p14:creationId xmlns:p14="http://schemas.microsoft.com/office/powerpoint/2010/main" val="332683407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DBC4-F900-068F-C88B-6A9B3305DE12}"/>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SHARE YOUR FINDING</a:t>
            </a:r>
            <a:br>
              <a:rPr lang="en-IN" dirty="0"/>
            </a:br>
            <a:endParaRPr lang="en-IN" dirty="0"/>
          </a:p>
        </p:txBody>
      </p:sp>
      <p:sp>
        <p:nvSpPr>
          <p:cNvPr id="3" name="Text Placeholder 2">
            <a:extLst>
              <a:ext uri="{FF2B5EF4-FFF2-40B4-BE49-F238E27FC236}">
                <a16:creationId xmlns:a16="http://schemas.microsoft.com/office/drawing/2014/main" id="{D5DB2BD0-E820-8E3F-0B93-C81716FDA48E}"/>
              </a:ext>
            </a:extLst>
          </p:cNvPr>
          <p:cNvSpPr>
            <a:spLocks noGrp="1"/>
          </p:cNvSpPr>
          <p:nvPr>
            <p:ph type="body" idx="1"/>
          </p:nvPr>
        </p:nvSpPr>
        <p:spPr/>
        <p:txBody>
          <a:bodyPr/>
          <a:lstStyle/>
          <a:p>
            <a:pPr>
              <a:buBlip>
                <a:blip r:embed="rId2">
                  <a:extLst>
                    <a:ext uri="{96DAC541-7B7A-43D3-8B79-37D633B846F1}">
                      <asvg:svgBlip xmlns:asvg="http://schemas.microsoft.com/office/drawing/2016/SVG/main" r:embed="rId3"/>
                    </a:ext>
                  </a:extLst>
                </a:blip>
              </a:buBlip>
            </a:pPr>
            <a:r>
              <a:rPr lang="en-US" sz="1000" dirty="0">
                <a:solidFill>
                  <a:schemeClr val="accent5">
                    <a:lumMod val="50000"/>
                  </a:schemeClr>
                </a:solidFill>
              </a:rPr>
              <a:t>The app's name should accurately describe its value propositions. because majority of successful application have this quality.</a:t>
            </a:r>
          </a:p>
          <a:p>
            <a:pPr>
              <a:buBlip>
                <a:blip r:embed="rId2">
                  <a:extLst>
                    <a:ext uri="{96DAC541-7B7A-43D3-8B79-37D633B846F1}">
                      <asvg:svgBlip xmlns:asvg="http://schemas.microsoft.com/office/drawing/2016/SVG/main" r:embed="rId3"/>
                    </a:ext>
                  </a:extLst>
                </a:blip>
              </a:buBlip>
            </a:pPr>
            <a:r>
              <a:rPr lang="en-US" sz="1000" dirty="0">
                <a:solidFill>
                  <a:schemeClr val="accent5">
                    <a:lumMod val="50000"/>
                  </a:schemeClr>
                </a:solidFill>
              </a:rPr>
              <a:t>Launching the apps in the category which having more and easy user reach such as "FAMILY", "GAME" etc.</a:t>
            </a:r>
          </a:p>
          <a:p>
            <a:pPr>
              <a:buBlip>
                <a:blip r:embed="rId2">
                  <a:extLst>
                    <a:ext uri="{96DAC541-7B7A-43D3-8B79-37D633B846F1}">
                      <asvg:svgBlip xmlns:asvg="http://schemas.microsoft.com/office/drawing/2016/SVG/main" r:embed="rId3"/>
                    </a:ext>
                  </a:extLst>
                </a:blip>
              </a:buBlip>
            </a:pPr>
            <a:r>
              <a:rPr lang="en-US" sz="1000" dirty="0">
                <a:solidFill>
                  <a:schemeClr val="accent5">
                    <a:lumMod val="50000"/>
                  </a:schemeClr>
                </a:solidFill>
              </a:rPr>
              <a:t>As per our analysis most of the apps are free it's around 92%, so if possible, try to launch the app with "Free" type. as it's increasing the user engagement.</a:t>
            </a:r>
          </a:p>
          <a:p>
            <a:pPr>
              <a:buBlip>
                <a:blip r:embed="rId2">
                  <a:extLst>
                    <a:ext uri="{96DAC541-7B7A-43D3-8B79-37D633B846F1}">
                      <asvg:svgBlip xmlns:asvg="http://schemas.microsoft.com/office/drawing/2016/SVG/main" r:embed="rId3"/>
                    </a:ext>
                  </a:extLst>
                </a:blip>
              </a:buBlip>
            </a:pPr>
            <a:r>
              <a:rPr lang="en-US" sz="1000" dirty="0">
                <a:solidFill>
                  <a:schemeClr val="accent5">
                    <a:lumMod val="50000"/>
                  </a:schemeClr>
                </a:solidFill>
              </a:rPr>
              <a:t>We also seen that the number of installs is correlated with the rating of the application as number of installs increases so as the application rating.</a:t>
            </a:r>
          </a:p>
          <a:p>
            <a:pPr>
              <a:buBlip>
                <a:blip r:embed="rId2">
                  <a:extLst>
                    <a:ext uri="{96DAC541-7B7A-43D3-8B79-37D633B846F1}">
                      <asvg:svgBlip xmlns:asvg="http://schemas.microsoft.com/office/drawing/2016/SVG/main" r:embed="rId3"/>
                    </a:ext>
                  </a:extLst>
                </a:blip>
              </a:buBlip>
            </a:pPr>
            <a:r>
              <a:rPr lang="en-US" sz="1000" dirty="0">
                <a:solidFill>
                  <a:schemeClr val="accent5">
                    <a:lumMod val="50000"/>
                  </a:schemeClr>
                </a:solidFill>
              </a:rPr>
              <a:t>One important inside we get with respect to the size of the app is that as the size of the application increases the installation of the app decrease. So, if we release a new apps in market make sure it's under 20MB.</a:t>
            </a:r>
          </a:p>
          <a:p>
            <a:pPr>
              <a:buBlip>
                <a:blip r:embed="rId2">
                  <a:extLst>
                    <a:ext uri="{96DAC541-7B7A-43D3-8B79-37D633B846F1}">
                      <asvg:svgBlip xmlns:asvg="http://schemas.microsoft.com/office/drawing/2016/SVG/main" r:embed="rId3"/>
                    </a:ext>
                  </a:extLst>
                </a:blip>
              </a:buBlip>
            </a:pPr>
            <a:r>
              <a:rPr lang="en-US" sz="1000" dirty="0">
                <a:solidFill>
                  <a:schemeClr val="accent5">
                    <a:lumMod val="50000"/>
                  </a:schemeClr>
                </a:solidFill>
              </a:rPr>
              <a:t>Content rating also affect the user engagement as more restricted your content rating is the more restricted your user engagement. So, try to keep user rating as "Everyone".</a:t>
            </a:r>
          </a:p>
          <a:p>
            <a:pPr>
              <a:buBlip>
                <a:blip r:embed="rId2">
                  <a:extLst>
                    <a:ext uri="{96DAC541-7B7A-43D3-8B79-37D633B846F1}">
                      <asvg:svgBlip xmlns:asvg="http://schemas.microsoft.com/office/drawing/2016/SVG/main" r:embed="rId3"/>
                    </a:ext>
                  </a:extLst>
                </a:blip>
              </a:buBlip>
            </a:pPr>
            <a:r>
              <a:rPr lang="en-US" sz="1000" dirty="0">
                <a:solidFill>
                  <a:schemeClr val="accent5">
                    <a:lumMod val="50000"/>
                  </a:schemeClr>
                </a:solidFill>
              </a:rPr>
              <a:t>Make sure the app will get the update at regular interval, as it's an important factor for user engagement and performance of the application. In our analysis we seen that most of the apps will get their app update at July month.</a:t>
            </a:r>
          </a:p>
          <a:p>
            <a:pPr>
              <a:buBlip>
                <a:blip r:embed="rId2">
                  <a:extLst>
                    <a:ext uri="{96DAC541-7B7A-43D3-8B79-37D633B846F1}">
                      <asvg:svgBlip xmlns:asvg="http://schemas.microsoft.com/office/drawing/2016/SVG/main" r:embed="rId3"/>
                    </a:ext>
                  </a:extLst>
                </a:blip>
              </a:buBlip>
            </a:pPr>
            <a:r>
              <a:rPr lang="en-US" sz="1000" dirty="0">
                <a:solidFill>
                  <a:schemeClr val="accent5">
                    <a:lumMod val="50000"/>
                  </a:schemeClr>
                </a:solidFill>
              </a:rPr>
              <a:t>As we seen form subjectivity most of the reviews as the objective, so for successful apps it's more important to keep eye on the user reviews and early resolution of the problems.</a:t>
            </a:r>
          </a:p>
          <a:p>
            <a:pPr>
              <a:buBlip>
                <a:blip r:embed="rId2">
                  <a:extLst>
                    <a:ext uri="{96DAC541-7B7A-43D3-8B79-37D633B846F1}">
                      <asvg:svgBlip xmlns:asvg="http://schemas.microsoft.com/office/drawing/2016/SVG/main" r:embed="rId3"/>
                    </a:ext>
                  </a:extLst>
                </a:blip>
              </a:buBlip>
            </a:pPr>
            <a:r>
              <a:rPr lang="en-US" sz="1000" dirty="0">
                <a:solidFill>
                  <a:schemeClr val="accent5">
                    <a:lumMod val="50000"/>
                  </a:schemeClr>
                </a:solidFill>
              </a:rPr>
              <a:t>We also seen our analysis that there is strong relationship between Install and reviews. for the new apps reviews are the important tool for increase the user engagement.</a:t>
            </a:r>
          </a:p>
          <a:p>
            <a:pPr>
              <a:buBlip>
                <a:blip r:embed="rId2">
                  <a:extLst>
                    <a:ext uri="{96DAC541-7B7A-43D3-8B79-37D633B846F1}">
                      <asvg:svgBlip xmlns:asvg="http://schemas.microsoft.com/office/drawing/2016/SVG/main" r:embed="rId3"/>
                    </a:ext>
                  </a:extLst>
                </a:blip>
              </a:buBlip>
            </a:pPr>
            <a:r>
              <a:rPr lang="en-US" sz="1000" dirty="0">
                <a:solidFill>
                  <a:schemeClr val="accent5">
                    <a:lumMod val="50000"/>
                  </a:schemeClr>
                </a:solidFill>
              </a:rPr>
              <a:t>For the apps it's more important have the android version compatibility above version 4. As we won't explore this attribute much but by using simple sorting, we can confirm this.</a:t>
            </a:r>
          </a:p>
          <a:p>
            <a:pPr marL="114300" indent="0">
              <a:buNone/>
            </a:pPr>
            <a:endParaRPr lang="en-IN" sz="800" dirty="0">
              <a:solidFill>
                <a:schemeClr val="accent5">
                  <a:lumMod val="50000"/>
                </a:schemeClr>
              </a:solidFill>
            </a:endParaRPr>
          </a:p>
        </p:txBody>
      </p:sp>
    </p:spTree>
    <p:extLst>
      <p:ext uri="{BB962C8B-B14F-4D97-AF65-F5344CB8AC3E}">
        <p14:creationId xmlns:p14="http://schemas.microsoft.com/office/powerpoint/2010/main" val="26662454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A3BF-1AC9-E118-896A-769D3412211E}"/>
              </a:ext>
            </a:extLst>
          </p:cNvPr>
          <p:cNvSpPr>
            <a:spLocks noGrp="1"/>
          </p:cNvSpPr>
          <p:nvPr>
            <p:ph type="title"/>
          </p:nvPr>
        </p:nvSpPr>
        <p:spPr/>
        <p:txBody>
          <a:bodyPr/>
          <a:lstStyle/>
          <a:p>
            <a:pPr marL="457200" indent="-457200" algn="ctr">
              <a:buFont typeface="Wingdings" panose="05000000000000000000" pitchFamily="2" charset="2"/>
              <a:buChar char="Ø"/>
            </a:pPr>
            <a:r>
              <a:rPr lang="en-IN" u="sng" dirty="0"/>
              <a:t>INTRODUCTION</a:t>
            </a:r>
          </a:p>
        </p:txBody>
      </p:sp>
      <p:sp>
        <p:nvSpPr>
          <p:cNvPr id="3" name="Text Placeholder 2">
            <a:extLst>
              <a:ext uri="{FF2B5EF4-FFF2-40B4-BE49-F238E27FC236}">
                <a16:creationId xmlns:a16="http://schemas.microsoft.com/office/drawing/2014/main" id="{376979F0-7FD8-180E-107A-0ADBAECEEE8A}"/>
              </a:ext>
            </a:extLst>
          </p:cNvPr>
          <p:cNvSpPr>
            <a:spLocks noGrp="1"/>
          </p:cNvSpPr>
          <p:nvPr>
            <p:ph type="body" idx="1"/>
          </p:nvPr>
        </p:nvSpPr>
        <p:spPr>
          <a:xfrm>
            <a:off x="311700" y="1017725"/>
            <a:ext cx="8520600" cy="3809490"/>
          </a:xfrm>
        </p:spPr>
        <p:txBody>
          <a:bodyPr/>
          <a:lstStyle/>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As Internet hits the Indian market in 1995, has done an major impact on Indian economy in such a short period.</a:t>
            </a:r>
          </a:p>
          <a:p>
            <a:pPr>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In 2020, the Internet economy had grown to 16% of which 8% was driven by apps, In percent of India’s GDP.</a:t>
            </a:r>
          </a:p>
          <a:p>
            <a:pPr>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The Internet economy contributed up to $537.4 billion to India’s GDP in 2020, of which a minimum of $270.9 billion was contributed by apps. Apps were contributing 70% to the mobile traffic.</a:t>
            </a:r>
          </a:p>
          <a:p>
            <a:pPr>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India Internet is expected to cross triple digits GMV for the first time in 2021 and eventually become $250 billion scale and 10% of private consumption in 2025.</a:t>
            </a:r>
          </a:p>
          <a:p>
            <a:pPr marL="114300" indent="0">
              <a:buNone/>
            </a:pP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India has 504 million active Internet users in 2020.</a:t>
            </a:r>
          </a:p>
          <a:p>
            <a:pPr marL="114300" indent="0">
              <a:buNone/>
            </a:pP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Nearly 70% of the active Internet population in India are daily users.</a:t>
            </a:r>
          </a:p>
          <a:p>
            <a:pPr>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As of 2020, Android held a share of 95.23 percent of the mobile operating system market in India.</a:t>
            </a:r>
          </a:p>
          <a:p>
            <a:pPr>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Google Play Store is the largest app distribution platform owning 97 per cent market share in India. </a:t>
            </a:r>
            <a:endParaRPr lang="en-IN" sz="1200" dirty="0">
              <a:solidFill>
                <a:schemeClr val="accent5">
                  <a:lumMod val="50000"/>
                </a:schemeClr>
              </a:solidFill>
            </a:endParaRPr>
          </a:p>
        </p:txBody>
      </p:sp>
    </p:spTree>
    <p:extLst>
      <p:ext uri="{BB962C8B-B14F-4D97-AF65-F5344CB8AC3E}">
        <p14:creationId xmlns:p14="http://schemas.microsoft.com/office/powerpoint/2010/main" val="87097890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A1B6-3D10-5F18-69BC-58CD2ACE9B54}"/>
              </a:ext>
            </a:extLst>
          </p:cNvPr>
          <p:cNvSpPr>
            <a:spLocks noGrp="1"/>
          </p:cNvSpPr>
          <p:nvPr>
            <p:ph type="title"/>
          </p:nvPr>
        </p:nvSpPr>
        <p:spPr/>
        <p:txBody>
          <a:bodyPr/>
          <a:lstStyle/>
          <a:p>
            <a:pPr marL="457200" indent="-457200" algn="ctr">
              <a:buFont typeface="Wingdings" panose="05000000000000000000" pitchFamily="2" charset="2"/>
              <a:buChar char="Ø"/>
            </a:pPr>
            <a:r>
              <a:rPr lang="en-IN" u="sng" dirty="0"/>
              <a:t>Challenges &amp; Future Work</a:t>
            </a:r>
          </a:p>
        </p:txBody>
      </p:sp>
      <p:sp>
        <p:nvSpPr>
          <p:cNvPr id="3" name="Text Placeholder 2">
            <a:extLst>
              <a:ext uri="{FF2B5EF4-FFF2-40B4-BE49-F238E27FC236}">
                <a16:creationId xmlns:a16="http://schemas.microsoft.com/office/drawing/2014/main" id="{9945483D-4094-CFA7-C2E0-2557BB0561FE}"/>
              </a:ext>
            </a:extLst>
          </p:cNvPr>
          <p:cNvSpPr>
            <a:spLocks noGrp="1"/>
          </p:cNvSpPr>
          <p:nvPr>
            <p:ph type="body" idx="1"/>
          </p:nvPr>
        </p:nvSpPr>
        <p:spPr/>
        <p:txBody>
          <a:bodyPr/>
          <a:lstStyle/>
          <a:p>
            <a:pPr>
              <a:buBlip>
                <a:blip r:embed="rId2">
                  <a:extLst>
                    <a:ext uri="{96DAC541-7B7A-43D3-8B79-37D633B846F1}">
                      <asvg:svgBlip xmlns:asvg="http://schemas.microsoft.com/office/drawing/2016/SVG/main" r:embed="rId3"/>
                    </a:ext>
                  </a:extLst>
                </a:blip>
              </a:buBlip>
            </a:pPr>
            <a:r>
              <a:rPr lang="en-US" sz="1100" dirty="0">
                <a:solidFill>
                  <a:schemeClr val="accent5">
                    <a:lumMod val="50000"/>
                  </a:schemeClr>
                </a:solidFill>
              </a:rPr>
              <a:t>For this analysis we face most of the challenges in Ask and Process phase.</a:t>
            </a:r>
          </a:p>
          <a:p>
            <a:pPr>
              <a:buBlip>
                <a:blip r:embed="rId2">
                  <a:extLst>
                    <a:ext uri="{96DAC541-7B7A-43D3-8B79-37D633B846F1}">
                      <asvg:svgBlip xmlns:asvg="http://schemas.microsoft.com/office/drawing/2016/SVG/main" r:embed="rId3"/>
                    </a:ext>
                  </a:extLst>
                </a:blip>
              </a:buBlip>
            </a:pPr>
            <a:r>
              <a:rPr lang="en-US" sz="1100" dirty="0">
                <a:solidFill>
                  <a:schemeClr val="accent5">
                    <a:lumMod val="50000"/>
                  </a:schemeClr>
                </a:solidFill>
              </a:rPr>
              <a:t>In Ask phase of analysis process we wrap our head around the dataset to ask a question that really draws some insides. for that we have to do lot's of iterations.</a:t>
            </a:r>
          </a:p>
          <a:p>
            <a:pPr>
              <a:buBlip>
                <a:blip r:embed="rId2">
                  <a:extLst>
                    <a:ext uri="{96DAC541-7B7A-43D3-8B79-37D633B846F1}">
                      <asvg:svgBlip xmlns:asvg="http://schemas.microsoft.com/office/drawing/2016/SVG/main" r:embed="rId3"/>
                    </a:ext>
                  </a:extLst>
                </a:blip>
              </a:buBlip>
            </a:pPr>
            <a:r>
              <a:rPr lang="en-US" sz="1100" dirty="0">
                <a:solidFill>
                  <a:schemeClr val="accent5">
                    <a:lumMod val="50000"/>
                  </a:schemeClr>
                </a:solidFill>
              </a:rPr>
              <a:t>In Process phase of the analysis we handled null and duplicated values. the maximum number of </a:t>
            </a:r>
            <a:r>
              <a:rPr lang="en-US" sz="1100" dirty="0" err="1">
                <a:solidFill>
                  <a:schemeClr val="accent5">
                    <a:lumMod val="50000"/>
                  </a:schemeClr>
                </a:solidFill>
              </a:rPr>
              <a:t>NaN</a:t>
            </a:r>
            <a:r>
              <a:rPr lang="en-US" sz="1100" dirty="0">
                <a:solidFill>
                  <a:schemeClr val="accent5">
                    <a:lumMod val="50000"/>
                  </a:schemeClr>
                </a:solidFill>
              </a:rPr>
              <a:t> values are present in Rating attribute which approx. 14% (rounding-off) of the total records. Also there are some duplicated records as well which accounts to 5% of the total records.</a:t>
            </a:r>
          </a:p>
          <a:p>
            <a:pPr>
              <a:buBlip>
                <a:blip r:embed="rId2">
                  <a:extLst>
                    <a:ext uri="{96DAC541-7B7A-43D3-8B79-37D633B846F1}">
                      <asvg:svgBlip xmlns:asvg="http://schemas.microsoft.com/office/drawing/2016/SVG/main" r:embed="rId3"/>
                    </a:ext>
                  </a:extLst>
                </a:blip>
              </a:buBlip>
            </a:pPr>
            <a:r>
              <a:rPr lang="en-US" sz="1100" dirty="0">
                <a:solidFill>
                  <a:schemeClr val="accent5">
                    <a:lumMod val="50000"/>
                  </a:schemeClr>
                </a:solidFill>
              </a:rPr>
              <a:t>There were only 816 common apps in the merged data frame of both the play store and user reviews. Which is accounts only 10% of the total. We could have provided more valuable analysis if we had at least 70% - 80% of the data in the merged data frames.</a:t>
            </a:r>
          </a:p>
          <a:p>
            <a:pPr>
              <a:buBlip>
                <a:blip r:embed="rId2">
                  <a:extLst>
                    <a:ext uri="{96DAC541-7B7A-43D3-8B79-37D633B846F1}">
                      <asvg:svgBlip xmlns:asvg="http://schemas.microsoft.com/office/drawing/2016/SVG/main" r:embed="rId3"/>
                    </a:ext>
                  </a:extLst>
                </a:blip>
              </a:buBlip>
            </a:pPr>
            <a:r>
              <a:rPr lang="en-US" sz="1100" dirty="0">
                <a:solidFill>
                  <a:schemeClr val="accent5">
                    <a:lumMod val="50000"/>
                  </a:schemeClr>
                </a:solidFill>
              </a:rPr>
              <a:t>We might have filled the Reviews column's 14% </a:t>
            </a:r>
            <a:r>
              <a:rPr lang="en-US" sz="1100" dirty="0" err="1">
                <a:solidFill>
                  <a:schemeClr val="accent5">
                    <a:lumMod val="50000"/>
                  </a:schemeClr>
                </a:solidFill>
              </a:rPr>
              <a:t>NaN</a:t>
            </a:r>
            <a:r>
              <a:rPr lang="en-US" sz="1100" dirty="0">
                <a:solidFill>
                  <a:schemeClr val="accent5">
                    <a:lumMod val="50000"/>
                  </a:schemeClr>
                </a:solidFill>
              </a:rPr>
              <a:t> values by using the User Reviews' 42% </a:t>
            </a:r>
            <a:r>
              <a:rPr lang="en-US" sz="1100" dirty="0" err="1">
                <a:solidFill>
                  <a:schemeClr val="accent5">
                    <a:lumMod val="50000"/>
                  </a:schemeClr>
                </a:solidFill>
              </a:rPr>
              <a:t>NaN</a:t>
            </a:r>
            <a:r>
              <a:rPr lang="en-US" sz="1100" dirty="0">
                <a:solidFill>
                  <a:schemeClr val="accent5">
                    <a:lumMod val="50000"/>
                  </a:schemeClr>
                </a:solidFill>
              </a:rPr>
              <a:t> values to better grasp the attitudes within each category.</a:t>
            </a:r>
          </a:p>
          <a:p>
            <a:pPr>
              <a:buBlip>
                <a:blip r:embed="rId2">
                  <a:extLst>
                    <a:ext uri="{96DAC541-7B7A-43D3-8B79-37D633B846F1}">
                      <asvg:svgBlip xmlns:asvg="http://schemas.microsoft.com/office/drawing/2016/SVG/main" r:embed="rId3"/>
                    </a:ext>
                  </a:extLst>
                </a:blip>
              </a:buBlip>
            </a:pPr>
            <a:r>
              <a:rPr lang="en-US" sz="1100" dirty="0">
                <a:solidFill>
                  <a:schemeClr val="accent5">
                    <a:lumMod val="50000"/>
                  </a:schemeClr>
                </a:solidFill>
              </a:rPr>
              <a:t>There is so much more that can be discovered. For example, we have a </a:t>
            </a:r>
            <a:r>
              <a:rPr lang="en-US" sz="1100" dirty="0" err="1">
                <a:solidFill>
                  <a:schemeClr val="accent5">
                    <a:lumMod val="50000"/>
                  </a:schemeClr>
                </a:solidFill>
              </a:rPr>
              <a:t>Current_Version</a:t>
            </a:r>
            <a:r>
              <a:rPr lang="en-US" sz="1100" dirty="0">
                <a:solidFill>
                  <a:schemeClr val="accent5">
                    <a:lumMod val="50000"/>
                  </a:schemeClr>
                </a:solidFill>
              </a:rPr>
              <a:t> and an </a:t>
            </a:r>
            <a:r>
              <a:rPr lang="en-US" sz="1100" dirty="0" err="1">
                <a:solidFill>
                  <a:schemeClr val="accent5">
                    <a:lumMod val="50000"/>
                  </a:schemeClr>
                </a:solidFill>
              </a:rPr>
              <a:t>Android_Version</a:t>
            </a:r>
            <a:r>
              <a:rPr lang="en-US" sz="1100" dirty="0">
                <a:solidFill>
                  <a:schemeClr val="accent5">
                    <a:lumMod val="50000"/>
                  </a:schemeClr>
                </a:solidFill>
              </a:rPr>
              <a:t> that can be explored in depth, and we can provide more analysis to show how these factors affect and must be considered when developing an app for users.</a:t>
            </a:r>
          </a:p>
          <a:p>
            <a:pPr>
              <a:buBlip>
                <a:blip r:embed="rId2">
                  <a:extLst>
                    <a:ext uri="{96DAC541-7B7A-43D3-8B79-37D633B846F1}">
                      <asvg:svgBlip xmlns:asvg="http://schemas.microsoft.com/office/drawing/2016/SVG/main" r:embed="rId3"/>
                    </a:ext>
                  </a:extLst>
                </a:blip>
              </a:buBlip>
            </a:pPr>
            <a:r>
              <a:rPr lang="en-US" sz="1100" dirty="0">
                <a:solidFill>
                  <a:schemeClr val="accent5">
                    <a:lumMod val="50000"/>
                  </a:schemeClr>
                </a:solidFill>
              </a:rPr>
              <a:t>We can investigate the relationship between app size and </a:t>
            </a:r>
            <a:r>
              <a:rPr lang="en-US" sz="1100" dirty="0" err="1">
                <a:solidFill>
                  <a:schemeClr val="accent5">
                    <a:lumMod val="50000"/>
                  </a:schemeClr>
                </a:solidFill>
              </a:rPr>
              <a:t>Android_Version</a:t>
            </a:r>
            <a:r>
              <a:rPr lang="en-US" sz="1100" dirty="0">
                <a:solidFill>
                  <a:schemeClr val="accent5">
                    <a:lumMod val="50000"/>
                  </a:schemeClr>
                </a:solidFill>
              </a:rPr>
              <a:t> on the number of installs.</a:t>
            </a:r>
          </a:p>
          <a:p>
            <a:pPr>
              <a:buBlip>
                <a:blip r:embed="rId2">
                  <a:extLst>
                    <a:ext uri="{96DAC541-7B7A-43D3-8B79-37D633B846F1}">
                      <asvg:svgBlip xmlns:asvg="http://schemas.microsoft.com/office/drawing/2016/SVG/main" r:embed="rId3"/>
                    </a:ext>
                  </a:extLst>
                </a:blip>
              </a:buBlip>
            </a:pPr>
            <a:r>
              <a:rPr lang="en-US" sz="1100" dirty="0">
                <a:solidFill>
                  <a:schemeClr val="accent5">
                    <a:lumMod val="50000"/>
                  </a:schemeClr>
                </a:solidFill>
              </a:rPr>
              <a:t>By creating models that can aid in even better interpretation, machine learning can assist us in deploying more insights. Since this is something we can work on, we have left it for future work.</a:t>
            </a:r>
            <a:endParaRPr lang="en-IN" sz="1100" dirty="0">
              <a:solidFill>
                <a:schemeClr val="accent5">
                  <a:lumMod val="50000"/>
                </a:schemeClr>
              </a:solidFill>
            </a:endParaRPr>
          </a:p>
        </p:txBody>
      </p:sp>
    </p:spTree>
    <p:extLst>
      <p:ext uri="{BB962C8B-B14F-4D97-AF65-F5344CB8AC3E}">
        <p14:creationId xmlns:p14="http://schemas.microsoft.com/office/powerpoint/2010/main" val="363743577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207FE273-E4D7-464C-B0F9-287CC665BFD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00200" y="669282"/>
            <a:ext cx="5943600" cy="3574106"/>
          </a:xfrm>
          <a:prstGeom prst="rect">
            <a:avLst/>
          </a:prstGeom>
          <a:noFill/>
          <a:ln>
            <a:noFill/>
          </a:ln>
        </p:spPr>
      </p:pic>
    </p:spTree>
    <p:extLst>
      <p:ext uri="{BB962C8B-B14F-4D97-AF65-F5344CB8AC3E}">
        <p14:creationId xmlns:p14="http://schemas.microsoft.com/office/powerpoint/2010/main" val="303716296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DE8F-496C-8BD4-5322-D35FF3BEA7AA}"/>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NEED OF PLAY STORE EDA</a:t>
            </a:r>
            <a:br>
              <a:rPr lang="en-IN" dirty="0"/>
            </a:br>
            <a:endParaRPr lang="en-IN" dirty="0"/>
          </a:p>
        </p:txBody>
      </p:sp>
      <p:sp>
        <p:nvSpPr>
          <p:cNvPr id="3" name="Text Placeholder 2">
            <a:extLst>
              <a:ext uri="{FF2B5EF4-FFF2-40B4-BE49-F238E27FC236}">
                <a16:creationId xmlns:a16="http://schemas.microsoft.com/office/drawing/2014/main" id="{40EFC3A1-942F-7B8D-24D4-0C1FD570150A}"/>
              </a:ext>
            </a:extLst>
          </p:cNvPr>
          <p:cNvSpPr>
            <a:spLocks noGrp="1"/>
          </p:cNvSpPr>
          <p:nvPr>
            <p:ph type="body" idx="1"/>
          </p:nvPr>
        </p:nvSpPr>
        <p:spPr/>
        <p:txBody>
          <a:bodyPr anchor="ctr"/>
          <a:lstStyle/>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About 80% of the mobile users uses the mobile devices and apps to accomplish their day to day needs</a:t>
            </a:r>
          </a:p>
          <a:p>
            <a:pPr>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India has been rated as the world’s third largest mobile app user.</a:t>
            </a:r>
          </a:p>
          <a:p>
            <a:pPr>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According to Statista, India’s app market revenue is expected a compounded annual growth rate (CAGR) of 9.2%.</a:t>
            </a:r>
          </a:p>
          <a:p>
            <a:pPr>
              <a:buBlip>
                <a:blip r:embed="rId2">
                  <a:extLst>
                    <a:ext uri="{96DAC541-7B7A-43D3-8B79-37D633B846F1}">
                      <asvg:svgBlip xmlns:asvg="http://schemas.microsoft.com/office/drawing/2016/SVG/main" r:embed="rId3"/>
                    </a:ext>
                  </a:extLst>
                </a:blip>
              </a:buBlip>
            </a:pPr>
            <a:endParaRPr lang="en-US" sz="1200" dirty="0">
              <a:solidFill>
                <a:schemeClr val="accent5">
                  <a:lumMod val="50000"/>
                </a:schemeClr>
              </a:solidFill>
            </a:endParaRPr>
          </a:p>
          <a:p>
            <a:pPr>
              <a:buBlip>
                <a:blip r:embed="rId2">
                  <a:extLst>
                    <a:ext uri="{96DAC541-7B7A-43D3-8B79-37D633B846F1}">
                      <asvg:svgBlip xmlns:asvg="http://schemas.microsoft.com/office/drawing/2016/SVG/main" r:embed="rId3"/>
                    </a:ext>
                  </a:extLst>
                </a:blip>
              </a:buBlip>
            </a:pPr>
            <a:r>
              <a:rPr lang="en-US" sz="1200" dirty="0">
                <a:solidFill>
                  <a:schemeClr val="accent5">
                    <a:lumMod val="50000"/>
                  </a:schemeClr>
                </a:solidFill>
              </a:rPr>
              <a:t>The Progressive Policy Institute (PPI) expects India to overtake the US as the country with the largest developer population by 2024.</a:t>
            </a:r>
            <a:endParaRPr lang="en-IN" sz="1200" dirty="0">
              <a:solidFill>
                <a:schemeClr val="accent5">
                  <a:lumMod val="50000"/>
                </a:schemeClr>
              </a:solidFill>
            </a:endParaRPr>
          </a:p>
        </p:txBody>
      </p:sp>
      <p:sp>
        <p:nvSpPr>
          <p:cNvPr id="5" name="object 7">
            <a:extLst>
              <a:ext uri="{FF2B5EF4-FFF2-40B4-BE49-F238E27FC236}">
                <a16:creationId xmlns:a16="http://schemas.microsoft.com/office/drawing/2014/main" id="{5257659A-867A-1786-A3F0-1379258251EA}"/>
              </a:ext>
            </a:extLst>
          </p:cNvPr>
          <p:cNvSpPr>
            <a:spLocks noGrp="1"/>
          </p:cNvSpPr>
          <p:nvPr>
            <p:ph type="body" idx="2"/>
          </p:nvPr>
        </p:nvSpPr>
        <p:spPr>
          <a:xfrm>
            <a:off x="4832401" y="1294687"/>
            <a:ext cx="465740" cy="391342"/>
          </a:xfrm>
          <a:prstGeom prst="rect">
            <a:avLst/>
          </a:prstGeom>
          <a:blipFill>
            <a:blip r:embed="rId4" cstate="print"/>
            <a:stretch>
              <a:fillRect/>
            </a:stretch>
          </a:blipFill>
        </p:spPr>
        <p:txBody>
          <a:bodyPr wrap="square" lIns="0" tIns="0" rIns="0" bIns="0" rtlCol="0"/>
          <a:lstStyle/>
          <a:p>
            <a:endParaRPr lang="en-IN" dirty="0"/>
          </a:p>
        </p:txBody>
      </p:sp>
      <p:sp>
        <p:nvSpPr>
          <p:cNvPr id="7" name="TextBox 6">
            <a:extLst>
              <a:ext uri="{FF2B5EF4-FFF2-40B4-BE49-F238E27FC236}">
                <a16:creationId xmlns:a16="http://schemas.microsoft.com/office/drawing/2014/main" id="{F007B212-18A3-93CF-90E6-37B00B7D7262}"/>
              </a:ext>
            </a:extLst>
          </p:cNvPr>
          <p:cNvSpPr txBox="1"/>
          <p:nvPr/>
        </p:nvSpPr>
        <p:spPr>
          <a:xfrm>
            <a:off x="5295698" y="1217066"/>
            <a:ext cx="3534158" cy="646331"/>
          </a:xfrm>
          <a:prstGeom prst="rect">
            <a:avLst/>
          </a:prstGeom>
          <a:noFill/>
        </p:spPr>
        <p:txBody>
          <a:bodyPr wrap="square">
            <a:spAutoFit/>
          </a:bodyPr>
          <a:lstStyle/>
          <a:p>
            <a:pPr marL="12700" marR="5080" algn="just">
              <a:lnSpc>
                <a:spcPct val="100000"/>
              </a:lnSpc>
              <a:spcBef>
                <a:spcPts val="100"/>
              </a:spcBef>
            </a:pPr>
            <a:r>
              <a:rPr lang="en-US" sz="1200" spc="-5" dirty="0">
                <a:solidFill>
                  <a:schemeClr val="accent5">
                    <a:lumMod val="50000"/>
                  </a:schemeClr>
                </a:solidFill>
                <a:latin typeface="Arial"/>
                <a:cs typeface="Arial"/>
              </a:rPr>
              <a:t>With a 14% yearly market growth since 2016, India is the fastest growing smartphone market globally.</a:t>
            </a:r>
            <a:endParaRPr lang="en-US" sz="1200" dirty="0">
              <a:solidFill>
                <a:schemeClr val="accent5">
                  <a:lumMod val="50000"/>
                </a:schemeClr>
              </a:solidFill>
              <a:latin typeface="Arial"/>
              <a:cs typeface="Arial"/>
            </a:endParaRPr>
          </a:p>
        </p:txBody>
      </p:sp>
      <p:sp>
        <p:nvSpPr>
          <p:cNvPr id="10" name="TextBox 9">
            <a:extLst>
              <a:ext uri="{FF2B5EF4-FFF2-40B4-BE49-F238E27FC236}">
                <a16:creationId xmlns:a16="http://schemas.microsoft.com/office/drawing/2014/main" id="{3E2FEF2B-1C24-650C-0727-0788501BAE03}"/>
              </a:ext>
            </a:extLst>
          </p:cNvPr>
          <p:cNvSpPr txBox="1"/>
          <p:nvPr/>
        </p:nvSpPr>
        <p:spPr>
          <a:xfrm>
            <a:off x="5295698" y="1917187"/>
            <a:ext cx="3534158" cy="492443"/>
          </a:xfrm>
          <a:prstGeom prst="rect">
            <a:avLst/>
          </a:prstGeom>
          <a:noFill/>
        </p:spPr>
        <p:txBody>
          <a:bodyPr wrap="square">
            <a:spAutoFit/>
          </a:bodyPr>
          <a:lstStyle/>
          <a:p>
            <a:pPr marL="12700" marR="5080">
              <a:lnSpc>
                <a:spcPct val="100000"/>
              </a:lnSpc>
              <a:spcBef>
                <a:spcPts val="100"/>
              </a:spcBef>
            </a:pPr>
            <a:r>
              <a:rPr lang="en-US" sz="1200" spc="-5" dirty="0">
                <a:solidFill>
                  <a:schemeClr val="accent5">
                    <a:lumMod val="50000"/>
                  </a:schemeClr>
                </a:solidFill>
                <a:latin typeface="Arial"/>
                <a:cs typeface="Arial"/>
              </a:rPr>
              <a:t>In 2021, Android held a share of 95.84 percent of the mobile operating system market in India.</a:t>
            </a:r>
            <a:r>
              <a:rPr lang="en-US" sz="1400" spc="-5" dirty="0">
                <a:solidFill>
                  <a:schemeClr val="accent5">
                    <a:lumMod val="50000"/>
                  </a:schemeClr>
                </a:solidFill>
                <a:latin typeface="Arial"/>
                <a:cs typeface="Arial"/>
              </a:rPr>
              <a:t> </a:t>
            </a:r>
            <a:endParaRPr lang="en-US" sz="1400" dirty="0">
              <a:solidFill>
                <a:schemeClr val="accent5">
                  <a:lumMod val="50000"/>
                </a:schemeClr>
              </a:solidFill>
              <a:latin typeface="Arial"/>
              <a:cs typeface="Arial"/>
            </a:endParaRPr>
          </a:p>
        </p:txBody>
      </p:sp>
      <p:sp>
        <p:nvSpPr>
          <p:cNvPr id="11" name="object 8">
            <a:extLst>
              <a:ext uri="{FF2B5EF4-FFF2-40B4-BE49-F238E27FC236}">
                <a16:creationId xmlns:a16="http://schemas.microsoft.com/office/drawing/2014/main" id="{B9D7245B-C8C4-E269-E7CE-C1713E023DDF}"/>
              </a:ext>
            </a:extLst>
          </p:cNvPr>
          <p:cNvSpPr/>
          <p:nvPr/>
        </p:nvSpPr>
        <p:spPr>
          <a:xfrm>
            <a:off x="4834247" y="2739110"/>
            <a:ext cx="463296" cy="497540"/>
          </a:xfrm>
          <a:prstGeom prst="rect">
            <a:avLst/>
          </a:prstGeom>
          <a:blipFill>
            <a:blip r:embed="rId5" cstate="print"/>
            <a:stretch>
              <a:fillRect/>
            </a:stretch>
          </a:blipFill>
        </p:spPr>
        <p:txBody>
          <a:bodyPr wrap="square" lIns="0" tIns="0" rIns="0" bIns="0" rtlCol="0"/>
          <a:lstStyle/>
          <a:p>
            <a:endParaRPr/>
          </a:p>
        </p:txBody>
      </p:sp>
      <p:sp>
        <p:nvSpPr>
          <p:cNvPr id="13" name="TextBox 12">
            <a:extLst>
              <a:ext uri="{FF2B5EF4-FFF2-40B4-BE49-F238E27FC236}">
                <a16:creationId xmlns:a16="http://schemas.microsoft.com/office/drawing/2014/main" id="{F1F09A3B-3A01-B206-57C5-A77DCBDC5694}"/>
              </a:ext>
            </a:extLst>
          </p:cNvPr>
          <p:cNvSpPr txBox="1"/>
          <p:nvPr/>
        </p:nvSpPr>
        <p:spPr>
          <a:xfrm>
            <a:off x="5293254" y="2581574"/>
            <a:ext cx="3334870" cy="830997"/>
          </a:xfrm>
          <a:prstGeom prst="rect">
            <a:avLst/>
          </a:prstGeom>
          <a:noFill/>
        </p:spPr>
        <p:txBody>
          <a:bodyPr wrap="square">
            <a:spAutoFit/>
          </a:bodyPr>
          <a:lstStyle/>
          <a:p>
            <a:r>
              <a:rPr lang="en-US" sz="1200" b="0" i="0" dirty="0">
                <a:solidFill>
                  <a:schemeClr val="accent5">
                    <a:lumMod val="50000"/>
                  </a:schemeClr>
                </a:solidFill>
                <a:effectLst/>
                <a:latin typeface="Roboto" panose="02000000000000000000" pitchFamily="2" charset="0"/>
              </a:rPr>
              <a:t>India had almost</a:t>
            </a:r>
            <a:r>
              <a:rPr lang="en-US" sz="1200" b="1" i="0" dirty="0">
                <a:solidFill>
                  <a:schemeClr val="accent5">
                    <a:lumMod val="50000"/>
                  </a:schemeClr>
                </a:solidFill>
                <a:effectLst/>
                <a:latin typeface="Roboto" panose="02000000000000000000" pitchFamily="2" charset="0"/>
              </a:rPr>
              <a:t> 560 million internet users</a:t>
            </a:r>
            <a:r>
              <a:rPr lang="en-US" sz="1200" b="0" i="0" dirty="0">
                <a:solidFill>
                  <a:schemeClr val="accent5">
                    <a:lumMod val="50000"/>
                  </a:schemeClr>
                </a:solidFill>
                <a:effectLst/>
                <a:latin typeface="Roboto" panose="02000000000000000000" pitchFamily="2" charset="0"/>
              </a:rPr>
              <a:t>. The download almost 12.3 billion apps and spend 17 hours on the internet. (survey conducted in 2018)</a:t>
            </a:r>
            <a:endParaRPr lang="en-IN" sz="1200" dirty="0">
              <a:solidFill>
                <a:schemeClr val="accent5">
                  <a:lumMod val="50000"/>
                </a:schemeClr>
              </a:solidFill>
            </a:endParaRPr>
          </a:p>
        </p:txBody>
      </p:sp>
      <p:pic>
        <p:nvPicPr>
          <p:cNvPr id="15" name="Picture 14">
            <a:extLst>
              <a:ext uri="{FF2B5EF4-FFF2-40B4-BE49-F238E27FC236}">
                <a16:creationId xmlns:a16="http://schemas.microsoft.com/office/drawing/2014/main" id="{62E1719F-7F29-8155-F561-EAB9993116CF}"/>
              </a:ext>
            </a:extLst>
          </p:cNvPr>
          <p:cNvPicPr>
            <a:picLocks noChangeAspect="1"/>
          </p:cNvPicPr>
          <p:nvPr/>
        </p:nvPicPr>
        <p:blipFill>
          <a:blip r:embed="rId6"/>
          <a:stretch>
            <a:fillRect/>
          </a:stretch>
        </p:blipFill>
        <p:spPr>
          <a:xfrm>
            <a:off x="4832401" y="3585146"/>
            <a:ext cx="613657" cy="497540"/>
          </a:xfrm>
          <a:prstGeom prst="rect">
            <a:avLst/>
          </a:prstGeom>
        </p:spPr>
      </p:pic>
      <p:sp>
        <p:nvSpPr>
          <p:cNvPr id="17" name="TextBox 16">
            <a:extLst>
              <a:ext uri="{FF2B5EF4-FFF2-40B4-BE49-F238E27FC236}">
                <a16:creationId xmlns:a16="http://schemas.microsoft.com/office/drawing/2014/main" id="{8C7B1F2D-17D0-CA9A-C59C-46CA0712FAF9}"/>
              </a:ext>
            </a:extLst>
          </p:cNvPr>
          <p:cNvSpPr txBox="1"/>
          <p:nvPr/>
        </p:nvSpPr>
        <p:spPr>
          <a:xfrm>
            <a:off x="5443615" y="3513486"/>
            <a:ext cx="3334870" cy="830997"/>
          </a:xfrm>
          <a:prstGeom prst="rect">
            <a:avLst/>
          </a:prstGeom>
          <a:noFill/>
        </p:spPr>
        <p:txBody>
          <a:bodyPr wrap="square">
            <a:spAutoFit/>
          </a:bodyPr>
          <a:lstStyle/>
          <a:p>
            <a:r>
              <a:rPr lang="en-US" sz="1200" b="0" i="0" dirty="0">
                <a:solidFill>
                  <a:schemeClr val="accent5">
                    <a:lumMod val="50000"/>
                  </a:schemeClr>
                </a:solidFill>
                <a:effectLst/>
                <a:latin typeface="Roboto" panose="02000000000000000000" pitchFamily="2" charset="0"/>
              </a:rPr>
              <a:t>In the first half of 2021, Google Play Store generated approximately $23.4 billion from in-app purchases, subscriptions, and premium apps and games. </a:t>
            </a:r>
            <a:endParaRPr lang="en-IN" sz="1200" dirty="0">
              <a:solidFill>
                <a:schemeClr val="accent5">
                  <a:lumMod val="50000"/>
                </a:schemeClr>
              </a:solidFill>
            </a:endParaRPr>
          </a:p>
        </p:txBody>
      </p:sp>
      <p:pic>
        <p:nvPicPr>
          <p:cNvPr id="19" name="Picture 18">
            <a:extLst>
              <a:ext uri="{FF2B5EF4-FFF2-40B4-BE49-F238E27FC236}">
                <a16:creationId xmlns:a16="http://schemas.microsoft.com/office/drawing/2014/main" id="{34D79880-2F6C-108D-B5C6-0E51067D1DDE}"/>
              </a:ext>
            </a:extLst>
          </p:cNvPr>
          <p:cNvPicPr>
            <a:picLocks noChangeAspect="1"/>
          </p:cNvPicPr>
          <p:nvPr/>
        </p:nvPicPr>
        <p:blipFill>
          <a:blip r:embed="rId7"/>
          <a:stretch>
            <a:fillRect/>
          </a:stretch>
        </p:blipFill>
        <p:spPr>
          <a:xfrm>
            <a:off x="4832401" y="1961331"/>
            <a:ext cx="465741" cy="497540"/>
          </a:xfrm>
          <a:prstGeom prst="rect">
            <a:avLst/>
          </a:prstGeom>
        </p:spPr>
      </p:pic>
    </p:spTree>
    <p:extLst>
      <p:ext uri="{BB962C8B-B14F-4D97-AF65-F5344CB8AC3E}">
        <p14:creationId xmlns:p14="http://schemas.microsoft.com/office/powerpoint/2010/main" val="27562588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14D6-E1AD-DA88-894C-6CC2989E7611}"/>
              </a:ext>
            </a:extLst>
          </p:cNvPr>
          <p:cNvSpPr>
            <a:spLocks noGrp="1"/>
          </p:cNvSpPr>
          <p:nvPr>
            <p:ph type="title"/>
          </p:nvPr>
        </p:nvSpPr>
        <p:spPr/>
        <p:txBody>
          <a:bodyPr/>
          <a:lstStyle/>
          <a:p>
            <a:pPr marL="457200" indent="-457200" algn="ctr">
              <a:buFont typeface="Wingdings" panose="05000000000000000000" pitchFamily="2" charset="2"/>
              <a:buChar char="Ø"/>
            </a:pPr>
            <a:r>
              <a:rPr lang="en-IN" b="0" i="0" u="sng" dirty="0"/>
              <a:t>FRAMEWORK FOR ANALYSIS</a:t>
            </a:r>
            <a:br>
              <a:rPr lang="en-IN" dirty="0"/>
            </a:br>
            <a:endParaRPr lang="en-IN" dirty="0"/>
          </a:p>
        </p:txBody>
      </p:sp>
      <p:sp>
        <p:nvSpPr>
          <p:cNvPr id="24" name="Rectangle: Rounded Corners 23">
            <a:extLst>
              <a:ext uri="{FF2B5EF4-FFF2-40B4-BE49-F238E27FC236}">
                <a16:creationId xmlns:a16="http://schemas.microsoft.com/office/drawing/2014/main" id="{647ECBEA-3022-ACFB-A072-3ED82478118E}"/>
              </a:ext>
            </a:extLst>
          </p:cNvPr>
          <p:cNvSpPr/>
          <p:nvPr/>
        </p:nvSpPr>
        <p:spPr>
          <a:xfrm>
            <a:off x="194982" y="1275457"/>
            <a:ext cx="8637318" cy="232151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77E43C0-A3E4-1636-9FF1-8205DB69F704}"/>
              </a:ext>
            </a:extLst>
          </p:cNvPr>
          <p:cNvGrpSpPr/>
          <p:nvPr/>
        </p:nvGrpSpPr>
        <p:grpSpPr>
          <a:xfrm>
            <a:off x="536885" y="1546526"/>
            <a:ext cx="8070230" cy="2050449"/>
            <a:chOff x="672489" y="1970984"/>
            <a:chExt cx="8070230" cy="2050449"/>
          </a:xfrm>
          <a:noFill/>
          <a:effectLst>
            <a:outerShdw blurRad="50800" dist="38100" dir="8100000" algn="tr" rotWithShape="0">
              <a:prstClr val="black">
                <a:alpha val="40000"/>
              </a:prstClr>
            </a:outerShdw>
          </a:effectLst>
        </p:grpSpPr>
        <p:sp>
          <p:nvSpPr>
            <p:cNvPr id="6" name="Oval 5">
              <a:extLst>
                <a:ext uri="{FF2B5EF4-FFF2-40B4-BE49-F238E27FC236}">
                  <a16:creationId xmlns:a16="http://schemas.microsoft.com/office/drawing/2014/main" id="{65C391FF-2F34-FBD7-5F9C-8BAC9AA34A4A}"/>
                </a:ext>
              </a:extLst>
            </p:cNvPr>
            <p:cNvSpPr/>
            <p:nvPr/>
          </p:nvSpPr>
          <p:spPr>
            <a:xfrm>
              <a:off x="7433704" y="1971131"/>
              <a:ext cx="1309015" cy="1308766"/>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ED2CD806-1CF7-E115-2DEC-1A2E456ACE53}"/>
                </a:ext>
              </a:extLst>
            </p:cNvPr>
            <p:cNvSpPr/>
            <p:nvPr/>
          </p:nvSpPr>
          <p:spPr>
            <a:xfrm>
              <a:off x="7477782" y="2014764"/>
              <a:ext cx="1221692" cy="1221500"/>
            </a:xfrm>
            <a:custGeom>
              <a:avLst/>
              <a:gdLst>
                <a:gd name="connsiteX0" fmla="*/ 0 w 1221692"/>
                <a:gd name="connsiteY0" fmla="*/ 610750 h 1221500"/>
                <a:gd name="connsiteX1" fmla="*/ 610846 w 1221692"/>
                <a:gd name="connsiteY1" fmla="*/ 0 h 1221500"/>
                <a:gd name="connsiteX2" fmla="*/ 1221692 w 1221692"/>
                <a:gd name="connsiteY2" fmla="*/ 610750 h 1221500"/>
                <a:gd name="connsiteX3" fmla="*/ 610846 w 1221692"/>
                <a:gd name="connsiteY3" fmla="*/ 1221500 h 1221500"/>
                <a:gd name="connsiteX4" fmla="*/ 0 w 1221692"/>
                <a:gd name="connsiteY4" fmla="*/ 610750 h 122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1221500">
                  <a:moveTo>
                    <a:pt x="0" y="610750"/>
                  </a:moveTo>
                  <a:cubicBezTo>
                    <a:pt x="0" y="273442"/>
                    <a:pt x="273485" y="0"/>
                    <a:pt x="610846" y="0"/>
                  </a:cubicBezTo>
                  <a:cubicBezTo>
                    <a:pt x="948207" y="0"/>
                    <a:pt x="1221692" y="273442"/>
                    <a:pt x="1221692" y="610750"/>
                  </a:cubicBezTo>
                  <a:cubicBezTo>
                    <a:pt x="1221692" y="948058"/>
                    <a:pt x="948207" y="1221500"/>
                    <a:pt x="610846" y="1221500"/>
                  </a:cubicBezTo>
                  <a:cubicBezTo>
                    <a:pt x="273485" y="1221500"/>
                    <a:pt x="0" y="948058"/>
                    <a:pt x="0" y="610750"/>
                  </a:cubicBezTo>
                  <a:close/>
                </a:path>
              </a:pathLst>
            </a:cu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9886" tIns="189773" rIns="189887" bIns="18977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5">
                      <a:lumMod val="50000"/>
                    </a:schemeClr>
                  </a:solidFill>
                </a:rPr>
                <a:t>Act on Insides </a:t>
              </a:r>
              <a:endParaRPr lang="en-IN" sz="1200" kern="1200" dirty="0">
                <a:solidFill>
                  <a:schemeClr val="accent5">
                    <a:lumMod val="50000"/>
                  </a:schemeClr>
                </a:solidFill>
              </a:endParaRPr>
            </a:p>
          </p:txBody>
        </p:sp>
        <p:sp>
          <p:nvSpPr>
            <p:cNvPr id="8" name="Freeform: Shape 7">
              <a:extLst>
                <a:ext uri="{FF2B5EF4-FFF2-40B4-BE49-F238E27FC236}">
                  <a16:creationId xmlns:a16="http://schemas.microsoft.com/office/drawing/2014/main" id="{BBB29EE4-9DBE-7D27-6340-7D659392C6CC}"/>
                </a:ext>
              </a:extLst>
            </p:cNvPr>
            <p:cNvSpPr/>
            <p:nvPr/>
          </p:nvSpPr>
          <p:spPr>
            <a:xfrm>
              <a:off x="7477782" y="3304011"/>
              <a:ext cx="1221692" cy="717422"/>
            </a:xfrm>
            <a:custGeom>
              <a:avLst/>
              <a:gdLst>
                <a:gd name="connsiteX0" fmla="*/ 0 w 1221692"/>
                <a:gd name="connsiteY0" fmla="*/ 0 h 717422"/>
                <a:gd name="connsiteX1" fmla="*/ 1221692 w 1221692"/>
                <a:gd name="connsiteY1" fmla="*/ 0 h 717422"/>
                <a:gd name="connsiteX2" fmla="*/ 1221692 w 1221692"/>
                <a:gd name="connsiteY2" fmla="*/ 717422 h 717422"/>
                <a:gd name="connsiteX3" fmla="*/ 0 w 1221692"/>
                <a:gd name="connsiteY3" fmla="*/ 717422 h 717422"/>
                <a:gd name="connsiteX4" fmla="*/ 0 w 1221692"/>
                <a:gd name="connsiteY4" fmla="*/ 0 h 717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717422">
                  <a:moveTo>
                    <a:pt x="0" y="0"/>
                  </a:moveTo>
                  <a:lnTo>
                    <a:pt x="1221692" y="0"/>
                  </a:lnTo>
                  <a:lnTo>
                    <a:pt x="1221692" y="717422"/>
                  </a:lnTo>
                  <a:lnTo>
                    <a:pt x="0" y="717422"/>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Conclusion in the context of the stakeholders.</a:t>
              </a:r>
              <a:endParaRPr lang="en-IN" sz="900" kern="1200" dirty="0"/>
            </a:p>
          </p:txBody>
        </p:sp>
        <p:sp>
          <p:nvSpPr>
            <p:cNvPr id="9" name="Teardrop 8">
              <a:extLst>
                <a:ext uri="{FF2B5EF4-FFF2-40B4-BE49-F238E27FC236}">
                  <a16:creationId xmlns:a16="http://schemas.microsoft.com/office/drawing/2014/main" id="{B1693C2E-1EA2-7F14-FE03-9676519D59B9}"/>
                </a:ext>
              </a:extLst>
            </p:cNvPr>
            <p:cNvSpPr/>
            <p:nvPr/>
          </p:nvSpPr>
          <p:spPr>
            <a:xfrm rot="2700000">
              <a:off x="6081535" y="1970984"/>
              <a:ext cx="1308831" cy="1308831"/>
            </a:xfrm>
            <a:prstGeom prst="teardrop">
              <a:avLst>
                <a:gd name="adj" fmla="val 10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CF680E0A-C1B7-1790-4810-87BD9AF7DC0B}"/>
                </a:ext>
              </a:extLst>
            </p:cNvPr>
            <p:cNvSpPr/>
            <p:nvPr/>
          </p:nvSpPr>
          <p:spPr>
            <a:xfrm>
              <a:off x="6125520" y="2014764"/>
              <a:ext cx="1221692" cy="1221500"/>
            </a:xfrm>
            <a:custGeom>
              <a:avLst/>
              <a:gdLst>
                <a:gd name="connsiteX0" fmla="*/ 0 w 1221692"/>
                <a:gd name="connsiteY0" fmla="*/ 610750 h 1221500"/>
                <a:gd name="connsiteX1" fmla="*/ 610846 w 1221692"/>
                <a:gd name="connsiteY1" fmla="*/ 0 h 1221500"/>
                <a:gd name="connsiteX2" fmla="*/ 1221692 w 1221692"/>
                <a:gd name="connsiteY2" fmla="*/ 610750 h 1221500"/>
                <a:gd name="connsiteX3" fmla="*/ 610846 w 1221692"/>
                <a:gd name="connsiteY3" fmla="*/ 1221500 h 1221500"/>
                <a:gd name="connsiteX4" fmla="*/ 0 w 1221692"/>
                <a:gd name="connsiteY4" fmla="*/ 610750 h 122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1221500">
                  <a:moveTo>
                    <a:pt x="0" y="610750"/>
                  </a:moveTo>
                  <a:cubicBezTo>
                    <a:pt x="0" y="273442"/>
                    <a:pt x="273485" y="0"/>
                    <a:pt x="610846" y="0"/>
                  </a:cubicBezTo>
                  <a:cubicBezTo>
                    <a:pt x="948207" y="0"/>
                    <a:pt x="1221692" y="273442"/>
                    <a:pt x="1221692" y="610750"/>
                  </a:cubicBezTo>
                  <a:cubicBezTo>
                    <a:pt x="1221692" y="948058"/>
                    <a:pt x="948207" y="1221500"/>
                    <a:pt x="610846" y="1221500"/>
                  </a:cubicBezTo>
                  <a:cubicBezTo>
                    <a:pt x="273485" y="1221500"/>
                    <a:pt x="0" y="948058"/>
                    <a:pt x="0" y="610750"/>
                  </a:cubicBezTo>
                  <a:close/>
                </a:path>
              </a:pathLst>
            </a:cu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9887" tIns="189773" rIns="189886" bIns="18977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5">
                      <a:lumMod val="50000"/>
                    </a:schemeClr>
                  </a:solidFill>
                </a:rPr>
                <a:t>Share your Insides.</a:t>
              </a:r>
              <a:endParaRPr lang="en-IN" sz="1200" kern="1200" dirty="0">
                <a:solidFill>
                  <a:schemeClr val="accent5">
                    <a:lumMod val="50000"/>
                  </a:schemeClr>
                </a:solidFill>
              </a:endParaRPr>
            </a:p>
          </p:txBody>
        </p:sp>
        <p:sp>
          <p:nvSpPr>
            <p:cNvPr id="11" name="Freeform: Shape 10">
              <a:extLst>
                <a:ext uri="{FF2B5EF4-FFF2-40B4-BE49-F238E27FC236}">
                  <a16:creationId xmlns:a16="http://schemas.microsoft.com/office/drawing/2014/main" id="{206CA31C-D685-E35A-69B8-C76223EC5210}"/>
                </a:ext>
              </a:extLst>
            </p:cNvPr>
            <p:cNvSpPr/>
            <p:nvPr/>
          </p:nvSpPr>
          <p:spPr>
            <a:xfrm>
              <a:off x="6125520" y="3304011"/>
              <a:ext cx="1221692" cy="717422"/>
            </a:xfrm>
            <a:custGeom>
              <a:avLst/>
              <a:gdLst>
                <a:gd name="connsiteX0" fmla="*/ 0 w 1221692"/>
                <a:gd name="connsiteY0" fmla="*/ 0 h 717422"/>
                <a:gd name="connsiteX1" fmla="*/ 1221692 w 1221692"/>
                <a:gd name="connsiteY1" fmla="*/ 0 h 717422"/>
                <a:gd name="connsiteX2" fmla="*/ 1221692 w 1221692"/>
                <a:gd name="connsiteY2" fmla="*/ 717422 h 717422"/>
                <a:gd name="connsiteX3" fmla="*/ 0 w 1221692"/>
                <a:gd name="connsiteY3" fmla="*/ 717422 h 717422"/>
                <a:gd name="connsiteX4" fmla="*/ 0 w 1221692"/>
                <a:gd name="connsiteY4" fmla="*/ 0 h 717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717422">
                  <a:moveTo>
                    <a:pt x="0" y="0"/>
                  </a:moveTo>
                  <a:lnTo>
                    <a:pt x="1221692" y="0"/>
                  </a:lnTo>
                  <a:lnTo>
                    <a:pt x="1221692" y="717422"/>
                  </a:lnTo>
                  <a:lnTo>
                    <a:pt x="0" y="717422"/>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a:t>Gathering insides and share with stakeholders.</a:t>
              </a:r>
              <a:endParaRPr lang="en-IN" sz="900" kern="1200"/>
            </a:p>
          </p:txBody>
        </p:sp>
        <p:sp>
          <p:nvSpPr>
            <p:cNvPr id="12" name="Teardrop 11">
              <a:extLst>
                <a:ext uri="{FF2B5EF4-FFF2-40B4-BE49-F238E27FC236}">
                  <a16:creationId xmlns:a16="http://schemas.microsoft.com/office/drawing/2014/main" id="{D5DBDE87-B5BC-6261-02B6-69E35B49AA97}"/>
                </a:ext>
              </a:extLst>
            </p:cNvPr>
            <p:cNvSpPr/>
            <p:nvPr/>
          </p:nvSpPr>
          <p:spPr>
            <a:xfrm rot="2700000">
              <a:off x="4729273" y="1970984"/>
              <a:ext cx="1308831" cy="1308831"/>
            </a:xfrm>
            <a:prstGeom prst="teardrop">
              <a:avLst>
                <a:gd name="adj" fmla="val 10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BB013790-24A4-D230-57EA-3D356C7C12AD}"/>
                </a:ext>
              </a:extLst>
            </p:cNvPr>
            <p:cNvSpPr/>
            <p:nvPr/>
          </p:nvSpPr>
          <p:spPr>
            <a:xfrm>
              <a:off x="4773259" y="2014764"/>
              <a:ext cx="1221692" cy="1221500"/>
            </a:xfrm>
            <a:custGeom>
              <a:avLst/>
              <a:gdLst>
                <a:gd name="connsiteX0" fmla="*/ 0 w 1221692"/>
                <a:gd name="connsiteY0" fmla="*/ 610750 h 1221500"/>
                <a:gd name="connsiteX1" fmla="*/ 610846 w 1221692"/>
                <a:gd name="connsiteY1" fmla="*/ 0 h 1221500"/>
                <a:gd name="connsiteX2" fmla="*/ 1221692 w 1221692"/>
                <a:gd name="connsiteY2" fmla="*/ 610750 h 1221500"/>
                <a:gd name="connsiteX3" fmla="*/ 610846 w 1221692"/>
                <a:gd name="connsiteY3" fmla="*/ 1221500 h 1221500"/>
                <a:gd name="connsiteX4" fmla="*/ 0 w 1221692"/>
                <a:gd name="connsiteY4" fmla="*/ 610750 h 122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1221500">
                  <a:moveTo>
                    <a:pt x="0" y="610750"/>
                  </a:moveTo>
                  <a:cubicBezTo>
                    <a:pt x="0" y="273442"/>
                    <a:pt x="273485" y="0"/>
                    <a:pt x="610846" y="0"/>
                  </a:cubicBezTo>
                  <a:cubicBezTo>
                    <a:pt x="948207" y="0"/>
                    <a:pt x="1221692" y="273442"/>
                    <a:pt x="1221692" y="610750"/>
                  </a:cubicBezTo>
                  <a:cubicBezTo>
                    <a:pt x="1221692" y="948058"/>
                    <a:pt x="948207" y="1221500"/>
                    <a:pt x="610846" y="1221500"/>
                  </a:cubicBezTo>
                  <a:cubicBezTo>
                    <a:pt x="273485" y="1221500"/>
                    <a:pt x="0" y="948058"/>
                    <a:pt x="0" y="610750"/>
                  </a:cubicBezTo>
                  <a:close/>
                </a:path>
              </a:pathLst>
            </a:cu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9886" tIns="189773" rIns="189887" bIns="18977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5">
                      <a:lumMod val="50000"/>
                    </a:schemeClr>
                  </a:solidFill>
                </a:rPr>
                <a:t>Analyze data to answer.</a:t>
              </a:r>
              <a:endParaRPr lang="en-IN" sz="1200" kern="1200" dirty="0">
                <a:solidFill>
                  <a:schemeClr val="accent5">
                    <a:lumMod val="50000"/>
                  </a:schemeClr>
                </a:solidFill>
              </a:endParaRPr>
            </a:p>
          </p:txBody>
        </p:sp>
        <p:sp>
          <p:nvSpPr>
            <p:cNvPr id="14" name="Freeform: Shape 13">
              <a:extLst>
                <a:ext uri="{FF2B5EF4-FFF2-40B4-BE49-F238E27FC236}">
                  <a16:creationId xmlns:a16="http://schemas.microsoft.com/office/drawing/2014/main" id="{37160A4F-769F-A557-EEB2-935F63AB5D91}"/>
                </a:ext>
              </a:extLst>
            </p:cNvPr>
            <p:cNvSpPr/>
            <p:nvPr/>
          </p:nvSpPr>
          <p:spPr>
            <a:xfrm>
              <a:off x="4773259" y="3304011"/>
              <a:ext cx="1221692" cy="717422"/>
            </a:xfrm>
            <a:custGeom>
              <a:avLst/>
              <a:gdLst>
                <a:gd name="connsiteX0" fmla="*/ 0 w 1221692"/>
                <a:gd name="connsiteY0" fmla="*/ 0 h 717422"/>
                <a:gd name="connsiteX1" fmla="*/ 1221692 w 1221692"/>
                <a:gd name="connsiteY1" fmla="*/ 0 h 717422"/>
                <a:gd name="connsiteX2" fmla="*/ 1221692 w 1221692"/>
                <a:gd name="connsiteY2" fmla="*/ 717422 h 717422"/>
                <a:gd name="connsiteX3" fmla="*/ 0 w 1221692"/>
                <a:gd name="connsiteY3" fmla="*/ 717422 h 717422"/>
                <a:gd name="connsiteX4" fmla="*/ 0 w 1221692"/>
                <a:gd name="connsiteY4" fmla="*/ 0 h 717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717422">
                  <a:moveTo>
                    <a:pt x="0" y="0"/>
                  </a:moveTo>
                  <a:lnTo>
                    <a:pt x="1221692" y="0"/>
                  </a:lnTo>
                  <a:lnTo>
                    <a:pt x="1221692" y="717422"/>
                  </a:lnTo>
                  <a:lnTo>
                    <a:pt x="0" y="717422"/>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a:t>Data analysis and visualization.</a:t>
              </a:r>
              <a:endParaRPr lang="en-IN" sz="900" kern="1200"/>
            </a:p>
          </p:txBody>
        </p:sp>
        <p:sp>
          <p:nvSpPr>
            <p:cNvPr id="15" name="Teardrop 14">
              <a:extLst>
                <a:ext uri="{FF2B5EF4-FFF2-40B4-BE49-F238E27FC236}">
                  <a16:creationId xmlns:a16="http://schemas.microsoft.com/office/drawing/2014/main" id="{52AF41B7-0D8C-FEAA-B65E-21F82A2F6AEA}"/>
                </a:ext>
              </a:extLst>
            </p:cNvPr>
            <p:cNvSpPr/>
            <p:nvPr/>
          </p:nvSpPr>
          <p:spPr>
            <a:xfrm rot="2700000">
              <a:off x="3377012" y="1970984"/>
              <a:ext cx="1308831" cy="1308831"/>
            </a:xfrm>
            <a:prstGeom prst="teardrop">
              <a:avLst>
                <a:gd name="adj" fmla="val 10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FF305BFE-9B5A-BC17-0AAD-C6916CE9476B}"/>
                </a:ext>
              </a:extLst>
            </p:cNvPr>
            <p:cNvSpPr/>
            <p:nvPr/>
          </p:nvSpPr>
          <p:spPr>
            <a:xfrm>
              <a:off x="3420997" y="2014764"/>
              <a:ext cx="1221692" cy="1221500"/>
            </a:xfrm>
            <a:custGeom>
              <a:avLst/>
              <a:gdLst>
                <a:gd name="connsiteX0" fmla="*/ 0 w 1221692"/>
                <a:gd name="connsiteY0" fmla="*/ 610750 h 1221500"/>
                <a:gd name="connsiteX1" fmla="*/ 610846 w 1221692"/>
                <a:gd name="connsiteY1" fmla="*/ 0 h 1221500"/>
                <a:gd name="connsiteX2" fmla="*/ 1221692 w 1221692"/>
                <a:gd name="connsiteY2" fmla="*/ 610750 h 1221500"/>
                <a:gd name="connsiteX3" fmla="*/ 610846 w 1221692"/>
                <a:gd name="connsiteY3" fmla="*/ 1221500 h 1221500"/>
                <a:gd name="connsiteX4" fmla="*/ 0 w 1221692"/>
                <a:gd name="connsiteY4" fmla="*/ 610750 h 122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1221500">
                  <a:moveTo>
                    <a:pt x="0" y="610750"/>
                  </a:moveTo>
                  <a:cubicBezTo>
                    <a:pt x="0" y="273442"/>
                    <a:pt x="273485" y="0"/>
                    <a:pt x="610846" y="0"/>
                  </a:cubicBezTo>
                  <a:cubicBezTo>
                    <a:pt x="948207" y="0"/>
                    <a:pt x="1221692" y="273442"/>
                    <a:pt x="1221692" y="610750"/>
                  </a:cubicBezTo>
                  <a:cubicBezTo>
                    <a:pt x="1221692" y="948058"/>
                    <a:pt x="948207" y="1221500"/>
                    <a:pt x="610846" y="1221500"/>
                  </a:cubicBezTo>
                  <a:cubicBezTo>
                    <a:pt x="273485" y="1221500"/>
                    <a:pt x="0" y="948058"/>
                    <a:pt x="0" y="610750"/>
                  </a:cubicBezTo>
                  <a:close/>
                </a:path>
              </a:pathLst>
            </a:cu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9055" tIns="189773" rIns="190718" bIns="18977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5">
                      <a:lumMod val="50000"/>
                    </a:schemeClr>
                  </a:solidFill>
                </a:rPr>
                <a:t>Process data form dirty to clean.</a:t>
              </a:r>
              <a:endParaRPr lang="en-IN" sz="1200" kern="1200" dirty="0">
                <a:solidFill>
                  <a:schemeClr val="accent5">
                    <a:lumMod val="50000"/>
                  </a:schemeClr>
                </a:solidFill>
              </a:endParaRPr>
            </a:p>
          </p:txBody>
        </p:sp>
        <p:sp>
          <p:nvSpPr>
            <p:cNvPr id="17" name="Freeform: Shape 16">
              <a:extLst>
                <a:ext uri="{FF2B5EF4-FFF2-40B4-BE49-F238E27FC236}">
                  <a16:creationId xmlns:a16="http://schemas.microsoft.com/office/drawing/2014/main" id="{FCD12F47-988E-66B9-B1FF-0CB209ECBEF3}"/>
                </a:ext>
              </a:extLst>
            </p:cNvPr>
            <p:cNvSpPr/>
            <p:nvPr/>
          </p:nvSpPr>
          <p:spPr>
            <a:xfrm>
              <a:off x="3420997" y="3304011"/>
              <a:ext cx="1221692" cy="717422"/>
            </a:xfrm>
            <a:custGeom>
              <a:avLst/>
              <a:gdLst>
                <a:gd name="connsiteX0" fmla="*/ 0 w 1221692"/>
                <a:gd name="connsiteY0" fmla="*/ 0 h 717422"/>
                <a:gd name="connsiteX1" fmla="*/ 1221692 w 1221692"/>
                <a:gd name="connsiteY1" fmla="*/ 0 h 717422"/>
                <a:gd name="connsiteX2" fmla="*/ 1221692 w 1221692"/>
                <a:gd name="connsiteY2" fmla="*/ 717422 h 717422"/>
                <a:gd name="connsiteX3" fmla="*/ 0 w 1221692"/>
                <a:gd name="connsiteY3" fmla="*/ 717422 h 717422"/>
                <a:gd name="connsiteX4" fmla="*/ 0 w 1221692"/>
                <a:gd name="connsiteY4" fmla="*/ 0 h 717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717422">
                  <a:moveTo>
                    <a:pt x="0" y="0"/>
                  </a:moveTo>
                  <a:lnTo>
                    <a:pt x="1221692" y="0"/>
                  </a:lnTo>
                  <a:lnTo>
                    <a:pt x="1221692" y="717422"/>
                  </a:lnTo>
                  <a:lnTo>
                    <a:pt x="0" y="717422"/>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a:t>Data cleaning and data munging.</a:t>
              </a:r>
              <a:endParaRPr lang="en-IN" sz="900" kern="1200"/>
            </a:p>
          </p:txBody>
        </p:sp>
        <p:sp>
          <p:nvSpPr>
            <p:cNvPr id="18" name="Teardrop 17">
              <a:extLst>
                <a:ext uri="{FF2B5EF4-FFF2-40B4-BE49-F238E27FC236}">
                  <a16:creationId xmlns:a16="http://schemas.microsoft.com/office/drawing/2014/main" id="{41C29529-CC3B-678E-6497-1D5755DAAF82}"/>
                </a:ext>
              </a:extLst>
            </p:cNvPr>
            <p:cNvSpPr/>
            <p:nvPr/>
          </p:nvSpPr>
          <p:spPr>
            <a:xfrm rot="2700000">
              <a:off x="2024750" y="1970984"/>
              <a:ext cx="1308831" cy="1308831"/>
            </a:xfrm>
            <a:prstGeom prst="teardrop">
              <a:avLst>
                <a:gd name="adj" fmla="val 10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Freeform: Shape 18">
              <a:extLst>
                <a:ext uri="{FF2B5EF4-FFF2-40B4-BE49-F238E27FC236}">
                  <a16:creationId xmlns:a16="http://schemas.microsoft.com/office/drawing/2014/main" id="{BC0AB5BD-DBBB-5145-F5A4-090861D37A60}"/>
                </a:ext>
              </a:extLst>
            </p:cNvPr>
            <p:cNvSpPr/>
            <p:nvPr/>
          </p:nvSpPr>
          <p:spPr>
            <a:xfrm>
              <a:off x="2068735" y="2014764"/>
              <a:ext cx="1221692" cy="1221500"/>
            </a:xfrm>
            <a:custGeom>
              <a:avLst/>
              <a:gdLst>
                <a:gd name="connsiteX0" fmla="*/ 0 w 1221692"/>
                <a:gd name="connsiteY0" fmla="*/ 610750 h 1221500"/>
                <a:gd name="connsiteX1" fmla="*/ 610846 w 1221692"/>
                <a:gd name="connsiteY1" fmla="*/ 0 h 1221500"/>
                <a:gd name="connsiteX2" fmla="*/ 1221692 w 1221692"/>
                <a:gd name="connsiteY2" fmla="*/ 610750 h 1221500"/>
                <a:gd name="connsiteX3" fmla="*/ 610846 w 1221692"/>
                <a:gd name="connsiteY3" fmla="*/ 1221500 h 1221500"/>
                <a:gd name="connsiteX4" fmla="*/ 0 w 1221692"/>
                <a:gd name="connsiteY4" fmla="*/ 610750 h 122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1221500">
                  <a:moveTo>
                    <a:pt x="0" y="610750"/>
                  </a:moveTo>
                  <a:cubicBezTo>
                    <a:pt x="0" y="273442"/>
                    <a:pt x="273485" y="0"/>
                    <a:pt x="610846" y="0"/>
                  </a:cubicBezTo>
                  <a:cubicBezTo>
                    <a:pt x="948207" y="0"/>
                    <a:pt x="1221692" y="273442"/>
                    <a:pt x="1221692" y="610750"/>
                  </a:cubicBezTo>
                  <a:cubicBezTo>
                    <a:pt x="1221692" y="948058"/>
                    <a:pt x="948207" y="1221500"/>
                    <a:pt x="610846" y="1221500"/>
                  </a:cubicBezTo>
                  <a:cubicBezTo>
                    <a:pt x="273485" y="1221500"/>
                    <a:pt x="0" y="948058"/>
                    <a:pt x="0" y="610750"/>
                  </a:cubicBezTo>
                  <a:close/>
                </a:path>
              </a:pathLst>
            </a:cu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9055" tIns="189773" rIns="190718" bIns="18977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5">
                      <a:lumMod val="50000"/>
                    </a:schemeClr>
                  </a:solidFill>
                </a:rPr>
                <a:t>Prepare data for exploration.</a:t>
              </a:r>
              <a:endParaRPr lang="en-IN" sz="1200" kern="1200" dirty="0">
                <a:solidFill>
                  <a:schemeClr val="accent5">
                    <a:lumMod val="50000"/>
                  </a:schemeClr>
                </a:solidFill>
              </a:endParaRPr>
            </a:p>
          </p:txBody>
        </p:sp>
        <p:sp>
          <p:nvSpPr>
            <p:cNvPr id="20" name="Freeform: Shape 19">
              <a:extLst>
                <a:ext uri="{FF2B5EF4-FFF2-40B4-BE49-F238E27FC236}">
                  <a16:creationId xmlns:a16="http://schemas.microsoft.com/office/drawing/2014/main" id="{31FA2668-AB3C-9333-FBD8-BE2BCE9A62C7}"/>
                </a:ext>
              </a:extLst>
            </p:cNvPr>
            <p:cNvSpPr/>
            <p:nvPr/>
          </p:nvSpPr>
          <p:spPr>
            <a:xfrm>
              <a:off x="2068735" y="3304011"/>
              <a:ext cx="1221692" cy="717422"/>
            </a:xfrm>
            <a:custGeom>
              <a:avLst/>
              <a:gdLst>
                <a:gd name="connsiteX0" fmla="*/ 0 w 1221692"/>
                <a:gd name="connsiteY0" fmla="*/ 0 h 717422"/>
                <a:gd name="connsiteX1" fmla="*/ 1221692 w 1221692"/>
                <a:gd name="connsiteY1" fmla="*/ 0 h 717422"/>
                <a:gd name="connsiteX2" fmla="*/ 1221692 w 1221692"/>
                <a:gd name="connsiteY2" fmla="*/ 717422 h 717422"/>
                <a:gd name="connsiteX3" fmla="*/ 0 w 1221692"/>
                <a:gd name="connsiteY3" fmla="*/ 717422 h 717422"/>
                <a:gd name="connsiteX4" fmla="*/ 0 w 1221692"/>
                <a:gd name="connsiteY4" fmla="*/ 0 h 717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717422">
                  <a:moveTo>
                    <a:pt x="0" y="0"/>
                  </a:moveTo>
                  <a:lnTo>
                    <a:pt x="1221692" y="0"/>
                  </a:lnTo>
                  <a:lnTo>
                    <a:pt x="1221692" y="717422"/>
                  </a:lnTo>
                  <a:lnTo>
                    <a:pt x="0" y="717422"/>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a:t>Data exploration</a:t>
              </a:r>
              <a:endParaRPr lang="en-IN" sz="900" kern="1200"/>
            </a:p>
          </p:txBody>
        </p:sp>
        <p:sp>
          <p:nvSpPr>
            <p:cNvPr id="21" name="Teardrop 20">
              <a:extLst>
                <a:ext uri="{FF2B5EF4-FFF2-40B4-BE49-F238E27FC236}">
                  <a16:creationId xmlns:a16="http://schemas.microsoft.com/office/drawing/2014/main" id="{27F41321-2AF3-1ACF-C12F-185CB1AE1BF3}"/>
                </a:ext>
              </a:extLst>
            </p:cNvPr>
            <p:cNvSpPr/>
            <p:nvPr/>
          </p:nvSpPr>
          <p:spPr>
            <a:xfrm rot="2700000">
              <a:off x="672489" y="1970984"/>
              <a:ext cx="1308831" cy="1308831"/>
            </a:xfrm>
            <a:prstGeom prst="teardrop">
              <a:avLst>
                <a:gd name="adj" fmla="val 10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DECC2085-E737-A434-9DE3-44E194DC4123}"/>
                </a:ext>
              </a:extLst>
            </p:cNvPr>
            <p:cNvSpPr/>
            <p:nvPr/>
          </p:nvSpPr>
          <p:spPr>
            <a:xfrm>
              <a:off x="715642" y="2014764"/>
              <a:ext cx="1221692" cy="1221500"/>
            </a:xfrm>
            <a:custGeom>
              <a:avLst/>
              <a:gdLst>
                <a:gd name="connsiteX0" fmla="*/ 0 w 1221692"/>
                <a:gd name="connsiteY0" fmla="*/ 610750 h 1221500"/>
                <a:gd name="connsiteX1" fmla="*/ 610846 w 1221692"/>
                <a:gd name="connsiteY1" fmla="*/ 0 h 1221500"/>
                <a:gd name="connsiteX2" fmla="*/ 1221692 w 1221692"/>
                <a:gd name="connsiteY2" fmla="*/ 610750 h 1221500"/>
                <a:gd name="connsiteX3" fmla="*/ 610846 w 1221692"/>
                <a:gd name="connsiteY3" fmla="*/ 1221500 h 1221500"/>
                <a:gd name="connsiteX4" fmla="*/ 0 w 1221692"/>
                <a:gd name="connsiteY4" fmla="*/ 610750 h 122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1221500">
                  <a:moveTo>
                    <a:pt x="0" y="610750"/>
                  </a:moveTo>
                  <a:cubicBezTo>
                    <a:pt x="0" y="273442"/>
                    <a:pt x="273485" y="0"/>
                    <a:pt x="610846" y="0"/>
                  </a:cubicBezTo>
                  <a:cubicBezTo>
                    <a:pt x="948207" y="0"/>
                    <a:pt x="1221692" y="273442"/>
                    <a:pt x="1221692" y="610750"/>
                  </a:cubicBezTo>
                  <a:cubicBezTo>
                    <a:pt x="1221692" y="948058"/>
                    <a:pt x="948207" y="1221500"/>
                    <a:pt x="610846" y="1221500"/>
                  </a:cubicBezTo>
                  <a:cubicBezTo>
                    <a:pt x="273485" y="1221500"/>
                    <a:pt x="0" y="948058"/>
                    <a:pt x="0" y="610750"/>
                  </a:cubicBezTo>
                  <a:close/>
                </a:path>
              </a:pathLst>
            </a:cu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9887" tIns="189773" rIns="189886" bIns="189773"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5">
                      <a:lumMod val="50000"/>
                    </a:schemeClr>
                  </a:solidFill>
                </a:rPr>
                <a:t>Ask question to make data-driven decisions.</a:t>
              </a:r>
              <a:endParaRPr lang="en-IN" sz="1200" kern="1200" dirty="0">
                <a:solidFill>
                  <a:schemeClr val="accent5">
                    <a:lumMod val="50000"/>
                  </a:schemeClr>
                </a:solidFill>
              </a:endParaRPr>
            </a:p>
          </p:txBody>
        </p:sp>
        <p:sp>
          <p:nvSpPr>
            <p:cNvPr id="23" name="Freeform: Shape 22">
              <a:extLst>
                <a:ext uri="{FF2B5EF4-FFF2-40B4-BE49-F238E27FC236}">
                  <a16:creationId xmlns:a16="http://schemas.microsoft.com/office/drawing/2014/main" id="{98A18A13-145A-701C-8CA4-809AF24DD737}"/>
                </a:ext>
              </a:extLst>
            </p:cNvPr>
            <p:cNvSpPr/>
            <p:nvPr/>
          </p:nvSpPr>
          <p:spPr>
            <a:xfrm>
              <a:off x="715642" y="3304011"/>
              <a:ext cx="1221692" cy="717422"/>
            </a:xfrm>
            <a:custGeom>
              <a:avLst/>
              <a:gdLst>
                <a:gd name="connsiteX0" fmla="*/ 0 w 1221692"/>
                <a:gd name="connsiteY0" fmla="*/ 0 h 717422"/>
                <a:gd name="connsiteX1" fmla="*/ 1221692 w 1221692"/>
                <a:gd name="connsiteY1" fmla="*/ 0 h 717422"/>
                <a:gd name="connsiteX2" fmla="*/ 1221692 w 1221692"/>
                <a:gd name="connsiteY2" fmla="*/ 717422 h 717422"/>
                <a:gd name="connsiteX3" fmla="*/ 0 w 1221692"/>
                <a:gd name="connsiteY3" fmla="*/ 717422 h 717422"/>
                <a:gd name="connsiteX4" fmla="*/ 0 w 1221692"/>
                <a:gd name="connsiteY4" fmla="*/ 0 h 717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92" h="717422">
                  <a:moveTo>
                    <a:pt x="0" y="0"/>
                  </a:moveTo>
                  <a:lnTo>
                    <a:pt x="1221692" y="0"/>
                  </a:lnTo>
                  <a:lnTo>
                    <a:pt x="1221692" y="717422"/>
                  </a:lnTo>
                  <a:lnTo>
                    <a:pt x="0" y="717422"/>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a:t>Problem statements.</a:t>
              </a:r>
              <a:endParaRPr lang="en-IN" sz="900" kern="1200"/>
            </a:p>
          </p:txBody>
        </p:sp>
      </p:grpSp>
      <p:sp>
        <p:nvSpPr>
          <p:cNvPr id="25" name="TextBox 24">
            <a:extLst>
              <a:ext uri="{FF2B5EF4-FFF2-40B4-BE49-F238E27FC236}">
                <a16:creationId xmlns:a16="http://schemas.microsoft.com/office/drawing/2014/main" id="{851F0C13-2B47-FB53-4C09-CBD0CAD300B4}"/>
              </a:ext>
            </a:extLst>
          </p:cNvPr>
          <p:cNvSpPr txBox="1"/>
          <p:nvPr/>
        </p:nvSpPr>
        <p:spPr>
          <a:xfrm>
            <a:off x="329197" y="3854707"/>
            <a:ext cx="8368888" cy="646331"/>
          </a:xfrm>
          <a:prstGeom prst="rect">
            <a:avLst/>
          </a:prstGeom>
          <a:noFill/>
        </p:spPr>
        <p:txBody>
          <a:bodyPr wrap="square" rtlCol="0" anchor="ctr">
            <a:spAutoFit/>
          </a:bodyPr>
          <a:lstStyle/>
          <a:p>
            <a:pPr marL="285750" indent="-285750">
              <a:buFont typeface="Courier New" panose="02070309020205020404" pitchFamily="49" charset="0"/>
              <a:buChar char="o"/>
            </a:pPr>
            <a:r>
              <a:rPr lang="en-US" sz="1200" dirty="0">
                <a:solidFill>
                  <a:schemeClr val="accent5">
                    <a:lumMod val="50000"/>
                  </a:schemeClr>
                </a:solidFill>
              </a:rPr>
              <a:t>We analyze using this framework. As we progress through the phases, we get closer to the desired inside.</a:t>
            </a:r>
          </a:p>
          <a:p>
            <a:endParaRPr lang="en-IN" sz="1200" dirty="0">
              <a:solidFill>
                <a:schemeClr val="accent5">
                  <a:lumMod val="50000"/>
                </a:schemeClr>
              </a:solidFill>
            </a:endParaRPr>
          </a:p>
          <a:p>
            <a:pPr marL="285750" indent="-285750">
              <a:buFont typeface="Courier New" panose="02070309020205020404" pitchFamily="49" charset="0"/>
              <a:buChar char="o"/>
            </a:pPr>
            <a:r>
              <a:rPr lang="en-US" sz="1200" dirty="0">
                <a:solidFill>
                  <a:schemeClr val="accent5">
                    <a:lumMod val="50000"/>
                  </a:schemeClr>
                </a:solidFill>
              </a:rPr>
              <a:t>We are now moving forward as the framework's steps progress.</a:t>
            </a:r>
            <a:endParaRPr lang="en-IN" sz="1200" dirty="0">
              <a:solidFill>
                <a:schemeClr val="accent5">
                  <a:lumMod val="50000"/>
                </a:schemeClr>
              </a:solidFill>
            </a:endParaRPr>
          </a:p>
        </p:txBody>
      </p:sp>
    </p:spTree>
    <p:extLst>
      <p:ext uri="{BB962C8B-B14F-4D97-AF65-F5344CB8AC3E}">
        <p14:creationId xmlns:p14="http://schemas.microsoft.com/office/powerpoint/2010/main" val="229138996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itle 1">
            <a:extLst>
              <a:ext uri="{FF2B5EF4-FFF2-40B4-BE49-F238E27FC236}">
                <a16:creationId xmlns:a16="http://schemas.microsoft.com/office/drawing/2014/main" id="{09EEF456-E19B-941F-31C4-770A8D8991F6}"/>
              </a:ext>
            </a:extLst>
          </p:cNvPr>
          <p:cNvSpPr txBox="1">
            <a:spLocks/>
          </p:cNvSpPr>
          <p:nvPr/>
        </p:nvSpPr>
        <p:spPr>
          <a:xfrm>
            <a:off x="4572000" y="762154"/>
            <a:ext cx="4045200" cy="148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4200" dirty="0"/>
              <a:t>Before we Begin…</a:t>
            </a:r>
          </a:p>
        </p:txBody>
      </p:sp>
      <p:sp>
        <p:nvSpPr>
          <p:cNvPr id="3" name="Subtitle 2">
            <a:extLst>
              <a:ext uri="{FF2B5EF4-FFF2-40B4-BE49-F238E27FC236}">
                <a16:creationId xmlns:a16="http://schemas.microsoft.com/office/drawing/2014/main" id="{65E8CB1D-5239-CAE1-6C73-1D48FBBB30CA}"/>
              </a:ext>
            </a:extLst>
          </p:cNvPr>
          <p:cNvSpPr>
            <a:spLocks noGrp="1"/>
          </p:cNvSpPr>
          <p:nvPr>
            <p:ph type="subTitle" idx="1"/>
          </p:nvPr>
        </p:nvSpPr>
        <p:spPr>
          <a:xfrm>
            <a:off x="4677525" y="2482050"/>
            <a:ext cx="4045200" cy="2062250"/>
          </a:xfrm>
        </p:spPr>
        <p:txBody>
          <a:bodyPr anchor="ctr"/>
          <a:lstStyle/>
          <a:p>
            <a:pPr algn="l"/>
            <a:r>
              <a:rPr lang="en-IN" sz="2100" dirty="0">
                <a:solidFill>
                  <a:schemeClr val="accent5">
                    <a:lumMod val="50000"/>
                  </a:schemeClr>
                </a:solidFill>
              </a:rPr>
              <a:t>Let’s first know the things which </a:t>
            </a:r>
          </a:p>
          <a:p>
            <a:pPr algn="l"/>
            <a:r>
              <a:rPr lang="en-IN" sz="2100" dirty="0">
                <a:solidFill>
                  <a:schemeClr val="accent5">
                    <a:lumMod val="50000"/>
                  </a:schemeClr>
                </a:solidFill>
              </a:rPr>
              <a:t>Are in our hand and then move</a:t>
            </a:r>
          </a:p>
          <a:p>
            <a:pPr algn="l"/>
            <a:r>
              <a:rPr lang="en-IN" sz="2100" dirty="0">
                <a:solidFill>
                  <a:schemeClr val="accent5">
                    <a:lumMod val="50000"/>
                  </a:schemeClr>
                </a:solidFill>
              </a:rPr>
              <a:t>Forward towards the analysis.</a:t>
            </a:r>
          </a:p>
        </p:txBody>
      </p:sp>
      <p:sp>
        <p:nvSpPr>
          <p:cNvPr id="4" name="Text Placeholder 3">
            <a:extLst>
              <a:ext uri="{FF2B5EF4-FFF2-40B4-BE49-F238E27FC236}">
                <a16:creationId xmlns:a16="http://schemas.microsoft.com/office/drawing/2014/main" id="{C38E95E4-3771-01C0-D377-1A214E9714A8}"/>
              </a:ext>
            </a:extLst>
          </p:cNvPr>
          <p:cNvSpPr txBox="1">
            <a:spLocks/>
          </p:cNvSpPr>
          <p:nvPr/>
        </p:nvSpPr>
        <p:spPr>
          <a:xfrm>
            <a:off x="526802" y="849200"/>
            <a:ext cx="4045198" cy="3695100"/>
          </a:xfrm>
          <a:prstGeom prst="rect">
            <a:avLst/>
          </a:prstGeom>
        </p:spPr>
        <p:style>
          <a:lnRef idx="1">
            <a:schemeClr val="dk1"/>
          </a:lnRef>
          <a:fillRef idx="2">
            <a:schemeClr val="dk1"/>
          </a:fillRef>
          <a:effectRef idx="1">
            <a:schemeClr val="dk1"/>
          </a:effectRef>
          <a:fontRef idx="minor">
            <a:schemeClr val="dk1"/>
          </a:fontRef>
        </p:style>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buFont typeface="Arial"/>
              <a:buBlip>
                <a:blip r:embed="rId3">
                  <a:extLst>
                    <a:ext uri="{96DAC541-7B7A-43D3-8B79-37D633B846F1}">
                      <asvg:svgBlip xmlns:asvg="http://schemas.microsoft.com/office/drawing/2016/SVG/main" r:embed="rId4"/>
                    </a:ext>
                  </a:extLst>
                </a:blip>
              </a:buBlip>
            </a:pPr>
            <a:r>
              <a:rPr lang="en-IN" sz="1600" u="sng" dirty="0">
                <a:solidFill>
                  <a:schemeClr val="accent5">
                    <a:lumMod val="50000"/>
                  </a:schemeClr>
                </a:solidFill>
              </a:rPr>
              <a:t>The Data file we have…</a:t>
            </a:r>
          </a:p>
          <a:p>
            <a:pPr marL="114300"/>
            <a:r>
              <a:rPr lang="en-IN" sz="1600" dirty="0">
                <a:solidFill>
                  <a:schemeClr val="accent5">
                    <a:lumMod val="50000"/>
                  </a:schemeClr>
                </a:solidFill>
              </a:rPr>
              <a:t>	play store data.csv</a:t>
            </a:r>
          </a:p>
          <a:p>
            <a:pPr marL="114300"/>
            <a:r>
              <a:rPr lang="en-IN" sz="1600" dirty="0">
                <a:solidFill>
                  <a:schemeClr val="accent5">
                    <a:lumMod val="50000"/>
                  </a:schemeClr>
                </a:solidFill>
              </a:rPr>
              <a:t>	user review data.csv</a:t>
            </a:r>
          </a:p>
          <a:p>
            <a:pPr>
              <a:buFont typeface="+mj-lt"/>
              <a:buAutoNum type="arabicParenR"/>
            </a:pPr>
            <a:endParaRPr lang="en-IN" sz="1600" dirty="0">
              <a:solidFill>
                <a:schemeClr val="accent5">
                  <a:lumMod val="50000"/>
                </a:schemeClr>
              </a:solidFill>
            </a:endParaRPr>
          </a:p>
          <a:p>
            <a:pPr>
              <a:buFont typeface="Arial"/>
              <a:buBlip>
                <a:blip r:embed="rId3">
                  <a:extLst>
                    <a:ext uri="{96DAC541-7B7A-43D3-8B79-37D633B846F1}">
                      <asvg:svgBlip xmlns:asvg="http://schemas.microsoft.com/office/drawing/2016/SVG/main" r:embed="rId4"/>
                    </a:ext>
                  </a:extLst>
                </a:blip>
              </a:buBlip>
            </a:pPr>
            <a:r>
              <a:rPr lang="en-IN" sz="1600" u="sng" dirty="0">
                <a:solidFill>
                  <a:schemeClr val="accent5">
                    <a:lumMod val="50000"/>
                  </a:schemeClr>
                </a:solidFill>
              </a:rPr>
              <a:t>Given Problem statement</a:t>
            </a:r>
          </a:p>
          <a:p>
            <a:pPr marL="114300"/>
            <a:r>
              <a:rPr lang="en-IN" sz="1600" dirty="0">
                <a:solidFill>
                  <a:schemeClr val="accent5">
                    <a:lumMod val="50000"/>
                  </a:schemeClr>
                </a:solidFill>
              </a:rPr>
              <a:t>	We have to perform EDA </a:t>
            </a:r>
          </a:p>
          <a:p>
            <a:pPr marL="114300"/>
            <a:r>
              <a:rPr lang="en-IN" sz="1600" dirty="0">
                <a:solidFill>
                  <a:schemeClr val="accent5">
                    <a:lumMod val="50000"/>
                  </a:schemeClr>
                </a:solidFill>
              </a:rPr>
              <a:t>On the both the datasets and find </a:t>
            </a:r>
          </a:p>
          <a:p>
            <a:pPr marL="114300"/>
            <a:r>
              <a:rPr lang="en-IN" sz="1600" dirty="0">
                <a:solidFill>
                  <a:schemeClr val="accent5">
                    <a:lumMod val="50000"/>
                  </a:schemeClr>
                </a:solidFill>
              </a:rPr>
              <a:t>Out the factors responsible for successful application.</a:t>
            </a:r>
          </a:p>
          <a:p>
            <a:pPr marL="114300"/>
            <a:endParaRPr lang="en-IN" sz="1600" dirty="0">
              <a:solidFill>
                <a:schemeClr val="accent5">
                  <a:lumMod val="50000"/>
                </a:schemeClr>
              </a:solidFill>
            </a:endParaRPr>
          </a:p>
          <a:p>
            <a:pPr>
              <a:buFont typeface="Arial"/>
              <a:buBlip>
                <a:blip r:embed="rId3">
                  <a:extLst>
                    <a:ext uri="{96DAC541-7B7A-43D3-8B79-37D633B846F1}">
                      <asvg:svgBlip xmlns:asvg="http://schemas.microsoft.com/office/drawing/2016/SVG/main" r:embed="rId4"/>
                    </a:ext>
                  </a:extLst>
                </a:blip>
              </a:buBlip>
            </a:pPr>
            <a:r>
              <a:rPr lang="en-IN" sz="1600" u="sng" dirty="0">
                <a:solidFill>
                  <a:schemeClr val="accent5">
                    <a:lumMod val="50000"/>
                  </a:schemeClr>
                </a:solidFill>
              </a:rPr>
              <a:t>The Context we have</a:t>
            </a:r>
          </a:p>
          <a:p>
            <a:pPr marL="114300"/>
            <a:r>
              <a:rPr lang="en-IN" sz="1600" dirty="0">
                <a:solidFill>
                  <a:schemeClr val="accent5">
                    <a:lumMod val="50000"/>
                  </a:schemeClr>
                </a:solidFill>
              </a:rPr>
              <a:t>	We have to perform analysis taking the context of </a:t>
            </a:r>
            <a:r>
              <a:rPr lang="en-IN" sz="1600" u="sng" dirty="0">
                <a:solidFill>
                  <a:schemeClr val="accent5">
                    <a:lumMod val="50000"/>
                  </a:schemeClr>
                </a:solidFill>
              </a:rPr>
              <a:t>Developer.</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514D-BA14-96DA-A839-2B11EF6327F1}"/>
              </a:ext>
            </a:extLst>
          </p:cNvPr>
          <p:cNvSpPr>
            <a:spLocks noGrp="1"/>
          </p:cNvSpPr>
          <p:nvPr>
            <p:ph type="title"/>
          </p:nvPr>
        </p:nvSpPr>
        <p:spPr/>
        <p:txBody>
          <a:bodyPr/>
          <a:lstStyle/>
          <a:p>
            <a:pPr marL="342900" indent="-342900" algn="ctr">
              <a:buFont typeface="Wingdings" panose="05000000000000000000" pitchFamily="2" charset="2"/>
              <a:buChar char="Ø"/>
            </a:pPr>
            <a:r>
              <a:rPr lang="en-IN" sz="2400" b="0" i="0" u="sng" dirty="0"/>
              <a:t>ASK QUESTION TO MAKE DATA DRIVEN DECISIONS</a:t>
            </a:r>
            <a:br>
              <a:rPr lang="en-IN" dirty="0"/>
            </a:br>
            <a:endParaRPr lang="en-IN" dirty="0"/>
          </a:p>
        </p:txBody>
      </p:sp>
      <p:sp>
        <p:nvSpPr>
          <p:cNvPr id="3" name="Text Placeholder 2">
            <a:extLst>
              <a:ext uri="{FF2B5EF4-FFF2-40B4-BE49-F238E27FC236}">
                <a16:creationId xmlns:a16="http://schemas.microsoft.com/office/drawing/2014/main" id="{FFF44CD0-6F3D-596F-987B-E068C99B4EA3}"/>
              </a:ext>
            </a:extLst>
          </p:cNvPr>
          <p:cNvSpPr>
            <a:spLocks noGrp="1"/>
          </p:cNvSpPr>
          <p:nvPr>
            <p:ph type="body" idx="1"/>
          </p:nvPr>
        </p:nvSpPr>
        <p:spPr>
          <a:xfrm>
            <a:off x="311700" y="1152475"/>
            <a:ext cx="8520600" cy="3722084"/>
          </a:xfrm>
        </p:spPr>
        <p:txBody>
          <a:bodyPr anchor="t"/>
          <a:lstStyle/>
          <a:p>
            <a:pPr marL="114300" indent="0">
              <a:lnSpc>
                <a:spcPct val="150000"/>
              </a:lnSpc>
              <a:buNone/>
            </a:pPr>
            <a:r>
              <a:rPr lang="en-US" sz="800" dirty="0">
                <a:solidFill>
                  <a:schemeClr val="bg1"/>
                </a:solidFill>
              </a:rPr>
              <a:t>Q.1) Find out the number of application per category Also, find out the category which having highest number of installs.?</a:t>
            </a:r>
          </a:p>
          <a:p>
            <a:pPr marL="114300" indent="0">
              <a:lnSpc>
                <a:spcPct val="150000"/>
              </a:lnSpc>
              <a:buNone/>
            </a:pPr>
            <a:r>
              <a:rPr lang="en-US" sz="800" dirty="0">
                <a:solidFill>
                  <a:schemeClr val="bg1"/>
                </a:solidFill>
              </a:rPr>
              <a:t>Q.2) Find out the top categories on play store based on the rating. Also analyze the Rating attribute.?</a:t>
            </a:r>
          </a:p>
          <a:p>
            <a:pPr marL="114300" indent="0">
              <a:lnSpc>
                <a:spcPct val="150000"/>
              </a:lnSpc>
              <a:buNone/>
            </a:pPr>
            <a:r>
              <a:rPr lang="en-US" sz="800" dirty="0">
                <a:solidFill>
                  <a:schemeClr val="bg1"/>
                </a:solidFill>
              </a:rPr>
              <a:t>Q.3) Find out the application which having highest number of user engagement in the category which having highest number of application. Also fetch top 10 apps in any category based on the user engagement.?</a:t>
            </a:r>
          </a:p>
          <a:p>
            <a:pPr marL="114300" indent="0">
              <a:lnSpc>
                <a:spcPct val="150000"/>
              </a:lnSpc>
              <a:buNone/>
            </a:pPr>
            <a:r>
              <a:rPr lang="en-US" sz="800" dirty="0">
                <a:solidFill>
                  <a:schemeClr val="bg1"/>
                </a:solidFill>
              </a:rPr>
              <a:t>Q.4) Among all the apps fetch maximum and minimum number of installed apps, query all it's attributes?</a:t>
            </a:r>
          </a:p>
          <a:p>
            <a:pPr marL="114300" indent="0">
              <a:lnSpc>
                <a:spcPct val="150000"/>
              </a:lnSpc>
              <a:buNone/>
            </a:pPr>
            <a:r>
              <a:rPr lang="en-US" sz="800" dirty="0">
                <a:solidFill>
                  <a:schemeClr val="bg1"/>
                </a:solidFill>
              </a:rPr>
              <a:t>Q.5) Find out the percentage of free apps over a paid apps? Also check the distribution of “</a:t>
            </a:r>
            <a:r>
              <a:rPr lang="en-US" sz="800" dirty="0" err="1">
                <a:solidFill>
                  <a:schemeClr val="bg1"/>
                </a:solidFill>
              </a:rPr>
              <a:t>Content_Rating</a:t>
            </a:r>
            <a:r>
              <a:rPr lang="en-US" sz="800" dirty="0">
                <a:solidFill>
                  <a:schemeClr val="bg1"/>
                </a:solidFill>
              </a:rPr>
              <a:t>”.?</a:t>
            </a:r>
          </a:p>
          <a:p>
            <a:pPr marL="114300" indent="0">
              <a:lnSpc>
                <a:spcPct val="150000"/>
              </a:lnSpc>
              <a:buNone/>
            </a:pPr>
            <a:r>
              <a:rPr lang="en-US" sz="800" dirty="0">
                <a:solidFill>
                  <a:schemeClr val="bg1"/>
                </a:solidFill>
              </a:rPr>
              <a:t>Q.6) Explore the Paid attribute and find the app which generated the highest revenue.?</a:t>
            </a:r>
          </a:p>
          <a:p>
            <a:pPr marL="114300" indent="0">
              <a:lnSpc>
                <a:spcPct val="150000"/>
              </a:lnSpc>
              <a:buNone/>
            </a:pPr>
            <a:r>
              <a:rPr lang="en-US" sz="800" dirty="0">
                <a:solidFill>
                  <a:schemeClr val="bg1"/>
                </a:solidFill>
              </a:rPr>
              <a:t>Q. 7) Find out the percentage of paid apps available in each category, Also find out the category which generate the maximum revenue.?</a:t>
            </a:r>
          </a:p>
          <a:p>
            <a:pPr marL="114300" indent="0">
              <a:lnSpc>
                <a:spcPct val="150000"/>
              </a:lnSpc>
              <a:buNone/>
            </a:pPr>
            <a:r>
              <a:rPr lang="en-US" sz="800" dirty="0">
                <a:solidFill>
                  <a:schemeClr val="bg1"/>
                </a:solidFill>
              </a:rPr>
              <a:t>Q.8) Find out the effect of application rating over it's user engagement.?</a:t>
            </a:r>
          </a:p>
          <a:p>
            <a:pPr marL="114300" indent="0">
              <a:lnSpc>
                <a:spcPct val="150000"/>
              </a:lnSpc>
              <a:buNone/>
            </a:pPr>
            <a:r>
              <a:rPr lang="en-US" sz="800" dirty="0">
                <a:solidFill>
                  <a:schemeClr val="bg1"/>
                </a:solidFill>
              </a:rPr>
              <a:t>Q.9) Explore the Bivariate relationship between the attributes of the play store dataset.?</a:t>
            </a:r>
          </a:p>
          <a:p>
            <a:pPr marL="114300" indent="0">
              <a:lnSpc>
                <a:spcPct val="150000"/>
              </a:lnSpc>
              <a:buNone/>
            </a:pPr>
            <a:r>
              <a:rPr lang="en-US" sz="800" dirty="0">
                <a:solidFill>
                  <a:schemeClr val="bg1"/>
                </a:solidFill>
              </a:rPr>
              <a:t>Q.10) Explore the relationship between Size and Rating attribute with respect to various category's. Also find if there is any relationship between Size and Installs.?</a:t>
            </a:r>
          </a:p>
          <a:p>
            <a:pPr marL="114300" indent="0">
              <a:lnSpc>
                <a:spcPct val="150000"/>
              </a:lnSpc>
              <a:buNone/>
            </a:pPr>
            <a:r>
              <a:rPr lang="en-US" sz="800" dirty="0">
                <a:solidFill>
                  <a:schemeClr val="bg1"/>
                </a:solidFill>
              </a:rPr>
              <a:t>Q.11) Analyze the Distribution of Free and Paid apps updated over the Month.?</a:t>
            </a:r>
          </a:p>
          <a:p>
            <a:pPr marL="114300" indent="0">
              <a:lnSpc>
                <a:spcPct val="150000"/>
              </a:lnSpc>
              <a:buNone/>
            </a:pPr>
            <a:r>
              <a:rPr lang="en-US" sz="800" dirty="0">
                <a:solidFill>
                  <a:schemeClr val="bg1"/>
                </a:solidFill>
              </a:rPr>
              <a:t>Q.12) Is frequent update has affect the rating. Also analyze the distribution of apps update over the years.?</a:t>
            </a:r>
          </a:p>
          <a:p>
            <a:pPr marL="114300" indent="0">
              <a:lnSpc>
                <a:spcPct val="150000"/>
              </a:lnSpc>
              <a:buNone/>
            </a:pPr>
            <a:r>
              <a:rPr lang="en-US" sz="800" dirty="0">
                <a:solidFill>
                  <a:schemeClr val="bg1"/>
                </a:solidFill>
              </a:rPr>
              <a:t>Q.13) Explore the correlation between the different attribute of the play store data. Also check is there any correlation between the play store dataset and user reviews dataset.?</a:t>
            </a:r>
          </a:p>
          <a:p>
            <a:pPr marL="114300" indent="0">
              <a:lnSpc>
                <a:spcPct val="150000"/>
              </a:lnSpc>
              <a:buNone/>
            </a:pPr>
            <a:r>
              <a:rPr lang="en-US" sz="800" dirty="0">
                <a:solidFill>
                  <a:schemeClr val="bg1"/>
                </a:solidFill>
              </a:rPr>
              <a:t>Q.14) Determine which type of sentiment dominates the most while reviewing the application.?</a:t>
            </a:r>
          </a:p>
          <a:p>
            <a:pPr marL="114300" indent="0">
              <a:lnSpc>
                <a:spcPct val="150000"/>
              </a:lnSpc>
              <a:buNone/>
            </a:pPr>
            <a:r>
              <a:rPr lang="en-US" sz="800" dirty="0">
                <a:solidFill>
                  <a:schemeClr val="bg1"/>
                </a:solidFill>
              </a:rPr>
              <a:t>Q.15) Find the apps which has the maximum number of positive reviews.?</a:t>
            </a:r>
          </a:p>
          <a:p>
            <a:pPr marL="114300" indent="0">
              <a:lnSpc>
                <a:spcPct val="150000"/>
              </a:lnSpc>
              <a:buNone/>
            </a:pPr>
            <a:r>
              <a:rPr lang="en-US" sz="800" dirty="0">
                <a:solidFill>
                  <a:schemeClr val="bg1"/>
                </a:solidFill>
              </a:rPr>
              <a:t>Q.16) Find the apps which has the maximum number of negative reviews.?</a:t>
            </a:r>
          </a:p>
          <a:p>
            <a:pPr marL="114300" indent="0">
              <a:lnSpc>
                <a:spcPct val="150000"/>
              </a:lnSpc>
              <a:buNone/>
            </a:pPr>
            <a:r>
              <a:rPr lang="en-US" sz="800" dirty="0">
                <a:solidFill>
                  <a:schemeClr val="bg1"/>
                </a:solidFill>
              </a:rPr>
              <a:t>Q.17) Find out which reviews are the most, fact based or opinion based.?</a:t>
            </a:r>
          </a:p>
          <a:p>
            <a:pPr marL="114300" indent="0">
              <a:lnSpc>
                <a:spcPct val="150000"/>
              </a:lnSpc>
              <a:buNone/>
            </a:pPr>
            <a:r>
              <a:rPr lang="en-IN" sz="800" dirty="0">
                <a:solidFill>
                  <a:schemeClr val="bg1"/>
                </a:solidFill>
              </a:rPr>
              <a:t>Q.18) Is </a:t>
            </a:r>
            <a:r>
              <a:rPr lang="en-IN" sz="800" dirty="0" err="1">
                <a:solidFill>
                  <a:schemeClr val="bg1"/>
                </a:solidFill>
              </a:rPr>
              <a:t>Sentiment_Subjectivity</a:t>
            </a:r>
            <a:r>
              <a:rPr lang="en-IN" sz="800" dirty="0">
                <a:solidFill>
                  <a:schemeClr val="bg1"/>
                </a:solidFill>
              </a:rPr>
              <a:t> proportional to </a:t>
            </a:r>
            <a:r>
              <a:rPr lang="en-IN" sz="800" dirty="0" err="1">
                <a:solidFill>
                  <a:schemeClr val="bg1"/>
                </a:solidFill>
              </a:rPr>
              <a:t>Sentiment_Polarity</a:t>
            </a:r>
            <a:r>
              <a:rPr lang="en-IN" sz="800" dirty="0">
                <a:solidFill>
                  <a:schemeClr val="bg1"/>
                </a:solidFill>
              </a:rPr>
              <a:t>.?</a:t>
            </a:r>
          </a:p>
        </p:txBody>
      </p:sp>
    </p:spTree>
    <p:extLst>
      <p:ext uri="{BB962C8B-B14F-4D97-AF65-F5344CB8AC3E}">
        <p14:creationId xmlns:p14="http://schemas.microsoft.com/office/powerpoint/2010/main" val="35477028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D703-9582-B125-648E-2E5A7A0544AC}"/>
              </a:ext>
            </a:extLst>
          </p:cNvPr>
          <p:cNvSpPr>
            <a:spLocks noGrp="1"/>
          </p:cNvSpPr>
          <p:nvPr>
            <p:ph type="title"/>
          </p:nvPr>
        </p:nvSpPr>
        <p:spPr/>
        <p:txBody>
          <a:bodyPr/>
          <a:lstStyle/>
          <a:p>
            <a:pPr marL="457200" indent="-457200" algn="ctr">
              <a:buFont typeface="Wingdings" panose="05000000000000000000" pitchFamily="2" charset="2"/>
              <a:buChar char="Ø"/>
            </a:pPr>
            <a:r>
              <a:rPr lang="en-IN" u="sng" dirty="0"/>
              <a:t>PREPARE DATA FOR EXPLORATION</a:t>
            </a:r>
            <a:br>
              <a:rPr lang="en-IN" dirty="0"/>
            </a:br>
            <a:endParaRPr lang="en-IN" dirty="0"/>
          </a:p>
        </p:txBody>
      </p:sp>
      <p:sp>
        <p:nvSpPr>
          <p:cNvPr id="7" name="Text Placeholder 6">
            <a:extLst>
              <a:ext uri="{FF2B5EF4-FFF2-40B4-BE49-F238E27FC236}">
                <a16:creationId xmlns:a16="http://schemas.microsoft.com/office/drawing/2014/main" id="{79553AFA-1F21-0AD4-A200-FE725F907157}"/>
              </a:ext>
            </a:extLst>
          </p:cNvPr>
          <p:cNvSpPr>
            <a:spLocks noGrp="1"/>
          </p:cNvSpPr>
          <p:nvPr>
            <p:ph type="body" idx="1"/>
          </p:nvPr>
        </p:nvSpPr>
        <p:spPr>
          <a:xfrm>
            <a:off x="181535" y="1152475"/>
            <a:ext cx="8650765" cy="3668296"/>
          </a:xfrm>
        </p:spPr>
        <p:txBody>
          <a:bodyPr/>
          <a:lstStyle/>
          <a:p>
            <a:pPr>
              <a:buBlip>
                <a:blip r:embed="rId2">
                  <a:extLst>
                    <a:ext uri="{96DAC541-7B7A-43D3-8B79-37D633B846F1}">
                      <asvg:svgBlip xmlns:asvg="http://schemas.microsoft.com/office/drawing/2016/SVG/main" r:embed="rId3"/>
                    </a:ext>
                  </a:extLst>
                </a:blip>
              </a:buBlip>
            </a:pPr>
            <a:r>
              <a:rPr lang="en-US" sz="1600" u="sng" dirty="0">
                <a:solidFill>
                  <a:schemeClr val="bg1"/>
                </a:solidFill>
              </a:rPr>
              <a:t>The Flavors Of Data And The Scales Of Data Measurement.</a:t>
            </a:r>
          </a:p>
          <a:p>
            <a:pPr marL="114300" indent="0">
              <a:buNone/>
            </a:pPr>
            <a:endParaRPr lang="en-IN" sz="1200" dirty="0">
              <a:solidFill>
                <a:schemeClr val="bg1"/>
              </a:solidFill>
            </a:endParaRPr>
          </a:p>
          <a:p>
            <a:pPr>
              <a:buBlip>
                <a:blip r:embed="rId4">
                  <a:extLst>
                    <a:ext uri="{96DAC541-7B7A-43D3-8B79-37D633B846F1}">
                      <asvg:svgBlip xmlns:asvg="http://schemas.microsoft.com/office/drawing/2016/SVG/main" r:embed="rId5"/>
                    </a:ext>
                  </a:extLst>
                </a:blip>
              </a:buBlip>
            </a:pPr>
            <a:r>
              <a:rPr lang="en-IN" sz="1100" dirty="0">
                <a:solidFill>
                  <a:schemeClr val="bg1"/>
                </a:solidFill>
              </a:rPr>
              <a:t>Data which is the form of strict row/columns called </a:t>
            </a:r>
            <a:r>
              <a:rPr lang="en-IN" sz="1100" b="1" dirty="0">
                <a:solidFill>
                  <a:schemeClr val="bg1"/>
                </a:solidFill>
              </a:rPr>
              <a:t>Structured Data.</a:t>
            </a:r>
          </a:p>
          <a:p>
            <a:pPr>
              <a:buBlip>
                <a:blip r:embed="rId4">
                  <a:extLst>
                    <a:ext uri="{96DAC541-7B7A-43D3-8B79-37D633B846F1}">
                      <asvg:svgBlip xmlns:asvg="http://schemas.microsoft.com/office/drawing/2016/SVG/main" r:embed="rId5"/>
                    </a:ext>
                  </a:extLst>
                </a:blip>
              </a:buBlip>
            </a:pPr>
            <a:r>
              <a:rPr lang="en-IN" sz="1100" dirty="0">
                <a:solidFill>
                  <a:schemeClr val="bg1"/>
                </a:solidFill>
              </a:rPr>
              <a:t>Data which is present in audio, images etc are </a:t>
            </a:r>
            <a:r>
              <a:rPr lang="en-IN" sz="1100" b="1" dirty="0">
                <a:solidFill>
                  <a:schemeClr val="bg1"/>
                </a:solidFill>
              </a:rPr>
              <a:t>Unstructured Data.</a:t>
            </a:r>
          </a:p>
          <a:p>
            <a:pPr marL="114300" indent="0">
              <a:buNone/>
            </a:pPr>
            <a:endParaRPr lang="en-IN" sz="1100" dirty="0">
              <a:solidFill>
                <a:schemeClr val="bg1"/>
              </a:solidFill>
            </a:endParaRPr>
          </a:p>
          <a:p>
            <a:pPr>
              <a:buBlip>
                <a:blip r:embed="rId4">
                  <a:extLst>
                    <a:ext uri="{96DAC541-7B7A-43D3-8B79-37D633B846F1}">
                      <asvg:svgBlip xmlns:asvg="http://schemas.microsoft.com/office/drawing/2016/SVG/main" r:embed="rId5"/>
                    </a:ext>
                  </a:extLst>
                </a:blip>
              </a:buBlip>
            </a:pPr>
            <a:r>
              <a:rPr lang="en-IN" sz="1100" dirty="0">
                <a:solidFill>
                  <a:schemeClr val="bg1"/>
                </a:solidFill>
              </a:rPr>
              <a:t>Data which in the form of text or string called </a:t>
            </a:r>
            <a:r>
              <a:rPr lang="en-IN" sz="1100" b="1" dirty="0">
                <a:solidFill>
                  <a:schemeClr val="bg1"/>
                </a:solidFill>
              </a:rPr>
              <a:t>Qualitative Data.</a:t>
            </a:r>
          </a:p>
          <a:p>
            <a:pPr>
              <a:buBlip>
                <a:blip r:embed="rId4">
                  <a:extLst>
                    <a:ext uri="{96DAC541-7B7A-43D3-8B79-37D633B846F1}">
                      <asvg:svgBlip xmlns:asvg="http://schemas.microsoft.com/office/drawing/2016/SVG/main" r:embed="rId5"/>
                    </a:ext>
                  </a:extLst>
                </a:blip>
              </a:buBlip>
            </a:pPr>
            <a:r>
              <a:rPr lang="en-IN" sz="1100" dirty="0">
                <a:solidFill>
                  <a:schemeClr val="bg1"/>
                </a:solidFill>
              </a:rPr>
              <a:t>Data which is in the form of numeric values called </a:t>
            </a:r>
            <a:r>
              <a:rPr lang="en-IN" sz="1100" b="1" dirty="0">
                <a:solidFill>
                  <a:schemeClr val="bg1"/>
                </a:solidFill>
              </a:rPr>
              <a:t>Quantitative Data.</a:t>
            </a:r>
          </a:p>
          <a:p>
            <a:pPr marL="114300" indent="0">
              <a:buNone/>
            </a:pPr>
            <a:endParaRPr lang="en-IN" sz="1200" dirty="0">
              <a:solidFill>
                <a:schemeClr val="bg1"/>
              </a:solidFill>
            </a:endParaRPr>
          </a:p>
          <a:p>
            <a:pPr marL="114300" indent="0">
              <a:buNone/>
            </a:pPr>
            <a:endParaRPr lang="en-IN" sz="1200" dirty="0">
              <a:solidFill>
                <a:schemeClr val="bg1"/>
              </a:solidFill>
            </a:endParaRPr>
          </a:p>
          <a:p>
            <a:pPr marL="114300" indent="0" algn="just">
              <a:buNone/>
            </a:pPr>
            <a:endParaRPr lang="en-IN" sz="1200" dirty="0">
              <a:solidFill>
                <a:schemeClr val="bg1"/>
              </a:solidFill>
            </a:endParaRPr>
          </a:p>
          <a:p>
            <a:pPr marL="114300" indent="0">
              <a:buNone/>
            </a:pPr>
            <a:endParaRPr lang="en-IN" sz="1200" dirty="0">
              <a:solidFill>
                <a:schemeClr val="bg1"/>
              </a:solidFill>
            </a:endParaRPr>
          </a:p>
          <a:p>
            <a:pPr marL="114300" indent="0">
              <a:buNone/>
            </a:pPr>
            <a:endParaRPr lang="en-IN" sz="1200" dirty="0">
              <a:solidFill>
                <a:schemeClr val="bg1"/>
              </a:solidFill>
            </a:endParaRPr>
          </a:p>
          <a:p>
            <a:pPr marL="114300" indent="0">
              <a:buNone/>
            </a:pPr>
            <a:endParaRPr lang="en-IN" sz="1200" dirty="0">
              <a:solidFill>
                <a:schemeClr val="bg1"/>
              </a:solidFill>
            </a:endParaRPr>
          </a:p>
          <a:p>
            <a:pPr marL="114300" indent="0">
              <a:buNone/>
            </a:pPr>
            <a:endParaRPr lang="en-IN" sz="1200" dirty="0">
              <a:solidFill>
                <a:schemeClr val="bg1"/>
              </a:solidFill>
            </a:endParaRPr>
          </a:p>
        </p:txBody>
      </p:sp>
      <p:pic>
        <p:nvPicPr>
          <p:cNvPr id="9" name="Picture 8">
            <a:extLst>
              <a:ext uri="{FF2B5EF4-FFF2-40B4-BE49-F238E27FC236}">
                <a16:creationId xmlns:a16="http://schemas.microsoft.com/office/drawing/2014/main" id="{4040405F-21A4-8F4D-1E81-19EA0A1CC80D}"/>
              </a:ext>
            </a:extLst>
          </p:cNvPr>
          <p:cNvPicPr>
            <a:picLocks noChangeAspect="1"/>
          </p:cNvPicPr>
          <p:nvPr/>
        </p:nvPicPr>
        <p:blipFill>
          <a:blip r:embed="rId6"/>
          <a:stretch>
            <a:fillRect/>
          </a:stretch>
        </p:blipFill>
        <p:spPr>
          <a:xfrm>
            <a:off x="6156335" y="1720779"/>
            <a:ext cx="2675965" cy="1265844"/>
          </a:xfrm>
          <a:prstGeom prst="rect">
            <a:avLst/>
          </a:prstGeom>
          <a:ln>
            <a:solidFill>
              <a:srgbClr val="FF0000"/>
            </a:solidFill>
          </a:ln>
        </p:spPr>
      </p:pic>
      <p:pic>
        <p:nvPicPr>
          <p:cNvPr id="11" name="Picture 10">
            <a:extLst>
              <a:ext uri="{FF2B5EF4-FFF2-40B4-BE49-F238E27FC236}">
                <a16:creationId xmlns:a16="http://schemas.microsoft.com/office/drawing/2014/main" id="{5385DBB6-774E-1E7A-3149-2E97E5447BAC}"/>
              </a:ext>
            </a:extLst>
          </p:cNvPr>
          <p:cNvPicPr>
            <a:picLocks noChangeAspect="1"/>
          </p:cNvPicPr>
          <p:nvPr/>
        </p:nvPicPr>
        <p:blipFill>
          <a:blip r:embed="rId7"/>
          <a:stretch>
            <a:fillRect/>
          </a:stretch>
        </p:blipFill>
        <p:spPr>
          <a:xfrm>
            <a:off x="311700" y="3170417"/>
            <a:ext cx="2675965" cy="1650354"/>
          </a:xfrm>
          <a:prstGeom prst="rect">
            <a:avLst/>
          </a:prstGeom>
          <a:ln>
            <a:solidFill>
              <a:srgbClr val="FF0000"/>
            </a:solidFill>
          </a:ln>
        </p:spPr>
      </p:pic>
      <p:sp>
        <p:nvSpPr>
          <p:cNvPr id="14" name="TextBox 13">
            <a:extLst>
              <a:ext uri="{FF2B5EF4-FFF2-40B4-BE49-F238E27FC236}">
                <a16:creationId xmlns:a16="http://schemas.microsoft.com/office/drawing/2014/main" id="{94A3FA36-9C4C-7312-133C-F820CB97B18F}"/>
              </a:ext>
            </a:extLst>
          </p:cNvPr>
          <p:cNvSpPr txBox="1"/>
          <p:nvPr/>
        </p:nvSpPr>
        <p:spPr>
          <a:xfrm>
            <a:off x="3117830" y="3134186"/>
            <a:ext cx="5284694" cy="769441"/>
          </a:xfrm>
          <a:prstGeom prst="rect">
            <a:avLst/>
          </a:prstGeom>
          <a:noFill/>
        </p:spPr>
        <p:txBody>
          <a:bodyPr wrap="square" rtlCol="0" anchor="ctr">
            <a:spAutoFit/>
          </a:bodyPr>
          <a:lstStyle/>
          <a:p>
            <a:pPr marL="171450" indent="-171450">
              <a:buBlip>
                <a:blip r:embed="rId4">
                  <a:extLst>
                    <a:ext uri="{96DAC541-7B7A-43D3-8B79-37D633B846F1}">
                      <asvg:svgBlip xmlns:asvg="http://schemas.microsoft.com/office/drawing/2016/SVG/main" r:embed="rId5"/>
                    </a:ext>
                  </a:extLst>
                </a:blip>
              </a:buBlip>
            </a:pPr>
            <a:r>
              <a:rPr lang="en-US" sz="1100" b="1" u="sng" dirty="0">
                <a:solidFill>
                  <a:schemeClr val="accent5">
                    <a:lumMod val="50000"/>
                  </a:schemeClr>
                </a:solidFill>
              </a:rPr>
              <a:t>The nominal level </a:t>
            </a:r>
            <a:r>
              <a:rPr lang="en-US" sz="1100" dirty="0">
                <a:solidFill>
                  <a:schemeClr val="accent5">
                    <a:lumMod val="50000"/>
                  </a:schemeClr>
                </a:solidFill>
              </a:rPr>
              <a:t>:- Names Only.</a:t>
            </a:r>
          </a:p>
          <a:p>
            <a:pPr marL="171450" indent="-171450">
              <a:buBlip>
                <a:blip r:embed="rId4">
                  <a:extLst>
                    <a:ext uri="{96DAC541-7B7A-43D3-8B79-37D633B846F1}">
                      <asvg:svgBlip xmlns:asvg="http://schemas.microsoft.com/office/drawing/2016/SVG/main" r:embed="rId5"/>
                    </a:ext>
                  </a:extLst>
                </a:blip>
              </a:buBlip>
            </a:pPr>
            <a:r>
              <a:rPr lang="en-US" sz="1100" b="1" u="sng" dirty="0">
                <a:solidFill>
                  <a:schemeClr val="accent5">
                    <a:lumMod val="50000"/>
                  </a:schemeClr>
                </a:solidFill>
              </a:rPr>
              <a:t>The ordinal level </a:t>
            </a:r>
            <a:r>
              <a:rPr lang="en-US" sz="1100" dirty="0">
                <a:solidFill>
                  <a:schemeClr val="accent5">
                    <a:lumMod val="50000"/>
                  </a:schemeClr>
                </a:solidFill>
              </a:rPr>
              <a:t>:- Has an Order. </a:t>
            </a:r>
          </a:p>
          <a:p>
            <a:pPr marL="171450" indent="-171450">
              <a:buBlip>
                <a:blip r:embed="rId4">
                  <a:extLst>
                    <a:ext uri="{96DAC541-7B7A-43D3-8B79-37D633B846F1}">
                      <asvg:svgBlip xmlns:asvg="http://schemas.microsoft.com/office/drawing/2016/SVG/main" r:embed="rId5"/>
                    </a:ext>
                  </a:extLst>
                </a:blip>
              </a:buBlip>
            </a:pPr>
            <a:r>
              <a:rPr lang="en-US" sz="1100" b="1" u="sng" dirty="0">
                <a:solidFill>
                  <a:schemeClr val="accent5">
                    <a:lumMod val="50000"/>
                  </a:schemeClr>
                </a:solidFill>
              </a:rPr>
              <a:t>The interval level </a:t>
            </a:r>
            <a:r>
              <a:rPr lang="en-US" sz="1100" dirty="0">
                <a:solidFill>
                  <a:schemeClr val="accent5">
                    <a:lumMod val="50000"/>
                  </a:schemeClr>
                </a:solidFill>
              </a:rPr>
              <a:t>:- Also has a meaningful distance.</a:t>
            </a:r>
          </a:p>
          <a:p>
            <a:pPr marL="171450" indent="-171450">
              <a:buBlip>
                <a:blip r:embed="rId4">
                  <a:extLst>
                    <a:ext uri="{96DAC541-7B7A-43D3-8B79-37D633B846F1}">
                      <asvg:svgBlip xmlns:asvg="http://schemas.microsoft.com/office/drawing/2016/SVG/main" r:embed="rId5"/>
                    </a:ext>
                  </a:extLst>
                </a:blip>
              </a:buBlip>
            </a:pPr>
            <a:r>
              <a:rPr lang="en-US" sz="1100" b="1" u="sng" dirty="0">
                <a:solidFill>
                  <a:schemeClr val="accent5">
                    <a:lumMod val="50000"/>
                  </a:schemeClr>
                </a:solidFill>
              </a:rPr>
              <a:t>The ratio level</a:t>
            </a:r>
            <a:r>
              <a:rPr lang="en-US" sz="1100" b="1" dirty="0">
                <a:solidFill>
                  <a:schemeClr val="accent5">
                    <a:lumMod val="50000"/>
                  </a:schemeClr>
                </a:solidFill>
              </a:rPr>
              <a:t> </a:t>
            </a:r>
            <a:r>
              <a:rPr lang="en-US" sz="1100" dirty="0">
                <a:solidFill>
                  <a:schemeClr val="accent5">
                    <a:lumMod val="50000"/>
                  </a:schemeClr>
                </a:solidFill>
              </a:rPr>
              <a:t>:- Extension of interval level and has meaningful zero.</a:t>
            </a:r>
            <a:endParaRPr lang="en-IN" sz="1100" dirty="0">
              <a:solidFill>
                <a:schemeClr val="accent5">
                  <a:lumMod val="50000"/>
                </a:schemeClr>
              </a:solidFill>
            </a:endParaRPr>
          </a:p>
        </p:txBody>
      </p:sp>
    </p:spTree>
    <p:extLst>
      <p:ext uri="{BB962C8B-B14F-4D97-AF65-F5344CB8AC3E}">
        <p14:creationId xmlns:p14="http://schemas.microsoft.com/office/powerpoint/2010/main" val="11199475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D703-9582-B125-648E-2E5A7A0544AC}"/>
              </a:ext>
            </a:extLst>
          </p:cNvPr>
          <p:cNvSpPr>
            <a:spLocks noGrp="1"/>
          </p:cNvSpPr>
          <p:nvPr>
            <p:ph type="title"/>
          </p:nvPr>
        </p:nvSpPr>
        <p:spPr/>
        <p:txBody>
          <a:bodyPr/>
          <a:lstStyle/>
          <a:p>
            <a:pPr marL="457200" indent="-457200" algn="ctr">
              <a:buFont typeface="Wingdings" panose="05000000000000000000" pitchFamily="2" charset="2"/>
              <a:buChar char="Ø"/>
            </a:pPr>
            <a:r>
              <a:rPr lang="en-IN" u="sng" dirty="0"/>
              <a:t>PREPARE DATA FOR EXPLORATION</a:t>
            </a:r>
            <a:br>
              <a:rPr lang="en-IN" dirty="0"/>
            </a:br>
            <a:endParaRPr lang="en-IN" dirty="0"/>
          </a:p>
        </p:txBody>
      </p:sp>
      <p:sp>
        <p:nvSpPr>
          <p:cNvPr id="3" name="Text Placeholder 2">
            <a:extLst>
              <a:ext uri="{FF2B5EF4-FFF2-40B4-BE49-F238E27FC236}">
                <a16:creationId xmlns:a16="http://schemas.microsoft.com/office/drawing/2014/main" id="{E747B19C-3D4C-5373-727E-6F434C43F667}"/>
              </a:ext>
            </a:extLst>
          </p:cNvPr>
          <p:cNvSpPr>
            <a:spLocks noGrp="1"/>
          </p:cNvSpPr>
          <p:nvPr>
            <p:ph type="body" idx="1"/>
          </p:nvPr>
        </p:nvSpPr>
        <p:spPr>
          <a:xfrm>
            <a:off x="311700" y="1152474"/>
            <a:ext cx="8520600" cy="3762425"/>
          </a:xfrm>
        </p:spPr>
        <p:txBody>
          <a:bodyPr/>
          <a:lstStyle/>
          <a:p>
            <a:pPr>
              <a:lnSpc>
                <a:spcPct val="100000"/>
              </a:lnSpc>
              <a:buBlip>
                <a:blip r:embed="rId2">
                  <a:extLst>
                    <a:ext uri="{96DAC541-7B7A-43D3-8B79-37D633B846F1}">
                      <asvg:svgBlip xmlns:asvg="http://schemas.microsoft.com/office/drawing/2016/SVG/main" r:embed="rId3"/>
                    </a:ext>
                  </a:extLst>
                </a:blip>
              </a:buBlip>
            </a:pPr>
            <a:r>
              <a:rPr lang="en-IN" sz="1050" dirty="0">
                <a:solidFill>
                  <a:schemeClr val="bg1"/>
                </a:solidFill>
              </a:rPr>
              <a:t>In this phase we explore the data in detail and prepare it for the exploration. </a:t>
            </a:r>
          </a:p>
          <a:p>
            <a:pPr marL="114300" indent="0">
              <a:lnSpc>
                <a:spcPct val="100000"/>
              </a:lnSpc>
              <a:buNone/>
            </a:pPr>
            <a:endParaRPr lang="en-IN" sz="1050" dirty="0">
              <a:solidFill>
                <a:schemeClr val="bg1"/>
              </a:solidFill>
            </a:endParaRPr>
          </a:p>
          <a:p>
            <a:pPr>
              <a:lnSpc>
                <a:spcPct val="100000"/>
              </a:lnSpc>
              <a:buBlip>
                <a:blip r:embed="rId2">
                  <a:extLst>
                    <a:ext uri="{96DAC541-7B7A-43D3-8B79-37D633B846F1}">
                      <asvg:svgBlip xmlns:asvg="http://schemas.microsoft.com/office/drawing/2016/SVG/main" r:embed="rId3"/>
                    </a:ext>
                  </a:extLst>
                </a:blip>
              </a:buBlip>
            </a:pPr>
            <a:r>
              <a:rPr lang="en-IN" sz="1050" dirty="0">
                <a:solidFill>
                  <a:schemeClr val="bg1"/>
                </a:solidFill>
              </a:rPr>
              <a:t>Let’s find out what type of data that each attribute holds in play store dataset.</a:t>
            </a:r>
          </a:p>
          <a:p>
            <a:pPr lvl="1">
              <a:lnSpc>
                <a:spcPct val="100000"/>
              </a:lnSpc>
              <a:buBlip>
                <a:blip r:embed="rId2">
                  <a:extLst>
                    <a:ext uri="{96DAC541-7B7A-43D3-8B79-37D633B846F1}">
                      <asvg:svgBlip xmlns:asvg="http://schemas.microsoft.com/office/drawing/2016/SVG/main" r:embed="rId3"/>
                    </a:ext>
                  </a:extLst>
                </a:blip>
              </a:buBlip>
            </a:pPr>
            <a:r>
              <a:rPr lang="en-US" sz="1050" b="1" u="sng" dirty="0">
                <a:solidFill>
                  <a:schemeClr val="bg1"/>
                </a:solidFill>
              </a:rPr>
              <a:t>App - </a:t>
            </a:r>
            <a:r>
              <a:rPr lang="en-US" sz="1050" dirty="0">
                <a:solidFill>
                  <a:schemeClr val="bg1"/>
                </a:solidFill>
              </a:rPr>
              <a:t>represent the name of the application - </a:t>
            </a:r>
            <a:r>
              <a:rPr lang="en-US" sz="1050" b="1" dirty="0">
                <a:solidFill>
                  <a:schemeClr val="bg1"/>
                </a:solidFill>
              </a:rPr>
              <a:t>Qualitative data, &amp; Scale is Nominal.</a:t>
            </a:r>
            <a:endParaRPr lang="en-US" sz="1050" dirty="0">
              <a:solidFill>
                <a:schemeClr val="bg1"/>
              </a:solidFill>
            </a:endParaRPr>
          </a:p>
          <a:p>
            <a:pPr lvl="1">
              <a:lnSpc>
                <a:spcPct val="100000"/>
              </a:lnSpc>
              <a:buBlip>
                <a:blip r:embed="rId2">
                  <a:extLst>
                    <a:ext uri="{96DAC541-7B7A-43D3-8B79-37D633B846F1}">
                      <asvg:svgBlip xmlns:asvg="http://schemas.microsoft.com/office/drawing/2016/SVG/main" r:embed="rId3"/>
                    </a:ext>
                  </a:extLst>
                </a:blip>
              </a:buBlip>
            </a:pPr>
            <a:r>
              <a:rPr lang="en-US" sz="1050" b="1" dirty="0">
                <a:solidFill>
                  <a:schemeClr val="bg1"/>
                </a:solidFill>
              </a:rPr>
              <a:t>Category - </a:t>
            </a:r>
            <a:r>
              <a:rPr lang="en-US" sz="1050" dirty="0">
                <a:solidFill>
                  <a:schemeClr val="bg1"/>
                </a:solidFill>
              </a:rPr>
              <a:t>broad section of useability of the application - </a:t>
            </a:r>
            <a:r>
              <a:rPr lang="en-US" sz="1050" b="1" dirty="0">
                <a:solidFill>
                  <a:schemeClr val="bg1"/>
                </a:solidFill>
              </a:rPr>
              <a:t>Qualitative data, &amp; Scale is Nominal.</a:t>
            </a:r>
          </a:p>
          <a:p>
            <a:pPr lvl="1">
              <a:lnSpc>
                <a:spcPct val="100000"/>
              </a:lnSpc>
              <a:buBlip>
                <a:blip r:embed="rId2">
                  <a:extLst>
                    <a:ext uri="{96DAC541-7B7A-43D3-8B79-37D633B846F1}">
                      <asvg:svgBlip xmlns:asvg="http://schemas.microsoft.com/office/drawing/2016/SVG/main" r:embed="rId3"/>
                    </a:ext>
                  </a:extLst>
                </a:blip>
              </a:buBlip>
            </a:pPr>
            <a:r>
              <a:rPr lang="en-US" sz="1050" b="1" dirty="0">
                <a:solidFill>
                  <a:schemeClr val="bg1"/>
                </a:solidFill>
              </a:rPr>
              <a:t>Rating - </a:t>
            </a:r>
            <a:r>
              <a:rPr lang="en-US" sz="1050" dirty="0">
                <a:solidFill>
                  <a:schemeClr val="bg1"/>
                </a:solidFill>
              </a:rPr>
              <a:t>overall likeness of the app using numbers - </a:t>
            </a:r>
            <a:r>
              <a:rPr lang="en-US" sz="1050" b="1" dirty="0">
                <a:solidFill>
                  <a:schemeClr val="bg1"/>
                </a:solidFill>
              </a:rPr>
              <a:t>Quantitative data, &amp; Scale is Ordinal.</a:t>
            </a:r>
          </a:p>
          <a:p>
            <a:pPr lvl="1">
              <a:lnSpc>
                <a:spcPct val="100000"/>
              </a:lnSpc>
              <a:buBlip>
                <a:blip r:embed="rId2">
                  <a:extLst>
                    <a:ext uri="{96DAC541-7B7A-43D3-8B79-37D633B846F1}">
                      <asvg:svgBlip xmlns:asvg="http://schemas.microsoft.com/office/drawing/2016/SVG/main" r:embed="rId3"/>
                    </a:ext>
                  </a:extLst>
                </a:blip>
              </a:buBlip>
            </a:pPr>
            <a:r>
              <a:rPr lang="en-US" sz="1050" b="1" dirty="0">
                <a:solidFill>
                  <a:schemeClr val="bg1"/>
                </a:solidFill>
              </a:rPr>
              <a:t>Reviews - </a:t>
            </a:r>
            <a:r>
              <a:rPr lang="en-US" sz="1050" dirty="0">
                <a:solidFill>
                  <a:schemeClr val="bg1"/>
                </a:solidFill>
              </a:rPr>
              <a:t>number of people revived that particular application - </a:t>
            </a:r>
            <a:r>
              <a:rPr lang="en-US" sz="1050" b="1" dirty="0">
                <a:solidFill>
                  <a:schemeClr val="bg1"/>
                </a:solidFill>
              </a:rPr>
              <a:t>Quantitative data, &amp; Scale is Interval. </a:t>
            </a:r>
          </a:p>
          <a:p>
            <a:pPr lvl="1">
              <a:lnSpc>
                <a:spcPct val="100000"/>
              </a:lnSpc>
              <a:buBlip>
                <a:blip r:embed="rId2">
                  <a:extLst>
                    <a:ext uri="{96DAC541-7B7A-43D3-8B79-37D633B846F1}">
                      <asvg:svgBlip xmlns:asvg="http://schemas.microsoft.com/office/drawing/2016/SVG/main" r:embed="rId3"/>
                    </a:ext>
                  </a:extLst>
                </a:blip>
              </a:buBlip>
            </a:pPr>
            <a:r>
              <a:rPr lang="en-US" sz="1050" b="1" dirty="0">
                <a:solidFill>
                  <a:schemeClr val="bg1"/>
                </a:solidFill>
              </a:rPr>
              <a:t>Size</a:t>
            </a:r>
            <a:r>
              <a:rPr lang="en-US" sz="1050" dirty="0">
                <a:solidFill>
                  <a:schemeClr val="bg1"/>
                </a:solidFill>
              </a:rPr>
              <a:t> - size of application in megabits (unit of measurement) - </a:t>
            </a:r>
            <a:r>
              <a:rPr lang="en-US" sz="1050" b="1" dirty="0">
                <a:solidFill>
                  <a:schemeClr val="bg1"/>
                </a:solidFill>
              </a:rPr>
              <a:t>Quantitative data, &amp; Scale is Interval.</a:t>
            </a:r>
          </a:p>
          <a:p>
            <a:pPr lvl="1">
              <a:lnSpc>
                <a:spcPct val="100000"/>
              </a:lnSpc>
              <a:buBlip>
                <a:blip r:embed="rId2">
                  <a:extLst>
                    <a:ext uri="{96DAC541-7B7A-43D3-8B79-37D633B846F1}">
                      <asvg:svgBlip xmlns:asvg="http://schemas.microsoft.com/office/drawing/2016/SVG/main" r:embed="rId3"/>
                    </a:ext>
                  </a:extLst>
                </a:blip>
              </a:buBlip>
            </a:pPr>
            <a:r>
              <a:rPr lang="en-US" sz="1050" b="1" dirty="0">
                <a:solidFill>
                  <a:schemeClr val="bg1"/>
                </a:solidFill>
              </a:rPr>
              <a:t>Installs - </a:t>
            </a:r>
            <a:r>
              <a:rPr lang="en-US" sz="1050" dirty="0">
                <a:solidFill>
                  <a:schemeClr val="bg1"/>
                </a:solidFill>
              </a:rPr>
              <a:t>number which indicate how many time the application is downloaded on any device - </a:t>
            </a:r>
            <a:r>
              <a:rPr lang="en-US" sz="1050" b="1" dirty="0">
                <a:solidFill>
                  <a:schemeClr val="bg1"/>
                </a:solidFill>
              </a:rPr>
              <a:t>Quantitative data, &amp; Scale is Interval.</a:t>
            </a:r>
          </a:p>
          <a:p>
            <a:pPr lvl="1">
              <a:lnSpc>
                <a:spcPct val="100000"/>
              </a:lnSpc>
              <a:buBlip>
                <a:blip r:embed="rId2">
                  <a:extLst>
                    <a:ext uri="{96DAC541-7B7A-43D3-8B79-37D633B846F1}">
                      <asvg:svgBlip xmlns:asvg="http://schemas.microsoft.com/office/drawing/2016/SVG/main" r:embed="rId3"/>
                    </a:ext>
                  </a:extLst>
                </a:blip>
              </a:buBlip>
            </a:pPr>
            <a:r>
              <a:rPr lang="en-US" sz="1050" b="1" dirty="0">
                <a:solidFill>
                  <a:schemeClr val="bg1"/>
                </a:solidFill>
              </a:rPr>
              <a:t>Type - </a:t>
            </a:r>
            <a:r>
              <a:rPr lang="en-US" sz="1050" dirty="0">
                <a:solidFill>
                  <a:schemeClr val="bg1"/>
                </a:solidFill>
              </a:rPr>
              <a:t>represent whether it's paid or free - </a:t>
            </a:r>
            <a:r>
              <a:rPr lang="en-US" sz="1050" b="1" dirty="0">
                <a:solidFill>
                  <a:schemeClr val="bg1"/>
                </a:solidFill>
              </a:rPr>
              <a:t>Quantitative data, &amp; Scale is Nominal.</a:t>
            </a:r>
          </a:p>
          <a:p>
            <a:pPr lvl="1">
              <a:lnSpc>
                <a:spcPct val="100000"/>
              </a:lnSpc>
              <a:buBlip>
                <a:blip r:embed="rId2">
                  <a:extLst>
                    <a:ext uri="{96DAC541-7B7A-43D3-8B79-37D633B846F1}">
                      <asvg:svgBlip xmlns:asvg="http://schemas.microsoft.com/office/drawing/2016/SVG/main" r:embed="rId3"/>
                    </a:ext>
                  </a:extLst>
                </a:blip>
              </a:buBlip>
            </a:pPr>
            <a:r>
              <a:rPr lang="en-US" sz="1050" b="1" dirty="0">
                <a:solidFill>
                  <a:schemeClr val="bg1"/>
                </a:solidFill>
              </a:rPr>
              <a:t>Price - </a:t>
            </a:r>
            <a:r>
              <a:rPr lang="en-US" sz="1050" dirty="0">
                <a:solidFill>
                  <a:schemeClr val="bg1"/>
                </a:solidFill>
              </a:rPr>
              <a:t>purchase price of app if it's paid - </a:t>
            </a:r>
            <a:r>
              <a:rPr lang="en-US" sz="1050" b="1" dirty="0">
                <a:solidFill>
                  <a:schemeClr val="bg1"/>
                </a:solidFill>
              </a:rPr>
              <a:t>Quantitative data, &amp; Scale is Ratio level.</a:t>
            </a:r>
            <a:endParaRPr lang="en-US" sz="1050" dirty="0">
              <a:solidFill>
                <a:schemeClr val="bg1"/>
              </a:solidFill>
            </a:endParaRPr>
          </a:p>
        </p:txBody>
      </p:sp>
    </p:spTree>
    <p:extLst>
      <p:ext uri="{BB962C8B-B14F-4D97-AF65-F5344CB8AC3E}">
        <p14:creationId xmlns:p14="http://schemas.microsoft.com/office/powerpoint/2010/main" val="1226223164"/>
      </p:ext>
    </p:extLst>
  </p:cSld>
  <p:clrMapOvr>
    <a:masterClrMapping/>
  </p:clrMapOvr>
  <p:transition spd="slow">
    <p:push dir="u"/>
  </p:transition>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1065</TotalTime>
  <Words>3991</Words>
  <Application>Microsoft Office PowerPoint</Application>
  <PresentationFormat>On-screen Show (16:9)</PresentationFormat>
  <Paragraphs>318</Paragraphs>
  <Slides>31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Wingdings</vt:lpstr>
      <vt:lpstr>Courier New</vt:lpstr>
      <vt:lpstr>Arial</vt:lpstr>
      <vt:lpstr>Montserrat</vt:lpstr>
      <vt:lpstr>Roboto</vt:lpstr>
      <vt:lpstr>Simple Light</vt:lpstr>
      <vt:lpstr>           Capstone Project Exploratory Data Analysis On Google Play Store Apps Reviews.</vt:lpstr>
      <vt:lpstr>INDEX</vt:lpstr>
      <vt:lpstr>INTRODUCTION</vt:lpstr>
      <vt:lpstr>NEED OF PLAY STORE EDA </vt:lpstr>
      <vt:lpstr>FRAMEWORK FOR ANALYSIS </vt:lpstr>
      <vt:lpstr>   </vt:lpstr>
      <vt:lpstr>ASK QUESTION TO MAKE DATA DRIVEN DECISIONS </vt:lpstr>
      <vt:lpstr>PREPARE DATA FOR EXPLORATION </vt:lpstr>
      <vt:lpstr>PREPARE DATA FOR EXPLORATION </vt:lpstr>
      <vt:lpstr>PREPARE DATA FOR EXPLORATION </vt:lpstr>
      <vt:lpstr>PROCESS DATA FORM DIRTY TO CLEAN </vt:lpstr>
      <vt:lpstr>PROCESS DATA FORM DIRTY TO CLEAN </vt:lpstr>
      <vt:lpstr>PROCESS DATA FORM DIRTY TO CLEAN </vt:lpstr>
      <vt:lpstr>PROCESS DATA FORM DIRTY TO CLEAN </vt:lpstr>
      <vt:lpstr>ANALYSE DATA TO ANSWER </vt:lpstr>
      <vt:lpstr>ANALYSE DATA TO ANSWER </vt:lpstr>
      <vt:lpstr>ANALYSE DATA TO ANSWER </vt:lpstr>
      <vt:lpstr>ANALYSE DATA TO ANSWER </vt:lpstr>
      <vt:lpstr>ANALYSE DATA TO ANSWER </vt:lpstr>
      <vt:lpstr>ANALYSE DATA TO ANSWER </vt:lpstr>
      <vt:lpstr>ANALYSE DATA TO ANSWER </vt:lpstr>
      <vt:lpstr>ANALYSE DATA TO ANSWER </vt:lpstr>
      <vt:lpstr>PowerPoint Presentation</vt:lpstr>
      <vt:lpstr>PowerPoint Presentation</vt:lpstr>
      <vt:lpstr>ANALYSE DATA TO ANSWER </vt:lpstr>
      <vt:lpstr>ANALYSE DATA TO ANSWER </vt:lpstr>
      <vt:lpstr>ANALYSE DATA TO ANSWER </vt:lpstr>
      <vt:lpstr>ANALYSE DATA TO ANSWER </vt:lpstr>
      <vt:lpstr>SHARE YOUR FINDING </vt:lpstr>
      <vt:lpstr>Challenges &amp; Future Work</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cp:lastModifiedBy>Ashish Mali</cp:lastModifiedBy>
  <cp:revision>92</cp:revision>
  <dcterms:modified xsi:type="dcterms:W3CDTF">2022-10-17T14:41:45Z</dcterms:modified>
</cp:coreProperties>
</file>