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shish-mw/workshop-markdow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illinger.io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ossmint.com/best-markdown-editors-for-macos" TargetMode="External"/><Relationship Id="rId3" Type="http://schemas.openxmlformats.org/officeDocument/2006/relationships/hyperlink" Target="https://www.oberlo.in/blog/markdown-editors" TargetMode="External"/><Relationship Id="rId4" Type="http://schemas.openxmlformats.org/officeDocument/2006/relationships/hyperlink" Target="https://www.dillinger.io/" TargetMode="External"/><Relationship Id="rId5" Type="http://schemas.openxmlformats.org/officeDocument/2006/relationships/hyperlink" Target="mailto:ashish@mindwaveventure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markdow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markdown</a:t>
            </a:r>
          </a:p>
        </p:txBody>
      </p:sp>
      <p:sp>
        <p:nvSpPr>
          <p:cNvPr id="120" name="Github: https://github.com/ashish-mw/workshop-markdown"/>
          <p:cNvSpPr txBox="1"/>
          <p:nvPr>
            <p:ph type="subTitle" sz="quarter" idx="1"/>
          </p:nvPr>
        </p:nvSpPr>
        <p:spPr>
          <a:xfrm>
            <a:off x="1270000" y="5041900"/>
            <a:ext cx="11341775" cy="1130301"/>
          </a:xfrm>
          <a:prstGeom prst="rect">
            <a:avLst/>
          </a:prstGeom>
        </p:spPr>
        <p:txBody>
          <a:bodyPr/>
          <a:lstStyle/>
          <a:p>
            <a:pPr algn="l" defTabSz="457200">
              <a:spcBef>
                <a:spcPts val="1200"/>
              </a:spcBef>
              <a:defRPr b="1" sz="3000"/>
            </a:pPr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https://github.com/ashish-mw/workshop-markdown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markdown?"/>
          <p:cNvSpPr txBox="1"/>
          <p:nvPr>
            <p:ph type="ctrTitle"/>
          </p:nvPr>
        </p:nvSpPr>
        <p:spPr>
          <a:xfrm>
            <a:off x="342900" y="673100"/>
            <a:ext cx="6776079" cy="947672"/>
          </a:xfrm>
          <a:prstGeom prst="rect">
            <a:avLst/>
          </a:prstGeom>
        </p:spPr>
        <p:txBody>
          <a:bodyPr/>
          <a:lstStyle>
            <a:lvl1pPr defTabSz="403097">
              <a:defRPr sz="5520"/>
            </a:lvl1pPr>
          </a:lstStyle>
          <a:p>
            <a:pPr/>
            <a:r>
              <a:t>What is markdown?</a:t>
            </a:r>
          </a:p>
        </p:txBody>
      </p:sp>
      <p:sp>
        <p:nvSpPr>
          <p:cNvPr id="123" name="- A light-weight markup language.…"/>
          <p:cNvSpPr txBox="1"/>
          <p:nvPr>
            <p:ph type="subTitle" sz="half" idx="1"/>
          </p:nvPr>
        </p:nvSpPr>
        <p:spPr>
          <a:xfrm>
            <a:off x="431800" y="2328391"/>
            <a:ext cx="11293382" cy="3674418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- A light-weight markup language.</a:t>
            </a:r>
          </a:p>
          <a:p>
            <a:pPr algn="l">
              <a:defRPr sz="3200"/>
            </a:pPr>
            <a:r>
              <a:t>- Focus on content rather than syntax.</a:t>
            </a:r>
          </a:p>
          <a:p>
            <a:pPr algn="l">
              <a:defRPr sz="3200"/>
            </a:pPr>
            <a:r>
              <a:t>- Popular among software projects for writing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READMEs</a:t>
            </a:r>
            <a:r>
              <a:t> and other documentation.</a:t>
            </a:r>
          </a:p>
        </p:txBody>
      </p:sp>
      <p:pic>
        <p:nvPicPr>
          <p:cNvPr id="124" name="md-logo.png" descr="md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3782" y="671934"/>
            <a:ext cx="3777420" cy="2320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shot 2021-05-04 at 12.30.20 PM.png" descr="Screenshot 2021-05-04 at 12.30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5450" y="4636297"/>
            <a:ext cx="5833900" cy="4216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arkup?"/>
          <p:cNvSpPr txBox="1"/>
          <p:nvPr>
            <p:ph type="ctrTitle"/>
          </p:nvPr>
        </p:nvSpPr>
        <p:spPr>
          <a:xfrm>
            <a:off x="228600" y="673100"/>
            <a:ext cx="6776079" cy="947672"/>
          </a:xfrm>
          <a:prstGeom prst="rect">
            <a:avLst/>
          </a:prstGeom>
        </p:spPr>
        <p:txBody>
          <a:bodyPr/>
          <a:lstStyle>
            <a:lvl1pPr algn="l" defTabSz="403097">
              <a:defRPr sz="5520"/>
            </a:lvl1pPr>
          </a:lstStyle>
          <a:p>
            <a:pPr/>
            <a:r>
              <a:t>Markup?</a:t>
            </a:r>
          </a:p>
        </p:txBody>
      </p:sp>
      <p:pic>
        <p:nvPicPr>
          <p:cNvPr id="128" name="Screenshot 2021-05-04 at 12.38.00 PM.png" descr="Screenshot 2021-05-04 at 12.38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387" y="1798197"/>
            <a:ext cx="10522026" cy="672897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A web-browser renders HTML into rich text."/>
          <p:cNvSpPr txBox="1"/>
          <p:nvPr/>
        </p:nvSpPr>
        <p:spPr>
          <a:xfrm>
            <a:off x="2946610" y="8861907"/>
            <a:ext cx="7111580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A web-browser </a:t>
            </a:r>
            <a:r>
              <a:rPr u="sng"/>
              <a:t>renders</a:t>
            </a:r>
            <a:r>
              <a:t> </a:t>
            </a:r>
            <a:r>
              <a:rPr b="1"/>
              <a:t>HTML</a:t>
            </a:r>
            <a:r>
              <a:t> into </a:t>
            </a:r>
            <a:r>
              <a:rPr b="1"/>
              <a:t>rich text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enefits of writing in markdown"/>
          <p:cNvSpPr txBox="1"/>
          <p:nvPr>
            <p:ph type="ctrTitle"/>
          </p:nvPr>
        </p:nvSpPr>
        <p:spPr>
          <a:xfrm>
            <a:off x="228600" y="673100"/>
            <a:ext cx="8225864" cy="947672"/>
          </a:xfrm>
          <a:prstGeom prst="rect">
            <a:avLst/>
          </a:prstGeom>
        </p:spPr>
        <p:txBody>
          <a:bodyPr/>
          <a:lstStyle>
            <a:lvl1pPr algn="l" defTabSz="315468">
              <a:defRPr sz="4320"/>
            </a:lvl1pPr>
          </a:lstStyle>
          <a:p>
            <a:pPr/>
            <a:r>
              <a:t>Benefits of writing in markdown</a:t>
            </a:r>
          </a:p>
        </p:txBody>
      </p:sp>
      <p:sp>
        <p:nvSpPr>
          <p:cNvPr id="132" name="Conversion to other document formats.…"/>
          <p:cNvSpPr txBox="1"/>
          <p:nvPr/>
        </p:nvSpPr>
        <p:spPr>
          <a:xfrm>
            <a:off x="202488" y="3135993"/>
            <a:ext cx="12067939" cy="348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8937" indent="-388937" algn="l">
              <a:spcBef>
                <a:spcPts val="3200"/>
              </a:spcBef>
              <a:buSzPct val="145000"/>
              <a:buChar char="-"/>
              <a:defRPr b="0" sz="2800"/>
            </a:pPr>
            <a:r>
              <a:t>Conversion to other document formats.</a:t>
            </a:r>
          </a:p>
          <a:p>
            <a:pPr marL="388937" indent="-388937" algn="l">
              <a:spcBef>
                <a:spcPts val="3200"/>
              </a:spcBef>
              <a:buSzPct val="145000"/>
              <a:buChar char="-"/>
              <a:defRPr b="0" sz="2800"/>
            </a:pPr>
            <a:r>
              <a:t>Focus more on content.</a:t>
            </a:r>
          </a:p>
          <a:p>
            <a:pPr marL="388937" indent="-388937" algn="l">
              <a:spcBef>
                <a:spcPts val="3200"/>
              </a:spcBef>
              <a:buSzPct val="145000"/>
              <a:buChar char="-"/>
              <a:defRPr b="0" sz="2800"/>
            </a:pPr>
            <a:r>
              <a:t>Plain-text.</a:t>
            </a:r>
          </a:p>
          <a:p>
            <a:pPr marL="388937" indent="-388937" algn="l">
              <a:spcBef>
                <a:spcPts val="3200"/>
              </a:spcBef>
              <a:buSzPct val="145000"/>
              <a:buChar char="-"/>
              <a:defRPr b="0" sz="2800"/>
            </a:pPr>
            <a:r>
              <a:t>Code repo hosts (GitHub and GitLab) usually render files with extension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.md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mo"/>
          <p:cNvSpPr txBox="1"/>
          <p:nvPr>
            <p:ph type="ctrTitle"/>
          </p:nvPr>
        </p:nvSpPr>
        <p:spPr>
          <a:xfrm>
            <a:off x="228600" y="673100"/>
            <a:ext cx="8225864" cy="947672"/>
          </a:xfrm>
          <a:prstGeom prst="rect">
            <a:avLst/>
          </a:prstGeom>
        </p:spPr>
        <p:txBody>
          <a:bodyPr/>
          <a:lstStyle>
            <a:lvl1pPr algn="l" defTabSz="403097">
              <a:defRPr sz="5520"/>
            </a:lvl1pPr>
          </a:lstStyle>
          <a:p>
            <a:pPr/>
            <a:r>
              <a:t>Demo</a:t>
            </a:r>
          </a:p>
        </p:txBody>
      </p:sp>
      <p:sp>
        <p:nvSpPr>
          <p:cNvPr id="135" name="https://www.dillinger.io/"/>
          <p:cNvSpPr txBox="1"/>
          <p:nvPr/>
        </p:nvSpPr>
        <p:spPr>
          <a:xfrm>
            <a:off x="3413937" y="3716210"/>
            <a:ext cx="617692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https://www.dillinger.io/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Questions?"/>
          <p:cNvSpPr txBox="1"/>
          <p:nvPr>
            <p:ph type="ctrTitle"/>
          </p:nvPr>
        </p:nvSpPr>
        <p:spPr>
          <a:xfrm>
            <a:off x="228600" y="673100"/>
            <a:ext cx="8225864" cy="947672"/>
          </a:xfrm>
          <a:prstGeom prst="rect">
            <a:avLst/>
          </a:prstGeom>
        </p:spPr>
        <p:txBody>
          <a:bodyPr/>
          <a:lstStyle>
            <a:lvl1pPr algn="l" defTabSz="403097">
              <a:defRPr sz="5520"/>
            </a:lvl1pPr>
          </a:lstStyle>
          <a:p>
            <a:pPr/>
            <a:r>
              <a:t>Questions?</a:t>
            </a:r>
          </a:p>
        </p:txBody>
      </p:sp>
      <p:sp>
        <p:nvSpPr>
          <p:cNvPr id="138" name="https://www.fossmint.com/best-markdown-editors-for-macos…"/>
          <p:cNvSpPr txBox="1"/>
          <p:nvPr/>
        </p:nvSpPr>
        <p:spPr>
          <a:xfrm>
            <a:off x="709730" y="3306978"/>
            <a:ext cx="12067939" cy="136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3200"/>
              </a:spcBef>
              <a:defRPr b="0" sz="2800"/>
            </a:pPr>
            <a:r>
              <a:rPr u="sng">
                <a:hlinkClick r:id="rId2" invalidUrl="" action="" tgtFrame="" tooltip="" history="1" highlightClick="0" endSnd="0"/>
              </a:rPr>
              <a:t>https://www.fossmint.com/best-markdown-editors-for-macos</a:t>
            </a:r>
          </a:p>
          <a:p>
            <a:pPr>
              <a:spcBef>
                <a:spcPts val="3200"/>
              </a:spcBef>
              <a:defRPr b="0" sz="2800"/>
            </a:pPr>
            <a:r>
              <a:rPr u="sng">
                <a:hlinkClick r:id="rId3" invalidUrl="" action="" tgtFrame="" tooltip="" history="1" highlightClick="0" endSnd="0"/>
              </a:rPr>
              <a:t>https://www.oberlo.in/blog/markdown-editors</a:t>
            </a:r>
          </a:p>
        </p:txBody>
      </p:sp>
      <p:sp>
        <p:nvSpPr>
          <p:cNvPr id="139" name="Text"/>
          <p:cNvSpPr txBox="1"/>
          <p:nvPr/>
        </p:nvSpPr>
        <p:spPr>
          <a:xfrm>
            <a:off x="6371107" y="3716210"/>
            <a:ext cx="26258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 </a:t>
            </a:r>
          </a:p>
        </p:txBody>
      </p:sp>
      <p:sp>
        <p:nvSpPr>
          <p:cNvPr id="140" name="Slack: @ashish…"/>
          <p:cNvSpPr txBox="1"/>
          <p:nvPr/>
        </p:nvSpPr>
        <p:spPr>
          <a:xfrm>
            <a:off x="6891783" y="8668279"/>
            <a:ext cx="6065745" cy="84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Slack: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@ashish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defRPr b="0"/>
            </a:pPr>
            <a:r>
              <a:t>Email: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>
                <a:uFill>
                  <a:solidFill>
                    <a:srgbClr val="0000FF"/>
                  </a:solidFill>
                </a:uFill>
                <a:latin typeface="Courier"/>
                <a:ea typeface="Courier"/>
                <a:cs typeface="Courier"/>
                <a:sym typeface="Courier"/>
                <a:hlinkClick r:id="rId5" invalidUrl="" action="" tgtFrame="" tooltip="" history="1" highlightClick="0" endSnd="0"/>
              </a:rPr>
              <a:t>ashish@mindwaveventures.com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