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6.xml" ContentType="application/vnd.openxmlformats-officedocument.presentationml.notesSlide+xml"/>
  <Override PartName="/ppt/ink/ink9.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7"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4" r:id="rId15"/>
    <p:sldId id="285" r:id="rId16"/>
    <p:sldId id="286" r:id="rId17"/>
    <p:sldId id="281" r:id="rId18"/>
    <p:sldId id="282" r:id="rId19"/>
    <p:sldId id="283"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Wingdings 3" panose="050401020108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78" autoAdjust="0"/>
    <p:restoredTop sz="94660"/>
  </p:normalViewPr>
  <p:slideViewPr>
    <p:cSldViewPr snapToGrid="0">
      <p:cViewPr>
        <p:scale>
          <a:sx n="100" d="100"/>
          <a:sy n="100" d="100"/>
        </p:scale>
        <p:origin x="369" y="50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04:01:15.285"/>
    </inkml:context>
    <inkml:brush xml:id="br0">
      <inkml:brushProperty name="width" value="0.035" units="cm"/>
      <inkml:brushProperty name="height" value="0.035" units="cm"/>
    </inkml:brush>
  </inkml:definitions>
  <inkml:trace contextRef="#ctx0" brushRef="#br0">0 2322 24575,'13'-20'0,"1"0"0,18-18 0,-12 14 0,363-393-898,-119 139 1021,18-66 652,-136 132-775,-103 145 0,-21 33 0,-10 14 0,21-26 0,36-30 0,-23 29 0,23-20 0,383-287 0,-336 269 0,-46 26 0,19-11 0,-85 65-78,0 0 0,0 0 0,5-7 0,-5 6-975,3-5-5773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04:01:23.055"/>
    </inkml:context>
    <inkml:brush xml:id="br0">
      <inkml:brushProperty name="width" value="0.035" units="cm"/>
      <inkml:brushProperty name="height" value="0.035" units="cm"/>
    </inkml:brush>
  </inkml:definitions>
  <inkml:trace contextRef="#ctx0" brushRef="#br0">1 242 24575,'327'-14'0,"-299"11"0,540-71 0,-514 62 0,-29 6 0,1 1 0,42-2 0,-37 4 0,-1-1 0,0-2 0,46-13 0,-62 15 0,38-12 0,-31 9 0,0 1 0,1 0 0,0 2 0,-1 0 0,33 0 0,-31 3 0,-1-1 0,0-1 0,38-9 0,-6 0 0,-41 10 0,0-1 0,0 2 0,0 0 0,1 1 0,23 2 0,-37-2 0,1 0 0,-1 0 0,0 0 0,0 1 0,1-1 0,-1 0 0,0 0 0,0 1 0,0-1 0,0 0 0,1 0 0,-1 1 0,0-1 0,0 0 0,0 1 0,0-1 0,0 0 0,0 0 0,0 1 0,0-1 0,0 0 0,0 1 0,0-1 0,0 0 0,0 1 0,0-1 0,0 0 0,0 0 0,0 1 0,0-1 0,0 0 0,-1 1 0,1-1 0,0 0 0,0 0 0,0 1 0,0-1 0,-1 0 0,1 0 0,0 1 0,-1-1 0,-10 18 0,6-11 0,-3 8 0,-3 3 0,1-1 0,1 2 0,1-1 0,1 1 0,-6 23 0,-20 142 0,-3 10 0,31-171-341,1 1 0,1 0-1,0 38 1,4-52-6485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04:01:26.609"/>
    </inkml:context>
    <inkml:brush xml:id="br0">
      <inkml:brushProperty name="width" value="0.035" units="cm"/>
      <inkml:brushProperty name="height" value="0.035" units="cm"/>
    </inkml:brush>
  </inkml:definitions>
  <inkml:trace contextRef="#ctx0" brushRef="#br0">1 776 24575,'131'-99'0,"3"-3"0,-41 39 0,150-77 0,-181 111 0,1 2 0,2 3 0,114-27 0,174-3 0,-3 2 0,-191 11 0,-33 8 0,-92 22 0,-25 8 0,-1 0 0,1 1 0,0 0 0,0 0 0,11 0 0,103 3 0,-60 0 0,0-2 0,71-11 0,-71 2 0,128-4 0,-144 13 0,40 2 0,-83 0 8,0 0 0,0 0-1,0 0 1,0 1 0,0-1-1,-1 1 1,1 0 0,0 0-1,-1 0 1,0 0-1,1 1 1,-1 0 0,0-1-1,0 1 1,4 6 0,-2-4-256,-1-1 0,1 1 0,-1-1 0,1-1 0,8 6 0,-4-5-6578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04:01:28.595"/>
    </inkml:context>
    <inkml:brush xml:id="br0">
      <inkml:brushProperty name="width" value="0.035" units="cm"/>
      <inkml:brushProperty name="height" value="0.035" units="cm"/>
    </inkml:brush>
  </inkml:definitions>
  <inkml:trace contextRef="#ctx0" brushRef="#br0">662 1 24575,'9'22'0,"2"0"0,0 0 0,2-1 0,24 32 0,-17-26 0,-2-2 0,2-2 0,40 40 0,-53-55 0,0 1 0,0-1 0,-1 2 0,0-1 0,0 1 0,-1-1 0,-1 2 0,5 11 0,-4-8 0,1 0 0,1 0 0,10 15 0,-13-23 0,0 0 0,0 0 0,-1 0 0,0 1 0,0-1 0,-1 1 0,3 10 0,-3-5 0,-1 1 0,0-1 0,-1 19 0,1 47 0,-3 46 0,2-123 0,0 0 0,-1 1 0,1-1 0,-1 0 0,1 0 0,-1 0 0,1 1 0,-1-1 0,0 0 0,1 0 0,-1 0 0,0 0 0,0 0 0,0 0 0,0 0 0,0-1 0,0 1 0,0 0 0,0 0 0,0-1 0,0 1 0,0-1 0,0 1 0,-1-1 0,1 1 0,0-1 0,0 0 0,-1 1 0,-1-1 0,-6 1 0,0 0 0,1-1 0,-14-1 0,10 0 0,-198-1 0,164 2 0,36 1 0,0-1 0,-1 1 0,1 1 0,0 0 0,-10 4 0,-47 21 0,48-20 0,-19 5 0,22-7 0,0 0 0,-22 11 0,-233 139 0,254-144-455,0-2 0,-33 14 0,31-17-6371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04:01:31.698"/>
    </inkml:context>
    <inkml:brush xml:id="br0">
      <inkml:brushProperty name="width" value="0.035" units="cm"/>
      <inkml:brushProperty name="height" value="0.035" units="cm"/>
    </inkml:brush>
  </inkml:definitions>
  <inkml:trace contextRef="#ctx0" brushRef="#br0">1 0 24575,'218'315'-444,"-125"-175"-1559,-38-60 1560,66 100 639,-92-132 227,42 96 0,-66-131-287,0 0 1,0 0 0,-2 1-1,0-1 1,0 1 0,-1 0 0,-1 0-1,0 0 1,-1 0 0,-1 1-1,-2 18 1,-14 43 81,10-49-220,1 0-1,2 1 1,-2 48-1,5-69 3,0-1 0,0 1 0,0 0 0,-1-1 0,-3 11 0,-5 19 0,5 13 0,4-28 0,-7 30 0,4-27 0,0 1 0,1-1 0,2 38 0,0-54 0,0 1 0,-1-1 0,0 1 0,0-1 0,-1 0 0,0 0 0,0 0 0,-9 15 0,6-12 0,1 0 0,1 0 0,-7 20 0,9-16 0,0 0 0,1 0 0,1 20 0,0 8 0,0-40-97,0-1-1,-1 1 1,1-1-1,-1 1 1,0-1-1,1 1 1,-1-1-1,0 0 1,0 1-1,-1-1 1,1 0-1,0 0 0,-2 2 1,-5 4-6729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04:01:36.059"/>
    </inkml:context>
    <inkml:brush xml:id="br0">
      <inkml:brushProperty name="width" value="0.035" units="cm"/>
      <inkml:brushProperty name="height" value="0.035" units="cm"/>
    </inkml:brush>
  </inkml:definitions>
  <inkml:trace contextRef="#ctx0" brushRef="#br0">1006 0 24575,'-6'14'0,"-1"0"0,0-1 0,-15 20 0,-1 4 0,-204 316 0,212-331 0,-83 120 0,87-127 0,-1 0 0,-1-1 0,0-1 0,-1 0 0,-1 0 0,0-2 0,0 0 0,-33 17 0,42-25 0,0 0 0,-1 0 0,1-1 0,-1 0 0,-9 1 0,13-2 0,1-1 0,-1 1 0,0-1 0,1 0 0,-1 0 0,0 0 0,0 0 0,1-1 0,-1 1 0,0-1 0,1 0 0,-1 1 0,0-1 0,1 0 0,-1-1 0,-3-1 0,-2-5 0,-1-1 0,2 0 0,-1 0 0,1-1 0,0 0 0,-9-19 0,9 18 0,-104-198 0,28 49 0,67 128 0,11 21 0,-1 0 0,0 0 0,0 1 0,-1 0 0,0 0 0,-13-12 0,14 15-1365,0 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04:01:37.830"/>
    </inkml:context>
    <inkml:brush xml:id="br0">
      <inkml:brushProperty name="width" value="0.035" units="cm"/>
      <inkml:brushProperty name="height" value="0.035" units="cm"/>
    </inkml:brush>
  </inkml:definitions>
  <inkml:trace contextRef="#ctx0" brushRef="#br0">1695 1 24575,'-29'6'0,"0"0"0,-35 15 0,16-6 0,-260 86 0,8 24 0,181-76 0,5-3 0,-142 65 0,86-39 0,158-67 0,-14 6 0,-29 18 0,-90 66 0,135-90-1365,1 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04:01:39.503"/>
    </inkml:context>
    <inkml:brush xml:id="br0">
      <inkml:brushProperty name="width" value="0.035" units="cm"/>
      <inkml:brushProperty name="height" value="0.035" units="cm"/>
    </inkml:brush>
  </inkml:definitions>
  <inkml:trace contextRef="#ctx0" brushRef="#br0">215 1 24575,'-20'67'0,"-37"84"0,29-81 0,-6 13 0,12-32 0,-28 101 0,50-152 0,-1 4 0,0 0 0,0 0 0,1 0 0,-1 0 0,1 4 0,0-8 0,0 1 0,0-1 0,0 1 0,1 0 0,-1-1 0,0 1 0,0 0 0,0-1 0,0 1 0,1-1 0,-1 1 0,0-1 0,1 1 0,-1-1 0,0 1 0,1-1 0,-1 1 0,1-1 0,-1 1 0,0-1 0,1 1 0,-1-1 0,1 0 0,0 1 0,-1-1 0,1 0 0,-1 0 0,1 1 0,-1-1 0,1 0 0,0 0 0,-1 0 0,1 0 0,-1 0 0,1 0 0,0 0 0,-1 0 0,1 0 0,0 0 0,0 0 0,9-2 0,0 0 0,-1-1 0,1-1 0,0 1 0,10-7 0,8-3 0,-2 4 0,0 1 0,0 0 0,0 2 0,1 1 0,47-2 0,336 21 0,-370-11 0,261 28 0,204 7 0,-321-40-1365,-172 2-5461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04:01:54.171"/>
    </inkml:context>
    <inkml:brush xml:id="br0">
      <inkml:brushProperty name="width" value="0.035" units="cm"/>
      <inkml:brushProperty name="height" value="0.035" units="cm"/>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acb6d6dcb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acb6d6dcb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8b9f8bac9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8b9f8bac9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8b9f8bac9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28b9f8bac9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8b9f8bac9_6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8b9f8bac9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8b9f8bac9_6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8b9f8bac9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23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8b9f8bac9_6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8b9f8bac9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21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8b9f8bac9_6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8b9f8bac9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87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28b9f8bac9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28b9f8bac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a:t>
            </a:r>
            <a:endParaRPr/>
          </a:p>
          <a:p>
            <a:pPr marL="457200" lvl="0" indent="-295275" algn="l" rtl="0">
              <a:spcBef>
                <a:spcPts val="0"/>
              </a:spcBef>
              <a:spcAft>
                <a:spcPts val="0"/>
              </a:spcAft>
              <a:buClr>
                <a:srgbClr val="242424"/>
              </a:buClr>
              <a:buSzPts val="1050"/>
              <a:buAutoNum type="arabicPeriod"/>
            </a:pPr>
            <a:endParaRPr sz="1050" b="1">
              <a:solidFill>
                <a:srgbClr val="242424"/>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28b9f8bac9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28b9f8bac9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a:t>
            </a:r>
            <a:endParaRPr/>
          </a:p>
          <a:p>
            <a:pPr marL="457200" lvl="0" indent="-295275" algn="l" rtl="0">
              <a:spcBef>
                <a:spcPts val="0"/>
              </a:spcBef>
              <a:spcAft>
                <a:spcPts val="0"/>
              </a:spcAft>
              <a:buClr>
                <a:srgbClr val="242424"/>
              </a:buClr>
              <a:buSzPts val="1050"/>
              <a:buAutoNum type="arabicPeriod"/>
            </a:pPr>
            <a:endParaRPr sz="1050" b="1">
              <a:solidFill>
                <a:srgbClr val="242424"/>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8b9f8bac9_1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8b9f8bac9_1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8b9f8bac9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8b9f8bac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acb6d6dcb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acb6d6dcb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8b9f8bac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8b9f8bac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acb6d6dcb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acb6d6dc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1.</a:t>
            </a:r>
            <a:r>
              <a:rPr lang="en" sz="1200">
                <a:solidFill>
                  <a:schemeClr val="dk1"/>
                </a:solidFill>
                <a:latin typeface="Calibri"/>
                <a:ea typeface="Calibri"/>
                <a:cs typeface="Calibri"/>
                <a:sym typeface="Calibri"/>
              </a:rPr>
              <a:t>First we will get the data from twitter and store it in the Kafka Logs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2.</a:t>
            </a:r>
            <a:r>
              <a:rPr lang="en" sz="1200">
                <a:solidFill>
                  <a:schemeClr val="dk1"/>
                </a:solidFill>
                <a:latin typeface="Calibri"/>
                <a:ea typeface="Calibri"/>
                <a:cs typeface="Calibri"/>
                <a:sym typeface="Calibri"/>
              </a:rPr>
              <a:t>Now from Kafka logs, we will use Spark Streaming to store the data in the HBase tables(Perform some aggregation)</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3.</a:t>
            </a:r>
            <a:r>
              <a:rPr lang="en" sz="1200">
                <a:solidFill>
                  <a:schemeClr val="dk1"/>
                </a:solidFill>
                <a:latin typeface="Calibri"/>
                <a:ea typeface="Calibri"/>
                <a:cs typeface="Calibri"/>
                <a:sym typeface="Calibri"/>
              </a:rPr>
              <a:t>Now we will read the data stored in Hbase table and using Spark SQL we will store the it HDFS.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4.</a:t>
            </a:r>
            <a:r>
              <a:rPr lang="en" sz="1200">
                <a:solidFill>
                  <a:schemeClr val="dk1"/>
                </a:solidFill>
                <a:latin typeface="Calibri"/>
                <a:ea typeface="Calibri"/>
                <a:cs typeface="Calibri"/>
                <a:sym typeface="Calibri"/>
              </a:rPr>
              <a:t>Now we will create External Hive table using location where the csv file stored in HDFS</a:t>
            </a:r>
            <a:endParaRPr sz="1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5.</a:t>
            </a:r>
            <a:r>
              <a:rPr lang="en" sz="1200">
                <a:solidFill>
                  <a:schemeClr val="dk1"/>
                </a:solidFill>
                <a:latin typeface="Calibri"/>
                <a:ea typeface="Calibri"/>
                <a:cs typeface="Calibri"/>
                <a:sym typeface="Calibri"/>
              </a:rPr>
              <a:t>Now connect Hive to Tableau and visualize.</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acb6d6dcb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acb6d6dcb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8b9f8bac9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8b9f8bac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8b9f8bac9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8b9f8bac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8b9f8bac9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8b9f8bac9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66561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85550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85028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10200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49500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75403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27687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572607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4349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73787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751123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52920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60357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441095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795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56467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01114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9/28/2023</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8763566"/>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 Type="http://schemas.openxmlformats.org/officeDocument/2006/relationships/notesSlide" Target="../notesSlides/notesSlide5.xml"/><Relationship Id="rId16"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
            <a:ext cx="9144000" cy="51405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101010 data lines to infinity">
            <a:extLst>
              <a:ext uri="{FF2B5EF4-FFF2-40B4-BE49-F238E27FC236}">
                <a16:creationId xmlns:a16="http://schemas.microsoft.com/office/drawing/2014/main" id="{91E28DD5-4EC3-A00E-517C-B4BCA12CA7AA}"/>
              </a:ext>
            </a:extLst>
          </p:cNvPr>
          <p:cNvPicPr>
            <a:picLocks noChangeAspect="1"/>
          </p:cNvPicPr>
          <p:nvPr/>
        </p:nvPicPr>
        <p:blipFill rotWithShape="1">
          <a:blip r:embed="rId3">
            <a:alphaModFix amt="40000"/>
          </a:blip>
          <a:srcRect t="13127"/>
          <a:stretch/>
        </p:blipFill>
        <p:spPr>
          <a:xfrm>
            <a:off x="20" y="10"/>
            <a:ext cx="9143980" cy="5143490"/>
          </a:xfrm>
          <a:prstGeom prst="rect">
            <a:avLst/>
          </a:prstGeom>
        </p:spPr>
      </p:pic>
      <p:sp>
        <p:nvSpPr>
          <p:cNvPr id="66" name="Google Shape;66;p13"/>
          <p:cNvSpPr txBox="1">
            <a:spLocks noGrp="1"/>
          </p:cNvSpPr>
          <p:nvPr>
            <p:ph type="ctrTitle"/>
          </p:nvPr>
        </p:nvSpPr>
        <p:spPr>
          <a:xfrm>
            <a:off x="1941909" y="1885950"/>
            <a:ext cx="6686550" cy="1697085"/>
          </a:xfrm>
          <a:prstGeom prst="rect">
            <a:avLst/>
          </a:prstGeom>
        </p:spPr>
        <p:txBody>
          <a:bodyPr spcFirstLastPara="1" lIns="91425" tIns="91425" rIns="91425" bIns="91425" anchorCtr="0">
            <a:normAutofit/>
          </a:bodyPr>
          <a:lstStyle/>
          <a:p>
            <a:pPr marL="0" lvl="0" indent="0" rtl="0">
              <a:lnSpc>
                <a:spcPct val="90000"/>
              </a:lnSpc>
              <a:spcBef>
                <a:spcPts val="0"/>
              </a:spcBef>
              <a:spcAft>
                <a:spcPts val="0"/>
              </a:spcAft>
              <a:buNone/>
            </a:pPr>
            <a:br>
              <a:rPr lang="en-US" sz="2500">
                <a:solidFill>
                  <a:schemeClr val="tx1"/>
                </a:solidFill>
              </a:rPr>
            </a:br>
            <a:br>
              <a:rPr lang="en-US" sz="2500">
                <a:solidFill>
                  <a:schemeClr val="tx1"/>
                </a:solidFill>
              </a:rPr>
            </a:br>
            <a:r>
              <a:rPr lang="en-US" sz="2500">
                <a:solidFill>
                  <a:schemeClr val="tx1"/>
                </a:solidFill>
              </a:rPr>
              <a:t>Big Data Technology Final PROJECT</a:t>
            </a:r>
          </a:p>
          <a:p>
            <a:pPr marL="0" lvl="0" indent="0" rtl="0">
              <a:lnSpc>
                <a:spcPct val="90000"/>
              </a:lnSpc>
              <a:spcBef>
                <a:spcPts val="0"/>
              </a:spcBef>
              <a:spcAft>
                <a:spcPts val="0"/>
              </a:spcAft>
              <a:buNone/>
            </a:pPr>
            <a:r>
              <a:rPr lang="en-US" sz="2500">
                <a:solidFill>
                  <a:schemeClr val="tx1"/>
                </a:solidFill>
              </a:rPr>
              <a:t>Tweeter keywords Search</a:t>
            </a:r>
          </a:p>
        </p:txBody>
      </p:sp>
      <p:sp>
        <p:nvSpPr>
          <p:cNvPr id="74" name="Rectangle 73">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242857"/>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SPARK-KAFKA-HBASE</a:t>
            </a:r>
            <a:endParaRPr dirty="0"/>
          </a:p>
          <a:p>
            <a:pPr marL="0" lvl="0" indent="0" algn="l" rtl="0">
              <a:spcBef>
                <a:spcPts val="0"/>
              </a:spcBef>
              <a:spcAft>
                <a:spcPts val="0"/>
              </a:spcAft>
              <a:buNone/>
            </a:pPr>
            <a:endParaRPr dirty="0"/>
          </a:p>
        </p:txBody>
      </p:sp>
      <p:sp>
        <p:nvSpPr>
          <p:cNvPr id="124" name="Google Shape;124;p22"/>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87350" algn="l" rtl="0">
              <a:lnSpc>
                <a:spcPct val="90000"/>
              </a:lnSpc>
              <a:spcBef>
                <a:spcPts val="500"/>
              </a:spcBef>
              <a:spcAft>
                <a:spcPts val="0"/>
              </a:spcAft>
              <a:buSzPts val="2500"/>
              <a:buFont typeface="Calibri"/>
              <a:buChar char="●"/>
            </a:pPr>
            <a:r>
              <a:rPr lang="en-US" sz="2500" b="1" dirty="0">
                <a:highlight>
                  <a:schemeClr val="lt1"/>
                </a:highlight>
                <a:latin typeface="Calibri"/>
                <a:ea typeface="Calibri"/>
                <a:cs typeface="Calibri"/>
                <a:sym typeface="Calibri"/>
              </a:rPr>
              <a:t>Spark Streaming Kafka Consumer Flow:</a:t>
            </a:r>
          </a:p>
          <a:p>
            <a:pPr marL="457200" lvl="0" indent="-387350" algn="l" rtl="0">
              <a:lnSpc>
                <a:spcPct val="90000"/>
              </a:lnSpc>
              <a:spcBef>
                <a:spcPts val="500"/>
              </a:spcBef>
              <a:spcAft>
                <a:spcPts val="0"/>
              </a:spcAft>
              <a:buSzPts val="2500"/>
              <a:buFont typeface="Calibri"/>
              <a:buChar char="●"/>
            </a:pPr>
            <a:r>
              <a:rPr lang="en-US" sz="2500" b="1" dirty="0">
                <a:highlight>
                  <a:schemeClr val="lt1"/>
                </a:highlight>
                <a:latin typeface="Calibri"/>
                <a:ea typeface="Calibri"/>
                <a:cs typeface="Calibri"/>
                <a:sym typeface="Calibri"/>
              </a:rPr>
              <a:t>Flume Ingestion: Receives tweets from a Kafka topic.</a:t>
            </a:r>
          </a:p>
          <a:p>
            <a:pPr marL="457200" lvl="0" indent="-387350" algn="l" rtl="0">
              <a:lnSpc>
                <a:spcPct val="90000"/>
              </a:lnSpc>
              <a:spcBef>
                <a:spcPts val="500"/>
              </a:spcBef>
              <a:spcAft>
                <a:spcPts val="0"/>
              </a:spcAft>
              <a:buSzPts val="2500"/>
              <a:buFont typeface="Calibri"/>
              <a:buChar char="●"/>
            </a:pPr>
            <a:r>
              <a:rPr lang="en-US" sz="2500" b="1" dirty="0">
                <a:highlight>
                  <a:schemeClr val="lt1"/>
                </a:highlight>
                <a:latin typeface="Calibri"/>
                <a:ea typeface="Calibri"/>
                <a:cs typeface="Calibri"/>
                <a:sym typeface="Calibri"/>
              </a:rPr>
              <a:t>Keyword Filtering: Filters tweets by keywords from an HBase table.</a:t>
            </a:r>
          </a:p>
          <a:p>
            <a:pPr marL="457200" lvl="0" indent="-387350" algn="l" rtl="0">
              <a:lnSpc>
                <a:spcPct val="90000"/>
              </a:lnSpc>
              <a:spcBef>
                <a:spcPts val="500"/>
              </a:spcBef>
              <a:spcAft>
                <a:spcPts val="0"/>
              </a:spcAft>
              <a:buSzPts val="2500"/>
              <a:buFont typeface="Calibri"/>
              <a:buChar char="●"/>
            </a:pPr>
            <a:r>
              <a:rPr lang="en-US" sz="2500" b="1" dirty="0">
                <a:highlight>
                  <a:schemeClr val="lt1"/>
                </a:highlight>
                <a:latin typeface="Calibri"/>
                <a:ea typeface="Calibri"/>
                <a:cs typeface="Calibri"/>
                <a:sym typeface="Calibri"/>
              </a:rPr>
              <a:t>Spark Processing: Aggregates and processes selected tweets.</a:t>
            </a:r>
          </a:p>
          <a:p>
            <a:pPr marL="457200" lvl="0" indent="-387350" algn="l" rtl="0">
              <a:lnSpc>
                <a:spcPct val="90000"/>
              </a:lnSpc>
              <a:spcBef>
                <a:spcPts val="500"/>
              </a:spcBef>
              <a:spcAft>
                <a:spcPts val="0"/>
              </a:spcAft>
              <a:buSzPts val="2500"/>
              <a:buFont typeface="Calibri"/>
              <a:buChar char="●"/>
            </a:pPr>
            <a:r>
              <a:rPr lang="en-US" sz="2500" b="1" dirty="0">
                <a:highlight>
                  <a:schemeClr val="lt1"/>
                </a:highlight>
                <a:latin typeface="Calibri"/>
                <a:ea typeface="Calibri"/>
                <a:cs typeface="Calibri"/>
                <a:sym typeface="Calibri"/>
              </a:rPr>
              <a:t>HBase Storage: Stores filtered tweets in HBase.</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14C9DB50-F1DC-6F30-69AB-452372AF12DA}"/>
              </a:ext>
            </a:extLst>
          </p:cNvPr>
          <p:cNvPicPr>
            <a:picLocks noChangeAspect="1"/>
          </p:cNvPicPr>
          <p:nvPr/>
        </p:nvPicPr>
        <p:blipFill rotWithShape="1">
          <a:blip r:embed="rId3"/>
          <a:srcRect l="9091" t="9091"/>
          <a:stretch/>
        </p:blipFill>
        <p:spPr>
          <a:xfrm>
            <a:off x="20" y="10"/>
            <a:ext cx="9143980" cy="5143490"/>
          </a:xfrm>
          <a:prstGeom prst="rect">
            <a:avLst/>
          </a:prstGeom>
        </p:spPr>
      </p:pic>
      <p:sp>
        <p:nvSpPr>
          <p:cNvPr id="129" name="Google Shape;129;p23"/>
          <p:cNvSpPr txBox="1">
            <a:spLocks noGrp="1"/>
          </p:cNvSpPr>
          <p:nvPr>
            <p:ph type="title"/>
          </p:nvPr>
        </p:nvSpPr>
        <p:spPr>
          <a:xfrm>
            <a:off x="3528150" y="1258998"/>
            <a:ext cx="3427352" cy="1776849"/>
          </a:xfrm>
          <a:prstGeom prst="rect">
            <a:avLst/>
          </a:prstGeom>
        </p:spPr>
        <p:txBody>
          <a:bodyPr spcFirstLastPara="1" vert="horz" lIns="91440" tIns="45720" rIns="91440" bIns="45720" rtlCol="0" anchor="b" anchorCtr="0">
            <a:normAutofit fontScale="90000"/>
          </a:bodyPr>
          <a:lstStyle/>
          <a:p>
            <a:pPr marL="0" lvl="0" indent="0" algn="r" defTabSz="457200">
              <a:lnSpc>
                <a:spcPct val="90000"/>
              </a:lnSpc>
              <a:spcBef>
                <a:spcPct val="0"/>
              </a:spcBef>
              <a:spcAft>
                <a:spcPts val="0"/>
              </a:spcAft>
            </a:pPr>
            <a:r>
              <a:rPr lang="en-US" sz="3400"/>
              <a:t>Spark Streaming Kafka topics to HBase</a:t>
            </a:r>
            <a:endParaRPr lang="en-US" sz="3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29"/>
                                        </p:tgtEl>
                                        <p:attrNameLst>
                                          <p:attrName>style.visibility</p:attrName>
                                        </p:attrNameLst>
                                      </p:cBhvr>
                                      <p:to>
                                        <p:strVal val="visible"/>
                                      </p:to>
                                    </p:set>
                                    <p:animEffect transition="in" filter="fade">
                                      <p:cBhvr>
                                        <p:cTn id="7" dur="4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739476" y="3354920"/>
            <a:ext cx="6216024" cy="822486"/>
          </a:xfrm>
          <a:prstGeom prst="rect">
            <a:avLst/>
          </a:prstGeom>
        </p:spPr>
        <p:txBody>
          <a:bodyPr spcFirstLastPara="1" vert="horz" lIns="91440" tIns="45720" rIns="91440" bIns="45720" rtlCol="0" anchor="b" anchorCtr="0">
            <a:normAutofit/>
          </a:bodyPr>
          <a:lstStyle/>
          <a:p>
            <a:pPr marL="0" lvl="0" indent="0" defTabSz="457200">
              <a:lnSpc>
                <a:spcPct val="90000"/>
              </a:lnSpc>
              <a:spcBef>
                <a:spcPct val="0"/>
              </a:spcBef>
              <a:spcAft>
                <a:spcPts val="0"/>
              </a:spcAft>
            </a:pPr>
            <a:r>
              <a:rPr lang="en-US" sz="2500" dirty="0"/>
              <a:t>Spark Streaming Kafka topics to HBase Cont’d…</a:t>
            </a:r>
          </a:p>
        </p:txBody>
      </p:sp>
      <p:pic>
        <p:nvPicPr>
          <p:cNvPr id="3" name="Picture 2" descr="A screenshot of a computer program&#10;&#10;Description automatically generated">
            <a:extLst>
              <a:ext uri="{FF2B5EF4-FFF2-40B4-BE49-F238E27FC236}">
                <a16:creationId xmlns:a16="http://schemas.microsoft.com/office/drawing/2014/main" id="{84B3ABA9-8FA8-AA0F-1AC4-9579913126D4}"/>
              </a:ext>
            </a:extLst>
          </p:cNvPr>
          <p:cNvPicPr>
            <a:picLocks noChangeAspect="1"/>
          </p:cNvPicPr>
          <p:nvPr/>
        </p:nvPicPr>
        <p:blipFill rotWithShape="1">
          <a:blip r:embed="rId3"/>
          <a:srcRect b="20617"/>
          <a:stretch/>
        </p:blipFill>
        <p:spPr>
          <a:xfrm>
            <a:off x="739476" y="457200"/>
            <a:ext cx="6216024" cy="27262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38"/>
                                        </p:tgtEl>
                                        <p:attrNameLst>
                                          <p:attrName>style.visibility</p:attrName>
                                        </p:attrNameLst>
                                      </p:cBhvr>
                                      <p:to>
                                        <p:strVal val="visible"/>
                                      </p:to>
                                    </p:set>
                                    <p:animEffect transition="in" filter="fade">
                                      <p:cBhvr>
                                        <p:cTn id="7" dur="4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4"/>
        <p:cNvGrpSpPr/>
        <p:nvPr/>
      </p:nvGrpSpPr>
      <p:grpSpPr>
        <a:xfrm>
          <a:off x="0" y="0"/>
          <a:ext cx="0" cy="0"/>
          <a:chOff x="0" y="0"/>
          <a:chExt cx="0" cy="0"/>
        </a:xfrm>
      </p:grpSpPr>
      <p:sp>
        <p:nvSpPr>
          <p:cNvPr id="7" name="Title 6">
            <a:extLst>
              <a:ext uri="{FF2B5EF4-FFF2-40B4-BE49-F238E27FC236}">
                <a16:creationId xmlns:a16="http://schemas.microsoft.com/office/drawing/2014/main" id="{395C4302-41FA-3CEC-3467-8134E28231E4}"/>
              </a:ext>
            </a:extLst>
          </p:cNvPr>
          <p:cNvSpPr>
            <a:spLocks noGrp="1"/>
          </p:cNvSpPr>
          <p:nvPr>
            <p:ph type="title"/>
          </p:nvPr>
        </p:nvSpPr>
        <p:spPr/>
        <p:txBody>
          <a:bodyPr/>
          <a:lstStyle/>
          <a:p>
            <a:r>
              <a:rPr lang="en-US" dirty="0"/>
              <a:t>Cont’d</a:t>
            </a:r>
          </a:p>
        </p:txBody>
      </p:sp>
      <p:pic>
        <p:nvPicPr>
          <p:cNvPr id="9" name="Picture 8" descr="A screenshot of a computer program&#10;&#10;Description automatically generated">
            <a:extLst>
              <a:ext uri="{FF2B5EF4-FFF2-40B4-BE49-F238E27FC236}">
                <a16:creationId xmlns:a16="http://schemas.microsoft.com/office/drawing/2014/main" id="{DEE69833-83B9-1661-F0ED-7941DBE9645C}"/>
              </a:ext>
            </a:extLst>
          </p:cNvPr>
          <p:cNvPicPr>
            <a:picLocks noChangeAspect="1"/>
          </p:cNvPicPr>
          <p:nvPr/>
        </p:nvPicPr>
        <p:blipFill>
          <a:blip r:embed="rId3"/>
          <a:stretch>
            <a:fillRect/>
          </a:stretch>
        </p:blipFill>
        <p:spPr>
          <a:xfrm>
            <a:off x="889512" y="0"/>
            <a:ext cx="7364976" cy="514350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7" name="Title 6">
            <a:extLst>
              <a:ext uri="{FF2B5EF4-FFF2-40B4-BE49-F238E27FC236}">
                <a16:creationId xmlns:a16="http://schemas.microsoft.com/office/drawing/2014/main" id="{395C4302-41FA-3CEC-3467-8134E28231E4}"/>
              </a:ext>
            </a:extLst>
          </p:cNvPr>
          <p:cNvSpPr>
            <a:spLocks noGrp="1"/>
          </p:cNvSpPr>
          <p:nvPr>
            <p:ph type="title"/>
          </p:nvPr>
        </p:nvSpPr>
        <p:spPr/>
        <p:txBody>
          <a:bodyPr/>
          <a:lstStyle/>
          <a:p>
            <a:r>
              <a:rPr lang="en-US"/>
              <a:t>Cont’d</a:t>
            </a:r>
            <a:endParaRPr lang="en-US" dirty="0"/>
          </a:p>
        </p:txBody>
      </p:sp>
      <p:pic>
        <p:nvPicPr>
          <p:cNvPr id="3" name="Picture 2" descr="A computer screen shot of a computer&#10;&#10;Description automatically generated">
            <a:extLst>
              <a:ext uri="{FF2B5EF4-FFF2-40B4-BE49-F238E27FC236}">
                <a16:creationId xmlns:a16="http://schemas.microsoft.com/office/drawing/2014/main" id="{ADA70335-7389-CFFC-3CC8-07D7F45BB7B7}"/>
              </a:ext>
            </a:extLst>
          </p:cNvPr>
          <p:cNvPicPr>
            <a:picLocks noChangeAspect="1"/>
          </p:cNvPicPr>
          <p:nvPr/>
        </p:nvPicPr>
        <p:blipFill>
          <a:blip r:embed="rId3"/>
          <a:stretch>
            <a:fillRect/>
          </a:stretch>
        </p:blipFill>
        <p:spPr>
          <a:xfrm>
            <a:off x="0" y="1539814"/>
            <a:ext cx="9144000" cy="2063872"/>
          </a:xfrm>
          <a:prstGeom prst="rect">
            <a:avLst/>
          </a:prstGeom>
        </p:spPr>
      </p:pic>
    </p:spTree>
    <p:extLst>
      <p:ext uri="{BB962C8B-B14F-4D97-AF65-F5344CB8AC3E}">
        <p14:creationId xmlns:p14="http://schemas.microsoft.com/office/powerpoint/2010/main" val="4261363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4"/>
        <p:cNvGrpSpPr/>
        <p:nvPr/>
      </p:nvGrpSpPr>
      <p:grpSpPr>
        <a:xfrm>
          <a:off x="0" y="0"/>
          <a:ext cx="0" cy="0"/>
          <a:chOff x="0" y="0"/>
          <a:chExt cx="0" cy="0"/>
        </a:xfrm>
      </p:grpSpPr>
      <p:grpSp>
        <p:nvGrpSpPr>
          <p:cNvPr id="12" name="Group 1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1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4"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6" name="Group 25">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2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8"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0" name="Rectangle 39">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242857"/>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4" name="Rectangle 43">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computer screen shot of a black screen&#10;&#10;Description automatically generated">
            <a:extLst>
              <a:ext uri="{FF2B5EF4-FFF2-40B4-BE49-F238E27FC236}">
                <a16:creationId xmlns:a16="http://schemas.microsoft.com/office/drawing/2014/main" id="{4003A4BF-DC15-A085-07EF-7A0B65FA5453}"/>
              </a:ext>
            </a:extLst>
          </p:cNvPr>
          <p:cNvPicPr>
            <a:picLocks noChangeAspect="1"/>
          </p:cNvPicPr>
          <p:nvPr/>
        </p:nvPicPr>
        <p:blipFill rotWithShape="1">
          <a:blip r:embed="rId3"/>
          <a:srcRect r="7111"/>
          <a:stretch/>
        </p:blipFill>
        <p:spPr>
          <a:xfrm>
            <a:off x="20" y="10"/>
            <a:ext cx="9143980" cy="5143490"/>
          </a:xfrm>
          <a:prstGeom prst="rect">
            <a:avLst/>
          </a:prstGeom>
        </p:spPr>
      </p:pic>
      <p:sp>
        <p:nvSpPr>
          <p:cNvPr id="46" name="Freeform: Shape 45">
            <a:extLst>
              <a:ext uri="{FF2B5EF4-FFF2-40B4-BE49-F238E27FC236}">
                <a16:creationId xmlns:a16="http://schemas.microsoft.com/office/drawing/2014/main" id="{BBE55C11-4C41-45E4-A00F-83DEE6BB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724222"/>
            <a:ext cx="5645712" cy="1627792"/>
          </a:xfrm>
          <a:custGeom>
            <a:avLst/>
            <a:gdLst>
              <a:gd name="connsiteX0" fmla="*/ 0 w 7527616"/>
              <a:gd name="connsiteY0" fmla="*/ 0 h 2170389"/>
              <a:gd name="connsiteX1" fmla="*/ 85411 w 7527616"/>
              <a:gd name="connsiteY1" fmla="*/ 0 h 2170389"/>
              <a:gd name="connsiteX2" fmla="*/ 926533 w 7527616"/>
              <a:gd name="connsiteY2" fmla="*/ 0 h 2170389"/>
              <a:gd name="connsiteX3" fmla="*/ 1114264 w 7527616"/>
              <a:gd name="connsiteY3" fmla="*/ 0 h 2170389"/>
              <a:gd name="connsiteX4" fmla="*/ 6544376 w 7527616"/>
              <a:gd name="connsiteY4" fmla="*/ 0 h 2170389"/>
              <a:gd name="connsiteX5" fmla="*/ 6610082 w 7527616"/>
              <a:gd name="connsiteY5" fmla="*/ 26276 h 2170389"/>
              <a:gd name="connsiteX6" fmla="*/ 6619468 w 7527616"/>
              <a:gd name="connsiteY6" fmla="*/ 36786 h 2170389"/>
              <a:gd name="connsiteX7" fmla="*/ 7506496 w 7527616"/>
              <a:gd name="connsiteY7" fmla="*/ 1024760 h 2170389"/>
              <a:gd name="connsiteX8" fmla="*/ 7506496 w 7527616"/>
              <a:gd name="connsiteY8" fmla="*/ 1140374 h 2170389"/>
              <a:gd name="connsiteX9" fmla="*/ 6619468 w 7527616"/>
              <a:gd name="connsiteY9" fmla="*/ 2133603 h 2170389"/>
              <a:gd name="connsiteX10" fmla="*/ 6610082 w 7527616"/>
              <a:gd name="connsiteY10" fmla="*/ 2144113 h 2170389"/>
              <a:gd name="connsiteX11" fmla="*/ 6544376 w 7527616"/>
              <a:gd name="connsiteY11" fmla="*/ 2170389 h 2170389"/>
              <a:gd name="connsiteX12" fmla="*/ 1114264 w 7527616"/>
              <a:gd name="connsiteY12" fmla="*/ 2170389 h 2170389"/>
              <a:gd name="connsiteX13" fmla="*/ 926533 w 7527616"/>
              <a:gd name="connsiteY13" fmla="*/ 2170389 h 2170389"/>
              <a:gd name="connsiteX14" fmla="*/ 146150 w 7527616"/>
              <a:gd name="connsiteY14" fmla="*/ 2170389 h 2170389"/>
              <a:gd name="connsiteX15" fmla="*/ 0 w 7527616"/>
              <a:gd name="connsiteY15" fmla="*/ 2170389 h 21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7616" h="2170389">
                <a:moveTo>
                  <a:pt x="0" y="0"/>
                </a:moveTo>
                <a:lnTo>
                  <a:pt x="85411" y="0"/>
                </a:lnTo>
                <a:cubicBezTo>
                  <a:pt x="290008" y="0"/>
                  <a:pt x="562804" y="0"/>
                  <a:pt x="926533" y="0"/>
                </a:cubicBezTo>
                <a:cubicBezTo>
                  <a:pt x="926533" y="0"/>
                  <a:pt x="926533" y="0"/>
                  <a:pt x="1114264" y="0"/>
                </a:cubicBezTo>
                <a:cubicBezTo>
                  <a:pt x="1114264" y="0"/>
                  <a:pt x="1114264" y="0"/>
                  <a:pt x="6544376" y="0"/>
                </a:cubicBezTo>
                <a:cubicBezTo>
                  <a:pt x="6567842" y="0"/>
                  <a:pt x="6591309" y="10510"/>
                  <a:pt x="6610082" y="26276"/>
                </a:cubicBezTo>
                <a:cubicBezTo>
                  <a:pt x="6614775" y="26276"/>
                  <a:pt x="6619468" y="31531"/>
                  <a:pt x="6619468" y="36786"/>
                </a:cubicBezTo>
                <a:cubicBezTo>
                  <a:pt x="6619468" y="36786"/>
                  <a:pt x="6619468" y="36786"/>
                  <a:pt x="7506496" y="1024760"/>
                </a:cubicBezTo>
                <a:cubicBezTo>
                  <a:pt x="7534656" y="1056291"/>
                  <a:pt x="7534656" y="1108843"/>
                  <a:pt x="7506496" y="1140374"/>
                </a:cubicBezTo>
                <a:cubicBezTo>
                  <a:pt x="7506496" y="1140374"/>
                  <a:pt x="7506496" y="1140374"/>
                  <a:pt x="6619468" y="2133603"/>
                </a:cubicBezTo>
                <a:cubicBezTo>
                  <a:pt x="6619468" y="2133603"/>
                  <a:pt x="6614775" y="2138858"/>
                  <a:pt x="6610082" y="2144113"/>
                </a:cubicBezTo>
                <a:cubicBezTo>
                  <a:pt x="6591309" y="2159879"/>
                  <a:pt x="6567842" y="2170389"/>
                  <a:pt x="6544376" y="2170389"/>
                </a:cubicBezTo>
                <a:cubicBezTo>
                  <a:pt x="6544376" y="2170389"/>
                  <a:pt x="6544376" y="2170389"/>
                  <a:pt x="1114264" y="2170389"/>
                </a:cubicBezTo>
                <a:cubicBezTo>
                  <a:pt x="1114264" y="2170389"/>
                  <a:pt x="1114264" y="2170389"/>
                  <a:pt x="926533" y="2170389"/>
                </a:cubicBezTo>
                <a:cubicBezTo>
                  <a:pt x="926533" y="2170389"/>
                  <a:pt x="926533" y="2170389"/>
                  <a:pt x="146150" y="2170389"/>
                </a:cubicBezTo>
                <a:lnTo>
                  <a:pt x="0" y="2170389"/>
                </a:lnTo>
                <a:close/>
              </a:path>
            </a:pathLst>
          </a:custGeom>
          <a:solidFill>
            <a:srgbClr val="405266">
              <a:alpha val="87843"/>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 name="Title 6">
            <a:extLst>
              <a:ext uri="{FF2B5EF4-FFF2-40B4-BE49-F238E27FC236}">
                <a16:creationId xmlns:a16="http://schemas.microsoft.com/office/drawing/2014/main" id="{395C4302-41FA-3CEC-3467-8134E28231E4}"/>
              </a:ext>
            </a:extLst>
          </p:cNvPr>
          <p:cNvSpPr>
            <a:spLocks noGrp="1"/>
          </p:cNvSpPr>
          <p:nvPr>
            <p:ph type="title"/>
          </p:nvPr>
        </p:nvSpPr>
        <p:spPr>
          <a:xfrm>
            <a:off x="812799" y="2916913"/>
            <a:ext cx="4108824" cy="774071"/>
          </a:xfrm>
        </p:spPr>
        <p:txBody>
          <a:bodyPr vert="horz" lIns="91440" tIns="45720" rIns="91440" bIns="45720" rtlCol="0" anchor="b">
            <a:normAutofit/>
          </a:bodyPr>
          <a:lstStyle/>
          <a:p>
            <a:pPr defTabSz="457200">
              <a:spcBef>
                <a:spcPct val="0"/>
              </a:spcBef>
            </a:pPr>
            <a:r>
              <a:rPr lang="en-US" sz="3000">
                <a:solidFill>
                  <a:srgbClr val="FEFFFF"/>
                </a:solidFill>
              </a:rPr>
              <a:t>Cont’d</a:t>
            </a:r>
          </a:p>
        </p:txBody>
      </p:sp>
    </p:spTree>
    <p:extLst>
      <p:ext uri="{BB962C8B-B14F-4D97-AF65-F5344CB8AC3E}">
        <p14:creationId xmlns:p14="http://schemas.microsoft.com/office/powerpoint/2010/main" val="287201200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44"/>
        <p:cNvGrpSpPr/>
        <p:nvPr/>
      </p:nvGrpSpPr>
      <p:grpSpPr>
        <a:xfrm>
          <a:off x="0" y="0"/>
          <a:ext cx="0" cy="0"/>
          <a:chOff x="0" y="0"/>
          <a:chExt cx="0" cy="0"/>
        </a:xfrm>
      </p:grpSpPr>
      <p:grpSp>
        <p:nvGrpSpPr>
          <p:cNvPr id="12" name="Group 1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1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4"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6" name="Group 25">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2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8"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0" name="Rectangle 39">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242857"/>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4" name="Rectangle 43">
            <a:extLst>
              <a:ext uri="{FF2B5EF4-FFF2-40B4-BE49-F238E27FC236}">
                <a16:creationId xmlns:a16="http://schemas.microsoft.com/office/drawing/2014/main" id="{FA94DED7-0A28-4AD9-8747-E94113225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6" name="Rectangle 45">
            <a:extLst>
              <a:ext uri="{FF2B5EF4-FFF2-40B4-BE49-F238E27FC236}">
                <a16:creationId xmlns:a16="http://schemas.microsoft.com/office/drawing/2014/main" id="{6F175609-91A3-416E-BC3D-7548FDE02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 y="0"/>
            <a:ext cx="915543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Rectangle 47">
            <a:extLst>
              <a:ext uri="{FF2B5EF4-FFF2-40B4-BE49-F238E27FC236}">
                <a16:creationId xmlns:a16="http://schemas.microsoft.com/office/drawing/2014/main" id="{9A3B0D54-9DF0-4FF8-A0AA-B4234DF35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9799" cy="5143500"/>
          </a:xfrm>
          <a:prstGeom prst="rect">
            <a:avLst/>
          </a:prstGeom>
          <a:solidFill>
            <a:schemeClr val="bg2">
              <a:lumMod val="1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6">
            <a:extLst>
              <a:ext uri="{FF2B5EF4-FFF2-40B4-BE49-F238E27FC236}">
                <a16:creationId xmlns:a16="http://schemas.microsoft.com/office/drawing/2014/main" id="{395C4302-41FA-3CEC-3467-8134E28231E4}"/>
              </a:ext>
            </a:extLst>
          </p:cNvPr>
          <p:cNvSpPr>
            <a:spLocks noGrp="1"/>
          </p:cNvSpPr>
          <p:nvPr>
            <p:ph type="title"/>
          </p:nvPr>
        </p:nvSpPr>
        <p:spPr>
          <a:xfrm>
            <a:off x="405209" y="1346886"/>
            <a:ext cx="2834152" cy="2336114"/>
          </a:xfrm>
        </p:spPr>
        <p:txBody>
          <a:bodyPr vert="horz" lIns="91440" tIns="45720" rIns="91440" bIns="45720" rtlCol="0" anchor="b">
            <a:normAutofit/>
          </a:bodyPr>
          <a:lstStyle/>
          <a:p>
            <a:pPr defTabSz="457200">
              <a:spcBef>
                <a:spcPct val="0"/>
              </a:spcBef>
            </a:pPr>
            <a:r>
              <a:rPr lang="en-US" sz="3000">
                <a:solidFill>
                  <a:srgbClr val="FEFFFF"/>
                </a:solidFill>
              </a:rPr>
              <a:t>Cont’d</a:t>
            </a:r>
          </a:p>
        </p:txBody>
      </p:sp>
      <p:pic>
        <p:nvPicPr>
          <p:cNvPr id="3" name="Picture 2" descr="A screenshot of a computer&#10;&#10;Description automatically generated">
            <a:extLst>
              <a:ext uri="{FF2B5EF4-FFF2-40B4-BE49-F238E27FC236}">
                <a16:creationId xmlns:a16="http://schemas.microsoft.com/office/drawing/2014/main" id="{13B90739-A03A-A32B-452F-BE37D1A9418A}"/>
              </a:ext>
            </a:extLst>
          </p:cNvPr>
          <p:cNvPicPr>
            <a:picLocks noChangeAspect="1"/>
          </p:cNvPicPr>
          <p:nvPr/>
        </p:nvPicPr>
        <p:blipFill rotWithShape="1">
          <a:blip r:embed="rId3"/>
          <a:srcRect l="10277" r="31409" b="9093"/>
          <a:stretch/>
        </p:blipFill>
        <p:spPr>
          <a:xfrm>
            <a:off x="3479799" y="10"/>
            <a:ext cx="5664200" cy="5143490"/>
          </a:xfrm>
          <a:prstGeom prst="rect">
            <a:avLst/>
          </a:prstGeom>
        </p:spPr>
      </p:pic>
      <p:sp>
        <p:nvSpPr>
          <p:cNvPr id="50" name="Freeform 5">
            <a:extLst>
              <a:ext uri="{FF2B5EF4-FFF2-40B4-BE49-F238E27FC236}">
                <a16:creationId xmlns:a16="http://schemas.microsoft.com/office/drawing/2014/main" id="{64D236DE-BD07-488F-B236-DDEEFFF7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774755"/>
            <a:ext cx="4053016" cy="642785"/>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8359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46ABEE"/>
                </a:solidFill>
              </a:rPr>
              <a:t>Wholeness of Project</a:t>
            </a:r>
            <a:endParaRPr>
              <a:solidFill>
                <a:srgbClr val="46ABEE"/>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2" name="Google Shape;232;p3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latin typeface="Roboto"/>
                <a:ea typeface="Roboto"/>
                <a:cs typeface="Roboto"/>
                <a:sym typeface="Roboto"/>
              </a:rPr>
              <a:t>In this project, we've harnessed a range of technologies including Kafka, Spark, HBase, FLUME, among others, to gather tweets from Twitter and conduct insightful analyses.</a:t>
            </a: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r>
              <a:rPr lang="en-US" dirty="0">
                <a:latin typeface="Roboto"/>
                <a:ea typeface="Roboto"/>
                <a:cs typeface="Roboto"/>
                <a:sym typeface="Roboto"/>
              </a:rPr>
              <a:t>Additionally, we explore the realm of Consciousness Science and Technology. Our journey involves delving into the layers of creation and uncovering the unified field of consciousness. To achieve this understanding, we engage in a daily practice of Transcendental Meditation. Through this practice, we witness positive transformations in our daily lives, sometimes even finding that nature itself offers its support along the way.</a:t>
            </a:r>
            <a:endParaRPr dirty="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Action Button: Help 1">
            <a:hlinkClick r:id="" action="ppaction://noaction" highlightClick="1"/>
            <a:extLst>
              <a:ext uri="{FF2B5EF4-FFF2-40B4-BE49-F238E27FC236}">
                <a16:creationId xmlns:a16="http://schemas.microsoft.com/office/drawing/2014/main" id="{E270B908-DC83-9251-58AB-14EF392420DC}"/>
              </a:ext>
            </a:extLst>
          </p:cNvPr>
          <p:cNvSpPr/>
          <p:nvPr/>
        </p:nvSpPr>
        <p:spPr>
          <a:xfrm>
            <a:off x="901521" y="764146"/>
            <a:ext cx="5263167" cy="4039674"/>
          </a:xfrm>
          <a:prstGeom prst="actionButtonHelp">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B7CB065-94C8-A3FB-A9F0-32577AF7E0C9}"/>
              </a:ext>
            </a:extLst>
          </p:cNvPr>
          <p:cNvSpPr txBox="1"/>
          <p:nvPr/>
        </p:nvSpPr>
        <p:spPr>
          <a:xfrm>
            <a:off x="2301025" y="1030310"/>
            <a:ext cx="656823" cy="369332"/>
          </a:xfrm>
          <a:prstGeom prst="rect">
            <a:avLst/>
          </a:prstGeom>
          <a:noFill/>
        </p:spPr>
        <p:txBody>
          <a:bodyPr wrap="square" rtlCol="0">
            <a:spAutoFit/>
          </a:bodyPr>
          <a:lstStyle/>
          <a:p>
            <a:endParaRPr lang="en-US" dirty="0"/>
          </a:p>
        </p:txBody>
      </p:sp>
      <p:sp>
        <p:nvSpPr>
          <p:cNvPr id="7" name="Oval 6">
            <a:extLst>
              <a:ext uri="{FF2B5EF4-FFF2-40B4-BE49-F238E27FC236}">
                <a16:creationId xmlns:a16="http://schemas.microsoft.com/office/drawing/2014/main" id="{26A530E9-239D-572A-9C5D-4075E068C9FA}"/>
              </a:ext>
            </a:extLst>
          </p:cNvPr>
          <p:cNvSpPr/>
          <p:nvPr/>
        </p:nvSpPr>
        <p:spPr>
          <a:xfrm>
            <a:off x="1777285" y="3730580"/>
            <a:ext cx="1133340" cy="450761"/>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 name="TextBox 1">
            <a:extLst>
              <a:ext uri="{FF2B5EF4-FFF2-40B4-BE49-F238E27FC236}">
                <a16:creationId xmlns:a16="http://schemas.microsoft.com/office/drawing/2014/main" id="{BAAC2A2C-7827-1358-4537-3B4B298D1B7A}"/>
              </a:ext>
            </a:extLst>
          </p:cNvPr>
          <p:cNvSpPr txBox="1"/>
          <p:nvPr/>
        </p:nvSpPr>
        <p:spPr>
          <a:xfrm>
            <a:off x="3275526" y="1820213"/>
            <a:ext cx="1433849" cy="369332"/>
          </a:xfrm>
          <a:prstGeom prst="rect">
            <a:avLst/>
          </a:prstGeom>
          <a:solidFill>
            <a:schemeClr val="accent2">
              <a:lumMod val="75000"/>
            </a:schemeClr>
          </a:solidFill>
        </p:spPr>
        <p:txBody>
          <a:bodyPr wrap="square" rtlCol="0">
            <a:spAutoFit/>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70"/>
        <p:cNvGrpSpPr/>
        <p:nvPr/>
      </p:nvGrpSpPr>
      <p:grpSpPr>
        <a:xfrm>
          <a:off x="0" y="0"/>
          <a:ext cx="0" cy="0"/>
          <a:chOff x="0" y="0"/>
          <a:chExt cx="0" cy="0"/>
        </a:xfrm>
      </p:grpSpPr>
      <p:sp useBgFill="1">
        <p:nvSpPr>
          <p:cNvPr id="95" name="Rectangle 77">
            <a:extLst>
              <a:ext uri="{FF2B5EF4-FFF2-40B4-BE49-F238E27FC236}">
                <a16:creationId xmlns:a16="http://schemas.microsoft.com/office/drawing/2014/main" id="{513EBF72-EDB5-4278-94B8-34AAC2FA6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
            <a:ext cx="9144000" cy="51405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79">
            <a:extLst>
              <a:ext uri="{FF2B5EF4-FFF2-40B4-BE49-F238E27FC236}">
                <a16:creationId xmlns:a16="http://schemas.microsoft.com/office/drawing/2014/main" id="{DBD486FF-4365-499B-AFF7-0F07549D9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035" y="701734"/>
            <a:ext cx="3638392" cy="3726012"/>
          </a:xfrm>
          <a:prstGeom prst="rect">
            <a:avLst/>
          </a:prstGeom>
          <a:solidFill>
            <a:schemeClr val="bg1"/>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6CB731FB-FF3E-4D53-9E6A-67C4DAD74D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65507" y="171450"/>
            <a:ext cx="2138628" cy="4978966"/>
            <a:chOff x="2487613" y="285750"/>
            <a:chExt cx="2428875" cy="5654676"/>
          </a:xfrm>
        </p:grpSpPr>
        <p:sp>
          <p:nvSpPr>
            <p:cNvPr id="83" name="Freeform 11">
              <a:extLst>
                <a:ext uri="{FF2B5EF4-FFF2-40B4-BE49-F238E27FC236}">
                  <a16:creationId xmlns:a16="http://schemas.microsoft.com/office/drawing/2014/main" id="{F76669B2-AA72-48F0-BE02-E23B199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84" name="Freeform 12">
              <a:extLst>
                <a:ext uri="{FF2B5EF4-FFF2-40B4-BE49-F238E27FC236}">
                  <a16:creationId xmlns:a16="http://schemas.microsoft.com/office/drawing/2014/main" id="{F7EF4251-A868-4B47-8099-154550F04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85" name="Freeform 13">
              <a:extLst>
                <a:ext uri="{FF2B5EF4-FFF2-40B4-BE49-F238E27FC236}">
                  <a16:creationId xmlns:a16="http://schemas.microsoft.com/office/drawing/2014/main" id="{089C3DFC-191F-40B9-93AF-2E59D5126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86" name="Freeform 14">
              <a:extLst>
                <a:ext uri="{FF2B5EF4-FFF2-40B4-BE49-F238E27FC236}">
                  <a16:creationId xmlns:a16="http://schemas.microsoft.com/office/drawing/2014/main" id="{F0B594F9-A7B5-471C-BFBE-74E9F7387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87" name="Freeform 15">
              <a:extLst>
                <a:ext uri="{FF2B5EF4-FFF2-40B4-BE49-F238E27FC236}">
                  <a16:creationId xmlns:a16="http://schemas.microsoft.com/office/drawing/2014/main" id="{562B3703-0AD3-4477-ACE3-9792DB070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88" name="Freeform 16">
              <a:extLst>
                <a:ext uri="{FF2B5EF4-FFF2-40B4-BE49-F238E27FC236}">
                  <a16:creationId xmlns:a16="http://schemas.microsoft.com/office/drawing/2014/main" id="{AFC61811-5AD7-40A8-9E5C-80020778D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89" name="Freeform 17">
              <a:extLst>
                <a:ext uri="{FF2B5EF4-FFF2-40B4-BE49-F238E27FC236}">
                  <a16:creationId xmlns:a16="http://schemas.microsoft.com/office/drawing/2014/main" id="{CEACC779-3664-47DA-AF86-A2D8EF93A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90" name="Freeform 18">
              <a:extLst>
                <a:ext uri="{FF2B5EF4-FFF2-40B4-BE49-F238E27FC236}">
                  <a16:creationId xmlns:a16="http://schemas.microsoft.com/office/drawing/2014/main" id="{BF9F040E-FE57-4AD6-8CBF-357962246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91" name="Freeform 19">
              <a:extLst>
                <a:ext uri="{FF2B5EF4-FFF2-40B4-BE49-F238E27FC236}">
                  <a16:creationId xmlns:a16="http://schemas.microsoft.com/office/drawing/2014/main" id="{9BBEC815-1ED3-430D-B771-4CFC3952F7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92" name="Freeform 20">
              <a:extLst>
                <a:ext uri="{FF2B5EF4-FFF2-40B4-BE49-F238E27FC236}">
                  <a16:creationId xmlns:a16="http://schemas.microsoft.com/office/drawing/2014/main" id="{E076923D-B0A5-40D9-BE13-91C93F1E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93" name="Freeform 21">
              <a:extLst>
                <a:ext uri="{FF2B5EF4-FFF2-40B4-BE49-F238E27FC236}">
                  <a16:creationId xmlns:a16="http://schemas.microsoft.com/office/drawing/2014/main" id="{1CA2364B-42C8-4755-9072-E60C43561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94" name="Freeform 22">
              <a:extLst>
                <a:ext uri="{FF2B5EF4-FFF2-40B4-BE49-F238E27FC236}">
                  <a16:creationId xmlns:a16="http://schemas.microsoft.com/office/drawing/2014/main" id="{D01B42BD-FD31-49A1-A45A-C98410BC8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96" name="Group 95">
            <a:extLst>
              <a:ext uri="{FF2B5EF4-FFF2-40B4-BE49-F238E27FC236}">
                <a16:creationId xmlns:a16="http://schemas.microsoft.com/office/drawing/2014/main" id="{3D79CD01-D829-46FC-843C-D4F80BD91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85933" y="-589"/>
            <a:ext cx="1767505" cy="5140529"/>
            <a:chOff x="6627813" y="194833"/>
            <a:chExt cx="1952625" cy="5678918"/>
          </a:xfrm>
        </p:grpSpPr>
        <p:sp>
          <p:nvSpPr>
            <p:cNvPr id="97" name="Freeform 27">
              <a:extLst>
                <a:ext uri="{FF2B5EF4-FFF2-40B4-BE49-F238E27FC236}">
                  <a16:creationId xmlns:a16="http://schemas.microsoft.com/office/drawing/2014/main" id="{252D6E81-1EBB-4132-B5B0-556E4A35F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98" name="Freeform 28">
              <a:extLst>
                <a:ext uri="{FF2B5EF4-FFF2-40B4-BE49-F238E27FC236}">
                  <a16:creationId xmlns:a16="http://schemas.microsoft.com/office/drawing/2014/main" id="{BE7131A3-1888-4927-B822-590D34151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99" name="Freeform 29">
              <a:extLst>
                <a:ext uri="{FF2B5EF4-FFF2-40B4-BE49-F238E27FC236}">
                  <a16:creationId xmlns:a16="http://schemas.microsoft.com/office/drawing/2014/main" id="{024990C0-6285-4C3B-A5B5-B6AC37098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00" name="Freeform 30">
              <a:extLst>
                <a:ext uri="{FF2B5EF4-FFF2-40B4-BE49-F238E27FC236}">
                  <a16:creationId xmlns:a16="http://schemas.microsoft.com/office/drawing/2014/main" id="{D262A308-5E13-40AA-AA87-D105F5533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01" name="Freeform 31">
              <a:extLst>
                <a:ext uri="{FF2B5EF4-FFF2-40B4-BE49-F238E27FC236}">
                  <a16:creationId xmlns:a16="http://schemas.microsoft.com/office/drawing/2014/main" id="{F7DF2F8A-7C9D-4727-A7D6-C74AF47929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02" name="Freeform 32">
              <a:extLst>
                <a:ext uri="{FF2B5EF4-FFF2-40B4-BE49-F238E27FC236}">
                  <a16:creationId xmlns:a16="http://schemas.microsoft.com/office/drawing/2014/main" id="{93DA702E-EE7A-4584-9847-803FDCDB1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03" name="Freeform 33">
              <a:extLst>
                <a:ext uri="{FF2B5EF4-FFF2-40B4-BE49-F238E27FC236}">
                  <a16:creationId xmlns:a16="http://schemas.microsoft.com/office/drawing/2014/main" id="{AF7E021C-0B5A-4035-8A00-029A52847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04" name="Freeform 34">
              <a:extLst>
                <a:ext uri="{FF2B5EF4-FFF2-40B4-BE49-F238E27FC236}">
                  <a16:creationId xmlns:a16="http://schemas.microsoft.com/office/drawing/2014/main" id="{CE46A368-BBD8-41CC-B450-E298BE02D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05" name="Freeform 35">
              <a:extLst>
                <a:ext uri="{FF2B5EF4-FFF2-40B4-BE49-F238E27FC236}">
                  <a16:creationId xmlns:a16="http://schemas.microsoft.com/office/drawing/2014/main" id="{A99CD41F-58F2-4092-9F39-26AE634EC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06" name="Freeform 36">
              <a:extLst>
                <a:ext uri="{FF2B5EF4-FFF2-40B4-BE49-F238E27FC236}">
                  <a16:creationId xmlns:a16="http://schemas.microsoft.com/office/drawing/2014/main" id="{D368702B-EDA4-4EB6-A760-C68F022DA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07" name="Freeform 37">
              <a:extLst>
                <a:ext uri="{FF2B5EF4-FFF2-40B4-BE49-F238E27FC236}">
                  <a16:creationId xmlns:a16="http://schemas.microsoft.com/office/drawing/2014/main" id="{2FB0ECE4-08DF-4876-8CC9-7EB32EF25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08" name="Freeform 38">
              <a:extLst>
                <a:ext uri="{FF2B5EF4-FFF2-40B4-BE49-F238E27FC236}">
                  <a16:creationId xmlns:a16="http://schemas.microsoft.com/office/drawing/2014/main" id="{C978BD1A-4BF4-42EC-B61D-9D7700FE1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71" name="Google Shape;71;p14"/>
          <p:cNvSpPr txBox="1">
            <a:spLocks noGrp="1"/>
          </p:cNvSpPr>
          <p:nvPr>
            <p:ph type="ctrTitle"/>
          </p:nvPr>
        </p:nvSpPr>
        <p:spPr>
          <a:xfrm>
            <a:off x="6243451" y="701734"/>
            <a:ext cx="2386198" cy="2881301"/>
          </a:xfrm>
          <a:prstGeom prst="rect">
            <a:avLst/>
          </a:prstGeom>
        </p:spPr>
        <p:txBody>
          <a:bodyPr spcFirstLastPara="1" lIns="91425" tIns="91425" rIns="91425" bIns="91425" anchorCtr="0">
            <a:normAutofit/>
          </a:bodyPr>
          <a:lstStyle/>
          <a:p>
            <a:pPr marL="0" lvl="0" indent="0" rtl="0">
              <a:lnSpc>
                <a:spcPct val="90000"/>
              </a:lnSpc>
              <a:spcBef>
                <a:spcPts val="0"/>
              </a:spcBef>
              <a:spcAft>
                <a:spcPts val="0"/>
              </a:spcAft>
              <a:buNone/>
            </a:pPr>
            <a:r>
              <a:rPr lang="en-US" sz="2100"/>
              <a:t>Final Course Project (Knowing &amp; Showing Your Hidden Potential to Integrate Parts to Create a Whole) </a:t>
            </a:r>
          </a:p>
        </p:txBody>
      </p:sp>
      <p:sp>
        <p:nvSpPr>
          <p:cNvPr id="110" name="Rectangle 109">
            <a:extLst>
              <a:ext uri="{FF2B5EF4-FFF2-40B4-BE49-F238E27FC236}">
                <a16:creationId xmlns:a16="http://schemas.microsoft.com/office/drawing/2014/main" id="{AEC89D32-0839-4A5D-80DB-D12259CA4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5516"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2" name="Freeform 33">
            <a:extLst>
              <a:ext uri="{FF2B5EF4-FFF2-40B4-BE49-F238E27FC236}">
                <a16:creationId xmlns:a16="http://schemas.microsoft.com/office/drawing/2014/main" id="{7229C60D-EFB4-4944-AEB7-4773C1A7B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65516" y="3242857"/>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p:nvSpPr>
          <p:cNvPr id="72" name="Google Shape;72;p14"/>
          <p:cNvSpPr txBox="1">
            <a:spLocks noGrp="1"/>
          </p:cNvSpPr>
          <p:nvPr>
            <p:ph type="subTitle" idx="1"/>
          </p:nvPr>
        </p:nvSpPr>
        <p:spPr>
          <a:xfrm>
            <a:off x="845289" y="1737222"/>
            <a:ext cx="2202762" cy="1343499"/>
          </a:xfrm>
          <a:prstGeom prst="rect">
            <a:avLst/>
          </a:prstGeom>
        </p:spPr>
        <p:txBody>
          <a:bodyPr spcFirstLastPara="1" wrap="square" lIns="91425" tIns="91425" rIns="91425" bIns="91425" anchor="t" anchorCtr="0">
            <a:noAutofit/>
          </a:bodyPr>
          <a:lstStyle/>
          <a:p>
            <a:pPr algn="just" defTabSz="181737">
              <a:lnSpc>
                <a:spcPct val="90000"/>
              </a:lnSpc>
              <a:spcBef>
                <a:spcPts val="0"/>
              </a:spcBef>
              <a:spcAft>
                <a:spcPts val="600"/>
              </a:spcAft>
              <a:buClr>
                <a:srgbClr val="000000"/>
              </a:buClr>
              <a:buSzPts val="234"/>
            </a:pPr>
            <a:r>
              <a:rPr lang="en" sz="1400" kern="1200" dirty="0">
                <a:solidFill>
                  <a:schemeClr val="tx1">
                    <a:lumMod val="65000"/>
                    <a:lumOff val="35000"/>
                  </a:schemeClr>
                </a:solidFill>
                <a:latin typeface="+mn-lt"/>
                <a:ea typeface="+mn-ea"/>
                <a:cs typeface="+mn-cs"/>
              </a:rPr>
              <a:t>Submitted By:</a:t>
            </a:r>
          </a:p>
          <a:p>
            <a:pPr marL="242316" indent="-242316" algn="just" defTabSz="181737">
              <a:lnSpc>
                <a:spcPct val="90000"/>
              </a:lnSpc>
              <a:spcBef>
                <a:spcPts val="0"/>
              </a:spcBef>
              <a:spcAft>
                <a:spcPts val="600"/>
              </a:spcAft>
              <a:buClr>
                <a:srgbClr val="000000"/>
              </a:buClr>
              <a:buSzPts val="234"/>
              <a:buFont typeface="+mj-lt"/>
              <a:buAutoNum type="arabicPeriod"/>
            </a:pPr>
            <a:r>
              <a:rPr lang="en" sz="1400" b="1" kern="1200" dirty="0">
                <a:solidFill>
                  <a:schemeClr val="tx1">
                    <a:lumMod val="65000"/>
                    <a:lumOff val="35000"/>
                  </a:schemeClr>
                </a:solidFill>
                <a:latin typeface="+mn-lt"/>
                <a:ea typeface="+mn-ea"/>
                <a:cs typeface="+mn-cs"/>
              </a:rPr>
              <a:t>Ashish Pokhrel</a:t>
            </a:r>
          </a:p>
          <a:p>
            <a:pPr marL="242316" indent="-242316" algn="just" defTabSz="181737">
              <a:lnSpc>
                <a:spcPct val="90000"/>
              </a:lnSpc>
              <a:spcBef>
                <a:spcPts val="0"/>
              </a:spcBef>
              <a:spcAft>
                <a:spcPts val="600"/>
              </a:spcAft>
              <a:buClr>
                <a:srgbClr val="000000"/>
              </a:buClr>
              <a:buSzPts val="234"/>
              <a:buFont typeface="+mj-lt"/>
              <a:buAutoNum type="arabicPeriod"/>
            </a:pPr>
            <a:r>
              <a:rPr lang="en" sz="1400" b="1" kern="1200" dirty="0">
                <a:solidFill>
                  <a:schemeClr val="tx1">
                    <a:lumMod val="65000"/>
                    <a:lumOff val="35000"/>
                  </a:schemeClr>
                </a:solidFill>
                <a:latin typeface="+mn-lt"/>
                <a:ea typeface="+mn-ea"/>
                <a:cs typeface="+mn-cs"/>
              </a:rPr>
              <a:t>Saugat Pageni</a:t>
            </a:r>
          </a:p>
          <a:p>
            <a:pPr marL="242316" indent="-242316" algn="just" defTabSz="181737">
              <a:lnSpc>
                <a:spcPct val="90000"/>
              </a:lnSpc>
              <a:spcBef>
                <a:spcPts val="0"/>
              </a:spcBef>
              <a:spcAft>
                <a:spcPts val="600"/>
              </a:spcAft>
              <a:buClr>
                <a:srgbClr val="000000"/>
              </a:buClr>
              <a:buSzPts val="234"/>
              <a:buFont typeface="+mj-lt"/>
              <a:buAutoNum type="arabicPeriod"/>
            </a:pPr>
            <a:r>
              <a:rPr lang="en-US" sz="1400" b="1" kern="1200" dirty="0">
                <a:solidFill>
                  <a:schemeClr val="tx1">
                    <a:lumMod val="65000"/>
                    <a:lumOff val="35000"/>
                  </a:schemeClr>
                </a:solidFill>
                <a:latin typeface="+mn-lt"/>
                <a:ea typeface="+mn-ea"/>
                <a:cs typeface="+mn-cs"/>
              </a:rPr>
              <a:t>Brian Onyango</a:t>
            </a:r>
            <a:endParaRPr lang="en-US" sz="1400" b="1" dirty="0"/>
          </a:p>
        </p:txBody>
      </p:sp>
      <p:sp>
        <p:nvSpPr>
          <p:cNvPr id="73" name="Google Shape;73;p14"/>
          <p:cNvSpPr txBox="1">
            <a:spLocks noGrp="1"/>
          </p:cNvSpPr>
          <p:nvPr>
            <p:ph type="ctrTitle" idx="4294967295"/>
          </p:nvPr>
        </p:nvSpPr>
        <p:spPr>
          <a:xfrm>
            <a:off x="697256" y="3149254"/>
            <a:ext cx="1490415" cy="870341"/>
          </a:xfrm>
          <a:prstGeom prst="rect">
            <a:avLst/>
          </a:prstGeom>
        </p:spPr>
        <p:txBody>
          <a:bodyPr spcFirstLastPara="1" wrap="square" lIns="91425" tIns="91425" rIns="91425" bIns="91425" anchor="b" anchorCtr="0">
            <a:normAutofit/>
          </a:bodyPr>
          <a:lstStyle/>
          <a:p>
            <a:pPr algn="just" defTabSz="181737">
              <a:lnSpc>
                <a:spcPct val="90000"/>
              </a:lnSpc>
              <a:spcBef>
                <a:spcPts val="0"/>
              </a:spcBef>
            </a:pPr>
            <a:r>
              <a:rPr lang="en-US" sz="1400" kern="1200" dirty="0">
                <a:solidFill>
                  <a:schemeClr val="tx1">
                    <a:lumMod val="85000"/>
                    <a:lumOff val="15000"/>
                  </a:schemeClr>
                </a:solidFill>
                <a:latin typeface="+mj-lt"/>
                <a:ea typeface="+mj-ea"/>
                <a:cs typeface="+mj-cs"/>
              </a:rPr>
              <a:t>Submitted To: </a:t>
            </a:r>
            <a:r>
              <a:rPr lang="en-US" sz="1400" kern="1200" dirty="0">
                <a:solidFill>
                  <a:srgbClr val="46ABEE"/>
                </a:solidFill>
                <a:latin typeface="+mj-lt"/>
                <a:ea typeface="+mj-ea"/>
                <a:cs typeface="+mj-cs"/>
              </a:rPr>
              <a:t>Prof. Mrudula Mukadam</a:t>
            </a:r>
            <a:endParaRPr lang="en-US" sz="1400" dirty="0">
              <a:solidFill>
                <a:srgbClr val="46ABE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82167" y="402096"/>
            <a:ext cx="3775196"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Technologies Used</a:t>
            </a:r>
          </a:p>
          <a:p>
            <a:pPr marL="0" lvl="0" indent="0" algn="l" rtl="0">
              <a:spcBef>
                <a:spcPts val="0"/>
              </a:spcBef>
              <a:spcAft>
                <a:spcPts val="0"/>
              </a:spcAft>
              <a:buNone/>
            </a:pPr>
            <a:endParaRPr lang="en-US" dirty="0"/>
          </a:p>
        </p:txBody>
      </p:sp>
      <p:sp>
        <p:nvSpPr>
          <p:cNvPr id="79" name="Google Shape;79;p15"/>
          <p:cNvSpPr txBox="1">
            <a:spLocks noGrp="1"/>
          </p:cNvSpPr>
          <p:nvPr>
            <p:ph type="body" idx="1"/>
          </p:nvPr>
        </p:nvSpPr>
        <p:spPr>
          <a:xfrm>
            <a:off x="2119036" y="1257739"/>
            <a:ext cx="5393641" cy="3302700"/>
          </a:xfrm>
          <a:prstGeom prst="rect">
            <a:avLst/>
          </a:prstGeom>
        </p:spPr>
        <p:txBody>
          <a:bodyPr spcFirstLastPara="1" wrap="square" lIns="91425" tIns="91425" rIns="91425" bIns="91425" anchor="t" anchorCtr="0">
            <a:normAutofit fontScale="47500" lnSpcReduction="20000"/>
          </a:bodyPr>
          <a:lstStyle/>
          <a:p>
            <a:pPr marL="0" lvl="0" indent="0" algn="l" rtl="0">
              <a:spcBef>
                <a:spcPts val="1200"/>
              </a:spcBef>
              <a:spcAft>
                <a:spcPts val="0"/>
              </a:spcAft>
              <a:buNone/>
            </a:pPr>
            <a:r>
              <a:rPr lang="en-US" sz="5715" b="1"/>
              <a:t>Hadoop Version</a:t>
            </a:r>
            <a:r>
              <a:rPr lang="en-US" sz="5715"/>
              <a:t> 2.7.0</a:t>
            </a:r>
          </a:p>
          <a:p>
            <a:pPr marL="0" lvl="0" indent="0" algn="l" rtl="0">
              <a:spcBef>
                <a:spcPts val="1200"/>
              </a:spcBef>
              <a:spcAft>
                <a:spcPts val="0"/>
              </a:spcAft>
              <a:buNone/>
            </a:pPr>
            <a:r>
              <a:rPr lang="en-US" sz="5715" b="1"/>
              <a:t>Java JDK &amp; JRE Version</a:t>
            </a:r>
            <a:r>
              <a:rPr lang="en-US" sz="5715"/>
              <a:t> 8</a:t>
            </a:r>
          </a:p>
          <a:p>
            <a:pPr marL="0" lvl="0" indent="0" algn="l" rtl="0">
              <a:spcBef>
                <a:spcPts val="1200"/>
              </a:spcBef>
              <a:spcAft>
                <a:spcPts val="0"/>
              </a:spcAft>
              <a:buNone/>
            </a:pPr>
            <a:r>
              <a:rPr lang="en-US" sz="5715" b="1"/>
              <a:t>Intellij</a:t>
            </a:r>
            <a:endParaRPr lang="en-US" sz="5715"/>
          </a:p>
          <a:p>
            <a:pPr marL="0" lvl="0" indent="0" algn="l" rtl="0">
              <a:spcBef>
                <a:spcPts val="1200"/>
              </a:spcBef>
              <a:spcAft>
                <a:spcPts val="0"/>
              </a:spcAft>
              <a:buNone/>
            </a:pPr>
            <a:r>
              <a:rPr lang="en-US" sz="5715" b="1"/>
              <a:t>Kafka Version </a:t>
            </a:r>
            <a:r>
              <a:rPr lang="en-US" sz="5715"/>
              <a:t>2.11-1.1.0</a:t>
            </a:r>
          </a:p>
          <a:p>
            <a:pPr marL="0" lvl="0" indent="0" algn="l" rtl="0">
              <a:spcBef>
                <a:spcPts val="1200"/>
              </a:spcBef>
              <a:spcAft>
                <a:spcPts val="0"/>
              </a:spcAft>
              <a:buNone/>
            </a:pPr>
            <a:r>
              <a:rPr lang="en-US" sz="5715" b="1"/>
              <a:t>HBase Version </a:t>
            </a:r>
            <a:r>
              <a:rPr lang="en-US" sz="5715"/>
              <a:t>2.2.5</a:t>
            </a:r>
          </a:p>
          <a:p>
            <a:pPr marL="0" lvl="0" indent="0" algn="l" rtl="0">
              <a:spcBef>
                <a:spcPts val="1200"/>
              </a:spcBef>
              <a:spcAft>
                <a:spcPts val="0"/>
              </a:spcAft>
              <a:buNone/>
            </a:pPr>
            <a:r>
              <a:rPr lang="en-US" sz="5715" b="1"/>
              <a:t>Spark Version </a:t>
            </a:r>
            <a:r>
              <a:rPr lang="en-US" sz="5715"/>
              <a:t>3.2.4</a:t>
            </a:r>
            <a:endParaRPr lang="en-US" sz="571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Project Overview</a:t>
            </a:r>
          </a:p>
        </p:txBody>
      </p:sp>
      <p:sp>
        <p:nvSpPr>
          <p:cNvPr id="85" name="Google Shape;85;p16"/>
          <p:cNvSpPr txBox="1">
            <a:spLocks noGrp="1"/>
          </p:cNvSpPr>
          <p:nvPr>
            <p:ph type="body" idx="1"/>
          </p:nvPr>
        </p:nvSpPr>
        <p:spPr>
          <a:xfrm>
            <a:off x="311700" y="1266325"/>
            <a:ext cx="8520600" cy="3785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US" dirty="0"/>
              <a:t>Getting Started Part 1: Spark Streaming Application Choose a Twitter API and set up developer credentials.</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Configure Apache Flume to collect Twitter data in real-time.</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Run the Spark Streaming application to process and visualize Twitter data.</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Part 2: HBase Integration Install and configure HBase on your cluster.</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Modify the Spark Streaming application to save processed data to HBase.</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Develop a data retrieval mechanism for accessing data stored in HBase.</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Part 3: Kafka Integration Install and configure Apache Kafka on your cluster.</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Modify the Spark Streaming application to stream processed data to a Kafka topic.</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Create a Kafka consumer to further process or distribute the data as needed.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Big Picture</a:t>
            </a:r>
            <a:endParaRPr/>
          </a:p>
        </p:txBody>
      </p:sp>
      <p:sp>
        <p:nvSpPr>
          <p:cNvPr id="91" name="Google Shape;91;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 </a:t>
            </a:r>
            <a:endParaRPr dirty="0"/>
          </a:p>
        </p:txBody>
      </p:sp>
      <p:sp>
        <p:nvSpPr>
          <p:cNvPr id="6" name="Oval 5">
            <a:extLst>
              <a:ext uri="{FF2B5EF4-FFF2-40B4-BE49-F238E27FC236}">
                <a16:creationId xmlns:a16="http://schemas.microsoft.com/office/drawing/2014/main" id="{903BE566-480C-108F-7328-A251C379D334}"/>
              </a:ext>
            </a:extLst>
          </p:cNvPr>
          <p:cNvSpPr/>
          <p:nvPr/>
        </p:nvSpPr>
        <p:spPr>
          <a:xfrm>
            <a:off x="1588163" y="1456826"/>
            <a:ext cx="1854789" cy="858591"/>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FLUME	</a:t>
            </a:r>
          </a:p>
        </p:txBody>
      </p:sp>
      <p:sp>
        <p:nvSpPr>
          <p:cNvPr id="7" name="Oval 6">
            <a:extLst>
              <a:ext uri="{FF2B5EF4-FFF2-40B4-BE49-F238E27FC236}">
                <a16:creationId xmlns:a16="http://schemas.microsoft.com/office/drawing/2014/main" id="{EB374FAD-CE20-9FE4-8109-666B0E997EA2}"/>
              </a:ext>
            </a:extLst>
          </p:cNvPr>
          <p:cNvSpPr/>
          <p:nvPr/>
        </p:nvSpPr>
        <p:spPr>
          <a:xfrm>
            <a:off x="3904445" y="574475"/>
            <a:ext cx="2065374" cy="1893975"/>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KAFKA PRODUCER/ KAFKA CONSUMER</a:t>
            </a:r>
          </a:p>
          <a:p>
            <a:pPr algn="ctr"/>
            <a:endParaRPr lang="en-US" dirty="0"/>
          </a:p>
        </p:txBody>
      </p:sp>
      <p:sp>
        <p:nvSpPr>
          <p:cNvPr id="12" name="Oval 11">
            <a:extLst>
              <a:ext uri="{FF2B5EF4-FFF2-40B4-BE49-F238E27FC236}">
                <a16:creationId xmlns:a16="http://schemas.microsoft.com/office/drawing/2014/main" id="{63D47411-0B90-18EF-BF6D-E8454C131EF7}"/>
              </a:ext>
            </a:extLst>
          </p:cNvPr>
          <p:cNvSpPr/>
          <p:nvPr/>
        </p:nvSpPr>
        <p:spPr>
          <a:xfrm>
            <a:off x="3360927" y="3877175"/>
            <a:ext cx="2052494" cy="858591"/>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HBASE</a:t>
            </a:r>
          </a:p>
        </p:txBody>
      </p:sp>
      <p:sp>
        <p:nvSpPr>
          <p:cNvPr id="13" name="Oval 12">
            <a:extLst>
              <a:ext uri="{FF2B5EF4-FFF2-40B4-BE49-F238E27FC236}">
                <a16:creationId xmlns:a16="http://schemas.microsoft.com/office/drawing/2014/main" id="{00FBDC84-89E5-98D6-EA29-B411BAF5754A}"/>
              </a:ext>
            </a:extLst>
          </p:cNvPr>
          <p:cNvSpPr/>
          <p:nvPr/>
        </p:nvSpPr>
        <p:spPr>
          <a:xfrm>
            <a:off x="5039471" y="2872472"/>
            <a:ext cx="2151233" cy="858591"/>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SPARK STREAMING</a:t>
            </a:r>
          </a:p>
        </p:txBody>
      </p:sp>
      <p:sp>
        <p:nvSpPr>
          <p:cNvPr id="15" name="Oval 14">
            <a:extLst>
              <a:ext uri="{FF2B5EF4-FFF2-40B4-BE49-F238E27FC236}">
                <a16:creationId xmlns:a16="http://schemas.microsoft.com/office/drawing/2014/main" id="{217C5549-6F2A-5496-71DA-AD52F42310BE}"/>
              </a:ext>
            </a:extLst>
          </p:cNvPr>
          <p:cNvSpPr/>
          <p:nvPr/>
        </p:nvSpPr>
        <p:spPr>
          <a:xfrm>
            <a:off x="280116" y="2917675"/>
            <a:ext cx="1596980" cy="858591"/>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TWITTER</a:t>
            </a:r>
          </a:p>
        </p:txBody>
      </p:sp>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351D8523-F057-C4F4-829D-A1167CF5590C}"/>
                  </a:ext>
                </a:extLst>
              </p14:cNvPr>
              <p14:cNvContentPartPr/>
              <p14:nvPr/>
            </p14:nvContentPartPr>
            <p14:xfrm>
              <a:off x="832807" y="2066187"/>
              <a:ext cx="794880" cy="836280"/>
            </p14:xfrm>
          </p:contentPart>
        </mc:Choice>
        <mc:Fallback>
          <p:pic>
            <p:nvPicPr>
              <p:cNvPr id="16" name="Ink 15">
                <a:extLst>
                  <a:ext uri="{FF2B5EF4-FFF2-40B4-BE49-F238E27FC236}">
                    <a16:creationId xmlns:a16="http://schemas.microsoft.com/office/drawing/2014/main" id="{351D8523-F057-C4F4-829D-A1167CF5590C}"/>
                  </a:ext>
                </a:extLst>
              </p:cNvPr>
              <p:cNvPicPr/>
              <p:nvPr/>
            </p:nvPicPr>
            <p:blipFill>
              <a:blip r:embed="rId4"/>
              <a:stretch>
                <a:fillRect/>
              </a:stretch>
            </p:blipFill>
            <p:spPr>
              <a:xfrm>
                <a:off x="826687" y="2060067"/>
                <a:ext cx="807120" cy="848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E88DF50A-9109-BB5D-F94C-AE3BE09FB427}"/>
                  </a:ext>
                </a:extLst>
              </p14:cNvPr>
              <p14:cNvContentPartPr/>
              <p14:nvPr/>
            </p14:nvContentPartPr>
            <p14:xfrm>
              <a:off x="1068607" y="2038107"/>
              <a:ext cx="640440" cy="254880"/>
            </p14:xfrm>
          </p:contentPart>
        </mc:Choice>
        <mc:Fallback>
          <p:pic>
            <p:nvPicPr>
              <p:cNvPr id="19" name="Ink 18">
                <a:extLst>
                  <a:ext uri="{FF2B5EF4-FFF2-40B4-BE49-F238E27FC236}">
                    <a16:creationId xmlns:a16="http://schemas.microsoft.com/office/drawing/2014/main" id="{E88DF50A-9109-BB5D-F94C-AE3BE09FB427}"/>
                  </a:ext>
                </a:extLst>
              </p:cNvPr>
              <p:cNvPicPr/>
              <p:nvPr/>
            </p:nvPicPr>
            <p:blipFill>
              <a:blip r:embed="rId6"/>
              <a:stretch>
                <a:fillRect/>
              </a:stretch>
            </p:blipFill>
            <p:spPr>
              <a:xfrm>
                <a:off x="1062487" y="2031987"/>
                <a:ext cx="652680" cy="267120"/>
              </a:xfrm>
              <a:prstGeom prst="rect">
                <a:avLst/>
              </a:prstGeom>
            </p:spPr>
          </p:pic>
        </mc:Fallback>
      </mc:AlternateContent>
      <p:grpSp>
        <p:nvGrpSpPr>
          <p:cNvPr id="22" name="Group 21">
            <a:extLst>
              <a:ext uri="{FF2B5EF4-FFF2-40B4-BE49-F238E27FC236}">
                <a16:creationId xmlns:a16="http://schemas.microsoft.com/office/drawing/2014/main" id="{9AB2A005-843E-22B9-6D8A-004CC058B7FD}"/>
              </a:ext>
            </a:extLst>
          </p:cNvPr>
          <p:cNvGrpSpPr/>
          <p:nvPr/>
        </p:nvGrpSpPr>
        <p:grpSpPr>
          <a:xfrm>
            <a:off x="2901727" y="995547"/>
            <a:ext cx="1078560" cy="460080"/>
            <a:chOff x="2901727" y="995547"/>
            <a:chExt cx="1078560" cy="460080"/>
          </a:xfrm>
        </p:grpSpPr>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4F0A5D12-2284-9218-4281-87797CBAE7F6}"/>
                    </a:ext>
                  </a:extLst>
                </p14:cNvPr>
                <p14:cNvContentPartPr/>
                <p14:nvPr/>
              </p14:nvContentPartPr>
              <p14:xfrm>
                <a:off x="2901727" y="1175907"/>
                <a:ext cx="1056240" cy="279720"/>
              </p14:xfrm>
            </p:contentPart>
          </mc:Choice>
          <mc:Fallback>
            <p:pic>
              <p:nvPicPr>
                <p:cNvPr id="20" name="Ink 19">
                  <a:extLst>
                    <a:ext uri="{FF2B5EF4-FFF2-40B4-BE49-F238E27FC236}">
                      <a16:creationId xmlns:a16="http://schemas.microsoft.com/office/drawing/2014/main" id="{4F0A5D12-2284-9218-4281-87797CBAE7F6}"/>
                    </a:ext>
                  </a:extLst>
                </p:cNvPr>
                <p:cNvPicPr/>
                <p:nvPr/>
              </p:nvPicPr>
              <p:blipFill>
                <a:blip r:embed="rId8"/>
                <a:stretch>
                  <a:fillRect/>
                </a:stretch>
              </p:blipFill>
              <p:spPr>
                <a:xfrm>
                  <a:off x="2895607" y="1169787"/>
                  <a:ext cx="10684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1" name="Ink 20">
                  <a:extLst>
                    <a:ext uri="{FF2B5EF4-FFF2-40B4-BE49-F238E27FC236}">
                      <a16:creationId xmlns:a16="http://schemas.microsoft.com/office/drawing/2014/main" id="{D3C1515A-412D-7A65-F95C-11218722F795}"/>
                    </a:ext>
                  </a:extLst>
                </p14:cNvPr>
                <p14:cNvContentPartPr/>
                <p14:nvPr/>
              </p14:nvContentPartPr>
              <p14:xfrm>
                <a:off x="3625327" y="995547"/>
                <a:ext cx="354960" cy="391680"/>
              </p14:xfrm>
            </p:contentPart>
          </mc:Choice>
          <mc:Fallback>
            <p:pic>
              <p:nvPicPr>
                <p:cNvPr id="21" name="Ink 20">
                  <a:extLst>
                    <a:ext uri="{FF2B5EF4-FFF2-40B4-BE49-F238E27FC236}">
                      <a16:creationId xmlns:a16="http://schemas.microsoft.com/office/drawing/2014/main" id="{D3C1515A-412D-7A65-F95C-11218722F795}"/>
                    </a:ext>
                  </a:extLst>
                </p:cNvPr>
                <p:cNvPicPr/>
                <p:nvPr/>
              </p:nvPicPr>
              <p:blipFill>
                <a:blip r:embed="rId10"/>
                <a:stretch>
                  <a:fillRect/>
                </a:stretch>
              </p:blipFill>
              <p:spPr>
                <a:xfrm>
                  <a:off x="3619207" y="989427"/>
                  <a:ext cx="367200" cy="403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23" name="Ink 22">
                <a:extLst>
                  <a:ext uri="{FF2B5EF4-FFF2-40B4-BE49-F238E27FC236}">
                    <a16:creationId xmlns:a16="http://schemas.microsoft.com/office/drawing/2014/main" id="{5BC0D2BC-B7BA-9401-7915-144E87C82C16}"/>
                  </a:ext>
                </a:extLst>
              </p14:cNvPr>
              <p14:cNvContentPartPr/>
              <p14:nvPr/>
            </p14:nvContentPartPr>
            <p14:xfrm>
              <a:off x="5782447" y="2133507"/>
              <a:ext cx="221760" cy="715320"/>
            </p14:xfrm>
          </p:contentPart>
        </mc:Choice>
        <mc:Fallback>
          <p:pic>
            <p:nvPicPr>
              <p:cNvPr id="23" name="Ink 22">
                <a:extLst>
                  <a:ext uri="{FF2B5EF4-FFF2-40B4-BE49-F238E27FC236}">
                    <a16:creationId xmlns:a16="http://schemas.microsoft.com/office/drawing/2014/main" id="{5BC0D2BC-B7BA-9401-7915-144E87C82C16}"/>
                  </a:ext>
                </a:extLst>
              </p:cNvPr>
              <p:cNvPicPr/>
              <p:nvPr/>
            </p:nvPicPr>
            <p:blipFill>
              <a:blip r:embed="rId12"/>
              <a:stretch>
                <a:fillRect/>
              </a:stretch>
            </p:blipFill>
            <p:spPr>
              <a:xfrm>
                <a:off x="5776327" y="2127387"/>
                <a:ext cx="234000" cy="727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5" name="Ink 24">
                <a:extLst>
                  <a:ext uri="{FF2B5EF4-FFF2-40B4-BE49-F238E27FC236}">
                    <a16:creationId xmlns:a16="http://schemas.microsoft.com/office/drawing/2014/main" id="{FDAFCAB9-E9AF-BF17-E61F-80DD1AA58FCE}"/>
                  </a:ext>
                </a:extLst>
              </p14:cNvPr>
              <p14:cNvContentPartPr/>
              <p14:nvPr/>
            </p14:nvContentPartPr>
            <p14:xfrm>
              <a:off x="5806927" y="2597187"/>
              <a:ext cx="362520" cy="280800"/>
            </p14:xfrm>
          </p:contentPart>
        </mc:Choice>
        <mc:Fallback>
          <p:pic>
            <p:nvPicPr>
              <p:cNvPr id="25" name="Ink 24">
                <a:extLst>
                  <a:ext uri="{FF2B5EF4-FFF2-40B4-BE49-F238E27FC236}">
                    <a16:creationId xmlns:a16="http://schemas.microsoft.com/office/drawing/2014/main" id="{FDAFCAB9-E9AF-BF17-E61F-80DD1AA58FCE}"/>
                  </a:ext>
                </a:extLst>
              </p:cNvPr>
              <p:cNvPicPr/>
              <p:nvPr/>
            </p:nvPicPr>
            <p:blipFill>
              <a:blip r:embed="rId14"/>
              <a:stretch>
                <a:fillRect/>
              </a:stretch>
            </p:blipFill>
            <p:spPr>
              <a:xfrm>
                <a:off x="5800807" y="2591067"/>
                <a:ext cx="374760" cy="293040"/>
              </a:xfrm>
              <a:prstGeom prst="rect">
                <a:avLst/>
              </a:prstGeom>
            </p:spPr>
          </p:pic>
        </mc:Fallback>
      </mc:AlternateContent>
      <p:grpSp>
        <p:nvGrpSpPr>
          <p:cNvPr id="28" name="Group 27">
            <a:extLst>
              <a:ext uri="{FF2B5EF4-FFF2-40B4-BE49-F238E27FC236}">
                <a16:creationId xmlns:a16="http://schemas.microsoft.com/office/drawing/2014/main" id="{1005A268-3526-D3F3-5A1B-BDB87452777E}"/>
              </a:ext>
            </a:extLst>
          </p:cNvPr>
          <p:cNvGrpSpPr/>
          <p:nvPr/>
        </p:nvGrpSpPr>
        <p:grpSpPr>
          <a:xfrm>
            <a:off x="5125807" y="3747387"/>
            <a:ext cx="638280" cy="327600"/>
            <a:chOff x="5125807" y="3747387"/>
            <a:chExt cx="638280" cy="327600"/>
          </a:xfrm>
        </p:grpSpPr>
        <mc:AlternateContent xmlns:mc="http://schemas.openxmlformats.org/markup-compatibility/2006">
          <mc:Choice xmlns:p14="http://schemas.microsoft.com/office/powerpoint/2010/main" Requires="p14">
            <p:contentPart p14:bwMode="auto" r:id="rId15">
              <p14:nvContentPartPr>
                <p14:cNvPr id="26" name="Ink 25">
                  <a:extLst>
                    <a:ext uri="{FF2B5EF4-FFF2-40B4-BE49-F238E27FC236}">
                      <a16:creationId xmlns:a16="http://schemas.microsoft.com/office/drawing/2014/main" id="{99284E43-EBC0-FB1A-36EA-B46A5A2BE549}"/>
                    </a:ext>
                  </a:extLst>
                </p14:cNvPr>
                <p14:cNvContentPartPr/>
                <p14:nvPr/>
              </p14:nvContentPartPr>
              <p14:xfrm>
                <a:off x="5151007" y="3747387"/>
                <a:ext cx="610200" cy="253080"/>
              </p14:xfrm>
            </p:contentPart>
          </mc:Choice>
          <mc:Fallback>
            <p:pic>
              <p:nvPicPr>
                <p:cNvPr id="26" name="Ink 25">
                  <a:extLst>
                    <a:ext uri="{FF2B5EF4-FFF2-40B4-BE49-F238E27FC236}">
                      <a16:creationId xmlns:a16="http://schemas.microsoft.com/office/drawing/2014/main" id="{99284E43-EBC0-FB1A-36EA-B46A5A2BE549}"/>
                    </a:ext>
                  </a:extLst>
                </p:cNvPr>
                <p:cNvPicPr/>
                <p:nvPr/>
              </p:nvPicPr>
              <p:blipFill>
                <a:blip r:embed="rId16"/>
                <a:stretch>
                  <a:fillRect/>
                </a:stretch>
              </p:blipFill>
              <p:spPr>
                <a:xfrm>
                  <a:off x="5144887" y="3741267"/>
                  <a:ext cx="62244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7" name="Ink 26">
                  <a:extLst>
                    <a:ext uri="{FF2B5EF4-FFF2-40B4-BE49-F238E27FC236}">
                      <a16:creationId xmlns:a16="http://schemas.microsoft.com/office/drawing/2014/main" id="{8982B8E8-50B0-F94F-B0AD-0A59EAD3CB68}"/>
                    </a:ext>
                  </a:extLst>
                </p14:cNvPr>
                <p14:cNvContentPartPr/>
                <p14:nvPr/>
              </p14:nvContentPartPr>
              <p14:xfrm>
                <a:off x="5125807" y="3850707"/>
                <a:ext cx="638280" cy="224280"/>
              </p14:xfrm>
            </p:contentPart>
          </mc:Choice>
          <mc:Fallback>
            <p:pic>
              <p:nvPicPr>
                <p:cNvPr id="27" name="Ink 26">
                  <a:extLst>
                    <a:ext uri="{FF2B5EF4-FFF2-40B4-BE49-F238E27FC236}">
                      <a16:creationId xmlns:a16="http://schemas.microsoft.com/office/drawing/2014/main" id="{8982B8E8-50B0-F94F-B0AD-0A59EAD3CB68}"/>
                    </a:ext>
                  </a:extLst>
                </p:cNvPr>
                <p:cNvPicPr/>
                <p:nvPr/>
              </p:nvPicPr>
              <p:blipFill>
                <a:blip r:embed="rId18"/>
                <a:stretch>
                  <a:fillRect/>
                </a:stretch>
              </p:blipFill>
              <p:spPr>
                <a:xfrm>
                  <a:off x="5119687" y="3844587"/>
                  <a:ext cx="650520" cy="236520"/>
                </a:xfrm>
                <a:prstGeom prst="rect">
                  <a:avLst/>
                </a:prstGeom>
              </p:spPr>
            </p:pic>
          </mc:Fallback>
        </mc:AlternateContent>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Details </a:t>
            </a:r>
            <a:endParaRPr dirty="0"/>
          </a:p>
        </p:txBody>
      </p:sp>
      <p:sp>
        <p:nvSpPr>
          <p:cNvPr id="98" name="Google Shape;98;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87350" algn="l" rtl="0">
              <a:lnSpc>
                <a:spcPct val="90000"/>
              </a:lnSpc>
              <a:spcBef>
                <a:spcPts val="500"/>
              </a:spcBef>
              <a:spcAft>
                <a:spcPts val="0"/>
              </a:spcAft>
              <a:buSzPts val="2500"/>
              <a:buFont typeface="Calibri"/>
              <a:buChar char="●"/>
            </a:pPr>
            <a:r>
              <a:rPr lang="en-US" sz="2500" b="1" dirty="0">
                <a:solidFill>
                  <a:schemeClr val="tx1">
                    <a:lumMod val="75000"/>
                    <a:lumOff val="25000"/>
                  </a:schemeClr>
                </a:solidFill>
                <a:highlight>
                  <a:schemeClr val="lt1"/>
                </a:highlight>
                <a:latin typeface="Calibri"/>
                <a:ea typeface="Calibri"/>
                <a:cs typeface="Calibri"/>
                <a:sym typeface="Calibri"/>
              </a:rPr>
              <a:t>Twitter Kafka Producer:</a:t>
            </a:r>
          </a:p>
          <a:p>
            <a:pPr marL="457200" lvl="0" indent="-387350" algn="l" rtl="0">
              <a:lnSpc>
                <a:spcPct val="90000"/>
              </a:lnSpc>
              <a:spcBef>
                <a:spcPts val="500"/>
              </a:spcBef>
              <a:spcAft>
                <a:spcPts val="0"/>
              </a:spcAft>
              <a:buSzPts val="2500"/>
              <a:buFont typeface="Calibri"/>
              <a:buChar char="●"/>
            </a:pPr>
            <a:r>
              <a:rPr lang="en-US" sz="2500" b="1" dirty="0">
                <a:solidFill>
                  <a:schemeClr val="tx1">
                    <a:lumMod val="75000"/>
                    <a:lumOff val="25000"/>
                  </a:schemeClr>
                </a:solidFill>
                <a:highlight>
                  <a:schemeClr val="lt1"/>
                </a:highlight>
                <a:latin typeface="Calibri"/>
                <a:ea typeface="Calibri"/>
                <a:cs typeface="Calibri"/>
                <a:sym typeface="Calibri"/>
              </a:rPr>
              <a:t>Obtaining Twitter data through the API</a:t>
            </a:r>
          </a:p>
          <a:p>
            <a:pPr marL="457200" lvl="0" indent="-387350" algn="l" rtl="0">
              <a:lnSpc>
                <a:spcPct val="90000"/>
              </a:lnSpc>
              <a:spcBef>
                <a:spcPts val="500"/>
              </a:spcBef>
              <a:spcAft>
                <a:spcPts val="0"/>
              </a:spcAft>
              <a:buSzPts val="2500"/>
              <a:buFont typeface="Calibri"/>
              <a:buChar char="●"/>
            </a:pPr>
            <a:r>
              <a:rPr lang="en-US" sz="2500" b="1" dirty="0">
                <a:solidFill>
                  <a:schemeClr val="tx1">
                    <a:lumMod val="75000"/>
                    <a:lumOff val="25000"/>
                  </a:schemeClr>
                </a:solidFill>
                <a:highlight>
                  <a:schemeClr val="lt1"/>
                </a:highlight>
                <a:latin typeface="Calibri"/>
                <a:ea typeface="Calibri"/>
                <a:cs typeface="Calibri"/>
                <a:sym typeface="Calibri"/>
              </a:rPr>
              <a:t>We utilized a developer credentials provided by Twitter to access tweets via the API.</a:t>
            </a:r>
          </a:p>
          <a:p>
            <a:pPr marL="457200" lvl="0" indent="-387350" algn="l" rtl="0">
              <a:lnSpc>
                <a:spcPct val="90000"/>
              </a:lnSpc>
              <a:spcBef>
                <a:spcPts val="500"/>
              </a:spcBef>
              <a:spcAft>
                <a:spcPts val="0"/>
              </a:spcAft>
              <a:buSzPts val="2500"/>
              <a:buFont typeface="Calibri"/>
              <a:buChar char="●"/>
            </a:pPr>
            <a:r>
              <a:rPr lang="en-US" sz="2500" b="1" dirty="0">
                <a:solidFill>
                  <a:schemeClr val="tx1">
                    <a:lumMod val="75000"/>
                    <a:lumOff val="25000"/>
                  </a:schemeClr>
                </a:solidFill>
                <a:highlight>
                  <a:schemeClr val="lt1"/>
                </a:highlight>
                <a:latin typeface="Calibri"/>
                <a:ea typeface="Calibri"/>
                <a:cs typeface="Calibri"/>
                <a:sym typeface="Calibri"/>
              </a:rPr>
              <a:t>For streaming tweets, we employed the  “Stream GET API" at "https://api.twitter.com/2/tweets/sample/stream."</a:t>
            </a:r>
          </a:p>
          <a:p>
            <a:pPr marL="457200" lvl="0" indent="-387350" algn="l" rtl="0">
              <a:lnSpc>
                <a:spcPct val="90000"/>
              </a:lnSpc>
              <a:spcBef>
                <a:spcPts val="500"/>
              </a:spcBef>
              <a:spcAft>
                <a:spcPts val="0"/>
              </a:spcAft>
              <a:buSzPts val="2500"/>
              <a:buFont typeface="Calibri"/>
              <a:buChar char="●"/>
            </a:pPr>
            <a:r>
              <a:rPr lang="en-US" sz="2500" b="1" dirty="0">
                <a:solidFill>
                  <a:schemeClr val="tx1">
                    <a:lumMod val="75000"/>
                    <a:lumOff val="25000"/>
                  </a:schemeClr>
                </a:solidFill>
                <a:highlight>
                  <a:schemeClr val="lt1"/>
                </a:highlight>
                <a:latin typeface="Calibri"/>
                <a:ea typeface="Calibri"/>
                <a:cs typeface="Calibri"/>
                <a:sym typeface="Calibri"/>
              </a:rPr>
              <a:t>We established a connection to a Kafka topic </a:t>
            </a:r>
            <a:r>
              <a:rPr lang="en-US" sz="2500" b="1" dirty="0">
                <a:highlight>
                  <a:schemeClr val="lt1"/>
                </a:highlight>
                <a:latin typeface="Calibri"/>
                <a:ea typeface="Calibri"/>
                <a:cs typeface="Calibri"/>
                <a:sym typeface="Calibri"/>
              </a:rPr>
              <a:t>and tested for the messaged received </a:t>
            </a:r>
            <a:r>
              <a:rPr lang="en-US" sz="2500" b="1" dirty="0">
                <a:solidFill>
                  <a:schemeClr val="tx1">
                    <a:lumMod val="75000"/>
                    <a:lumOff val="25000"/>
                  </a:schemeClr>
                </a:solidFill>
                <a:highlight>
                  <a:schemeClr val="lt1"/>
                </a:highlight>
                <a:latin typeface="Calibri"/>
                <a:ea typeface="Calibri"/>
                <a:cs typeface="Calibri"/>
                <a:sym typeface="Calibri"/>
              </a:rPr>
              <a:t>to this Kafka topic.</a:t>
            </a:r>
            <a:endParaRPr lang="en-US" sz="1400" dirty="0">
              <a:solidFill>
                <a:schemeClr val="tx1">
                  <a:lumMod val="75000"/>
                  <a:lumOff val="25000"/>
                </a:schemeClr>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6E83310-D59C-AFCD-2F66-C87637C0332A}"/>
                  </a:ext>
                </a:extLst>
              </p14:cNvPr>
              <p14:cNvContentPartPr/>
              <p14:nvPr/>
            </p14:nvContentPartPr>
            <p14:xfrm>
              <a:off x="4769407" y="2270667"/>
              <a:ext cx="360" cy="360"/>
            </p14:xfrm>
          </p:contentPart>
        </mc:Choice>
        <mc:Fallback>
          <p:pic>
            <p:nvPicPr>
              <p:cNvPr id="2" name="Ink 1">
                <a:extLst>
                  <a:ext uri="{FF2B5EF4-FFF2-40B4-BE49-F238E27FC236}">
                    <a16:creationId xmlns:a16="http://schemas.microsoft.com/office/drawing/2014/main" id="{B6E83310-D59C-AFCD-2F66-C87637C0332A}"/>
                  </a:ext>
                </a:extLst>
              </p:cNvPr>
              <p:cNvPicPr/>
              <p:nvPr/>
            </p:nvPicPr>
            <p:blipFill>
              <a:blip r:embed="rId4"/>
              <a:stretch>
                <a:fillRect/>
              </a:stretch>
            </p:blipFill>
            <p:spPr>
              <a:xfrm>
                <a:off x="4763287" y="2264547"/>
                <a:ext cx="12600" cy="126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739476" y="3354920"/>
            <a:ext cx="6216024" cy="822486"/>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3600"/>
              <a:t>API Used from Twitter</a:t>
            </a:r>
          </a:p>
        </p:txBody>
      </p:sp>
      <p:pic>
        <p:nvPicPr>
          <p:cNvPr id="3" name="Picture 2" descr="A screenshot of a computer&#10;&#10;Description automatically generated">
            <a:extLst>
              <a:ext uri="{FF2B5EF4-FFF2-40B4-BE49-F238E27FC236}">
                <a16:creationId xmlns:a16="http://schemas.microsoft.com/office/drawing/2014/main" id="{5E00AD42-51B7-6819-A826-57509DF4C37F}"/>
              </a:ext>
            </a:extLst>
          </p:cNvPr>
          <p:cNvPicPr>
            <a:picLocks noChangeAspect="1"/>
          </p:cNvPicPr>
          <p:nvPr/>
        </p:nvPicPr>
        <p:blipFill rotWithShape="1">
          <a:blip r:embed="rId3"/>
          <a:srcRect r="17349" b="1"/>
          <a:stretch/>
        </p:blipFill>
        <p:spPr>
          <a:xfrm>
            <a:off x="739476" y="457200"/>
            <a:ext cx="6216024" cy="27262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03"/>
                                        </p:tgtEl>
                                        <p:attrNameLst>
                                          <p:attrName>style.visibility</p:attrName>
                                        </p:attrNameLst>
                                      </p:cBhvr>
                                      <p:to>
                                        <p:strVal val="visible"/>
                                      </p:to>
                                    </p:set>
                                    <p:animEffect transition="in" filter="fade">
                                      <p:cBhvr>
                                        <p:cTn id="7" dur="7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2E271ED3-B588-50A8-D472-F79C0C5DF7C1}"/>
              </a:ext>
            </a:extLst>
          </p:cNvPr>
          <p:cNvPicPr>
            <a:picLocks noChangeAspect="1"/>
          </p:cNvPicPr>
          <p:nvPr/>
        </p:nvPicPr>
        <p:blipFill rotWithShape="1">
          <a:blip r:embed="rId3"/>
          <a:srcRect l="14371" r="44563" b="-1"/>
          <a:stretch/>
        </p:blipFill>
        <p:spPr>
          <a:xfrm>
            <a:off x="20" y="10"/>
            <a:ext cx="4423481" cy="5143489"/>
          </a:xfrm>
          <a:custGeom>
            <a:avLst/>
            <a:gdLst/>
            <a:ahLst/>
            <a:cxnLst/>
            <a:rect l="l" t="t" r="r" b="b"/>
            <a:pathLst>
              <a:path w="5898002" h="6858000">
                <a:moveTo>
                  <a:pt x="0" y="0"/>
                </a:moveTo>
                <a:lnTo>
                  <a:pt x="5898002" y="0"/>
                </a:lnTo>
                <a:lnTo>
                  <a:pt x="4873624" y="6858000"/>
                </a:lnTo>
                <a:lnTo>
                  <a:pt x="0" y="6858000"/>
                </a:lnTo>
                <a:close/>
              </a:path>
            </a:pathLst>
          </a:custGeom>
        </p:spPr>
      </p:pic>
      <p:pic>
        <p:nvPicPr>
          <p:cNvPr id="5" name="Picture 4" descr="A screenshot of a computer program&#10;&#10;Description automatically generated">
            <a:extLst>
              <a:ext uri="{FF2B5EF4-FFF2-40B4-BE49-F238E27FC236}">
                <a16:creationId xmlns:a16="http://schemas.microsoft.com/office/drawing/2014/main" id="{29A335AA-8739-38FF-FB07-F073ECA762F8}"/>
              </a:ext>
            </a:extLst>
          </p:cNvPr>
          <p:cNvPicPr>
            <a:picLocks noChangeAspect="1"/>
          </p:cNvPicPr>
          <p:nvPr/>
        </p:nvPicPr>
        <p:blipFill rotWithShape="1">
          <a:blip r:embed="rId4"/>
          <a:srcRect r="25628" b="-2"/>
          <a:stretch/>
        </p:blipFill>
        <p:spPr>
          <a:xfrm>
            <a:off x="3651821" y="4773"/>
            <a:ext cx="5484204" cy="5143489"/>
          </a:xfrm>
          <a:custGeom>
            <a:avLst/>
            <a:gdLst/>
            <a:ahLst/>
            <a:cxnLst/>
            <a:rect l="l" t="t" r="r" b="b"/>
            <a:pathLst>
              <a:path w="7312272" h="6858000">
                <a:moveTo>
                  <a:pt x="1024379" y="0"/>
                </a:moveTo>
                <a:lnTo>
                  <a:pt x="7312272" y="0"/>
                </a:lnTo>
                <a:lnTo>
                  <a:pt x="7312272" y="6858000"/>
                </a:lnTo>
                <a:lnTo>
                  <a:pt x="0" y="6858000"/>
                </a:lnTo>
                <a:close/>
              </a:path>
            </a:pathLst>
          </a:custGeom>
        </p:spPr>
      </p:pic>
      <p:sp>
        <p:nvSpPr>
          <p:cNvPr id="109" name="Google Shape;109;p20"/>
          <p:cNvSpPr txBox="1">
            <a:spLocks noGrp="1"/>
          </p:cNvSpPr>
          <p:nvPr>
            <p:ph type="title"/>
          </p:nvPr>
        </p:nvSpPr>
        <p:spPr>
          <a:xfrm>
            <a:off x="3069300" y="3200872"/>
            <a:ext cx="4402849" cy="997258"/>
          </a:xfrm>
          <a:prstGeom prst="rect">
            <a:avLst/>
          </a:prstGeom>
        </p:spPr>
        <p:txBody>
          <a:bodyPr spcFirstLastPara="1" vert="horz" lIns="91440" tIns="45720" rIns="91440" bIns="45720" rtlCol="0" anchor="b" anchorCtr="0">
            <a:normAutofit fontScale="90000"/>
          </a:bodyPr>
          <a:lstStyle/>
          <a:p>
            <a:pPr marL="0" lvl="0" indent="0" algn="r" defTabSz="457200">
              <a:lnSpc>
                <a:spcPct val="90000"/>
              </a:lnSpc>
              <a:spcBef>
                <a:spcPct val="0"/>
              </a:spcBef>
              <a:spcAft>
                <a:spcPts val="0"/>
              </a:spcAft>
            </a:pPr>
            <a:r>
              <a:rPr lang="en-US" sz="3300" dirty="0"/>
              <a:t>FLUME SOURCE CHANNEL AND SINK Twitter And Kafka</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09"/>
                                        </p:tgtEl>
                                        <p:attrNameLst>
                                          <p:attrName>style.visibility</p:attrName>
                                        </p:attrNameLst>
                                      </p:cBhvr>
                                      <p:to>
                                        <p:strVal val="visible"/>
                                      </p:to>
                                    </p:set>
                                    <p:animEffect transition="in" filter="fade">
                                      <p:cBhvr>
                                        <p:cTn id="7" dur="4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40D97C84-16CB-265A-87D2-DAD32CAD4A83}"/>
              </a:ext>
            </a:extLst>
          </p:cNvPr>
          <p:cNvPicPr>
            <a:picLocks noChangeAspect="1"/>
          </p:cNvPicPr>
          <p:nvPr/>
        </p:nvPicPr>
        <p:blipFill rotWithShape="1">
          <a:blip r:embed="rId3"/>
          <a:srcRect l="9091" t="13328"/>
          <a:stretch/>
        </p:blipFill>
        <p:spPr>
          <a:xfrm>
            <a:off x="20" y="10"/>
            <a:ext cx="9143980" cy="5143490"/>
          </a:xfrm>
          <a:prstGeom prst="rect">
            <a:avLst/>
          </a:prstGeom>
        </p:spPr>
      </p:pic>
      <p:sp>
        <p:nvSpPr>
          <p:cNvPr id="117" name="Google Shape;117;p21"/>
          <p:cNvSpPr txBox="1">
            <a:spLocks noGrp="1"/>
          </p:cNvSpPr>
          <p:nvPr>
            <p:ph type="title"/>
          </p:nvPr>
        </p:nvSpPr>
        <p:spPr>
          <a:xfrm>
            <a:off x="3528150" y="1258998"/>
            <a:ext cx="3427352" cy="1776849"/>
          </a:xfrm>
          <a:prstGeom prst="rect">
            <a:avLst/>
          </a:prstGeom>
        </p:spPr>
        <p:txBody>
          <a:bodyPr spcFirstLastPara="1" vert="horz" lIns="91440" tIns="45720" rIns="91440" bIns="45720" rtlCol="0" anchor="b" anchorCtr="0">
            <a:normAutofit/>
          </a:bodyPr>
          <a:lstStyle/>
          <a:p>
            <a:pPr marL="0" lvl="0" indent="0" algn="r" defTabSz="457200">
              <a:spcBef>
                <a:spcPct val="0"/>
              </a:spcBef>
              <a:spcAft>
                <a:spcPts val="0"/>
              </a:spcAft>
            </a:pPr>
            <a:r>
              <a:rPr lang="en-US" sz="5400"/>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17"/>
                                        </p:tgtEl>
                                        <p:attrNameLst>
                                          <p:attrName>style.visibility</p:attrName>
                                        </p:attrNameLst>
                                      </p:cBhvr>
                                      <p:to>
                                        <p:strVal val="visible"/>
                                      </p:to>
                                    </p:set>
                                    <p:animEffect transition="in" filter="fade">
                                      <p:cBhvr>
                                        <p:cTn id="7" dur="7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44</TotalTime>
  <Words>560</Words>
  <Application>Microsoft Office PowerPoint</Application>
  <PresentationFormat>On-screen Show (16:9)</PresentationFormat>
  <Paragraphs>74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Century Gothic</vt:lpstr>
      <vt:lpstr>Calibri</vt:lpstr>
      <vt:lpstr>Wingdings 3</vt:lpstr>
      <vt:lpstr>Roboto</vt:lpstr>
      <vt:lpstr>Arial</vt:lpstr>
      <vt:lpstr>Wisp</vt:lpstr>
      <vt:lpstr>  Big Data Technology Final PROJECT Tweeter keywords Search</vt:lpstr>
      <vt:lpstr>Submitted To: Prof. Mrudula Mukadam</vt:lpstr>
      <vt:lpstr>Technologies Used </vt:lpstr>
      <vt:lpstr>Project Overview</vt:lpstr>
      <vt:lpstr>Project Big Picture</vt:lpstr>
      <vt:lpstr>Details </vt:lpstr>
      <vt:lpstr>API Used from Twitter</vt:lpstr>
      <vt:lpstr>FLUME SOURCE CHANNEL AND SINK Twitter And Kafka</vt:lpstr>
      <vt:lpstr>Cont’d…</vt:lpstr>
      <vt:lpstr>SPARK-KAFKA-HBASE </vt:lpstr>
      <vt:lpstr>Spark Streaming Kafka topics to HBase</vt:lpstr>
      <vt:lpstr>Spark Streaming Kafka topics to HBase Cont’d…</vt:lpstr>
      <vt:lpstr>Cont’d</vt:lpstr>
      <vt:lpstr>Cont’d</vt:lpstr>
      <vt:lpstr>Cont’d</vt:lpstr>
      <vt:lpstr>Cont’d</vt:lpstr>
      <vt:lpstr>Wholeness of Project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Technology Final PROJECT Tweeter keywords Search</dc:title>
  <cp:lastModifiedBy>ashish pokhrel</cp:lastModifiedBy>
  <cp:revision>40</cp:revision>
  <dcterms:modified xsi:type="dcterms:W3CDTF">2023-09-29T04:37:28Z</dcterms:modified>
</cp:coreProperties>
</file>