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9" r:id="rId4"/>
  </p:sldMasterIdLst>
  <p:notesMasterIdLst>
    <p:notesMasterId r:id="rId6"/>
  </p:notesMasterIdLst>
  <p:handoutMasterIdLst>
    <p:handoutMasterId r:id="rId7"/>
  </p:handoutMasterIdLst>
  <p:sldIdLst>
    <p:sldId id="21425320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ACA"/>
    <a:srgbClr val="192434"/>
    <a:srgbClr val="C9D8BE"/>
    <a:srgbClr val="97E7AA"/>
    <a:srgbClr val="CCFFFF"/>
    <a:srgbClr val="F5ADA1"/>
    <a:srgbClr val="F577D4"/>
    <a:srgbClr val="C5BCF9"/>
    <a:srgbClr val="A39DCF"/>
    <a:srgbClr val="C7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0F81-FBC8-4AE5-8CBE-265D82D4F4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346E-4525-4E9D-8817-A0F32904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931C-6CBC-4F64-81B6-81620EA33E7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0B81-AA4E-4B75-A7A4-FD12E7A9A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70BF-ACAB-4F92-911F-5246AF2F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82BBB-1F11-4F34-B1E0-163A0DEA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3F07-DAAB-47DC-914A-20F2B11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69E5-CF1F-4313-A2C2-4971F412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9156-3473-4B87-8762-6564515E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6D7D-B3C9-425E-B038-75C1159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2E3D1-BF12-4A18-93C7-DEA335CF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C765-B467-40DF-B7AE-151C1673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68F2-956C-490A-B0A7-391F8333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09DB-2891-4395-ADBB-863051AF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F52A-BD1F-4FAF-BAED-ED17FD80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F943-2AFA-41D7-8329-1A32F76A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2F23-B6BA-42DF-B8EA-8243B9CA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8557-0596-4B97-8FED-30ED9870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563E-A034-4E21-83E2-89603E4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C61-C106-414A-B3FC-E385C33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C656-28C7-45F7-8F9C-9DF89158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E3F7-43A0-4082-A428-A87861DA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B462-A98D-45AD-B72F-3E1D52BE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AD2-A4F4-4F28-A5D3-0F5AC111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00A5-CACE-4A96-875C-1E38DF5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4195-8F80-406A-99C2-52A9DE42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591A-3BEE-4AFB-B27C-E3540CF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175E-7FF3-47AB-89A0-1DDD408E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9604-1AC5-46DE-806E-EE8CFFF0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2846-0545-4824-A500-04C239A7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B23D-17CE-4F5E-B85E-656B2ADDF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F6939-C948-419C-B865-FD3B93445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47EF-57A8-48C9-8422-F20E891A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ECE39-AAF6-452C-99A8-C8D9721D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D22C-2A01-4AD5-B974-52032107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65AE-C15F-46A3-974E-A0406C41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CF40-0AC5-40DA-8AC2-E1C8965B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BBE19-FE98-4A4D-99EE-3D708955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A25DF-40C2-4050-A74B-E7B16025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AE267-21F0-47D1-9648-45B27961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2BAB8-1AE9-4F73-AE68-3AACA9BF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553D4-4240-484B-8179-B813A38A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8C143-F2E4-4E3E-B293-88EFCD3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96D7-4418-4F94-9EBE-F4FE005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7E6D-A40A-4634-ABAF-33306DAE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6AF95-33BC-4773-8D3F-3E326F31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62333-9A7B-484C-BB06-81B7501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07B2E-5FD4-4B07-AD93-376F842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202C5-08D3-4CBB-9001-EC09D3FA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D54D-520E-4556-A2D0-2E3A1248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A8A0-E58B-4C5E-B6E7-B5DDF02C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5671-0A35-4AAF-B8B9-5F3E0479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FCD14-379E-41B3-BDE6-04F147360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087D-D0E1-4FEA-923D-88F5325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2498-A75D-4C0C-AB4E-DB115BB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1B05-F95F-4F40-AB9B-B002EDB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0368-1CA3-4E03-9948-A844E65D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452E3-2317-4715-AD49-0A6F06FC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A202-9313-48C7-A4AC-46634B6D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2F12F-A954-437E-AE28-C54AEC9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3FA-63DC-4168-A230-93C813A3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2D30-8D89-416A-8998-50160F4B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791C-C9DB-437D-9F63-4B2B0819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5EF0-7E30-4CB7-95FA-94E23F25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49E4-835B-4B14-929C-8BB5A4A47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0B2B-B50E-4E11-AFFE-F945FADF3B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B643-4199-4F98-85A2-6CBE90B5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83F5-A70B-4120-BA21-5C0283660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2ACE-13A6-4626-B71D-CDD2C385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0F5224B-553A-4663-BE77-FE71AC8B4EF4}"/>
              </a:ext>
            </a:extLst>
          </p:cNvPr>
          <p:cNvSpPr/>
          <p:nvPr/>
        </p:nvSpPr>
        <p:spPr>
          <a:xfrm>
            <a:off x="143842" y="1501342"/>
            <a:ext cx="2766863" cy="4787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Etihad Altis Text" panose="020B0603030000000003" pitchFamily="34" charset="0"/>
              </a:rPr>
              <a:t>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Route happy integration (amenities)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Rich content enhancements 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Persistent cart across devices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Regulatory mandates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Insurance roll out of additional markets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Payment enhancements: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Integrated Booking System: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Seamlessly integrate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digital identity verification within the online booking platform.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Enable passengers to use their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profiles to autofill personal information and travel document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Real-Time Validation: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Implement real-time validation of travel documents during the booking process to ensure all credentials are current and valid for the intended travel.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Personalized Travel Experience: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Use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to offer personalized travel options and additional services based on the passenger's travel history and preferences.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7AC7F-7978-455A-8DAA-870D8AFE1CEF}"/>
              </a:ext>
            </a:extLst>
          </p:cNvPr>
          <p:cNvCxnSpPr>
            <a:cxnSpLocks/>
          </p:cNvCxnSpPr>
          <p:nvPr/>
        </p:nvCxnSpPr>
        <p:spPr>
          <a:xfrm flipH="1">
            <a:off x="54521" y="891810"/>
            <a:ext cx="12085699" cy="0"/>
          </a:xfrm>
          <a:prstGeom prst="line">
            <a:avLst/>
          </a:prstGeom>
          <a:ln w="66675"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F32362B-08D8-4F6F-9BF3-45FAF4DC1BFC}"/>
              </a:ext>
            </a:extLst>
          </p:cNvPr>
          <p:cNvSpPr/>
          <p:nvPr/>
        </p:nvSpPr>
        <p:spPr>
          <a:xfrm>
            <a:off x="134025" y="1198593"/>
            <a:ext cx="2776680" cy="2756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   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IMPROVED BOOKING EXPERIENCE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79055-30E3-4D76-8765-BDA2C3532029}"/>
              </a:ext>
            </a:extLst>
          </p:cNvPr>
          <p:cNvSpPr/>
          <p:nvPr/>
        </p:nvSpPr>
        <p:spPr>
          <a:xfrm>
            <a:off x="0" y="37565"/>
            <a:ext cx="4917233" cy="34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- Integrated Travel Document Management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72E24-E169-49F4-AD0D-B9AE5A4961EC}"/>
              </a:ext>
            </a:extLst>
          </p:cNvPr>
          <p:cNvSpPr txBox="1"/>
          <p:nvPr/>
        </p:nvSpPr>
        <p:spPr>
          <a:xfrm>
            <a:off x="11094248" y="-10611"/>
            <a:ext cx="107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err="1">
                <a:solidFill>
                  <a:prstClr val="black"/>
                </a:solidFill>
                <a:latin typeface="Etihad Altis Text" panose="020B0603030000000003" pitchFamily="34" charset="0"/>
              </a:rPr>
              <a:t>OneID</a:t>
            </a:r>
            <a:r>
              <a:rPr lang="en-US" sz="600" b="1" dirty="0">
                <a:solidFill>
                  <a:prstClr val="black"/>
                </a:solidFill>
                <a:latin typeface="Etihad Altis Text" panose="020B0603030000000003" pitchFamily="34" charset="0"/>
              </a:rPr>
              <a:t> </a:t>
            </a: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FUNDED / COMMUNITY ROADMAP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8C3B8EF-5C88-488B-BFD5-F9AAE303F0B4}"/>
              </a:ext>
            </a:extLst>
          </p:cNvPr>
          <p:cNvSpPr/>
          <p:nvPr/>
        </p:nvSpPr>
        <p:spPr>
          <a:xfrm>
            <a:off x="10880480" y="33118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73A858-2EFF-4283-BC26-4E3856AB167A}"/>
              </a:ext>
            </a:extLst>
          </p:cNvPr>
          <p:cNvSpPr/>
          <p:nvPr/>
        </p:nvSpPr>
        <p:spPr>
          <a:xfrm>
            <a:off x="5896089" y="1198593"/>
            <a:ext cx="2776680" cy="2756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         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ENHANCED OFFER EXPERIENCE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5E8CE4-71B7-4073-9326-72215CE02198}"/>
              </a:ext>
            </a:extLst>
          </p:cNvPr>
          <p:cNvSpPr/>
          <p:nvPr/>
        </p:nvSpPr>
        <p:spPr>
          <a:xfrm>
            <a:off x="5914726" y="1524578"/>
            <a:ext cx="2776680" cy="4884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INTERLINE EMD 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iemd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) – 2 SLOTS (baggage/seats)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Ancillary service changer 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asc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Attributes &amp; services based journey search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Customer Support Integration: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Integrate AI-based chat support and direct customer service channels into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system for real-time assistance.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Feedback and Rating System: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Include a feedback module for passengers to rate their booking and travel experience, contributing to the service improvement.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Multi-Language Support: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Ensure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system supports multiple languages to cater to a global customer base.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Accessibility Features: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Design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digital system to be accessible to passengers with disabilities, following WCAG guidelines.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548E994-0235-43FF-831A-D864B3261847}"/>
              </a:ext>
            </a:extLst>
          </p:cNvPr>
          <p:cNvSpPr/>
          <p:nvPr/>
        </p:nvSpPr>
        <p:spPr>
          <a:xfrm>
            <a:off x="5916573" y="1548145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DFD023D-655A-480F-84AC-DA70A7701C44}"/>
              </a:ext>
            </a:extLst>
          </p:cNvPr>
          <p:cNvSpPr/>
          <p:nvPr/>
        </p:nvSpPr>
        <p:spPr>
          <a:xfrm>
            <a:off x="5917285" y="1809699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BE4E5B67-05A1-4E30-A87E-282A7C85C56A}"/>
              </a:ext>
            </a:extLst>
          </p:cNvPr>
          <p:cNvSpPr/>
          <p:nvPr/>
        </p:nvSpPr>
        <p:spPr>
          <a:xfrm>
            <a:off x="143842" y="1539109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DA9CCDEC-C713-4618-964A-E3FA1406231C}"/>
              </a:ext>
            </a:extLst>
          </p:cNvPr>
          <p:cNvSpPr/>
          <p:nvPr/>
        </p:nvSpPr>
        <p:spPr>
          <a:xfrm>
            <a:off x="168800" y="2022948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E24ED1C-2A95-4E0D-B487-FEF4B3B4A299}"/>
              </a:ext>
            </a:extLst>
          </p:cNvPr>
          <p:cNvSpPr/>
          <p:nvPr/>
        </p:nvSpPr>
        <p:spPr>
          <a:xfrm>
            <a:off x="177630" y="2264933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CB79D2-3657-4BDB-B87E-9C83A63FD1BC}"/>
              </a:ext>
            </a:extLst>
          </p:cNvPr>
          <p:cNvSpPr/>
          <p:nvPr/>
        </p:nvSpPr>
        <p:spPr>
          <a:xfrm>
            <a:off x="5916573" y="2049983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2538623-A8FE-41A3-B436-71415C5D48DE}"/>
              </a:ext>
            </a:extLst>
          </p:cNvPr>
          <p:cNvSpPr/>
          <p:nvPr/>
        </p:nvSpPr>
        <p:spPr>
          <a:xfrm>
            <a:off x="181106" y="2512757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3611A72F-79F2-4A86-AF4C-E7B19DE8C4F9}"/>
              </a:ext>
            </a:extLst>
          </p:cNvPr>
          <p:cNvSpPr/>
          <p:nvPr/>
        </p:nvSpPr>
        <p:spPr>
          <a:xfrm>
            <a:off x="179942" y="2752383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52A8CE9-DEB8-4C7B-BF08-0FDD6AA67420}"/>
              </a:ext>
            </a:extLst>
          </p:cNvPr>
          <p:cNvSpPr/>
          <p:nvPr/>
        </p:nvSpPr>
        <p:spPr>
          <a:xfrm>
            <a:off x="189014" y="3006942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FD6329-2470-4C9C-9DC8-0B82A98BDFD6}"/>
              </a:ext>
            </a:extLst>
          </p:cNvPr>
          <p:cNvSpPr/>
          <p:nvPr/>
        </p:nvSpPr>
        <p:spPr>
          <a:xfrm>
            <a:off x="3055131" y="1215100"/>
            <a:ext cx="2776680" cy="2756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         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IMPROVED POSTBOOKING  EXPERIENCE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52EBA8-ECF0-4A12-84B3-35FC704C2751}"/>
              </a:ext>
            </a:extLst>
          </p:cNvPr>
          <p:cNvSpPr/>
          <p:nvPr/>
        </p:nvSpPr>
        <p:spPr>
          <a:xfrm>
            <a:off x="3011838" y="1524578"/>
            <a:ext cx="2766863" cy="4884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Self service (Phase 1 implementation)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Stopover in post booking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Refund of bookings with e-wallet + AFOP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Dynamic refunds incentive through wallets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Carbon offset / Sustainability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Self Service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Reaccom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(Phase 2 implementation)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Streamlined Servicing Options: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Allow passengers to manage their bookings, check flight statuses, and access customer service through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platform.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Secure Payment Processing: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Integrate secure payment processing that complies with PCI DSS standards, using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system for a fast checkout experience.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Automated Notifications: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Automatically inform passengers of changes to their travel itinerary, visa requirements, and other critical updates through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Digital Boarding and Servicing: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Boarding passes can be issued digitally and stored within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system, enabling easy access at the airport.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Post-Booking Services: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Offer additional services such as seat selection, special meal requests, and baggage options through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interface post-booking.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F1FA8ED9-9026-4D8B-A5F2-B30DF7BA4CFF}"/>
              </a:ext>
            </a:extLst>
          </p:cNvPr>
          <p:cNvSpPr/>
          <p:nvPr/>
        </p:nvSpPr>
        <p:spPr>
          <a:xfrm>
            <a:off x="3067855" y="2060600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3273F02-6680-4E31-93AB-CB30A811FE9A}"/>
              </a:ext>
            </a:extLst>
          </p:cNvPr>
          <p:cNvSpPr/>
          <p:nvPr/>
        </p:nvSpPr>
        <p:spPr>
          <a:xfrm>
            <a:off x="3067855" y="1812384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F57607FE-F999-4E41-970E-FDDDFC56C742}"/>
              </a:ext>
            </a:extLst>
          </p:cNvPr>
          <p:cNvSpPr/>
          <p:nvPr/>
        </p:nvSpPr>
        <p:spPr>
          <a:xfrm>
            <a:off x="3078213" y="2298325"/>
            <a:ext cx="182645" cy="158690"/>
          </a:xfrm>
          <a:prstGeom prst="flowChartConnector">
            <a:avLst/>
          </a:prstGeom>
          <a:solidFill>
            <a:srgbClr val="00B0F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A9AD30AD-122A-4490-8587-95B6D68CEA79}"/>
              </a:ext>
            </a:extLst>
          </p:cNvPr>
          <p:cNvSpPr/>
          <p:nvPr/>
        </p:nvSpPr>
        <p:spPr>
          <a:xfrm>
            <a:off x="3078213" y="2782726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7E6237E-639B-4E65-A8A9-5213CB872200}"/>
              </a:ext>
            </a:extLst>
          </p:cNvPr>
          <p:cNvSpPr/>
          <p:nvPr/>
        </p:nvSpPr>
        <p:spPr>
          <a:xfrm>
            <a:off x="3078214" y="1540963"/>
            <a:ext cx="182645" cy="15869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A992433B-F754-4387-B075-DBF7479CB2ED}"/>
              </a:ext>
            </a:extLst>
          </p:cNvPr>
          <p:cNvSpPr/>
          <p:nvPr/>
        </p:nvSpPr>
        <p:spPr>
          <a:xfrm>
            <a:off x="3067854" y="3017297"/>
            <a:ext cx="182645" cy="15869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E400B1-CDD4-4F87-BBE2-DA0F3330AFBA}"/>
              </a:ext>
            </a:extLst>
          </p:cNvPr>
          <p:cNvSpPr txBox="1"/>
          <p:nvPr/>
        </p:nvSpPr>
        <p:spPr>
          <a:xfrm>
            <a:off x="11063125" y="299152"/>
            <a:ext cx="107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 b="1">
                <a:latin typeface="Etihad Altis Text" panose="020B060303000000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TBC / NEW INITIATIVES (WILL REQUIRE A SEPARATE BUSINESS CASE)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00467AF9-83A7-4C34-A148-430DAD82F331}"/>
              </a:ext>
            </a:extLst>
          </p:cNvPr>
          <p:cNvSpPr/>
          <p:nvPr/>
        </p:nvSpPr>
        <p:spPr>
          <a:xfrm>
            <a:off x="10890560" y="325128"/>
            <a:ext cx="182645" cy="1586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FCB375-BC5A-4719-9707-B5CF025DC48C}"/>
              </a:ext>
            </a:extLst>
          </p:cNvPr>
          <p:cNvSpPr/>
          <p:nvPr/>
        </p:nvSpPr>
        <p:spPr>
          <a:xfrm>
            <a:off x="8980259" y="1487278"/>
            <a:ext cx="2776680" cy="3356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Integrated Travel Document Management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Seamless Check-In and Boarding Platform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Digital Journey Facilitation - </a:t>
            </a: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System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Unified Passenger Processing Suite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Automated Travel Verification Services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E-Travel Suite - </a:t>
            </a: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Booking &amp; Servicing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Digital Passport &amp; Boarding Solutions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Streamlined Air Travel Experience</a:t>
            </a:r>
          </a:p>
          <a:p>
            <a:pPr algn="l">
              <a:buFont typeface="+mj-lt"/>
              <a:buAutoNum type="arabicPeriod"/>
            </a:pP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Advanced Digital Booking with </a:t>
            </a: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endParaRPr lang="en-US" sz="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00" b="0" i="0" dirty="0" err="1">
                <a:solidFill>
                  <a:srgbClr val="0D0D0D"/>
                </a:solidFill>
                <a:effectLst/>
                <a:latin typeface="Söhne"/>
              </a:rPr>
              <a:t>OneID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Söhne"/>
              </a:rPr>
              <a:t> - Next-Gen Traveler Identity Solutions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DC8F15B-0032-4120-BBBC-CEE143A721CE}"/>
              </a:ext>
            </a:extLst>
          </p:cNvPr>
          <p:cNvSpPr/>
          <p:nvPr/>
        </p:nvSpPr>
        <p:spPr>
          <a:xfrm>
            <a:off x="8998896" y="1730354"/>
            <a:ext cx="182645" cy="1586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D3A62F4-F48C-4176-8948-50A39107A9C0}"/>
              </a:ext>
            </a:extLst>
          </p:cNvPr>
          <p:cNvSpPr txBox="1"/>
          <p:nvPr/>
        </p:nvSpPr>
        <p:spPr>
          <a:xfrm>
            <a:off x="5040456" y="696700"/>
            <a:ext cx="12731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202</a:t>
            </a:r>
            <a:r>
              <a:rPr lang="en-GB" sz="1100" b="1" dirty="0">
                <a:solidFill>
                  <a:prstClr val="black"/>
                </a:solidFill>
                <a:latin typeface="Etihad Altis Text" panose="020B0603030000000003" pitchFamily="34" charset="0"/>
              </a:rPr>
              <a:t>4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– ROADMAP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EFBCAC-A2AA-43BD-A003-DC24543A787E}"/>
              </a:ext>
            </a:extLst>
          </p:cNvPr>
          <p:cNvSpPr/>
          <p:nvPr/>
        </p:nvSpPr>
        <p:spPr>
          <a:xfrm>
            <a:off x="3950972" y="931101"/>
            <a:ext cx="3927507" cy="204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OPTIMIZATIONS THROUGH </a:t>
            </a:r>
            <a:r>
              <a:rPr lang="en-US" sz="1000" b="1" dirty="0" err="1">
                <a:solidFill>
                  <a:prstClr val="black"/>
                </a:solidFill>
                <a:latin typeface="Etihad Altis Text" panose="020B0603030000000003" pitchFamily="34" charset="0"/>
              </a:rPr>
              <a:t>OneID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DIGITAL SOLUTIONS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tihad Altis Text" panose="020B0603030000000003" pitchFamily="34" charset="0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B58269-B0CB-432D-94D0-80B6191CD200}"/>
              </a:ext>
            </a:extLst>
          </p:cNvPr>
          <p:cNvSpPr/>
          <p:nvPr/>
        </p:nvSpPr>
        <p:spPr>
          <a:xfrm>
            <a:off x="0" y="6617731"/>
            <a:ext cx="3382392" cy="240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NOTE:  Above are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OneID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tihad Altis Text" panose="020B0603030000000003" pitchFamily="34" charset="0"/>
                <a:ea typeface="+mn-ea"/>
                <a:cs typeface="+mn-cs"/>
              </a:rPr>
              <a:t> Digital backlog features (yet to be prioritized)</a:t>
            </a:r>
          </a:p>
        </p:txBody>
      </p:sp>
    </p:spTree>
    <p:extLst>
      <p:ext uri="{BB962C8B-B14F-4D97-AF65-F5344CB8AC3E}">
        <p14:creationId xmlns:p14="http://schemas.microsoft.com/office/powerpoint/2010/main" val="291545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61407a-1c93-408c-946d-9c47d13c0067">
      <Terms xmlns="http://schemas.microsoft.com/office/infopath/2007/PartnerControls"/>
    </lcf76f155ced4ddcb4097134ff3c332f>
    <TaxCatchAll xmlns="95e3e20e-eb98-4953-b4cc-2ea84c030d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8920FE1846A47ABD700FAB9F6544D" ma:contentTypeVersion="16" ma:contentTypeDescription="Create a new document." ma:contentTypeScope="" ma:versionID="40d15a862ba5182114684dfe9ca65d94">
  <xsd:schema xmlns:xsd="http://www.w3.org/2001/XMLSchema" xmlns:xs="http://www.w3.org/2001/XMLSchema" xmlns:p="http://schemas.microsoft.com/office/2006/metadata/properties" xmlns:ns2="e761407a-1c93-408c-946d-9c47d13c0067" xmlns:ns3="95e3e20e-eb98-4953-b4cc-2ea84c030db9" targetNamespace="http://schemas.microsoft.com/office/2006/metadata/properties" ma:root="true" ma:fieldsID="ecca4840bc35cdc0b646e5d7b4af8f42" ns2:_="" ns3:_="">
    <xsd:import namespace="e761407a-1c93-408c-946d-9c47d13c0067"/>
    <xsd:import namespace="95e3e20e-eb98-4953-b4cc-2ea84c030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1407a-1c93-408c-946d-9c47d13c0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184122-ba35-40b1-9a2a-69968ec9b4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3e20e-eb98-4953-b4cc-2ea84c030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2c88b4f-4f5d-4a83-b4a6-ae30b0edff87}" ma:internalName="TaxCatchAll" ma:showField="CatchAllData" ma:web="95e3e20e-eb98-4953-b4cc-2ea84c030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B449F8-6412-48C5-9652-A2F4417A96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4CF58-F2CF-4BE6-A060-94BAC02CBC24}">
  <ds:schemaRefs>
    <ds:schemaRef ds:uri="95e3e20e-eb98-4953-b4cc-2ea84c030db9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e761407a-1c93-408c-946d-9c47d13c006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93BB02-F2F3-4124-BC40-2BCC72A76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1407a-1c93-408c-946d-9c47d13c0067"/>
    <ds:schemaRef ds:uri="95e3e20e-eb98-4953-b4cc-2ea84c030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513</Words>
  <Application>Microsoft Office PowerPoint</Application>
  <PresentationFormat>Widescreen</PresentationFormat>
  <Paragraphs>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Etihad Altis Text</vt:lpstr>
      <vt:lpstr>Söhne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Organization Chart</dc:title>
  <dc:creator>Microsoft Office User</dc:creator>
  <cp:lastModifiedBy>ASH</cp:lastModifiedBy>
  <cp:revision>5</cp:revision>
  <dcterms:created xsi:type="dcterms:W3CDTF">2022-09-20T03:38:49Z</dcterms:created>
  <dcterms:modified xsi:type="dcterms:W3CDTF">2024-03-17T23:26:15Z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0x0101003A08920FE1846A47ABD700FAB9F6544D</vt:lpwstr>
  </property>
</Properties>
</file>