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64" r:id="rId1"/>
  </p:sldMasterIdLst>
  <p:notesMasterIdLst>
    <p:notesMasterId r:id="rId16"/>
  </p:notesMasterIdLst>
  <p:sldIdLst>
    <p:sldId id="258" r:id="rId2"/>
    <p:sldId id="293" r:id="rId3"/>
    <p:sldId id="298" r:id="rId4"/>
    <p:sldId id="335" r:id="rId5"/>
    <p:sldId id="334" r:id="rId6"/>
    <p:sldId id="333" r:id="rId7"/>
    <p:sldId id="336" r:id="rId8"/>
    <p:sldId id="337" r:id="rId9"/>
    <p:sldId id="340" r:id="rId10"/>
    <p:sldId id="344" r:id="rId11"/>
    <p:sldId id="341" r:id="rId12"/>
    <p:sldId id="342" r:id="rId13"/>
    <p:sldId id="345" r:id="rId14"/>
    <p:sldId id="260" r:id="rId15"/>
  </p:sldIdLst>
  <p:sldSz cx="9144000" cy="5715000" type="screen16x1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omita.kundu"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snapToGrid="0">
      <p:cViewPr varScale="1">
        <p:scale>
          <a:sx n="80" d="100"/>
          <a:sy n="80" d="100"/>
        </p:scale>
        <p:origin x="-990" y="-96"/>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D771BBDD-76C3-40EE-A9C0-B3EB6BC1C5E2}" type="datetimeFigureOut">
              <a:rPr lang="en-US" smtClean="0"/>
              <a:pPr/>
              <a:t>10/16/2015</a:t>
            </a:fld>
            <a:endParaRPr lang="en-US" dirty="0"/>
          </a:p>
        </p:txBody>
      </p:sp>
      <p:sp>
        <p:nvSpPr>
          <p:cNvPr id="4" name="Slide Image Placeholder 3"/>
          <p:cNvSpPr>
            <a:spLocks noGrp="1" noRot="1" noChangeAspect="1"/>
          </p:cNvSpPr>
          <p:nvPr>
            <p:ph type="sldImg" idx="2"/>
          </p:nvPr>
        </p:nvSpPr>
        <p:spPr>
          <a:xfrm>
            <a:off x="717550" y="696913"/>
            <a:ext cx="55753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325C5EA-9D7B-4567-B886-307584DDDC71}" type="slidenum">
              <a:rPr lang="en-US" smtClean="0"/>
              <a:pPr/>
              <a:t>‹#›</a:t>
            </a:fld>
            <a:endParaRPr lang="en-US" dirty="0"/>
          </a:p>
        </p:txBody>
      </p:sp>
    </p:spTree>
    <p:extLst>
      <p:ext uri="{BB962C8B-B14F-4D97-AF65-F5344CB8AC3E}">
        <p14:creationId xmlns:p14="http://schemas.microsoft.com/office/powerpoint/2010/main" xmlns="" val="2875119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4"/>
            <a:ext cx="7848600" cy="1606021"/>
          </a:xfrm>
        </p:spPr>
        <p:txBody>
          <a:bodyPr anchor="b">
            <a:noAutofit/>
          </a:bodyPr>
          <a:lstStyle>
            <a:lvl1pPr>
              <a:defRPr sz="5400" cap="all" baseline="0">
                <a:latin typeface="Open Sans Light"/>
                <a:cs typeface="Open Sans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600200" y="0"/>
            <a:ext cx="2895600" cy="274320"/>
          </a:xfrm>
          <a:prstGeom prst="rect">
            <a:avLst/>
          </a:prstGeom>
        </p:spPr>
        <p:txBody>
          <a:bodyPr/>
          <a:lstStyle>
            <a:lvl1pPr>
              <a:defRPr>
                <a:latin typeface="+mj-lt"/>
              </a:defRPr>
            </a:lvl1pPr>
          </a:lstStyle>
          <a:p>
            <a:endParaRPr lang="en-US" dirty="0"/>
          </a:p>
        </p:txBody>
      </p:sp>
      <p:sp>
        <p:nvSpPr>
          <p:cNvPr id="5" name="Footer Placeholder 4"/>
          <p:cNvSpPr>
            <a:spLocks noGrp="1"/>
          </p:cNvSpPr>
          <p:nvPr>
            <p:ph type="ftr" sz="quarter" idx="11"/>
          </p:nvPr>
        </p:nvSpPr>
        <p:spPr>
          <a:xfrm>
            <a:off x="4572000" y="0"/>
            <a:ext cx="4114800" cy="274320"/>
          </a:xfrm>
          <a:prstGeom prst="rect">
            <a:avLst/>
          </a:prstGeom>
        </p:spPr>
        <p:txBody>
          <a:bodyPr/>
          <a:lstStyle>
            <a:lvl1pPr>
              <a:defRPr>
                <a:latin typeface="+mj-lt"/>
              </a:defRPr>
            </a:lvl1pPr>
          </a:lstStyle>
          <a:p>
            <a:endParaRPr lang="en-US" dirty="0"/>
          </a:p>
        </p:txBody>
      </p:sp>
      <p:pic>
        <p:nvPicPr>
          <p:cNvPr id="6" name="Picture 5"/>
          <p:cNvPicPr>
            <a:picLocks noChangeAspect="1"/>
          </p:cNvPicPr>
          <p:nvPr userDrawn="1"/>
        </p:nvPicPr>
        <p:blipFill>
          <a:blip r:embed="rId2"/>
          <a:stretch>
            <a:fillRect/>
          </a:stretch>
        </p:blipFill>
        <p:spPr>
          <a:xfrm>
            <a:off x="0" y="5415280"/>
            <a:ext cx="9144000" cy="312420"/>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8045775" y="202741"/>
            <a:ext cx="824230" cy="27947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5415280"/>
            <a:ext cx="9144000" cy="312420"/>
          </a:xfrm>
          <a:prstGeom prst="rect">
            <a:avLst/>
          </a:prstGeom>
        </p:spPr>
      </p:pic>
      <p:sp>
        <p:nvSpPr>
          <p:cNvPr id="8" name="Title Placeholder 1"/>
          <p:cNvSpPr>
            <a:spLocks noGrp="1"/>
          </p:cNvSpPr>
          <p:nvPr>
            <p:ph type="title"/>
          </p:nvPr>
        </p:nvSpPr>
        <p:spPr>
          <a:xfrm>
            <a:off x="457200" y="81882"/>
            <a:ext cx="8229600" cy="5645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2000" b="1" i="0" kern="1200" spc="-100" baseline="0" dirty="0">
                <a:solidFill>
                  <a:schemeClr val="tx2"/>
                </a:solidFill>
                <a:latin typeface="Open Sans Light"/>
                <a:ea typeface="+mj-ea"/>
                <a:cs typeface="Open Sans Light"/>
              </a:defRPr>
            </a:lvl1pPr>
          </a:lstStyle>
          <a:p>
            <a:r>
              <a:rPr lang="en-US" dirty="0" smtClean="0"/>
              <a:t>Click to edit Master title style</a:t>
            </a:r>
            <a:endParaRPr lang="en-US" dirty="0"/>
          </a:p>
        </p:txBody>
      </p:sp>
      <p:sp>
        <p:nvSpPr>
          <p:cNvPr id="9" name="Text Placeholder 2"/>
          <p:cNvSpPr>
            <a:spLocks noGrp="1"/>
          </p:cNvSpPr>
          <p:nvPr>
            <p:ph idx="1" hasCustomPrompt="1"/>
          </p:nvPr>
        </p:nvSpPr>
        <p:spPr>
          <a:xfrm>
            <a:off x="457200" y="804041"/>
            <a:ext cx="8229600" cy="4493173"/>
          </a:xfrm>
          <a:prstGeom prst="rect">
            <a:avLst/>
          </a:prstGeom>
        </p:spPr>
        <p:txBody>
          <a:bodyPr vert="horz" lIns="91440" tIns="45720" rIns="91440" bIns="45720" rtlCol="0">
            <a:normAutofit/>
          </a:bodyPr>
          <a:lstStyle>
            <a:lvl2pPr marL="457200" indent="-220663">
              <a:buFont typeface="Arial" pitchFamily="34" charset="0"/>
              <a:buChar char="•"/>
              <a:defRPr/>
            </a:lvl2pPr>
            <a:lvl3pPr marL="457200" indent="-220663">
              <a:buFont typeface="Arial" pitchFamily="34" charset="0"/>
              <a:buChar char="•"/>
              <a:defRPr/>
            </a:lvl3pPr>
            <a:lvl4pPr marL="457200" indent="-220663">
              <a:buFont typeface="Arial" pitchFamily="34" charset="0"/>
              <a:buChar char="•"/>
              <a:defRPr/>
            </a:lvl4pPr>
            <a:lvl5pPr marL="457200" indent="-220663">
              <a:buFont typeface="Arial" pitchFamily="34" charset="0"/>
              <a:buChar char="•"/>
              <a:defRPr/>
            </a:lvl5pPr>
          </a:lstStyle>
          <a:p>
            <a:pPr lvl="0"/>
            <a:r>
              <a:rPr lang="en-US" dirty="0" smtClean="0"/>
              <a:t>Click to edit Master text styles</a:t>
            </a:r>
          </a:p>
          <a:p>
            <a:pPr lvl="1"/>
            <a:r>
              <a:rPr lang="en-US" dirty="0"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000" b="1" i="0" kern="1200" spc="-100" baseline="0" dirty="0">
                <a:solidFill>
                  <a:schemeClr val="tx2"/>
                </a:solidFill>
                <a:latin typeface="Open Sans Light"/>
                <a:ea typeface="+mj-ea"/>
                <a:cs typeface="Open Sans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766363"/>
            <a:ext cx="3931920" cy="533135"/>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Open Sans Light"/>
                <a:cs typeface="Open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34662"/>
            <a:ext cx="3931920" cy="3890078"/>
          </a:xfrm>
        </p:spPr>
        <p:txBody>
          <a:bodyPr/>
          <a:lstStyle>
            <a:lvl1pPr>
              <a:defRPr sz="2400">
                <a:latin typeface="Open Sans Light"/>
                <a:cs typeface="Open Sans Light"/>
              </a:defRPr>
            </a:lvl1pPr>
            <a:lvl2pPr>
              <a:defRPr sz="2000">
                <a:latin typeface="Open Sans Light"/>
                <a:cs typeface="Open Sans Light"/>
              </a:defRPr>
            </a:lvl2pPr>
            <a:lvl3pPr>
              <a:defRPr sz="1800">
                <a:latin typeface="Open Sans Light"/>
                <a:cs typeface="Open Sans Light"/>
              </a:defRPr>
            </a:lvl3pPr>
            <a:lvl4pPr>
              <a:defRPr sz="1600">
                <a:latin typeface="Open Sans Light"/>
                <a:cs typeface="Open Sans Light"/>
              </a:defRPr>
            </a:lvl4pPr>
            <a:lvl5pPr>
              <a:defRPr sz="1600">
                <a:latin typeface="Open Sans Light"/>
                <a:cs typeface="Open Sans Ligh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766363"/>
            <a:ext cx="3931920" cy="533135"/>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Open Sans Light"/>
                <a:ea typeface="+mn-ea"/>
                <a:cs typeface="Open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434662"/>
            <a:ext cx="3931920" cy="3890078"/>
          </a:xfrm>
        </p:spPr>
        <p:txBody>
          <a:bodyPr/>
          <a:lstStyle>
            <a:lvl1pPr>
              <a:defRPr sz="2400">
                <a:latin typeface="Open Sans Light"/>
                <a:cs typeface="Open Sans Light"/>
              </a:defRPr>
            </a:lvl1pPr>
            <a:lvl2pPr>
              <a:defRPr sz="2000">
                <a:latin typeface="Open Sans Light"/>
                <a:cs typeface="Open Sans Light"/>
              </a:defRPr>
            </a:lvl2pPr>
            <a:lvl3pPr>
              <a:defRPr sz="1800">
                <a:latin typeface="Open Sans Light"/>
                <a:cs typeface="Open Sans Light"/>
              </a:defRPr>
            </a:lvl3pPr>
            <a:lvl4pPr>
              <a:defRPr sz="1600">
                <a:latin typeface="Open Sans Light"/>
                <a:cs typeface="Open Sans Light"/>
              </a:defRPr>
            </a:lvl4pPr>
            <a:lvl5pPr>
              <a:defRPr sz="1600">
                <a:latin typeface="Open Sans Light"/>
                <a:cs typeface="Open Sans Ligh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600200" y="0"/>
            <a:ext cx="2895600" cy="274320"/>
          </a:xfrm>
          <a:prstGeom prst="rect">
            <a:avLst/>
          </a:prstGeom>
        </p:spPr>
        <p:txBody>
          <a:bodyPr/>
          <a:lstStyle>
            <a:lvl1pPr>
              <a:defRPr>
                <a:latin typeface="+mj-lt"/>
              </a:defRPr>
            </a:lvl1pPr>
          </a:lstStyle>
          <a:p>
            <a:endParaRPr lang="en-US" dirty="0"/>
          </a:p>
        </p:txBody>
      </p:sp>
      <p:sp>
        <p:nvSpPr>
          <p:cNvPr id="8" name="Footer Placeholder 7"/>
          <p:cNvSpPr>
            <a:spLocks noGrp="1"/>
          </p:cNvSpPr>
          <p:nvPr>
            <p:ph type="ftr" sz="quarter" idx="11"/>
          </p:nvPr>
        </p:nvSpPr>
        <p:spPr>
          <a:xfrm>
            <a:off x="4572000" y="0"/>
            <a:ext cx="4114800" cy="274320"/>
          </a:xfrm>
          <a:prstGeom prst="rect">
            <a:avLst/>
          </a:prstGeom>
        </p:spPr>
        <p:txBody>
          <a:bodyPr/>
          <a:lstStyle>
            <a:lvl1pPr>
              <a:defRPr>
                <a:latin typeface="+mj-lt"/>
              </a:defRPr>
            </a:lvl1pPr>
          </a:lstStyle>
          <a:p>
            <a:endParaRPr lang="en-US" dirty="0"/>
          </a:p>
        </p:txBody>
      </p:sp>
      <p:cxnSp>
        <p:nvCxnSpPr>
          <p:cNvPr id="11" name="Straight Connector 10"/>
          <p:cNvCxnSpPr/>
          <p:nvPr/>
        </p:nvCxnSpPr>
        <p:spPr>
          <a:xfrm rot="5400000">
            <a:off x="2610247" y="3371453"/>
            <a:ext cx="392430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000" b="1" i="0" kern="1200" spc="-100" baseline="0" dirty="0">
                <a:solidFill>
                  <a:schemeClr val="tx2"/>
                </a:solidFill>
                <a:latin typeface="Open Sans Light"/>
                <a:ea typeface="+mj-ea"/>
                <a:cs typeface="Open Sans Light"/>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600200" y="0"/>
            <a:ext cx="2895600" cy="274320"/>
          </a:xfrm>
          <a:prstGeom prst="rect">
            <a:avLst/>
          </a:prstGeom>
        </p:spPr>
        <p:txBody>
          <a:bodyPr/>
          <a:lstStyle/>
          <a:p>
            <a:endParaRPr lang="en-US" dirty="0"/>
          </a:p>
        </p:txBody>
      </p:sp>
      <p:sp>
        <p:nvSpPr>
          <p:cNvPr id="4" name="Footer Placeholder 3"/>
          <p:cNvSpPr>
            <a:spLocks noGrp="1"/>
          </p:cNvSpPr>
          <p:nvPr>
            <p:ph type="ftr" sz="quarter" idx="11"/>
          </p:nvPr>
        </p:nvSpPr>
        <p:spPr>
          <a:xfrm>
            <a:off x="4572000" y="0"/>
            <a:ext cx="4114800" cy="274320"/>
          </a:xfrm>
          <a:prstGeom prst="rect">
            <a:avLst/>
          </a:prstGeom>
        </p:spPr>
        <p:txBody>
          <a:bodyPr/>
          <a:lstStyle/>
          <a:p>
            <a:endParaRPr lang="en-US" dirty="0"/>
          </a:p>
        </p:txBody>
      </p:sp>
      <p:cxnSp>
        <p:nvCxnSpPr>
          <p:cNvPr id="7" name="Straight Connector 6"/>
          <p:cNvCxnSpPr/>
          <p:nvPr userDrawn="1"/>
        </p:nvCxnSpPr>
        <p:spPr>
          <a:xfrm>
            <a:off x="457206" y="5397500"/>
            <a:ext cx="8237685" cy="0"/>
          </a:xfrm>
          <a:prstGeom prst="line">
            <a:avLst/>
          </a:prstGeom>
          <a:ln w="3175" cap="flat" cmpd="sng">
            <a:round/>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000" b="1" i="0" kern="1200" spc="-100" baseline="0" dirty="0">
                <a:solidFill>
                  <a:schemeClr val="tx2"/>
                </a:solidFill>
                <a:latin typeface="Open Sans Light"/>
                <a:ea typeface="+mj-ea"/>
                <a:cs typeface="Open Sans Ligh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00200" y="0"/>
            <a:ext cx="2895600" cy="274320"/>
          </a:xfrm>
          <a:prstGeom prst="rect">
            <a:avLst/>
          </a:prstGeom>
        </p:spPr>
        <p:txBody>
          <a:bodyPr/>
          <a:lstStyle/>
          <a:p>
            <a:endParaRPr lang="en-US" dirty="0"/>
          </a:p>
        </p:txBody>
      </p:sp>
      <p:sp>
        <p:nvSpPr>
          <p:cNvPr id="5" name="Footer Placeholder 4"/>
          <p:cNvSpPr>
            <a:spLocks noGrp="1"/>
          </p:cNvSpPr>
          <p:nvPr>
            <p:ph type="ftr" sz="quarter" idx="11"/>
          </p:nvPr>
        </p:nvSpPr>
        <p:spPr>
          <a:xfrm>
            <a:off x="4572000" y="0"/>
            <a:ext cx="4114800" cy="274320"/>
          </a:xfrm>
          <a:prstGeom prst="rect">
            <a:avLst/>
          </a:prstGeom>
        </p:spPr>
        <p:txBody>
          <a:bodyPr/>
          <a:lstStyle/>
          <a:p>
            <a:endParaRPr lang="en-US" dirty="0"/>
          </a:p>
        </p:txBody>
      </p:sp>
      <p:cxnSp>
        <p:nvCxnSpPr>
          <p:cNvPr id="8" name="Straight Connector 7"/>
          <p:cNvCxnSpPr/>
          <p:nvPr userDrawn="1"/>
        </p:nvCxnSpPr>
        <p:spPr>
          <a:xfrm>
            <a:off x="457206" y="5397500"/>
            <a:ext cx="8237685" cy="0"/>
          </a:xfrm>
          <a:prstGeom prst="line">
            <a:avLst/>
          </a:prstGeom>
          <a:ln w="3175" cap="flat" cmpd="sng">
            <a:round/>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8000"/>
            <a:ext cx="2057400" cy="4889500"/>
          </a:xfrm>
        </p:spPr>
        <p:txBody>
          <a:bodyPr vert="eaVert" anchor="b"/>
          <a:lstStyle>
            <a:lvl1pPr>
              <a:defRPr>
                <a:latin typeface="Open Sans Semibold"/>
                <a:cs typeface="Open Sans Semibold"/>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508000"/>
            <a:ext cx="6019800" cy="4889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600200" y="0"/>
            <a:ext cx="2895600" cy="274320"/>
          </a:xfrm>
          <a:prstGeom prst="rect">
            <a:avLst/>
          </a:prstGeom>
        </p:spPr>
        <p:txBody>
          <a:bodyPr/>
          <a:lstStyle/>
          <a:p>
            <a:endParaRPr lang="en-US" dirty="0"/>
          </a:p>
        </p:txBody>
      </p:sp>
      <p:sp>
        <p:nvSpPr>
          <p:cNvPr id="5" name="Footer Placeholder 4"/>
          <p:cNvSpPr>
            <a:spLocks noGrp="1"/>
          </p:cNvSpPr>
          <p:nvPr>
            <p:ph type="ftr" sz="quarter" idx="11"/>
          </p:nvPr>
        </p:nvSpPr>
        <p:spPr>
          <a:xfrm>
            <a:off x="4572000" y="0"/>
            <a:ext cx="4114800" cy="274320"/>
          </a:xfrm>
          <a:prstGeom prst="rect">
            <a:avLst/>
          </a:prstGeom>
        </p:spPr>
        <p:txBody>
          <a:bodyPr/>
          <a:lstStyle/>
          <a:p>
            <a:endParaRPr lang="en-US" dirty="0"/>
          </a:p>
        </p:txBody>
      </p:sp>
      <p:cxnSp>
        <p:nvCxnSpPr>
          <p:cNvPr id="8" name="Straight Connector 7"/>
          <p:cNvCxnSpPr/>
          <p:nvPr userDrawn="1"/>
        </p:nvCxnSpPr>
        <p:spPr>
          <a:xfrm>
            <a:off x="457206" y="5397500"/>
            <a:ext cx="8237685" cy="0"/>
          </a:xfrm>
          <a:prstGeom prst="line">
            <a:avLst/>
          </a:prstGeom>
          <a:ln w="3175" cap="flat" cmpd="sng">
            <a:round/>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83988"/>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Placeholder 1"/>
          <p:cNvSpPr>
            <a:spLocks noGrp="1"/>
          </p:cNvSpPr>
          <p:nvPr>
            <p:ph type="title"/>
          </p:nvPr>
        </p:nvSpPr>
        <p:spPr>
          <a:xfrm>
            <a:off x="457200" y="81882"/>
            <a:ext cx="8229600" cy="56450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04041"/>
            <a:ext cx="8229600" cy="4493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GS Doctop Placeholder" hidden="1"/>
          <p:cNvSpPr txBox="1"/>
          <p:nvPr/>
        </p:nvSpPr>
        <p:spPr>
          <a:xfrm>
            <a:off x="546100" y="0"/>
            <a:ext cx="5651500" cy="215444"/>
          </a:xfrm>
          <a:prstGeom prst="rect">
            <a:avLst/>
          </a:prstGeom>
          <a:noFill/>
        </p:spPr>
        <p:txBody>
          <a:bodyPr vert="horz" rtlCol="0">
            <a:spAutoFit/>
          </a:bodyPr>
          <a:lstStyle/>
          <a:p>
            <a:pPr algn="l"/>
            <a:r>
              <a:rPr lang="en-US" sz="800" b="0" dirty="0" smtClean="0">
                <a:latin typeface="Arial"/>
              </a:rPr>
              <a:t>INDOORS2014\4. Presentations\4. Management Presentataion\Company Format\AboutPaytmBusiness_BABA - v4.pptx</a:t>
            </a:r>
            <a:endParaRPr lang="en-US" sz="800" b="0" dirty="0">
              <a:latin typeface="Arial"/>
            </a:endParaRPr>
          </a:p>
        </p:txBody>
      </p:sp>
      <p:sp>
        <p:nvSpPr>
          <p:cNvPr id="20" name="Slide Number Placeholder 19"/>
          <p:cNvSpPr>
            <a:spLocks noGrp="1"/>
          </p:cNvSpPr>
          <p:nvPr>
            <p:ph type="sldNum" sz="quarter" idx="4"/>
          </p:nvPr>
        </p:nvSpPr>
        <p:spPr>
          <a:xfrm>
            <a:off x="457200" y="5437670"/>
            <a:ext cx="2133600" cy="303212"/>
          </a:xfrm>
          <a:prstGeom prst="rect">
            <a:avLst/>
          </a:prstGeom>
        </p:spPr>
        <p:txBody>
          <a:bodyPr vert="horz" lIns="91440" tIns="45720" rIns="91440" bIns="45720" rtlCol="0" anchor="ctr"/>
          <a:lstStyle>
            <a:lvl1pPr algn="l">
              <a:defRPr sz="1200">
                <a:solidFill>
                  <a:schemeClr val="tx1"/>
                </a:solidFill>
              </a:defRPr>
            </a:lvl1pPr>
          </a:lstStyle>
          <a:p>
            <a:fld id="{7D5386A1-FAE5-7B41-976E-92E39C0AFDCF}" type="slidenum">
              <a:rPr lang="en-US" smtClean="0"/>
              <a:pPr/>
              <a:t>‹#›</a:t>
            </a:fld>
            <a:endParaRPr lang="en-US" dirty="0"/>
          </a:p>
        </p:txBody>
      </p:sp>
      <p:pic>
        <p:nvPicPr>
          <p:cNvPr id="12" name="Picture 11"/>
          <p:cNvPicPr>
            <a:picLocks noChangeAspect="1"/>
          </p:cNvPicPr>
          <p:nvPr/>
        </p:nvPicPr>
        <p:blipFill>
          <a:blip r:embed="rId8"/>
          <a:stretch>
            <a:fillRect/>
          </a:stretch>
        </p:blipFill>
        <p:spPr>
          <a:xfrm>
            <a:off x="0" y="5415280"/>
            <a:ext cx="9144000" cy="312420"/>
          </a:xfrm>
          <a:prstGeom prst="rect">
            <a:avLst/>
          </a:prstGeom>
        </p:spPr>
      </p:pic>
      <p:pic>
        <p:nvPicPr>
          <p:cNvPr id="13" name="Picture 12"/>
          <p:cNvPicPr>
            <a:picLocks noChangeAspect="1"/>
          </p:cNvPicPr>
          <p:nvPr/>
        </p:nvPicPr>
        <p:blipFill rotWithShape="1">
          <a:blip r:embed="rId9" cstate="email">
            <a:extLst>
              <a:ext uri="{28A0092B-C50C-407E-A947-70E740481C1C}">
                <a14:useLocalDpi xmlns:a14="http://schemas.microsoft.com/office/drawing/2010/main" xmlns=""/>
              </a:ext>
            </a:extLst>
          </a:blip>
          <a:srcRect/>
          <a:stretch/>
        </p:blipFill>
        <p:spPr>
          <a:xfrm>
            <a:off x="8045775" y="202741"/>
            <a:ext cx="824230" cy="279475"/>
          </a:xfrm>
          <a:prstGeom prst="rect">
            <a:avLst/>
          </a:prstGeom>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9" r:id="rId3"/>
    <p:sldLayoutId id="2147483870" r:id="rId4"/>
    <p:sldLayoutId id="2147483874" r:id="rId5"/>
    <p:sldLayoutId id="2147483875" r:id="rId6"/>
  </p:sldLayoutIdLst>
  <p:timing>
    <p:tnLst>
      <p:par>
        <p:cTn id="1" dur="indefinite" restart="never" nodeType="tmRoot"/>
      </p:par>
    </p:tnLst>
  </p:timing>
  <p:hf hdr="0" ftr="0" dt="0"/>
  <p:txStyles>
    <p:titleStyle>
      <a:lvl1pPr algn="l" defTabSz="914400" rtl="0" eaLnBrk="1" latinLnBrk="0" hangingPunct="1">
        <a:spcBef>
          <a:spcPct val="0"/>
        </a:spcBef>
        <a:buNone/>
        <a:defRPr sz="2000" b="1" i="0" kern="1200" spc="-100" baseline="0">
          <a:solidFill>
            <a:schemeClr val="tx2"/>
          </a:solidFill>
          <a:latin typeface="Open Sans Light"/>
          <a:ea typeface="+mj-ea"/>
          <a:cs typeface="Open Sans Light"/>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1600" b="0" i="0" kern="1200">
          <a:solidFill>
            <a:schemeClr val="tx1"/>
          </a:solidFill>
          <a:latin typeface="Open Sans Light"/>
          <a:ea typeface="+mn-ea"/>
          <a:cs typeface="Open Sans Light"/>
        </a:defRPr>
      </a:lvl1pPr>
      <a:lvl2pPr marL="457200" indent="-182880" algn="l" defTabSz="914400" rtl="0" eaLnBrk="1" latinLnBrk="0" hangingPunct="1">
        <a:spcBef>
          <a:spcPct val="20000"/>
        </a:spcBef>
        <a:buClr>
          <a:schemeClr val="accent1"/>
        </a:buClr>
        <a:buSzPct val="85000"/>
        <a:buFont typeface="Arial" pitchFamily="34" charset="0"/>
        <a:buChar char="•"/>
        <a:defRPr sz="1600" b="0" i="0" kern="1200">
          <a:solidFill>
            <a:schemeClr val="tx1"/>
          </a:solidFill>
          <a:latin typeface="Open Sans Light"/>
          <a:ea typeface="+mn-ea"/>
          <a:cs typeface="Open Sans Light"/>
        </a:defRPr>
      </a:lvl2pPr>
      <a:lvl3pPr marL="731520" indent="-182880" algn="l" defTabSz="914400" rtl="0" eaLnBrk="1" latinLnBrk="0" hangingPunct="1">
        <a:spcBef>
          <a:spcPct val="20000"/>
        </a:spcBef>
        <a:buClr>
          <a:schemeClr val="accent1"/>
        </a:buClr>
        <a:buSzPct val="90000"/>
        <a:buFont typeface="Arial" pitchFamily="34" charset="0"/>
        <a:buChar char="•"/>
        <a:defRPr sz="1600" b="0" i="0" kern="1200">
          <a:solidFill>
            <a:schemeClr val="tx1"/>
          </a:solidFill>
          <a:latin typeface="Open Sans Light"/>
          <a:ea typeface="+mn-ea"/>
          <a:cs typeface="Open Sans Light"/>
        </a:defRPr>
      </a:lvl3pPr>
      <a:lvl4pPr marL="1005840" indent="-182880" algn="l" defTabSz="914400" rtl="0" eaLnBrk="1" latinLnBrk="0" hangingPunct="1">
        <a:spcBef>
          <a:spcPct val="20000"/>
        </a:spcBef>
        <a:buClr>
          <a:schemeClr val="accent1"/>
        </a:buClr>
        <a:buFont typeface="Arial" pitchFamily="34" charset="0"/>
        <a:buChar char="•"/>
        <a:defRPr sz="1600" b="0" i="0" kern="1200">
          <a:solidFill>
            <a:schemeClr val="tx1"/>
          </a:solidFill>
          <a:latin typeface="Open Sans Light"/>
          <a:ea typeface="+mn-ea"/>
          <a:cs typeface="Open Sans Light"/>
        </a:defRPr>
      </a:lvl4pPr>
      <a:lvl5pPr marL="1188720" indent="-137160" algn="l" defTabSz="914400" rtl="0" eaLnBrk="1" latinLnBrk="0" hangingPunct="1">
        <a:spcBef>
          <a:spcPct val="20000"/>
        </a:spcBef>
        <a:buClr>
          <a:schemeClr val="accent1"/>
        </a:buClr>
        <a:buSzPct val="100000"/>
        <a:buFont typeface="Arial" pitchFamily="34" charset="0"/>
        <a:buChar char="•"/>
        <a:defRPr sz="1600" b="0" i="0" kern="1200" baseline="0">
          <a:solidFill>
            <a:schemeClr val="tx1"/>
          </a:solidFill>
          <a:latin typeface="Open Sans Light"/>
          <a:ea typeface="+mn-ea"/>
          <a:cs typeface="Open Sans Light"/>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1781302"/>
            <a:ext cx="8229600" cy="19148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100" normalizeH="0" baseline="0" noProof="0" smtClean="0">
                <a:ln>
                  <a:noFill/>
                </a:ln>
                <a:solidFill>
                  <a:schemeClr val="tx2"/>
                </a:solidFill>
                <a:effectLst/>
                <a:uLnTx/>
                <a:uFillTx/>
                <a:latin typeface="Open Sans Light"/>
                <a:ea typeface="+mj-ea"/>
                <a:cs typeface="Open Sans Light"/>
              </a:rPr>
              <a:t>Catalogue: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100" normalizeH="0" baseline="0" noProof="0" smtClean="0">
                <a:ln>
                  <a:noFill/>
                </a:ln>
                <a:solidFill>
                  <a:schemeClr val="tx2"/>
                </a:solidFill>
                <a:effectLst/>
                <a:uLnTx/>
                <a:uFillTx/>
                <a:latin typeface="Open Sans Light"/>
                <a:ea typeface="+mj-ea"/>
                <a:cs typeface="Open Sans Light"/>
              </a:rPr>
              <a:t>Content </a:t>
            </a:r>
            <a:r>
              <a:rPr kumimoji="0" lang="en-US" sz="5400" b="1" i="0" u="none" strike="noStrike" kern="1200" cap="none" spc="-100" normalizeH="0" baseline="0" noProof="0" dirty="0" smtClean="0">
                <a:ln>
                  <a:noFill/>
                </a:ln>
                <a:solidFill>
                  <a:schemeClr val="tx2"/>
                </a:solidFill>
                <a:effectLst/>
                <a:uLnTx/>
                <a:uFillTx/>
                <a:latin typeface="Open Sans Light"/>
                <a:ea typeface="+mj-ea"/>
                <a:cs typeface="Open Sans Light"/>
              </a:rPr>
              <a:t>Guidelines</a:t>
            </a:r>
            <a:endParaRPr kumimoji="0" lang="en-US" sz="5400" b="1" i="0" u="none" strike="noStrike" kern="1200" cap="none" spc="-100" normalizeH="0" baseline="0" noProof="0" dirty="0">
              <a:ln>
                <a:noFill/>
              </a:ln>
              <a:solidFill>
                <a:schemeClr val="tx2"/>
              </a:solidFill>
              <a:effectLst/>
              <a:uLnTx/>
              <a:uFillTx/>
              <a:latin typeface="Open Sans Light"/>
              <a:ea typeface="+mj-ea"/>
              <a:cs typeface="Open Sans Light"/>
            </a:endParaRPr>
          </a:p>
        </p:txBody>
      </p:sp>
    </p:spTree>
    <p:extLst>
      <p:ext uri="{BB962C8B-B14F-4D97-AF65-F5344CB8AC3E}">
        <p14:creationId xmlns:p14="http://schemas.microsoft.com/office/powerpoint/2010/main" xmlns="" val="3307896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Poor vs. Good Product Descriptions</a:t>
            </a:r>
            <a:endParaRPr lang="en-US" dirty="0"/>
          </a:p>
        </p:txBody>
      </p:sp>
      <p:sp>
        <p:nvSpPr>
          <p:cNvPr id="6" name="Content Placeholder 2"/>
          <p:cNvSpPr txBox="1">
            <a:spLocks/>
          </p:cNvSpPr>
          <p:nvPr/>
        </p:nvSpPr>
        <p:spPr>
          <a:xfrm>
            <a:off x="457200" y="717331"/>
            <a:ext cx="8245366" cy="505827"/>
          </a:xfrm>
          <a:prstGeom prst="rect">
            <a:avLst/>
          </a:prstGeom>
        </p:spPr>
        <p:txBody>
          <a:bodyPr vert="horz" lIns="91440" tIns="45720" rIns="91440" bIns="45720" rtlCol="0">
            <a:noAutofit/>
          </a:bodyPr>
          <a:lstStyle/>
          <a:p>
            <a:pPr lvl="0" defTabSz="914400">
              <a:spcBef>
                <a:spcPct val="20000"/>
              </a:spcBef>
              <a:buClr>
                <a:srgbClr val="629DD1"/>
              </a:buClr>
              <a:buSzPct val="85000"/>
            </a:pPr>
            <a:r>
              <a:rPr lang="en-US" dirty="0" smtClean="0">
                <a:solidFill>
                  <a:prstClr val="black"/>
                </a:solidFill>
                <a:latin typeface="Open Sans Light"/>
                <a:cs typeface="Open Sans Light"/>
              </a:rPr>
              <a:t>Here are some and good examples of product names:</a:t>
            </a:r>
          </a:p>
        </p:txBody>
      </p:sp>
      <p:sp>
        <p:nvSpPr>
          <p:cNvPr id="14" name="Content Placeholder 2"/>
          <p:cNvSpPr>
            <a:spLocks noGrp="1"/>
          </p:cNvSpPr>
          <p:nvPr>
            <p:ph idx="4294967295"/>
          </p:nvPr>
        </p:nvSpPr>
        <p:spPr>
          <a:xfrm>
            <a:off x="4663440" y="1305892"/>
            <a:ext cx="4023360" cy="1746066"/>
          </a:xfrm>
          <a:prstGeom prst="roundRect">
            <a:avLst/>
          </a:prstGeom>
          <a:solidFill>
            <a:srgbClr val="002060"/>
          </a:solidFill>
        </p:spPr>
        <p:txBody>
          <a:bodyPr vert="horz" lIns="91440" tIns="45720" rIns="91440" bIns="45720" rtlCol="0">
            <a:noAutofit/>
          </a:bodyPr>
          <a:lstStyle/>
          <a:p>
            <a:pPr marL="0" indent="0">
              <a:buNone/>
            </a:pPr>
            <a:r>
              <a:rPr lang="en-US" sz="1300" dirty="0" smtClean="0">
                <a:solidFill>
                  <a:schemeClr val="bg1"/>
                </a:solidFill>
                <a:latin typeface="Open Sans Light" pitchFamily="34" charset="0"/>
                <a:ea typeface="Open Sans Light" pitchFamily="34" charset="0"/>
                <a:cs typeface="Open Sans Light" pitchFamily="34" charset="0"/>
              </a:rPr>
              <a:t>More than 140 years after inventing the blue jeans, one thing is clear: Levi’s clothes are loved by the people who wear them—from presidents to movie stars, farmers to fashion icons, entrepreneurs to the everyman. 'Live in Levi’s’ asserts with confidence and pride that Levi’s clothes are indeed for everybody who is not just anybody.</a:t>
            </a:r>
            <a:br>
              <a:rPr lang="en-US" sz="1300" dirty="0" smtClean="0">
                <a:solidFill>
                  <a:schemeClr val="bg1"/>
                </a:solidFill>
                <a:latin typeface="Open Sans Light" pitchFamily="34" charset="0"/>
                <a:ea typeface="Open Sans Light" pitchFamily="34" charset="0"/>
                <a:cs typeface="Open Sans Light" pitchFamily="34" charset="0"/>
              </a:rPr>
            </a:br>
            <a:endParaRPr lang="en-US" sz="1300" dirty="0" smtClean="0">
              <a:solidFill>
                <a:schemeClr val="bg1"/>
              </a:solidFill>
              <a:latin typeface="Open Sans Light" pitchFamily="34" charset="0"/>
              <a:ea typeface="Open Sans Light" pitchFamily="34" charset="0"/>
              <a:cs typeface="Open Sans Light" pitchFamily="34" charset="0"/>
            </a:endParaRPr>
          </a:p>
        </p:txBody>
      </p:sp>
      <p:pic>
        <p:nvPicPr>
          <p:cNvPr id="17"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513691" y="1135019"/>
            <a:ext cx="456454" cy="548640"/>
          </a:xfrm>
          <a:prstGeom prst="rect">
            <a:avLst/>
          </a:prstGeom>
          <a:noFill/>
        </p:spPr>
      </p:pic>
      <p:sp>
        <p:nvSpPr>
          <p:cNvPr id="8" name="Content Placeholder 2"/>
          <p:cNvSpPr>
            <a:spLocks noGrp="1"/>
          </p:cNvSpPr>
          <p:nvPr>
            <p:ph idx="4294967295"/>
          </p:nvPr>
        </p:nvSpPr>
        <p:spPr>
          <a:xfrm>
            <a:off x="507081" y="1305892"/>
            <a:ext cx="4023360" cy="17460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rmAutofit/>
          </a:bodyPr>
          <a:lstStyle/>
          <a:p>
            <a:pPr marL="0" indent="0">
              <a:buNone/>
            </a:pPr>
            <a:r>
              <a:rPr lang="en-US" sz="1400" dirty="0" smtClean="0"/>
              <a:t>Stylish and cool Levi's Blue Cotton Jeans For Men</a:t>
            </a:r>
            <a:endParaRPr lang="en-US" sz="1400" dirty="0" smtClean="0">
              <a:solidFill>
                <a:schemeClr val="bg1"/>
              </a:solidFill>
              <a:latin typeface="Open Sans Light"/>
              <a:cs typeface="Open Sans Light"/>
            </a:endParaRPr>
          </a:p>
        </p:txBody>
      </p:sp>
      <p:pic>
        <p:nvPicPr>
          <p:cNvPr id="9"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249375" y="1158769"/>
            <a:ext cx="470272" cy="548640"/>
          </a:xfrm>
          <a:prstGeom prst="rect">
            <a:avLst/>
          </a:prstGeom>
          <a:noFill/>
        </p:spPr>
      </p:pic>
      <p:sp>
        <p:nvSpPr>
          <p:cNvPr id="13" name="Content Placeholder 2"/>
          <p:cNvSpPr>
            <a:spLocks noGrp="1"/>
          </p:cNvSpPr>
          <p:nvPr>
            <p:ph idx="4294967295"/>
          </p:nvPr>
        </p:nvSpPr>
        <p:spPr>
          <a:xfrm>
            <a:off x="4663439" y="3289072"/>
            <a:ext cx="4023360" cy="1746066"/>
          </a:xfrm>
          <a:prstGeom prst="roundRect">
            <a:avLst/>
          </a:prstGeom>
          <a:solidFill>
            <a:srgbClr val="002060"/>
          </a:solidFill>
        </p:spPr>
        <p:txBody>
          <a:bodyPr vert="horz" lIns="91440" tIns="45720" rIns="91440" bIns="45720" rtlCol="0">
            <a:noAutofit/>
          </a:bodyPr>
          <a:lstStyle/>
          <a:p>
            <a:pPr marL="0" indent="0">
              <a:buNone/>
            </a:pPr>
            <a:r>
              <a:rPr lang="en-US" sz="1400" dirty="0" smtClean="0">
                <a:solidFill>
                  <a:schemeClr val="bg1"/>
                </a:solidFill>
                <a:latin typeface="Open Sans Light" pitchFamily="34" charset="0"/>
                <a:ea typeface="Open Sans Light" pitchFamily="34" charset="0"/>
                <a:cs typeface="Open Sans Light" pitchFamily="34" charset="0"/>
              </a:rPr>
              <a:t>Legend watches are here for stylish men. Grab this sophisticated piece of accessory telling time and statement of fashion. This decorative wristwatch is a top choice for gentlemen and professionals. Moreover, it adds that extra oomph factor to your dressing.</a:t>
            </a:r>
          </a:p>
        </p:txBody>
      </p:sp>
      <p:pic>
        <p:nvPicPr>
          <p:cNvPr id="15"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513690" y="3118199"/>
            <a:ext cx="456454" cy="548640"/>
          </a:xfrm>
          <a:prstGeom prst="rect">
            <a:avLst/>
          </a:prstGeom>
          <a:noFill/>
        </p:spPr>
      </p:pic>
      <p:sp>
        <p:nvSpPr>
          <p:cNvPr id="18" name="Content Placeholder 2"/>
          <p:cNvSpPr>
            <a:spLocks noGrp="1"/>
          </p:cNvSpPr>
          <p:nvPr>
            <p:ph idx="4294967295"/>
          </p:nvPr>
        </p:nvSpPr>
        <p:spPr>
          <a:xfrm>
            <a:off x="507080" y="3289072"/>
            <a:ext cx="4023360" cy="17460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rmAutofit/>
          </a:bodyPr>
          <a:lstStyle/>
          <a:p>
            <a:pPr marL="0" indent="0">
              <a:buNone/>
            </a:pPr>
            <a:r>
              <a:rPr lang="en-US" sz="1400" dirty="0" smtClean="0"/>
              <a:t>Silver Men chronograph watch by Gyanemdra shop phone no. 74629e493 please contact in case of issue.</a:t>
            </a:r>
            <a:endParaRPr lang="en-US" sz="1400" dirty="0" smtClean="0">
              <a:solidFill>
                <a:schemeClr val="bg1"/>
              </a:solidFill>
              <a:latin typeface="Open Sans Light"/>
              <a:cs typeface="Open Sans Light"/>
            </a:endParaRPr>
          </a:p>
        </p:txBody>
      </p:sp>
      <p:pic>
        <p:nvPicPr>
          <p:cNvPr id="19"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249374" y="3141949"/>
            <a:ext cx="470272" cy="54864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Topics</a:t>
            </a:r>
            <a:endParaRPr lang="en-US" dirty="0"/>
          </a:p>
        </p:txBody>
      </p:sp>
      <p:grpSp>
        <p:nvGrpSpPr>
          <p:cNvPr id="2" name="Group 5"/>
          <p:cNvGrpSpPr/>
          <p:nvPr/>
        </p:nvGrpSpPr>
        <p:grpSpPr>
          <a:xfrm>
            <a:off x="1237593" y="1750784"/>
            <a:ext cx="6668814" cy="2213432"/>
            <a:chOff x="1439915" y="2750452"/>
            <a:chExt cx="6668814" cy="2213432"/>
          </a:xfrm>
        </p:grpSpPr>
        <p:sp>
          <p:nvSpPr>
            <p:cNvPr id="8" name="Rounded Rectangle 7"/>
            <p:cNvSpPr/>
            <p:nvPr/>
          </p:nvSpPr>
          <p:spPr>
            <a:xfrm>
              <a:off x="1439915" y="3496703"/>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chemeClr val="bg1"/>
                  </a:solidFill>
                  <a:latin typeface="Open Sans"/>
                </a:rPr>
                <a:t>Product Description</a:t>
              </a:r>
            </a:p>
          </p:txBody>
        </p:sp>
        <p:sp>
          <p:nvSpPr>
            <p:cNvPr id="9" name="Rounded Rectangle 8"/>
            <p:cNvSpPr/>
            <p:nvPr/>
          </p:nvSpPr>
          <p:spPr>
            <a:xfrm>
              <a:off x="1439915" y="2750452"/>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chemeClr val="bg1"/>
                  </a:solidFill>
                  <a:latin typeface="Open Sans"/>
                </a:rPr>
                <a:t>Product Name</a:t>
              </a:r>
            </a:p>
          </p:txBody>
        </p:sp>
        <p:sp>
          <p:nvSpPr>
            <p:cNvPr id="10" name="Rounded Rectangle 9"/>
            <p:cNvSpPr/>
            <p:nvPr/>
          </p:nvSpPr>
          <p:spPr>
            <a:xfrm>
              <a:off x="1439915" y="4288956"/>
              <a:ext cx="6668814" cy="674928"/>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rgbClr val="FFFFFF"/>
                  </a:solidFill>
                  <a:latin typeface="Open Sans"/>
                </a:rPr>
                <a:t>Product Attributes</a:t>
              </a:r>
              <a:endParaRPr lang="en-US" sz="2400" b="1" dirty="0">
                <a:solidFill>
                  <a:srgbClr val="FFFFFF"/>
                </a:solidFill>
                <a:latin typeface="Open Sans"/>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Importance  of Product Attributes</a:t>
            </a:r>
            <a:endParaRPr lang="en-US" dirty="0"/>
          </a:p>
        </p:txBody>
      </p:sp>
      <p:sp>
        <p:nvSpPr>
          <p:cNvPr id="6" name="Content Placeholder 2"/>
          <p:cNvSpPr txBox="1">
            <a:spLocks/>
          </p:cNvSpPr>
          <p:nvPr/>
        </p:nvSpPr>
        <p:spPr>
          <a:xfrm>
            <a:off x="178135" y="741079"/>
            <a:ext cx="3716974" cy="4519689"/>
          </a:xfrm>
          <a:prstGeom prst="rect">
            <a:avLst/>
          </a:prstGeom>
        </p:spPr>
        <p:txBody>
          <a:bodyPr vert="horz" lIns="91440" tIns="45720" rIns="91440" bIns="45720" rtlCol="0">
            <a:noAutofit/>
          </a:bodyPr>
          <a:lstStyle/>
          <a:p>
            <a:pPr defTabSz="914400">
              <a:spcBef>
                <a:spcPct val="20000"/>
              </a:spcBef>
              <a:buClr>
                <a:srgbClr val="629DD1"/>
              </a:buClr>
              <a:buSzPct val="85000"/>
            </a:pPr>
            <a:r>
              <a:rPr lang="en-US" sz="1600" dirty="0" smtClean="0">
                <a:solidFill>
                  <a:prstClr val="black"/>
                </a:solidFill>
                <a:latin typeface="Open Sans Light"/>
                <a:cs typeface="Open Sans Light"/>
              </a:rPr>
              <a:t>Product attributes is the section where detailed features of your products need to be mentioned. This is the section that helps customers find your product and informs them about your product . Therefore, you should add as many attributes as possible.</a:t>
            </a:r>
          </a:p>
          <a:p>
            <a:pPr defTabSz="914400">
              <a:spcBef>
                <a:spcPct val="20000"/>
              </a:spcBef>
              <a:buClr>
                <a:srgbClr val="629DD1"/>
              </a:buClr>
              <a:buSzPct val="85000"/>
            </a:pPr>
            <a:endParaRPr lang="en-US" sz="1600" dirty="0" smtClean="0">
              <a:solidFill>
                <a:prstClr val="black"/>
              </a:solidFill>
              <a:latin typeface="Open Sans Light"/>
              <a:cs typeface="Open Sans Light"/>
            </a:endParaRPr>
          </a:p>
          <a:p>
            <a:pPr defTabSz="914400">
              <a:spcBef>
                <a:spcPct val="20000"/>
              </a:spcBef>
              <a:buClr>
                <a:srgbClr val="629DD1"/>
              </a:buClr>
              <a:buSzPct val="85000"/>
            </a:pPr>
            <a:r>
              <a:rPr lang="en-US" sz="1600" dirty="0" smtClean="0">
                <a:solidFill>
                  <a:prstClr val="black"/>
                </a:solidFill>
                <a:latin typeface="Open Sans Light"/>
                <a:cs typeface="Open Sans Light"/>
              </a:rPr>
              <a:t>Our Product Detail page and catalogue templates have been divided into two parts for attributes:</a:t>
            </a:r>
          </a:p>
          <a:p>
            <a:pPr marL="182880" indent="-182880" defTabSz="914400">
              <a:spcBef>
                <a:spcPct val="20000"/>
              </a:spcBef>
              <a:buClr>
                <a:schemeClr val="accent1"/>
              </a:buClr>
              <a:buSzPct val="85000"/>
              <a:buFont typeface="Arial" pitchFamily="34" charset="0"/>
              <a:buChar char="•"/>
            </a:pPr>
            <a:r>
              <a:rPr lang="en-US" sz="1600" dirty="0" smtClean="0">
                <a:latin typeface="Open Sans Light"/>
                <a:cs typeface="Open Sans Light"/>
              </a:rPr>
              <a:t>Mandatory attribute fields</a:t>
            </a:r>
          </a:p>
          <a:p>
            <a:pPr marL="182880" indent="-182880" defTabSz="914400">
              <a:spcBef>
                <a:spcPct val="20000"/>
              </a:spcBef>
              <a:buClr>
                <a:schemeClr val="accent1"/>
              </a:buClr>
              <a:buSzPct val="85000"/>
              <a:buFont typeface="Arial" pitchFamily="34" charset="0"/>
              <a:buChar char="•"/>
            </a:pPr>
            <a:r>
              <a:rPr lang="en-US" sz="1600" dirty="0" smtClean="0">
                <a:latin typeface="Open Sans Light"/>
                <a:cs typeface="Open Sans Light"/>
              </a:rPr>
              <a:t>Optional attribute fields</a:t>
            </a:r>
            <a:endParaRPr lang="en-US" sz="1600" dirty="0" smtClean="0">
              <a:solidFill>
                <a:prstClr val="black"/>
              </a:solidFill>
              <a:latin typeface="Open Sans Light"/>
              <a:cs typeface="Open Sans Light"/>
            </a:endParaRPr>
          </a:p>
          <a:p>
            <a:pPr defTabSz="914400">
              <a:spcBef>
                <a:spcPct val="20000"/>
              </a:spcBef>
              <a:buClr>
                <a:srgbClr val="629DD1"/>
              </a:buClr>
              <a:buSzPct val="85000"/>
              <a:buFont typeface="Arial" pitchFamily="34" charset="0"/>
              <a:buChar char="•"/>
            </a:pPr>
            <a:endParaRPr lang="en-US" sz="1600" dirty="0" smtClean="0">
              <a:solidFill>
                <a:prstClr val="black"/>
              </a:solidFill>
              <a:latin typeface="Open Sans Light"/>
              <a:cs typeface="Open Sans Light"/>
            </a:endParaRPr>
          </a:p>
        </p:txBody>
      </p:sp>
      <p:pic>
        <p:nvPicPr>
          <p:cNvPr id="12" name="Picture 2"/>
          <p:cNvPicPr>
            <a:picLocks noChangeAspect="1" noChangeArrowheads="1"/>
          </p:cNvPicPr>
          <p:nvPr/>
        </p:nvPicPr>
        <p:blipFill>
          <a:blip r:embed="rId2"/>
          <a:srcRect r="25973"/>
          <a:stretch>
            <a:fillRect/>
          </a:stretch>
        </p:blipFill>
        <p:spPr bwMode="auto">
          <a:xfrm>
            <a:off x="3962281" y="759941"/>
            <a:ext cx="5029200" cy="2410244"/>
          </a:xfrm>
          <a:prstGeom prst="roundRect">
            <a:avLst/>
          </a:prstGeom>
          <a:noFill/>
          <a:ln w="19050">
            <a:solidFill>
              <a:srgbClr val="002060"/>
            </a:solidFill>
            <a:miter lim="800000"/>
            <a:headEnd/>
            <a:tailEnd/>
          </a:ln>
          <a:effectLst/>
        </p:spPr>
      </p:pic>
      <p:pic>
        <p:nvPicPr>
          <p:cNvPr id="2050" name="Picture 2"/>
          <p:cNvPicPr>
            <a:picLocks noChangeAspect="1" noChangeArrowheads="1"/>
          </p:cNvPicPr>
          <p:nvPr/>
        </p:nvPicPr>
        <p:blipFill>
          <a:blip r:embed="rId3"/>
          <a:srcRect r="19983"/>
          <a:stretch>
            <a:fillRect/>
          </a:stretch>
        </p:blipFill>
        <p:spPr bwMode="auto">
          <a:xfrm>
            <a:off x="3962281" y="3449229"/>
            <a:ext cx="5029200" cy="1838794"/>
          </a:xfrm>
          <a:prstGeom prst="roundRect">
            <a:avLst/>
          </a:prstGeom>
          <a:noFill/>
          <a:ln w="19050">
            <a:solidFill>
              <a:srgbClr val="002060"/>
            </a:solidFill>
            <a:miter lim="800000"/>
            <a:headEnd/>
            <a:tailEnd/>
          </a:ln>
          <a:effectLst/>
        </p:spPr>
      </p:pic>
      <p:sp>
        <p:nvSpPr>
          <p:cNvPr id="13" name="TextBox 12"/>
          <p:cNvSpPr txBox="1"/>
          <p:nvPr/>
        </p:nvSpPr>
        <p:spPr>
          <a:xfrm>
            <a:off x="5562481" y="3016326"/>
            <a:ext cx="1828800" cy="249381"/>
          </a:xfrm>
          <a:prstGeom prst="roundRect">
            <a:avLst/>
          </a:prstGeom>
          <a:solidFill>
            <a:srgbClr val="002060"/>
          </a:solidFill>
          <a:ln>
            <a:solidFill>
              <a:srgbClr val="002060"/>
            </a:solidFill>
          </a:ln>
        </p:spPr>
        <p:txBody>
          <a:bodyPr vert="horz" lIns="91440" tIns="45720" rIns="91440" bIns="45720" rtlCol="0">
            <a:noAutofit/>
          </a:bodyPr>
          <a:lstStyle/>
          <a:p>
            <a:pPr algn="ctr" defTabSz="914400">
              <a:spcBef>
                <a:spcPct val="20000"/>
              </a:spcBef>
              <a:buClr>
                <a:srgbClr val="629DD1"/>
              </a:buClr>
              <a:buSzPct val="85000"/>
            </a:pPr>
            <a:r>
              <a:rPr lang="en-US" sz="1000" b="1" dirty="0" smtClean="0">
                <a:solidFill>
                  <a:schemeClr val="bg1"/>
                </a:solidFill>
                <a:latin typeface="Open Sans Light"/>
                <a:cs typeface="Open Sans Light"/>
              </a:rPr>
              <a:t>Mandatory Attributes</a:t>
            </a:r>
          </a:p>
        </p:txBody>
      </p:sp>
      <p:sp>
        <p:nvSpPr>
          <p:cNvPr id="14" name="TextBox 13"/>
          <p:cNvSpPr txBox="1"/>
          <p:nvPr/>
        </p:nvSpPr>
        <p:spPr>
          <a:xfrm>
            <a:off x="5562481" y="5106383"/>
            <a:ext cx="1828800" cy="249381"/>
          </a:xfrm>
          <a:prstGeom prst="roundRect">
            <a:avLst/>
          </a:prstGeom>
          <a:solidFill>
            <a:srgbClr val="002060"/>
          </a:solidFill>
          <a:ln>
            <a:solidFill>
              <a:srgbClr val="002060"/>
            </a:solidFill>
          </a:ln>
        </p:spPr>
        <p:txBody>
          <a:bodyPr vert="horz" lIns="91440" tIns="45720" rIns="91440" bIns="45720" rtlCol="0">
            <a:noAutofit/>
          </a:bodyPr>
          <a:lstStyle/>
          <a:p>
            <a:pPr algn="ctr" defTabSz="914400">
              <a:spcBef>
                <a:spcPct val="20000"/>
              </a:spcBef>
              <a:buClr>
                <a:srgbClr val="629DD1"/>
              </a:buClr>
              <a:buSzPct val="85000"/>
            </a:pPr>
            <a:r>
              <a:rPr lang="en-US" sz="1000" b="1" dirty="0" smtClean="0">
                <a:solidFill>
                  <a:schemeClr val="bg1"/>
                </a:solidFill>
                <a:latin typeface="Open Sans Light"/>
                <a:cs typeface="Open Sans Light"/>
              </a:rPr>
              <a:t>Optional Attributes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Guidelines</a:t>
            </a:r>
            <a:endParaRPr lang="en-US" dirty="0"/>
          </a:p>
        </p:txBody>
      </p:sp>
      <p:sp>
        <p:nvSpPr>
          <p:cNvPr id="6" name="Content Placeholder 2"/>
          <p:cNvSpPr txBox="1">
            <a:spLocks/>
          </p:cNvSpPr>
          <p:nvPr/>
        </p:nvSpPr>
        <p:spPr>
          <a:xfrm>
            <a:off x="457200" y="741080"/>
            <a:ext cx="8294913" cy="4436562"/>
          </a:xfrm>
          <a:prstGeom prst="rect">
            <a:avLst/>
          </a:prstGeom>
        </p:spPr>
        <p:txBody>
          <a:bodyPr vert="horz" lIns="91440" tIns="45720" rIns="91440" bIns="45720" rtlCol="0">
            <a:noAutofit/>
          </a:bodyPr>
          <a:lstStyle/>
          <a:p>
            <a:pPr defTabSz="914400">
              <a:spcBef>
                <a:spcPct val="20000"/>
              </a:spcBef>
              <a:buClr>
                <a:srgbClr val="629DD1"/>
              </a:buClr>
              <a:buSzPct val="85000"/>
            </a:pPr>
            <a:r>
              <a:rPr lang="en-US" dirty="0" smtClean="0">
                <a:solidFill>
                  <a:prstClr val="black"/>
                </a:solidFill>
                <a:latin typeface="Open Sans Light"/>
                <a:cs typeface="Open Sans Light"/>
              </a:rPr>
              <a:t>Here are some things to keep in mind while listing the attributes of your products:</a:t>
            </a:r>
          </a:p>
          <a:p>
            <a:pPr defTabSz="914400">
              <a:spcBef>
                <a:spcPct val="20000"/>
              </a:spcBef>
              <a:buClr>
                <a:srgbClr val="629DD1"/>
              </a:buClr>
              <a:buSzPct val="85000"/>
            </a:pPr>
            <a:endParaRPr lang="en-US" dirty="0" smtClean="0">
              <a:solidFill>
                <a:prstClr val="black"/>
              </a:solidFill>
              <a:latin typeface="Open Sans Light"/>
              <a:cs typeface="Open Sans Light"/>
            </a:endParaRPr>
          </a:p>
          <a:p>
            <a:pPr marL="182880" indent="-182880" defTabSz="914400">
              <a:spcBef>
                <a:spcPct val="20000"/>
              </a:spcBef>
              <a:buClr>
                <a:schemeClr val="accent1"/>
              </a:buClr>
              <a:buSzPct val="85000"/>
              <a:buFont typeface="Arial" pitchFamily="34" charset="0"/>
              <a:buChar char="•"/>
            </a:pPr>
            <a:r>
              <a:rPr lang="en-US" dirty="0" smtClean="0">
                <a:latin typeface="Open Sans Light"/>
                <a:cs typeface="Open Sans Light"/>
              </a:rPr>
              <a:t>Always mention as many attributes as possible. This helps your customers make purchase decisions and ensures increase in sales.</a:t>
            </a:r>
          </a:p>
          <a:p>
            <a:pPr marL="182880" indent="-182880" defTabSz="914400">
              <a:spcBef>
                <a:spcPct val="20000"/>
              </a:spcBef>
              <a:buClr>
                <a:schemeClr val="accent1"/>
              </a:buClr>
              <a:buSzPct val="85000"/>
              <a:buFont typeface="Arial" pitchFamily="34" charset="0"/>
              <a:buChar char="•"/>
            </a:pPr>
            <a:r>
              <a:rPr lang="en-US" dirty="0" smtClean="0">
                <a:latin typeface="Open Sans Light"/>
                <a:cs typeface="Open Sans Light"/>
              </a:rPr>
              <a:t>Do not ignore optional attributes fields. Fill as many optional fields as possible.</a:t>
            </a:r>
          </a:p>
          <a:p>
            <a:pPr marL="182880" indent="-182880" defTabSz="914400">
              <a:spcBef>
                <a:spcPct val="20000"/>
              </a:spcBef>
              <a:buClr>
                <a:schemeClr val="accent1"/>
              </a:buClr>
              <a:buSzPct val="85000"/>
              <a:buFont typeface="Arial" pitchFamily="34" charset="0"/>
              <a:buChar char="•"/>
            </a:pPr>
            <a:r>
              <a:rPr lang="en-US" dirty="0" smtClean="0">
                <a:latin typeface="Open Sans Light"/>
                <a:cs typeface="Open Sans Light"/>
              </a:rPr>
              <a:t>Ensure that you select the value of the attributes from the options that are already provided in the template. This helps customers add filters and find your product easily.</a:t>
            </a:r>
          </a:p>
          <a:p>
            <a:pPr marL="182880" indent="-182880" defTabSz="914400">
              <a:spcBef>
                <a:spcPct val="20000"/>
              </a:spcBef>
              <a:buClr>
                <a:schemeClr val="accent1"/>
              </a:buClr>
              <a:buSzPct val="85000"/>
              <a:buFont typeface="Arial" pitchFamily="34" charset="0"/>
              <a:buChar char="•"/>
            </a:pPr>
            <a:r>
              <a:rPr lang="en-US" dirty="0" smtClean="0">
                <a:latin typeface="Open Sans Light"/>
                <a:cs typeface="Open Sans Light"/>
              </a:rPr>
              <a:t>In case of electronics, you should mention all mandatory and optional technical attributes accurately.</a:t>
            </a:r>
          </a:p>
          <a:p>
            <a:pPr marL="182880" indent="-182880" defTabSz="914400">
              <a:spcBef>
                <a:spcPct val="20000"/>
              </a:spcBef>
              <a:buClr>
                <a:schemeClr val="accent1"/>
              </a:buClr>
              <a:buSzPct val="85000"/>
              <a:buFont typeface="Arial" pitchFamily="34" charset="0"/>
              <a:buChar char="•"/>
            </a:pPr>
            <a:endParaRPr lang="en-US" dirty="0" smtClean="0">
              <a:latin typeface="Open Sans Light"/>
              <a:cs typeface="Open Sans 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55" y="2440002"/>
            <a:ext cx="8229600" cy="682232"/>
          </a:xfrm>
        </p:spPr>
        <p:txBody>
          <a:bodyPr>
            <a:noAutofit/>
          </a:bodyPr>
          <a:lstStyle/>
          <a:p>
            <a:r>
              <a:rPr lang="en-US" sz="4800" dirty="0" smtClean="0">
                <a:latin typeface="Open Sans"/>
                <a:cs typeface="Open Sans"/>
              </a:rPr>
              <a:t>Thank you!</a:t>
            </a:r>
            <a:endParaRPr lang="en-US" sz="4800" dirty="0">
              <a:latin typeface="Open Sans"/>
              <a:cs typeface="Open Sans"/>
            </a:endParaRPr>
          </a:p>
        </p:txBody>
      </p:sp>
      <p:pic>
        <p:nvPicPr>
          <p:cNvPr id="5" name="Picture 2" descr="C:\Users\amit.sinha\Downloads\go-big-or-go-home.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4578051" y="2588121"/>
            <a:ext cx="4232882" cy="2480666"/>
          </a:xfrm>
          <a:prstGeom prst="rect">
            <a:avLst/>
          </a:prstGeom>
          <a:noFill/>
        </p:spPr>
      </p:pic>
    </p:spTree>
    <p:extLst>
      <p:ext uri="{BB962C8B-B14F-4D97-AF65-F5344CB8AC3E}">
        <p14:creationId xmlns:p14="http://schemas.microsoft.com/office/powerpoint/2010/main" xmlns="" val="323880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2"/>
          <p:cNvSpPr>
            <a:spLocks noGrp="1"/>
          </p:cNvSpPr>
          <p:nvPr>
            <p:ph idx="4294967295"/>
          </p:nvPr>
        </p:nvSpPr>
        <p:spPr>
          <a:xfrm>
            <a:off x="252242" y="709446"/>
            <a:ext cx="8606750" cy="1321235"/>
          </a:xfrm>
        </p:spPr>
        <p:txBody>
          <a:bodyPr>
            <a:normAutofit/>
          </a:bodyPr>
          <a:lstStyle/>
          <a:p>
            <a:pPr marL="0" indent="0">
              <a:buNone/>
            </a:pPr>
            <a:r>
              <a:rPr lang="en-US" sz="1400" dirty="0" smtClean="0"/>
              <a:t>A catalogue should include all necessary information about a product so customers can make an informed purchase decision. A catalogue page, also called the Product Details page, typically includes:</a:t>
            </a:r>
          </a:p>
          <a:p>
            <a:pPr marL="228600" indent="-228600"/>
            <a:r>
              <a:rPr lang="en-US" sz="1400" dirty="0" smtClean="0"/>
              <a:t>Product name</a:t>
            </a:r>
          </a:p>
          <a:p>
            <a:pPr marL="228600" indent="-228600"/>
            <a:r>
              <a:rPr lang="en-US" sz="1400" dirty="0" smtClean="0"/>
              <a:t>Product description</a:t>
            </a:r>
          </a:p>
          <a:p>
            <a:pPr marL="228600" indent="-228600"/>
            <a:r>
              <a:rPr lang="en-US" sz="1400" dirty="0" smtClean="0"/>
              <a:t>Product attributes – mandatory and optional fields</a:t>
            </a:r>
          </a:p>
        </p:txBody>
      </p:sp>
      <p:pic>
        <p:nvPicPr>
          <p:cNvPr id="1026" name="Picture 2"/>
          <p:cNvPicPr>
            <a:picLocks noChangeAspect="1" noChangeArrowheads="1"/>
          </p:cNvPicPr>
          <p:nvPr/>
        </p:nvPicPr>
        <p:blipFill>
          <a:blip r:embed="rId2"/>
          <a:srcRect/>
          <a:stretch>
            <a:fillRect/>
          </a:stretch>
        </p:blipFill>
        <p:spPr bwMode="auto">
          <a:xfrm>
            <a:off x="1959429" y="2123395"/>
            <a:ext cx="5225142" cy="945696"/>
          </a:xfrm>
          <a:prstGeom prst="roundRect">
            <a:avLst/>
          </a:prstGeom>
          <a:noFill/>
          <a:ln w="19050">
            <a:solidFill>
              <a:srgbClr val="002060"/>
            </a:solidFill>
            <a:miter lim="800000"/>
            <a:headEnd/>
            <a:tailEnd/>
          </a:ln>
          <a:effectLst/>
        </p:spPr>
      </p:pic>
      <p:sp>
        <p:nvSpPr>
          <p:cNvPr id="10" name="TextBox 9"/>
          <p:cNvSpPr txBox="1"/>
          <p:nvPr/>
        </p:nvSpPr>
        <p:spPr>
          <a:xfrm>
            <a:off x="6278873" y="2442355"/>
            <a:ext cx="1828800" cy="246221"/>
          </a:xfrm>
          <a:prstGeom prst="rect">
            <a:avLst/>
          </a:prstGeom>
          <a:solidFill>
            <a:srgbClr val="002060"/>
          </a:solidFill>
          <a:ln w="38100">
            <a:solidFill>
              <a:srgbClr val="002060"/>
            </a:solidFill>
          </a:ln>
        </p:spPr>
        <p:txBody>
          <a:bodyPr wrap="square" rtlCol="0">
            <a:spAutoFit/>
          </a:bodyPr>
          <a:lstStyle/>
          <a:p>
            <a:pPr algn="ctr"/>
            <a:r>
              <a:rPr lang="en-US" sz="1000" b="1" dirty="0" smtClean="0">
                <a:solidFill>
                  <a:schemeClr val="bg1"/>
                </a:solidFill>
                <a:latin typeface="Open Sans" pitchFamily="34" charset="0"/>
                <a:ea typeface="Open Sans" pitchFamily="34" charset="0"/>
                <a:cs typeface="Open Sans" pitchFamily="34" charset="0"/>
              </a:rPr>
              <a:t>Product Name</a:t>
            </a:r>
            <a:endParaRPr lang="en-US" sz="1000" b="1" dirty="0">
              <a:solidFill>
                <a:schemeClr val="bg1"/>
              </a:solidFill>
              <a:latin typeface="Open Sans" pitchFamily="34" charset="0"/>
              <a:ea typeface="Open Sans" pitchFamily="34" charset="0"/>
              <a:cs typeface="Open Sans" pitchFamily="34" charset="0"/>
            </a:endParaRPr>
          </a:p>
        </p:txBody>
      </p:sp>
      <p:grpSp>
        <p:nvGrpSpPr>
          <p:cNvPr id="17" name="Group 16"/>
          <p:cNvGrpSpPr/>
          <p:nvPr/>
        </p:nvGrpSpPr>
        <p:grpSpPr>
          <a:xfrm>
            <a:off x="296887" y="3230088"/>
            <a:ext cx="3618610" cy="2018681"/>
            <a:chOff x="415637" y="3313213"/>
            <a:chExt cx="3618610" cy="2018681"/>
          </a:xfrm>
        </p:grpSpPr>
        <p:pic>
          <p:nvPicPr>
            <p:cNvPr id="14" name="Picture 2"/>
            <p:cNvPicPr>
              <a:picLocks noChangeAspect="1" noChangeArrowheads="1"/>
            </p:cNvPicPr>
            <p:nvPr/>
          </p:nvPicPr>
          <p:blipFill>
            <a:blip r:embed="rId3"/>
            <a:srcRect l="1150" t="3963" r="1504" b="4840"/>
            <a:stretch>
              <a:fillRect/>
            </a:stretch>
          </p:blipFill>
          <p:spPr bwMode="auto">
            <a:xfrm>
              <a:off x="415637" y="3313213"/>
              <a:ext cx="3618610" cy="1852551"/>
            </a:xfrm>
            <a:prstGeom prst="roundRect">
              <a:avLst/>
            </a:prstGeom>
            <a:noFill/>
            <a:ln w="19050">
              <a:solidFill>
                <a:srgbClr val="002060"/>
              </a:solidFill>
              <a:miter lim="800000"/>
              <a:headEnd/>
              <a:tailEnd/>
            </a:ln>
            <a:effectLst/>
          </p:spPr>
        </p:pic>
        <p:sp>
          <p:nvSpPr>
            <p:cNvPr id="15" name="TextBox 14"/>
            <p:cNvSpPr txBox="1"/>
            <p:nvPr/>
          </p:nvSpPr>
          <p:spPr>
            <a:xfrm>
              <a:off x="1178174" y="5085673"/>
              <a:ext cx="2093537" cy="246221"/>
            </a:xfrm>
            <a:prstGeom prst="rect">
              <a:avLst/>
            </a:prstGeom>
            <a:solidFill>
              <a:srgbClr val="002060"/>
            </a:solidFill>
            <a:ln w="38100">
              <a:solidFill>
                <a:srgbClr val="002060"/>
              </a:solidFill>
            </a:ln>
          </p:spPr>
          <p:txBody>
            <a:bodyPr wrap="square" rtlCol="0">
              <a:spAutoFit/>
            </a:bodyPr>
            <a:lstStyle/>
            <a:p>
              <a:pPr algn="ctr"/>
              <a:r>
                <a:rPr lang="en-US" sz="1000" b="1" dirty="0" smtClean="0">
                  <a:solidFill>
                    <a:schemeClr val="bg1"/>
                  </a:solidFill>
                  <a:latin typeface="Open Sans" pitchFamily="34" charset="0"/>
                  <a:ea typeface="Open Sans" pitchFamily="34" charset="0"/>
                  <a:cs typeface="Open Sans" pitchFamily="34" charset="0"/>
                </a:rPr>
                <a:t>Product Description</a:t>
              </a:r>
              <a:endParaRPr lang="en-US" sz="1000" b="1" dirty="0">
                <a:solidFill>
                  <a:schemeClr val="bg1"/>
                </a:solidFill>
                <a:latin typeface="Open Sans" pitchFamily="34" charset="0"/>
                <a:ea typeface="Open Sans" pitchFamily="34" charset="0"/>
                <a:cs typeface="Open Sans" pitchFamily="34" charset="0"/>
              </a:endParaRPr>
            </a:p>
          </p:txBody>
        </p:sp>
      </p:grpSp>
      <p:pic>
        <p:nvPicPr>
          <p:cNvPr id="16" name="Picture 2"/>
          <p:cNvPicPr>
            <a:picLocks noChangeAspect="1" noChangeArrowheads="1"/>
          </p:cNvPicPr>
          <p:nvPr/>
        </p:nvPicPr>
        <p:blipFill>
          <a:blip r:embed="rId4"/>
          <a:srcRect/>
          <a:stretch>
            <a:fillRect/>
          </a:stretch>
        </p:blipFill>
        <p:spPr bwMode="auto">
          <a:xfrm>
            <a:off x="4102336" y="3300629"/>
            <a:ext cx="4889053" cy="1734507"/>
          </a:xfrm>
          <a:prstGeom prst="roundRect">
            <a:avLst/>
          </a:prstGeom>
          <a:noFill/>
          <a:ln w="19050">
            <a:solidFill>
              <a:srgbClr val="002060"/>
            </a:solidFill>
            <a:miter lim="800000"/>
            <a:headEnd/>
            <a:tailEnd/>
          </a:ln>
          <a:effectLst/>
        </p:spPr>
      </p:pic>
      <p:sp>
        <p:nvSpPr>
          <p:cNvPr id="18" name="TextBox 17"/>
          <p:cNvSpPr txBox="1"/>
          <p:nvPr/>
        </p:nvSpPr>
        <p:spPr>
          <a:xfrm>
            <a:off x="5632462" y="5002548"/>
            <a:ext cx="1828800" cy="246221"/>
          </a:xfrm>
          <a:prstGeom prst="rect">
            <a:avLst/>
          </a:prstGeom>
          <a:solidFill>
            <a:srgbClr val="002060"/>
          </a:solidFill>
          <a:ln w="38100">
            <a:solidFill>
              <a:srgbClr val="002060"/>
            </a:solidFill>
          </a:ln>
        </p:spPr>
        <p:txBody>
          <a:bodyPr wrap="square" rtlCol="0">
            <a:spAutoFit/>
          </a:bodyPr>
          <a:lstStyle/>
          <a:p>
            <a:pPr algn="ctr"/>
            <a:r>
              <a:rPr lang="en-US" sz="1000" b="1" dirty="0" smtClean="0">
                <a:solidFill>
                  <a:schemeClr val="bg1"/>
                </a:solidFill>
                <a:latin typeface="Open Sans" pitchFamily="34" charset="0"/>
                <a:ea typeface="Open Sans" pitchFamily="34" charset="0"/>
                <a:cs typeface="Open Sans" pitchFamily="34" charset="0"/>
              </a:rPr>
              <a:t>Product Attributes</a:t>
            </a:r>
            <a:endParaRPr lang="en-US" sz="1000" b="1" dirty="0">
              <a:solidFill>
                <a:schemeClr val="bg1"/>
              </a:solidFill>
              <a:latin typeface="Open Sans" pitchFamily="34" charset="0"/>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Topics</a:t>
            </a:r>
            <a:endParaRPr lang="en-US" dirty="0"/>
          </a:p>
        </p:txBody>
      </p:sp>
      <p:grpSp>
        <p:nvGrpSpPr>
          <p:cNvPr id="6" name="Group 5"/>
          <p:cNvGrpSpPr/>
          <p:nvPr/>
        </p:nvGrpSpPr>
        <p:grpSpPr>
          <a:xfrm>
            <a:off x="1237593" y="1750784"/>
            <a:ext cx="6668814" cy="2213432"/>
            <a:chOff x="1439915" y="2750452"/>
            <a:chExt cx="6668814" cy="2213432"/>
          </a:xfrm>
        </p:grpSpPr>
        <p:sp>
          <p:nvSpPr>
            <p:cNvPr id="8" name="Rounded Rectangle 7"/>
            <p:cNvSpPr/>
            <p:nvPr/>
          </p:nvSpPr>
          <p:spPr>
            <a:xfrm>
              <a:off x="1439915" y="3496703"/>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chemeClr val="bg1"/>
                  </a:solidFill>
                  <a:latin typeface="Open Sans"/>
                </a:rPr>
                <a:t>Product Description</a:t>
              </a:r>
            </a:p>
          </p:txBody>
        </p:sp>
        <p:sp>
          <p:nvSpPr>
            <p:cNvPr id="9" name="Rounded Rectangle 8"/>
            <p:cNvSpPr/>
            <p:nvPr/>
          </p:nvSpPr>
          <p:spPr>
            <a:xfrm>
              <a:off x="1439915" y="2750452"/>
              <a:ext cx="6668814" cy="674928"/>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rgbClr val="FFFFFF"/>
                  </a:solidFill>
                  <a:latin typeface="Open Sans"/>
                </a:rPr>
                <a:t>Product Name</a:t>
              </a:r>
            </a:p>
          </p:txBody>
        </p:sp>
        <p:sp>
          <p:nvSpPr>
            <p:cNvPr id="10" name="Rounded Rectangle 9"/>
            <p:cNvSpPr/>
            <p:nvPr/>
          </p:nvSpPr>
          <p:spPr>
            <a:xfrm>
              <a:off x="1439915" y="4288956"/>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algn="ctr"/>
              <a:r>
                <a:rPr lang="en-US" sz="2400" b="1" dirty="0" smtClean="0">
                  <a:solidFill>
                    <a:schemeClr val="bg1"/>
                  </a:solidFill>
                  <a:latin typeface="Open Sans"/>
                </a:rPr>
                <a:t>Product Attributes</a:t>
              </a:r>
              <a:endParaRPr lang="en-US" sz="2400" b="1" dirty="0">
                <a:solidFill>
                  <a:schemeClr val="bg1"/>
                </a:solidFill>
                <a:latin typeface="Open Sans"/>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Importance and Components of Product Name</a:t>
            </a:r>
            <a:endParaRPr lang="en-US" dirty="0"/>
          </a:p>
        </p:txBody>
      </p:sp>
      <p:sp>
        <p:nvSpPr>
          <p:cNvPr id="6" name="Content Placeholder 2"/>
          <p:cNvSpPr txBox="1">
            <a:spLocks/>
          </p:cNvSpPr>
          <p:nvPr/>
        </p:nvSpPr>
        <p:spPr>
          <a:xfrm>
            <a:off x="457200" y="931081"/>
            <a:ext cx="8176161" cy="3557792"/>
          </a:xfrm>
          <a:prstGeom prst="rect">
            <a:avLst/>
          </a:prstGeom>
        </p:spPr>
        <p:txBody>
          <a:bodyPr vert="horz" lIns="91440" tIns="45720" rIns="91440" bIns="45720" rtlCol="0">
            <a:noAutofit/>
          </a:bodyPr>
          <a:lstStyle/>
          <a:p>
            <a:pPr lvl="0" defTabSz="914400">
              <a:spcBef>
                <a:spcPct val="20000"/>
              </a:spcBef>
              <a:buClr>
                <a:srgbClr val="629DD1"/>
              </a:buClr>
              <a:buSzPct val="85000"/>
            </a:pPr>
            <a:r>
              <a:rPr lang="en-US" sz="1400" dirty="0" smtClean="0">
                <a:solidFill>
                  <a:prstClr val="black"/>
                </a:solidFill>
                <a:latin typeface="Open Sans Light"/>
                <a:cs typeface="Open Sans Light"/>
              </a:rPr>
              <a:t>Product name is the most critical elements of your catalogue as it directly determines how many views your product will receive. After images, an informative product name plays a vital role in grabbing the interest of your potential customers. Typically, a product name should include the following components:</a:t>
            </a:r>
          </a:p>
          <a:p>
            <a:pPr lvl="0" defTabSz="914400">
              <a:spcBef>
                <a:spcPct val="20000"/>
              </a:spcBef>
              <a:buClr>
                <a:srgbClr val="629DD1"/>
              </a:buClr>
              <a:buSzPct val="85000"/>
            </a:pPr>
            <a:endParaRPr lang="en-US" sz="1400" dirty="0" smtClean="0">
              <a:solidFill>
                <a:prstClr val="black"/>
              </a:solidFill>
              <a:latin typeface="Open Sans Light"/>
              <a:cs typeface="Open Sans Light"/>
            </a:endParaRPr>
          </a:p>
        </p:txBody>
      </p:sp>
      <p:pic>
        <p:nvPicPr>
          <p:cNvPr id="15"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93505" y="1823789"/>
            <a:ext cx="783786" cy="914400"/>
          </a:xfrm>
          <a:prstGeom prst="rect">
            <a:avLst/>
          </a:prstGeom>
          <a:noFill/>
        </p:spPr>
      </p:pic>
      <p:pic>
        <p:nvPicPr>
          <p:cNvPr id="17"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288069" y="1823789"/>
            <a:ext cx="760755" cy="914400"/>
          </a:xfrm>
          <a:prstGeom prst="rect">
            <a:avLst/>
          </a:prstGeom>
          <a:noFill/>
        </p:spPr>
      </p:pic>
      <p:graphicFrame>
        <p:nvGraphicFramePr>
          <p:cNvPr id="8" name="Table 7"/>
          <p:cNvGraphicFramePr>
            <a:graphicFrameLocks noGrp="1"/>
          </p:cNvGraphicFramePr>
          <p:nvPr/>
        </p:nvGraphicFramePr>
        <p:xfrm>
          <a:off x="296883" y="2078166"/>
          <a:ext cx="8621486" cy="3048409"/>
        </p:xfrm>
        <a:graphic>
          <a:graphicData uri="http://schemas.openxmlformats.org/drawingml/2006/table">
            <a:tbl>
              <a:tblPr firstRow="1" bandRow="1">
                <a:tableStyleId>{5C22544A-7EE6-4342-B048-85BDC9FD1C3A}</a:tableStyleId>
              </a:tblPr>
              <a:tblGrid>
                <a:gridCol w="1695836"/>
                <a:gridCol w="4518276"/>
                <a:gridCol w="2407374"/>
              </a:tblGrid>
              <a:tr h="405400">
                <a:tc gridSpan="2">
                  <a:txBody>
                    <a:bodyPr/>
                    <a:lstStyle/>
                    <a:p>
                      <a:pPr algn="l"/>
                      <a:r>
                        <a:rPr lang="en-US" sz="1200" b="1" dirty="0" smtClean="0">
                          <a:latin typeface="Open Sans" pitchFamily="34" charset="0"/>
                          <a:ea typeface="Open Sans" pitchFamily="34" charset="0"/>
                          <a:cs typeface="Open Sans" pitchFamily="34" charset="0"/>
                        </a:rPr>
                        <a:t>Components of Product Name</a:t>
                      </a:r>
                      <a:endParaRPr lang="en-US" sz="1200" b="1" dirty="0">
                        <a:latin typeface="Open Sans" pitchFamily="34" charset="0"/>
                        <a:ea typeface="Open Sans" pitchFamily="34" charset="0"/>
                        <a:cs typeface="Open Sans" pitchFamily="34" charset="0"/>
                      </a:endParaRPr>
                    </a:p>
                  </a:txBody>
                  <a:tcPr anchor="ctr">
                    <a:solidFill>
                      <a:srgbClr val="002060"/>
                    </a:solidFill>
                  </a:tcPr>
                </a:tc>
                <a:tc hMerge="1">
                  <a:txBody>
                    <a:bodyPr/>
                    <a:lstStyle/>
                    <a:p>
                      <a:endParaRPr lang="en-US" sz="1400" b="1" dirty="0">
                        <a:latin typeface="Open Sans" pitchFamily="34" charset="0"/>
                        <a:ea typeface="Open Sans" pitchFamily="34" charset="0"/>
                        <a:cs typeface="Open Sans" pitchFamily="34" charset="0"/>
                      </a:endParaRPr>
                    </a:p>
                  </a:txBody>
                  <a:tcPr anchor="ctr"/>
                </a:tc>
                <a:tc>
                  <a:txBody>
                    <a:bodyPr/>
                    <a:lstStyle/>
                    <a:p>
                      <a:r>
                        <a:rPr lang="en-US" sz="1200" b="1" dirty="0" smtClean="0">
                          <a:latin typeface="Open Sans" pitchFamily="34" charset="0"/>
                          <a:ea typeface="Open Sans" pitchFamily="34" charset="0"/>
                          <a:cs typeface="Open Sans" pitchFamily="34" charset="0"/>
                        </a:rPr>
                        <a:t>Example</a:t>
                      </a:r>
                      <a:endParaRPr lang="en-US" sz="1200" b="1" dirty="0">
                        <a:latin typeface="Open Sans" pitchFamily="34" charset="0"/>
                        <a:ea typeface="Open Sans" pitchFamily="34" charset="0"/>
                        <a:cs typeface="Open Sans" pitchFamily="34" charset="0"/>
                      </a:endParaRPr>
                    </a:p>
                  </a:txBody>
                  <a:tcPr anchor="ctr">
                    <a:solidFill>
                      <a:srgbClr val="002060"/>
                    </a:solidFill>
                  </a:tcPr>
                </a:tc>
              </a:tr>
              <a:tr h="545723">
                <a:tc>
                  <a:txBody>
                    <a:bodyPr/>
                    <a:lstStyle/>
                    <a:p>
                      <a:r>
                        <a:rPr lang="en-US" sz="1200" b="1" dirty="0" smtClean="0">
                          <a:latin typeface="Open Sans" pitchFamily="34" charset="0"/>
                          <a:ea typeface="Open Sans" pitchFamily="34" charset="0"/>
                          <a:cs typeface="Open Sans" pitchFamily="34" charset="0"/>
                        </a:rPr>
                        <a:t>Brand</a:t>
                      </a:r>
                      <a:endParaRPr lang="en-US" sz="1200" b="1" dirty="0">
                        <a:latin typeface="Open Sans" pitchFamily="34" charset="0"/>
                        <a:ea typeface="Open Sans" pitchFamily="34" charset="0"/>
                        <a:cs typeface="Open Sans" pitchFamily="34" charset="0"/>
                      </a:endParaRPr>
                    </a:p>
                  </a:txBody>
                  <a:tcPr anchor="ctr">
                    <a:solidFill>
                      <a:srgbClr val="00B0F0"/>
                    </a:solidFill>
                  </a:tcPr>
                </a:tc>
                <a:tc>
                  <a:txBody>
                    <a:bodyPr/>
                    <a:lstStyle/>
                    <a:p>
                      <a:r>
                        <a:rPr lang="en-US" sz="1200" dirty="0" smtClean="0">
                          <a:latin typeface="Open Sans" pitchFamily="34" charset="0"/>
                          <a:ea typeface="Open Sans" pitchFamily="34" charset="0"/>
                          <a:cs typeface="Open Sans" pitchFamily="34" charset="0"/>
                        </a:rPr>
                        <a:t>Always mention the name of the brand or the designer in the beginning.</a:t>
                      </a:r>
                      <a:endParaRPr lang="en-US" sz="1200" dirty="0">
                        <a:latin typeface="Open Sans" pitchFamily="34" charset="0"/>
                        <a:ea typeface="Open Sans" pitchFamily="34" charset="0"/>
                        <a:cs typeface="Open Sans" pitchFamily="34" charset="0"/>
                      </a:endParaRPr>
                    </a:p>
                  </a:txBody>
                  <a:tcPr anchor="ctr">
                    <a:solidFill>
                      <a:srgbClr val="00B0F0"/>
                    </a:solidFill>
                  </a:tcPr>
                </a:tc>
                <a:tc>
                  <a:txBody>
                    <a:bodyPr/>
                    <a:lstStyle/>
                    <a:p>
                      <a:r>
                        <a:rPr lang="en-US" sz="1200" dirty="0" smtClean="0">
                          <a:latin typeface="Open Sans" pitchFamily="34" charset="0"/>
                          <a:ea typeface="Open Sans" pitchFamily="34" charset="0"/>
                          <a:cs typeface="Open Sans" pitchFamily="34" charset="0"/>
                        </a:rPr>
                        <a:t>Nike, Levi’s, HP, Samsung</a:t>
                      </a:r>
                      <a:endParaRPr lang="en-US" sz="1200" dirty="0">
                        <a:latin typeface="Open Sans" pitchFamily="34" charset="0"/>
                        <a:ea typeface="Open Sans" pitchFamily="34" charset="0"/>
                        <a:cs typeface="Open Sans" pitchFamily="34" charset="0"/>
                      </a:endParaRPr>
                    </a:p>
                  </a:txBody>
                  <a:tcPr anchor="ctr">
                    <a:solidFill>
                      <a:srgbClr val="00B0F0"/>
                    </a:solidFill>
                  </a:tcPr>
                </a:tc>
              </a:tr>
              <a:tr h="545723">
                <a:tc>
                  <a:txBody>
                    <a:bodyPr/>
                    <a:lstStyle/>
                    <a:p>
                      <a:r>
                        <a:rPr lang="en-US" sz="1200" b="1" dirty="0" smtClean="0">
                          <a:latin typeface="Open Sans" pitchFamily="34" charset="0"/>
                          <a:ea typeface="Open Sans" pitchFamily="34" charset="0"/>
                          <a:cs typeface="Open Sans" pitchFamily="34" charset="0"/>
                        </a:rPr>
                        <a:t>Model Number/Name </a:t>
                      </a:r>
                      <a:endParaRPr lang="en-US" sz="1200" b="1" dirty="0">
                        <a:latin typeface="Open Sans" pitchFamily="34" charset="0"/>
                        <a:ea typeface="Open Sans" pitchFamily="34" charset="0"/>
                        <a:cs typeface="Open Sans" pitchFamily="34" charset="0"/>
                      </a:endParaRPr>
                    </a:p>
                  </a:txBody>
                  <a:tcPr anchor="ctr">
                    <a:solidFill>
                      <a:schemeClr val="bg1">
                        <a:lumMod val="85000"/>
                      </a:schemeClr>
                    </a:solidFill>
                  </a:tcPr>
                </a:tc>
                <a:tc>
                  <a:txBody>
                    <a:bodyPr/>
                    <a:lstStyle/>
                    <a:p>
                      <a:r>
                        <a:rPr lang="en-US" sz="1200" dirty="0" smtClean="0">
                          <a:latin typeface="Open Sans" pitchFamily="34" charset="0"/>
                          <a:ea typeface="Open Sans" pitchFamily="34" charset="0"/>
                          <a:cs typeface="Open Sans" pitchFamily="34" charset="0"/>
                        </a:rPr>
                        <a:t>You must mention the accurate model number</a:t>
                      </a:r>
                      <a:r>
                        <a:rPr lang="en-US" sz="1200" baseline="0" dirty="0" smtClean="0">
                          <a:latin typeface="Open Sans" pitchFamily="34" charset="0"/>
                          <a:ea typeface="Open Sans" pitchFamily="34" charset="0"/>
                          <a:cs typeface="Open Sans" pitchFamily="34" charset="0"/>
                        </a:rPr>
                        <a:t> or name </a:t>
                      </a:r>
                      <a:r>
                        <a:rPr lang="en-US" sz="1200" dirty="0" smtClean="0">
                          <a:latin typeface="Open Sans" pitchFamily="34" charset="0"/>
                          <a:ea typeface="Open Sans" pitchFamily="34" charset="0"/>
                          <a:cs typeface="Open Sans" pitchFamily="34" charset="0"/>
                        </a:rPr>
                        <a:t>in the product name, especially for electronics.</a:t>
                      </a:r>
                      <a:endParaRPr lang="en-US" sz="1200" dirty="0">
                        <a:latin typeface="Open Sans" pitchFamily="34" charset="0"/>
                        <a:ea typeface="Open Sans" pitchFamily="34" charset="0"/>
                        <a:cs typeface="Open Sans" pitchFamily="34" charset="0"/>
                      </a:endParaRPr>
                    </a:p>
                  </a:txBody>
                  <a:tcPr anchor="ctr">
                    <a:solidFill>
                      <a:schemeClr val="bg1">
                        <a:lumMod val="85000"/>
                      </a:schemeClr>
                    </a:solidFill>
                  </a:tcPr>
                </a:tc>
                <a:tc>
                  <a:txBody>
                    <a:bodyPr/>
                    <a:lstStyle/>
                    <a:p>
                      <a:r>
                        <a:rPr lang="en-US" sz="1200" dirty="0" smtClean="0">
                          <a:latin typeface="Open Sans" pitchFamily="34" charset="0"/>
                          <a:ea typeface="Open Sans" pitchFamily="34" charset="0"/>
                          <a:cs typeface="Open Sans" pitchFamily="34" charset="0"/>
                        </a:rPr>
                        <a:t>Nike Air Zoom Structure 19, Levi's 2 Horse Tee,</a:t>
                      </a:r>
                    </a:p>
                    <a:p>
                      <a:r>
                        <a:rPr lang="en-US" sz="1200" dirty="0" smtClean="0">
                          <a:latin typeface="Open Sans" pitchFamily="34" charset="0"/>
                          <a:ea typeface="Open Sans" pitchFamily="34" charset="0"/>
                          <a:cs typeface="Open Sans" pitchFamily="34" charset="0"/>
                        </a:rPr>
                        <a:t>Dell Inspiron 15 3542 Notebook,</a:t>
                      </a:r>
                    </a:p>
                    <a:p>
                      <a:r>
                        <a:rPr lang="en-US" sz="1200" dirty="0" smtClean="0">
                          <a:latin typeface="Open Sans" pitchFamily="34" charset="0"/>
                          <a:ea typeface="Open Sans" pitchFamily="34" charset="0"/>
                          <a:cs typeface="Open Sans" pitchFamily="34" charset="0"/>
                        </a:rPr>
                        <a:t>Samsung Galaxy S6 Edge</a:t>
                      </a:r>
                      <a:endParaRPr lang="en-US" sz="1200" dirty="0">
                        <a:latin typeface="Open Sans" pitchFamily="34" charset="0"/>
                        <a:ea typeface="Open Sans" pitchFamily="34" charset="0"/>
                        <a:cs typeface="Open Sans" pitchFamily="34" charset="0"/>
                      </a:endParaRPr>
                    </a:p>
                  </a:txBody>
                  <a:tcPr anchor="ctr">
                    <a:solidFill>
                      <a:schemeClr val="bg1">
                        <a:lumMod val="85000"/>
                      </a:schemeClr>
                    </a:solidFill>
                  </a:tcPr>
                </a:tc>
              </a:tr>
              <a:tr h="545723">
                <a:tc>
                  <a:txBody>
                    <a:bodyPr/>
                    <a:lstStyle/>
                    <a:p>
                      <a:r>
                        <a:rPr lang="en-US" sz="1200" b="1" dirty="0" smtClean="0">
                          <a:latin typeface="Open Sans" pitchFamily="34" charset="0"/>
                          <a:ea typeface="Open Sans" pitchFamily="34" charset="0"/>
                          <a:cs typeface="Open Sans" pitchFamily="34" charset="0"/>
                        </a:rPr>
                        <a:t>Colour </a:t>
                      </a:r>
                      <a:endParaRPr lang="en-US" sz="1200" b="1" dirty="0">
                        <a:latin typeface="Open Sans" pitchFamily="34" charset="0"/>
                        <a:ea typeface="Open Sans" pitchFamily="34" charset="0"/>
                        <a:cs typeface="Open Sans" pitchFamily="34" charset="0"/>
                      </a:endParaRPr>
                    </a:p>
                  </a:txBody>
                  <a:tcPr anchor="ctr">
                    <a:solidFill>
                      <a:srgbClr val="00B0F0"/>
                    </a:solidFill>
                  </a:tcPr>
                </a:tc>
                <a:tc>
                  <a:txBody>
                    <a:bodyPr/>
                    <a:lstStyle/>
                    <a:p>
                      <a:r>
                        <a:rPr lang="en-US" sz="1200" dirty="0" smtClean="0">
                          <a:latin typeface="Open Sans" pitchFamily="34" charset="0"/>
                          <a:ea typeface="Open Sans" pitchFamily="34" charset="0"/>
                          <a:cs typeface="Open Sans" pitchFamily="34" charset="0"/>
                        </a:rPr>
                        <a:t>Include the colour of the product when.</a:t>
                      </a:r>
                      <a:endParaRPr lang="en-US" sz="1200" dirty="0">
                        <a:latin typeface="Open Sans" pitchFamily="34" charset="0"/>
                        <a:ea typeface="Open Sans" pitchFamily="34" charset="0"/>
                        <a:cs typeface="Open Sans" pitchFamily="34" charset="0"/>
                      </a:endParaRPr>
                    </a:p>
                  </a:txBody>
                  <a:tcPr anchor="ctr">
                    <a:solidFill>
                      <a:srgbClr val="00B0F0"/>
                    </a:solidFill>
                  </a:tcPr>
                </a:tc>
                <a:tc>
                  <a:txBody>
                    <a:bodyPr/>
                    <a:lstStyle/>
                    <a:p>
                      <a:r>
                        <a:rPr lang="en-US" sz="1200" dirty="0" smtClean="0">
                          <a:latin typeface="Open Sans" pitchFamily="34" charset="0"/>
                          <a:ea typeface="Open Sans" pitchFamily="34" charset="0"/>
                          <a:cs typeface="Open Sans" pitchFamily="34" charset="0"/>
                        </a:rPr>
                        <a:t>--</a:t>
                      </a:r>
                      <a:endParaRPr lang="en-US" sz="1200" dirty="0">
                        <a:latin typeface="Open Sans" pitchFamily="34" charset="0"/>
                        <a:ea typeface="Open Sans" pitchFamily="34" charset="0"/>
                        <a:cs typeface="Open Sans" pitchFamily="34" charset="0"/>
                      </a:endParaRPr>
                    </a:p>
                  </a:txBody>
                  <a:tcPr anchor="ctr">
                    <a:solidFill>
                      <a:srgbClr val="00B0F0"/>
                    </a:solidFill>
                  </a:tcPr>
                </a:tc>
              </a:tr>
              <a:tr h="545723">
                <a:tc>
                  <a:txBody>
                    <a:bodyPr/>
                    <a:lstStyle/>
                    <a:p>
                      <a:r>
                        <a:rPr lang="en-US" sz="1200" b="1" dirty="0" smtClean="0">
                          <a:latin typeface="Open Sans" pitchFamily="34" charset="0"/>
                          <a:ea typeface="Open Sans" pitchFamily="34" charset="0"/>
                          <a:cs typeface="Open Sans" pitchFamily="34" charset="0"/>
                        </a:rPr>
                        <a:t>Product Type</a:t>
                      </a:r>
                      <a:endParaRPr lang="en-US" sz="1200" b="1" dirty="0">
                        <a:latin typeface="Open Sans" pitchFamily="34" charset="0"/>
                        <a:ea typeface="Open Sans" pitchFamily="34" charset="0"/>
                        <a:cs typeface="Open Sans" pitchFamily="34" charset="0"/>
                      </a:endParaRPr>
                    </a:p>
                  </a:txBody>
                  <a:tcPr anchor="ctr">
                    <a:solidFill>
                      <a:schemeClr val="bg1">
                        <a:lumMod val="85000"/>
                      </a:schemeClr>
                    </a:solidFill>
                  </a:tcPr>
                </a:tc>
                <a:tc>
                  <a:txBody>
                    <a:bodyPr/>
                    <a:lstStyle/>
                    <a:p>
                      <a:r>
                        <a:rPr lang="en-US" sz="1200" dirty="0" smtClean="0">
                          <a:latin typeface="Open Sans" pitchFamily="34" charset="0"/>
                          <a:ea typeface="Open Sans" pitchFamily="34" charset="0"/>
                          <a:cs typeface="Open Sans" pitchFamily="34" charset="0"/>
                        </a:rPr>
                        <a:t>Always Include the type or</a:t>
                      </a:r>
                      <a:r>
                        <a:rPr lang="en-US" sz="1200" baseline="0" dirty="0" smtClean="0">
                          <a:latin typeface="Open Sans" pitchFamily="34" charset="0"/>
                          <a:ea typeface="Open Sans" pitchFamily="34" charset="0"/>
                          <a:cs typeface="Open Sans" pitchFamily="34" charset="0"/>
                        </a:rPr>
                        <a:t> leaf category of the product</a:t>
                      </a:r>
                      <a:r>
                        <a:rPr lang="en-US" sz="1200" dirty="0" smtClean="0">
                          <a:latin typeface="Open Sans" pitchFamily="34" charset="0"/>
                          <a:ea typeface="Open Sans" pitchFamily="34" charset="0"/>
                          <a:cs typeface="Open Sans" pitchFamily="34" charset="0"/>
                        </a:rPr>
                        <a:t>.</a:t>
                      </a:r>
                      <a:endParaRPr lang="en-US" sz="1200" dirty="0">
                        <a:latin typeface="Open Sans" pitchFamily="34" charset="0"/>
                        <a:ea typeface="Open Sans" pitchFamily="34" charset="0"/>
                        <a:cs typeface="Open Sans" pitchFamily="34" charset="0"/>
                      </a:endParaRPr>
                    </a:p>
                  </a:txBody>
                  <a:tcPr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Open Sans" pitchFamily="34" charset="0"/>
                          <a:ea typeface="Open Sans" pitchFamily="34" charset="0"/>
                          <a:cs typeface="Open Sans" pitchFamily="34" charset="0"/>
                        </a:rPr>
                        <a:t>Running shoes, casual t-shirt, gaming laptop, smart phone</a:t>
                      </a:r>
                    </a:p>
                  </a:txBody>
                  <a:tcPr anchor="ct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Guidelines</a:t>
            </a:r>
            <a:endParaRPr lang="en-US" dirty="0"/>
          </a:p>
        </p:txBody>
      </p:sp>
      <p:sp>
        <p:nvSpPr>
          <p:cNvPr id="6" name="Content Placeholder 2"/>
          <p:cNvSpPr txBox="1">
            <a:spLocks/>
          </p:cNvSpPr>
          <p:nvPr/>
        </p:nvSpPr>
        <p:spPr>
          <a:xfrm>
            <a:off x="457200" y="717331"/>
            <a:ext cx="8245366" cy="446451"/>
          </a:xfrm>
          <a:prstGeom prst="rect">
            <a:avLst/>
          </a:prstGeom>
        </p:spPr>
        <p:txBody>
          <a:bodyPr vert="horz" lIns="91440" tIns="45720" rIns="91440" bIns="45720" rtlCol="0">
            <a:noAutofit/>
          </a:bodyPr>
          <a:lstStyle/>
          <a:p>
            <a:pPr lvl="0" defTabSz="914400">
              <a:spcBef>
                <a:spcPct val="20000"/>
              </a:spcBef>
              <a:buClr>
                <a:srgbClr val="629DD1"/>
              </a:buClr>
              <a:buSzPct val="85000"/>
            </a:pPr>
            <a:r>
              <a:rPr lang="en-US" dirty="0" smtClean="0">
                <a:solidFill>
                  <a:prstClr val="black"/>
                </a:solidFill>
                <a:latin typeface="Open Sans Light"/>
                <a:cs typeface="Open Sans Light"/>
              </a:rPr>
              <a:t>While adding a product name, you should follow the below guidelines.</a:t>
            </a:r>
          </a:p>
        </p:txBody>
      </p:sp>
      <p:pic>
        <p:nvPicPr>
          <p:cNvPr id="15"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93505" y="1823789"/>
            <a:ext cx="783786" cy="914400"/>
          </a:xfrm>
          <a:prstGeom prst="rect">
            <a:avLst/>
          </a:prstGeom>
          <a:noFill/>
        </p:spPr>
      </p:pic>
      <p:pic>
        <p:nvPicPr>
          <p:cNvPr id="17"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288069" y="1823789"/>
            <a:ext cx="760755" cy="914400"/>
          </a:xfrm>
          <a:prstGeom prst="rect">
            <a:avLst/>
          </a:prstGeom>
          <a:noFill/>
        </p:spPr>
      </p:pic>
      <p:sp>
        <p:nvSpPr>
          <p:cNvPr id="7" name="Content Placeholder 2"/>
          <p:cNvSpPr>
            <a:spLocks noGrp="1"/>
          </p:cNvSpPr>
          <p:nvPr>
            <p:ph idx="4294967295"/>
          </p:nvPr>
        </p:nvSpPr>
        <p:spPr>
          <a:xfrm>
            <a:off x="457200" y="1381126"/>
            <a:ext cx="4023360" cy="3657600"/>
          </a:xfrm>
          <a:prstGeom prst="roundRect">
            <a:avLst/>
          </a:prstGeom>
          <a:solidFill>
            <a:schemeClr val="bg1">
              <a:lumMod val="50000"/>
            </a:schemeClr>
          </a:solidFill>
        </p:spPr>
        <p:txBody>
          <a:bodyPr>
            <a:normAutofit fontScale="92500" lnSpcReduction="10000"/>
          </a:bodyPr>
          <a:lstStyle/>
          <a:p>
            <a:pPr>
              <a:buNone/>
            </a:pPr>
            <a:endParaRPr lang="en-US" sz="1400" dirty="0" smtClean="0">
              <a:solidFill>
                <a:schemeClr val="bg1"/>
              </a:solidFill>
            </a:endParaRPr>
          </a:p>
          <a:p>
            <a:r>
              <a:rPr lang="en-US" sz="1400" dirty="0" smtClean="0">
                <a:solidFill>
                  <a:schemeClr val="bg1"/>
                </a:solidFill>
              </a:rPr>
              <a:t> Do not add misleading keywords that does not accurately describe your product.</a:t>
            </a:r>
          </a:p>
          <a:p>
            <a:r>
              <a:rPr lang="en-US" sz="1400" dirty="0" smtClean="0">
                <a:solidFill>
                  <a:schemeClr val="bg1"/>
                </a:solidFill>
              </a:rPr>
              <a:t>Do not use special characters, punctuations or asterisks. This reduces the searchability quotient of your product.</a:t>
            </a:r>
          </a:p>
          <a:p>
            <a:r>
              <a:rPr lang="en-US" sz="1400" dirty="0" smtClean="0">
                <a:solidFill>
                  <a:schemeClr val="bg1"/>
                </a:solidFill>
              </a:rPr>
              <a:t>Absolutely avoid typos or spelling errors in product names as it reflects poorly on your listing.</a:t>
            </a:r>
          </a:p>
          <a:p>
            <a:r>
              <a:rPr lang="en-US" sz="1400" dirty="0" smtClean="0">
                <a:solidFill>
                  <a:schemeClr val="bg1"/>
                </a:solidFill>
              </a:rPr>
              <a:t>Avoid using any acronyms or abbreviations. Customers may not know  what they stand for.</a:t>
            </a:r>
          </a:p>
          <a:p>
            <a:r>
              <a:rPr lang="en-US" sz="1400" dirty="0" smtClean="0">
                <a:solidFill>
                  <a:schemeClr val="bg1"/>
                </a:solidFill>
              </a:rPr>
              <a:t>Absolutely avoid using all upper case as it reduces readability.</a:t>
            </a:r>
          </a:p>
          <a:p>
            <a:r>
              <a:rPr lang="en-US" sz="1400" dirty="0" smtClean="0">
                <a:solidFill>
                  <a:schemeClr val="bg1"/>
                </a:solidFill>
              </a:rPr>
              <a:t>Never use words like 100% genuine or original</a:t>
            </a:r>
          </a:p>
          <a:p>
            <a:endParaRPr lang="en-US" sz="1400" dirty="0" smtClean="0">
              <a:solidFill>
                <a:schemeClr val="bg1"/>
              </a:solidFill>
            </a:endParaRPr>
          </a:p>
        </p:txBody>
      </p:sp>
      <p:sp>
        <p:nvSpPr>
          <p:cNvPr id="8" name="Content Placeholder 2"/>
          <p:cNvSpPr>
            <a:spLocks noGrp="1"/>
          </p:cNvSpPr>
          <p:nvPr>
            <p:ph idx="4294967295"/>
          </p:nvPr>
        </p:nvSpPr>
        <p:spPr>
          <a:xfrm>
            <a:off x="4663440" y="1381126"/>
            <a:ext cx="4023360" cy="3657600"/>
          </a:xfrm>
          <a:prstGeom prst="round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ormAutofit/>
          </a:bodyPr>
          <a:lstStyle/>
          <a:p>
            <a:endParaRPr lang="en-US" sz="1400" dirty="0" smtClean="0">
              <a:solidFill>
                <a:schemeClr val="bg1"/>
              </a:solidFill>
              <a:latin typeface="Open Sans" pitchFamily="34" charset="0"/>
              <a:ea typeface="Open Sans" pitchFamily="34" charset="0"/>
              <a:cs typeface="Open Sans" pitchFamily="34" charset="0"/>
            </a:endParaRPr>
          </a:p>
          <a:p>
            <a:r>
              <a:rPr lang="en-US" sz="1400" dirty="0" smtClean="0">
                <a:solidFill>
                  <a:schemeClr val="bg1"/>
                </a:solidFill>
                <a:latin typeface="Open Sans" pitchFamily="34" charset="0"/>
                <a:ea typeface="Open Sans" pitchFamily="34" charset="0"/>
                <a:cs typeface="Open Sans" pitchFamily="34" charset="0"/>
              </a:rPr>
              <a:t>Always use searchable keywords that accurately describe your product.</a:t>
            </a:r>
          </a:p>
          <a:p>
            <a:r>
              <a:rPr lang="en-US" sz="1400" dirty="0" smtClean="0">
                <a:solidFill>
                  <a:schemeClr val="bg1"/>
                </a:solidFill>
                <a:latin typeface="Open Sans" pitchFamily="34" charset="0"/>
                <a:ea typeface="Open Sans" pitchFamily="34" charset="0"/>
                <a:cs typeface="Open Sans" pitchFamily="34" charset="0"/>
              </a:rPr>
              <a:t>Use correct spellings as typos are not search engine optimised.</a:t>
            </a:r>
          </a:p>
          <a:p>
            <a:r>
              <a:rPr lang="en-US" sz="1400" dirty="0" smtClean="0">
                <a:solidFill>
                  <a:schemeClr val="bg1"/>
                </a:solidFill>
                <a:latin typeface="Open Sans" pitchFamily="34" charset="0"/>
                <a:ea typeface="Open Sans" pitchFamily="34" charset="0"/>
                <a:cs typeface="Open Sans" pitchFamily="34" charset="0"/>
              </a:rPr>
              <a:t>Always use title case; i.e. the first letter of every word should be in upper case. For example, </a:t>
            </a:r>
            <a:r>
              <a:rPr lang="en-US" sz="1400" b="1" dirty="0" smtClean="0">
                <a:solidFill>
                  <a:schemeClr val="bg1"/>
                </a:solidFill>
                <a:latin typeface="Open Sans" pitchFamily="34" charset="0"/>
                <a:ea typeface="Open Sans" pitchFamily="34" charset="0"/>
                <a:cs typeface="Open Sans" pitchFamily="34" charset="0"/>
              </a:rPr>
              <a:t>R</a:t>
            </a:r>
            <a:r>
              <a:rPr lang="en-US" sz="1400" dirty="0" smtClean="0">
                <a:solidFill>
                  <a:schemeClr val="bg1"/>
                </a:solidFill>
                <a:latin typeface="Open Sans" pitchFamily="34" charset="0"/>
                <a:ea typeface="Open Sans" pitchFamily="34" charset="0"/>
                <a:cs typeface="Open Sans" pitchFamily="34" charset="0"/>
              </a:rPr>
              <a:t>ed </a:t>
            </a:r>
            <a:r>
              <a:rPr lang="en-US" sz="1400" b="1" dirty="0" smtClean="0">
                <a:solidFill>
                  <a:schemeClr val="bg1"/>
                </a:solidFill>
                <a:latin typeface="Open Sans" pitchFamily="34" charset="0"/>
                <a:ea typeface="Open Sans" pitchFamily="34" charset="0"/>
                <a:cs typeface="Open Sans" pitchFamily="34" charset="0"/>
              </a:rPr>
              <a:t>C</a:t>
            </a:r>
            <a:r>
              <a:rPr lang="en-US" sz="1400" dirty="0" smtClean="0">
                <a:solidFill>
                  <a:schemeClr val="bg1"/>
                </a:solidFill>
                <a:latin typeface="Open Sans" pitchFamily="34" charset="0"/>
                <a:ea typeface="Open Sans" pitchFamily="34" charset="0"/>
                <a:cs typeface="Open Sans" pitchFamily="34" charset="0"/>
              </a:rPr>
              <a:t>otton </a:t>
            </a:r>
            <a:r>
              <a:rPr lang="en-US" sz="1400" b="1" dirty="0" smtClean="0">
                <a:solidFill>
                  <a:schemeClr val="bg1"/>
                </a:solidFill>
                <a:latin typeface="Open Sans" pitchFamily="34" charset="0"/>
                <a:ea typeface="Open Sans" pitchFamily="34" charset="0"/>
                <a:cs typeface="Open Sans" pitchFamily="34" charset="0"/>
              </a:rPr>
              <a:t>L</a:t>
            </a:r>
            <a:r>
              <a:rPr lang="en-US" sz="1400" dirty="0" smtClean="0">
                <a:solidFill>
                  <a:schemeClr val="bg1"/>
                </a:solidFill>
                <a:latin typeface="Open Sans" pitchFamily="34" charset="0"/>
                <a:ea typeface="Open Sans" pitchFamily="34" charset="0"/>
                <a:cs typeface="Open Sans" pitchFamily="34" charset="0"/>
              </a:rPr>
              <a:t>evi’s </a:t>
            </a:r>
            <a:r>
              <a:rPr lang="en-US" sz="1400" b="1" dirty="0" smtClean="0">
                <a:solidFill>
                  <a:schemeClr val="bg1"/>
                </a:solidFill>
                <a:latin typeface="Open Sans" pitchFamily="34" charset="0"/>
                <a:ea typeface="Open Sans" pitchFamily="34" charset="0"/>
                <a:cs typeface="Open Sans" pitchFamily="34" charset="0"/>
              </a:rPr>
              <a:t>T</a:t>
            </a:r>
            <a:r>
              <a:rPr lang="en-US" sz="1400" dirty="0" smtClean="0">
                <a:solidFill>
                  <a:schemeClr val="bg1"/>
                </a:solidFill>
                <a:latin typeface="Open Sans" pitchFamily="34" charset="0"/>
                <a:ea typeface="Open Sans" pitchFamily="34" charset="0"/>
                <a:cs typeface="Open Sans" pitchFamily="34" charset="0"/>
              </a:rPr>
              <a:t>-shirt</a:t>
            </a:r>
          </a:p>
          <a:p>
            <a:r>
              <a:rPr lang="en-US" sz="1400" dirty="0" smtClean="0">
                <a:solidFill>
                  <a:schemeClr val="bg1"/>
                </a:solidFill>
                <a:latin typeface="Open Sans" pitchFamily="34" charset="0"/>
                <a:ea typeface="Open Sans" pitchFamily="34" charset="0"/>
                <a:cs typeface="Open Sans" pitchFamily="34" charset="0"/>
              </a:rPr>
              <a:t>Add all important product specifics in the product name.</a:t>
            </a:r>
          </a:p>
        </p:txBody>
      </p:sp>
      <p:pic>
        <p:nvPicPr>
          <p:cNvPr id="9"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81630" y="1187469"/>
            <a:ext cx="783786" cy="914400"/>
          </a:xfrm>
          <a:prstGeom prst="rect">
            <a:avLst/>
          </a:prstGeom>
          <a:noFill/>
        </p:spPr>
      </p:pic>
      <p:pic>
        <p:nvPicPr>
          <p:cNvPr id="10"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181191" y="1187469"/>
            <a:ext cx="760755" cy="914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Incorrect vs. Correct Product Names</a:t>
            </a:r>
            <a:endParaRPr lang="en-US" dirty="0"/>
          </a:p>
        </p:txBody>
      </p:sp>
      <p:sp>
        <p:nvSpPr>
          <p:cNvPr id="6" name="Content Placeholder 2"/>
          <p:cNvSpPr txBox="1">
            <a:spLocks/>
          </p:cNvSpPr>
          <p:nvPr/>
        </p:nvSpPr>
        <p:spPr>
          <a:xfrm>
            <a:off x="457200" y="717331"/>
            <a:ext cx="8245366" cy="505827"/>
          </a:xfrm>
          <a:prstGeom prst="rect">
            <a:avLst/>
          </a:prstGeom>
        </p:spPr>
        <p:txBody>
          <a:bodyPr vert="horz" lIns="91440" tIns="45720" rIns="91440" bIns="45720" rtlCol="0">
            <a:noAutofit/>
          </a:bodyPr>
          <a:lstStyle/>
          <a:p>
            <a:pPr lvl="0" defTabSz="914400">
              <a:spcBef>
                <a:spcPct val="20000"/>
              </a:spcBef>
              <a:buClr>
                <a:srgbClr val="629DD1"/>
              </a:buClr>
              <a:buSzPct val="85000"/>
            </a:pPr>
            <a:r>
              <a:rPr lang="en-US" dirty="0" smtClean="0">
                <a:solidFill>
                  <a:prstClr val="black"/>
                </a:solidFill>
                <a:latin typeface="Open Sans Light"/>
                <a:cs typeface="Open Sans Light"/>
              </a:rPr>
              <a:t>Here are some and good examples of product names:</a:t>
            </a:r>
          </a:p>
        </p:txBody>
      </p:sp>
      <p:sp>
        <p:nvSpPr>
          <p:cNvPr id="14" name="Content Placeholder 2"/>
          <p:cNvSpPr>
            <a:spLocks noGrp="1"/>
          </p:cNvSpPr>
          <p:nvPr>
            <p:ph idx="4294967295"/>
          </p:nvPr>
        </p:nvSpPr>
        <p:spPr>
          <a:xfrm>
            <a:off x="4663440" y="1305891"/>
            <a:ext cx="4023360" cy="1841069"/>
          </a:xfrm>
          <a:prstGeom prst="roundRect">
            <a:avLst/>
          </a:prstGeom>
          <a:solidFill>
            <a:srgbClr val="002060"/>
          </a:solidFill>
        </p:spPr>
        <p:txBody>
          <a:bodyPr vert="horz" lIns="91440" tIns="45720" rIns="91440" bIns="45720" rtlCol="0">
            <a:noAutofit/>
          </a:bodyPr>
          <a:lstStyle/>
          <a:p>
            <a:pPr>
              <a:buNone/>
            </a:pPr>
            <a:r>
              <a:rPr lang="en-US" sz="1400" b="1" dirty="0" smtClean="0">
                <a:solidFill>
                  <a:schemeClr val="bg1"/>
                </a:solidFill>
                <a:latin typeface="Open Sans Light" pitchFamily="34" charset="0"/>
                <a:ea typeface="Open Sans Light" pitchFamily="34" charset="0"/>
                <a:cs typeface="Open Sans Light" pitchFamily="34" charset="0"/>
              </a:rPr>
              <a:t>Levi's Men 511 Navy Blue Slim Fit Jeans </a:t>
            </a:r>
          </a:p>
          <a:p>
            <a:pPr>
              <a:buNone/>
            </a:pPr>
            <a:endParaRPr lang="en-US" sz="1400" dirty="0" smtClean="0">
              <a:solidFill>
                <a:schemeClr val="bg1"/>
              </a:solidFill>
              <a:latin typeface="Open Sans Light" pitchFamily="34" charset="0"/>
              <a:ea typeface="Open Sans Light" pitchFamily="34" charset="0"/>
              <a:cs typeface="Open Sans Light" pitchFamily="34" charset="0"/>
            </a:endParaRPr>
          </a:p>
          <a:p>
            <a:pPr>
              <a:buNone/>
            </a:pPr>
            <a:r>
              <a:rPr lang="en-US" sz="1400" dirty="0" smtClean="0">
                <a:solidFill>
                  <a:schemeClr val="bg1"/>
                </a:solidFill>
                <a:latin typeface="Open Sans Light" pitchFamily="34" charset="0"/>
                <a:ea typeface="Open Sans Light" pitchFamily="34" charset="0"/>
                <a:cs typeface="Open Sans Light" pitchFamily="34" charset="0"/>
              </a:rPr>
              <a:t>Why is this correct?</a:t>
            </a:r>
          </a:p>
          <a:p>
            <a:pPr marL="225425" indent="-225425"/>
            <a:r>
              <a:rPr lang="en-US" sz="1400" dirty="0" smtClean="0">
                <a:solidFill>
                  <a:schemeClr val="bg1"/>
                </a:solidFill>
                <a:latin typeface="Open Sans Light" pitchFamily="34" charset="0"/>
                <a:ea typeface="Open Sans Light" pitchFamily="34" charset="0"/>
                <a:cs typeface="Open Sans Light" pitchFamily="34" charset="0"/>
              </a:rPr>
              <a:t>‘Jeans’ has replaced ‘Denimx’ to make it search engine optimised.</a:t>
            </a:r>
          </a:p>
          <a:p>
            <a:pPr marL="225425" indent="-225425"/>
            <a:r>
              <a:rPr lang="en-US" sz="1400" dirty="0" smtClean="0">
                <a:solidFill>
                  <a:schemeClr val="bg1"/>
                </a:solidFill>
                <a:latin typeface="Open Sans Light" pitchFamily="34" charset="0"/>
                <a:ea typeface="Open Sans Light" pitchFamily="34" charset="0"/>
                <a:cs typeface="Open Sans Light" pitchFamily="34" charset="0"/>
              </a:rPr>
              <a:t>Special characters have been removed.</a:t>
            </a:r>
          </a:p>
        </p:txBody>
      </p:sp>
      <p:pic>
        <p:nvPicPr>
          <p:cNvPr id="17"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454316" y="1135019"/>
            <a:ext cx="456454" cy="548640"/>
          </a:xfrm>
          <a:prstGeom prst="rect">
            <a:avLst/>
          </a:prstGeom>
          <a:noFill/>
        </p:spPr>
      </p:pic>
      <p:sp>
        <p:nvSpPr>
          <p:cNvPr id="8" name="Content Placeholder 2"/>
          <p:cNvSpPr>
            <a:spLocks noGrp="1"/>
          </p:cNvSpPr>
          <p:nvPr>
            <p:ph idx="4294967295"/>
          </p:nvPr>
        </p:nvSpPr>
        <p:spPr>
          <a:xfrm>
            <a:off x="507081" y="1305891"/>
            <a:ext cx="4023360" cy="1841069"/>
          </a:xfrm>
          <a:prstGeom prst="roundRect">
            <a:avLst/>
          </a:prstGeom>
          <a:solidFill>
            <a:schemeClr val="bg1">
              <a:lumMod val="50000"/>
            </a:schemeClr>
          </a:solidFill>
        </p:spPr>
        <p:txBody>
          <a:bodyPr vert="horz" lIns="91440" tIns="45720" rIns="91440" bIns="45720" rtlCol="0">
            <a:normAutofit fontScale="92500" lnSpcReduction="10000"/>
          </a:bodyPr>
          <a:lstStyle/>
          <a:p>
            <a:pPr>
              <a:buNone/>
            </a:pPr>
            <a:r>
              <a:rPr lang="en-US" sz="1400" b="1" dirty="0" smtClean="0">
                <a:solidFill>
                  <a:schemeClr val="bg1"/>
                </a:solidFill>
                <a:latin typeface="Open Sans Light"/>
                <a:cs typeface="Open Sans Light"/>
              </a:rPr>
              <a:t>Levi’s Denimx , Slim Fit (Boys)</a:t>
            </a:r>
          </a:p>
          <a:p>
            <a:pPr>
              <a:buNone/>
            </a:pPr>
            <a:endParaRPr lang="en-US" sz="1400" dirty="0" smtClean="0">
              <a:solidFill>
                <a:schemeClr val="bg1"/>
              </a:solidFill>
              <a:latin typeface="Open Sans Light"/>
              <a:cs typeface="Open Sans Light"/>
            </a:endParaRPr>
          </a:p>
          <a:p>
            <a:pPr>
              <a:buNone/>
            </a:pPr>
            <a:r>
              <a:rPr lang="en-US" sz="1400" dirty="0" smtClean="0">
                <a:solidFill>
                  <a:schemeClr val="bg1"/>
                </a:solidFill>
                <a:latin typeface="Open Sans Light"/>
                <a:cs typeface="Open Sans Light"/>
              </a:rPr>
              <a:t>Why is this incorrect?</a:t>
            </a:r>
          </a:p>
          <a:p>
            <a:r>
              <a:rPr lang="en-US" sz="1400" dirty="0" smtClean="0">
                <a:solidFill>
                  <a:schemeClr val="bg1"/>
                </a:solidFill>
                <a:latin typeface="Open Sans Light"/>
                <a:cs typeface="Open Sans Light"/>
              </a:rPr>
              <a:t>Important information like brand and </a:t>
            </a:r>
            <a:r>
              <a:rPr lang="en-US" sz="1400" dirty="0" err="1" smtClean="0">
                <a:solidFill>
                  <a:schemeClr val="bg1"/>
                </a:solidFill>
                <a:latin typeface="Open Sans Light"/>
                <a:cs typeface="Open Sans Light"/>
              </a:rPr>
              <a:t>colour</a:t>
            </a:r>
            <a:r>
              <a:rPr lang="en-US" sz="1400" dirty="0" smtClean="0">
                <a:solidFill>
                  <a:schemeClr val="bg1"/>
                </a:solidFill>
                <a:latin typeface="Open Sans Light"/>
                <a:cs typeface="Open Sans Light"/>
              </a:rPr>
              <a:t> are missing.</a:t>
            </a:r>
          </a:p>
          <a:p>
            <a:r>
              <a:rPr lang="en-US" sz="1400" dirty="0" smtClean="0">
                <a:solidFill>
                  <a:schemeClr val="bg1"/>
                </a:solidFill>
                <a:latin typeface="Open Sans Light"/>
                <a:cs typeface="Open Sans Light"/>
              </a:rPr>
              <a:t>Contains special characters, such as comma (,).</a:t>
            </a:r>
          </a:p>
          <a:p>
            <a:r>
              <a:rPr lang="en-US" sz="1400" dirty="0" smtClean="0">
                <a:solidFill>
                  <a:schemeClr val="bg1"/>
                </a:solidFill>
                <a:latin typeface="Open Sans Light"/>
                <a:cs typeface="Open Sans Light"/>
              </a:rPr>
              <a:t>There are typos.</a:t>
            </a:r>
          </a:p>
        </p:txBody>
      </p:sp>
      <p:pic>
        <p:nvPicPr>
          <p:cNvPr id="9"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273125" y="1135019"/>
            <a:ext cx="470272" cy="548640"/>
          </a:xfrm>
          <a:prstGeom prst="rect">
            <a:avLst/>
          </a:prstGeom>
          <a:noFill/>
        </p:spPr>
      </p:pic>
      <p:sp>
        <p:nvSpPr>
          <p:cNvPr id="10" name="Content Placeholder 2"/>
          <p:cNvSpPr>
            <a:spLocks noGrp="1"/>
          </p:cNvSpPr>
          <p:nvPr>
            <p:ph idx="4294967295"/>
          </p:nvPr>
        </p:nvSpPr>
        <p:spPr>
          <a:xfrm>
            <a:off x="4663440" y="3354368"/>
            <a:ext cx="4023360" cy="2001398"/>
          </a:xfrm>
          <a:prstGeom prst="roundRect">
            <a:avLst/>
          </a:prstGeom>
          <a:solidFill>
            <a:srgbClr val="002060"/>
          </a:solidFill>
        </p:spPr>
        <p:txBody>
          <a:bodyPr vert="horz" lIns="91440" tIns="45720" rIns="91440" bIns="45720" rtlCol="0">
            <a:noAutofit/>
          </a:bodyPr>
          <a:lstStyle/>
          <a:p>
            <a:pPr marL="0" indent="0">
              <a:buNone/>
            </a:pPr>
            <a:r>
              <a:rPr lang="en-US" sz="1400" b="1" dirty="0" smtClean="0">
                <a:solidFill>
                  <a:schemeClr val="bg1"/>
                </a:solidFill>
                <a:latin typeface="Open Sans Light" pitchFamily="34" charset="0"/>
                <a:ea typeface="Open Sans Light" pitchFamily="34" charset="0"/>
                <a:cs typeface="Open Sans Light" pitchFamily="34" charset="0"/>
              </a:rPr>
              <a:t>Dell 17 Alienware (AW17781 TB2A1) (4th Gen Core i7/8 GB DDR3 /1TB /43.18 cm (17)/Windows 8/2 GB ) (Grey)</a:t>
            </a:r>
          </a:p>
          <a:p>
            <a:pPr>
              <a:lnSpc>
                <a:spcPct val="80000"/>
              </a:lnSpc>
              <a:buNone/>
            </a:pPr>
            <a:r>
              <a:rPr lang="en-US" sz="1400" dirty="0" smtClean="0">
                <a:solidFill>
                  <a:schemeClr val="bg1"/>
                </a:solidFill>
                <a:latin typeface="Open Sans Light" pitchFamily="34" charset="0"/>
                <a:ea typeface="Open Sans Light" pitchFamily="34" charset="0"/>
                <a:cs typeface="Open Sans Light" pitchFamily="34" charset="0"/>
              </a:rPr>
              <a:t>Why is this correct?</a:t>
            </a:r>
          </a:p>
          <a:p>
            <a:pPr marL="225425" indent="-225425"/>
            <a:r>
              <a:rPr lang="en-US" sz="1400" dirty="0" smtClean="0">
                <a:solidFill>
                  <a:schemeClr val="bg1"/>
                </a:solidFill>
                <a:latin typeface="Open Sans Light" pitchFamily="34" charset="0"/>
                <a:ea typeface="Open Sans Light" pitchFamily="34" charset="0"/>
                <a:cs typeface="Open Sans Light" pitchFamily="34" charset="0"/>
              </a:rPr>
              <a:t>Model name and number have been added.</a:t>
            </a:r>
          </a:p>
          <a:p>
            <a:pPr marL="225425" indent="-225425"/>
            <a:r>
              <a:rPr lang="en-US" sz="1400" dirty="0" smtClean="0">
                <a:solidFill>
                  <a:schemeClr val="bg1"/>
                </a:solidFill>
                <a:latin typeface="Open Sans Light" pitchFamily="34" charset="0"/>
                <a:ea typeface="Open Sans Light" pitchFamily="34" charset="0"/>
                <a:cs typeface="Open Sans Light" pitchFamily="34" charset="0"/>
              </a:rPr>
              <a:t>Key informative features have been added to increase searchability.</a:t>
            </a:r>
          </a:p>
        </p:txBody>
      </p:sp>
      <p:pic>
        <p:nvPicPr>
          <p:cNvPr id="11"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454316" y="3242870"/>
            <a:ext cx="456454" cy="548640"/>
          </a:xfrm>
          <a:prstGeom prst="rect">
            <a:avLst/>
          </a:prstGeom>
          <a:noFill/>
        </p:spPr>
      </p:pic>
      <p:sp>
        <p:nvSpPr>
          <p:cNvPr id="12" name="Content Placeholder 2"/>
          <p:cNvSpPr>
            <a:spLocks noGrp="1"/>
          </p:cNvSpPr>
          <p:nvPr>
            <p:ph idx="4294967295"/>
          </p:nvPr>
        </p:nvSpPr>
        <p:spPr>
          <a:xfrm>
            <a:off x="507081" y="3354368"/>
            <a:ext cx="4023360" cy="2001398"/>
          </a:xfrm>
          <a:prstGeom prst="roundRect">
            <a:avLst/>
          </a:prstGeom>
          <a:solidFill>
            <a:schemeClr val="bg1">
              <a:lumMod val="50000"/>
            </a:schemeClr>
          </a:solidFill>
        </p:spPr>
        <p:txBody>
          <a:bodyPr vert="horz" lIns="91440" tIns="45720" rIns="91440" bIns="45720" rtlCol="0">
            <a:normAutofit/>
          </a:bodyPr>
          <a:lstStyle/>
          <a:p>
            <a:pPr>
              <a:lnSpc>
                <a:spcPct val="80000"/>
              </a:lnSpc>
              <a:buNone/>
            </a:pPr>
            <a:r>
              <a:rPr lang="en-US" sz="1400" b="1" dirty="0" smtClean="0">
                <a:solidFill>
                  <a:schemeClr val="bg1"/>
                </a:solidFill>
              </a:rPr>
              <a:t>Dell 17 inch laptop</a:t>
            </a:r>
          </a:p>
          <a:p>
            <a:pPr>
              <a:lnSpc>
                <a:spcPct val="80000"/>
              </a:lnSpc>
            </a:pPr>
            <a:endParaRPr lang="en-US" sz="1400" dirty="0" smtClean="0">
              <a:solidFill>
                <a:schemeClr val="bg1"/>
              </a:solidFill>
              <a:latin typeface="Open Sans Light"/>
              <a:cs typeface="Open Sans Light"/>
            </a:endParaRPr>
          </a:p>
          <a:p>
            <a:pPr>
              <a:lnSpc>
                <a:spcPct val="80000"/>
              </a:lnSpc>
              <a:buNone/>
            </a:pPr>
            <a:r>
              <a:rPr lang="en-US" sz="1400" dirty="0" smtClean="0">
                <a:solidFill>
                  <a:schemeClr val="bg1"/>
                </a:solidFill>
                <a:latin typeface="Open Sans Light"/>
                <a:cs typeface="Open Sans Light"/>
              </a:rPr>
              <a:t>Why is this incorrect?</a:t>
            </a:r>
          </a:p>
          <a:p>
            <a:r>
              <a:rPr lang="en-US" sz="1400" dirty="0" smtClean="0">
                <a:solidFill>
                  <a:schemeClr val="bg1"/>
                </a:solidFill>
                <a:latin typeface="Open Sans Light"/>
                <a:cs typeface="Open Sans Light"/>
              </a:rPr>
              <a:t>Model number is missing.</a:t>
            </a:r>
          </a:p>
          <a:p>
            <a:r>
              <a:rPr lang="en-US" sz="1400" dirty="0" smtClean="0">
                <a:solidFill>
                  <a:schemeClr val="bg1"/>
                </a:solidFill>
                <a:latin typeface="Open Sans Light"/>
                <a:cs typeface="Open Sans Light"/>
              </a:rPr>
              <a:t>Key features have not been included.</a:t>
            </a:r>
          </a:p>
          <a:p>
            <a:r>
              <a:rPr lang="en-US" sz="1400" dirty="0" smtClean="0">
                <a:solidFill>
                  <a:schemeClr val="bg1"/>
                </a:solidFill>
                <a:latin typeface="Open Sans Light"/>
                <a:cs typeface="Open Sans Light"/>
              </a:rPr>
              <a:t>Casing standard has not been followed; inch is in lower case.</a:t>
            </a:r>
          </a:p>
        </p:txBody>
      </p:sp>
      <p:pic>
        <p:nvPicPr>
          <p:cNvPr id="16"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273125" y="3242870"/>
            <a:ext cx="470272" cy="5486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Topics</a:t>
            </a:r>
            <a:endParaRPr lang="en-US" dirty="0"/>
          </a:p>
        </p:txBody>
      </p:sp>
      <p:grpSp>
        <p:nvGrpSpPr>
          <p:cNvPr id="2" name="Group 5"/>
          <p:cNvGrpSpPr/>
          <p:nvPr/>
        </p:nvGrpSpPr>
        <p:grpSpPr>
          <a:xfrm>
            <a:off x="1237593" y="1750784"/>
            <a:ext cx="6668814" cy="2213432"/>
            <a:chOff x="1439915" y="2750452"/>
            <a:chExt cx="6668814" cy="2213432"/>
          </a:xfrm>
        </p:grpSpPr>
        <p:sp>
          <p:nvSpPr>
            <p:cNvPr id="8" name="Rounded Rectangle 7"/>
            <p:cNvSpPr/>
            <p:nvPr/>
          </p:nvSpPr>
          <p:spPr>
            <a:xfrm>
              <a:off x="1439915" y="3496703"/>
              <a:ext cx="6668814" cy="674928"/>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rgbClr val="FFFFFF"/>
                  </a:solidFill>
                  <a:latin typeface="Open Sans"/>
                </a:rPr>
                <a:t>Product Description</a:t>
              </a:r>
            </a:p>
          </p:txBody>
        </p:sp>
        <p:sp>
          <p:nvSpPr>
            <p:cNvPr id="9" name="Rounded Rectangle 8"/>
            <p:cNvSpPr/>
            <p:nvPr/>
          </p:nvSpPr>
          <p:spPr>
            <a:xfrm>
              <a:off x="1439915" y="2750452"/>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indent="-220663" algn="ctr"/>
              <a:r>
                <a:rPr lang="en-US" sz="2400" b="1" dirty="0" smtClean="0">
                  <a:solidFill>
                    <a:schemeClr val="bg1"/>
                  </a:solidFill>
                  <a:latin typeface="Open Sans"/>
                </a:rPr>
                <a:t>Product Name</a:t>
              </a:r>
            </a:p>
          </p:txBody>
        </p:sp>
        <p:sp>
          <p:nvSpPr>
            <p:cNvPr id="10" name="Rounded Rectangle 9"/>
            <p:cNvSpPr/>
            <p:nvPr/>
          </p:nvSpPr>
          <p:spPr>
            <a:xfrm>
              <a:off x="1439915" y="4288956"/>
              <a:ext cx="6668814" cy="674928"/>
            </a:xfrm>
            <a:prstGeom prst="roundRect">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7976" tIns="23057" rIns="137976" bIns="23057" numCol="1" spcCol="1270" anchor="ctr" anchorCtr="0">
              <a:noAutofit/>
            </a:bodyPr>
            <a:lstStyle/>
            <a:p>
              <a:pPr algn="ctr"/>
              <a:r>
                <a:rPr lang="en-US" sz="2400" b="1" dirty="0" smtClean="0">
                  <a:solidFill>
                    <a:schemeClr val="bg1"/>
                  </a:solidFill>
                  <a:latin typeface="Open Sans"/>
                </a:rPr>
                <a:t>Product Attributes</a:t>
              </a:r>
              <a:endParaRPr lang="en-US" sz="2400" b="1" dirty="0">
                <a:solidFill>
                  <a:schemeClr val="bg1"/>
                </a:solidFill>
                <a:latin typeface="Open Sans"/>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Importance  and Components of Product Descrition</a:t>
            </a:r>
            <a:endParaRPr lang="en-US" dirty="0"/>
          </a:p>
        </p:txBody>
      </p:sp>
      <p:sp>
        <p:nvSpPr>
          <p:cNvPr id="6" name="Content Placeholder 2"/>
          <p:cNvSpPr txBox="1">
            <a:spLocks/>
          </p:cNvSpPr>
          <p:nvPr/>
        </p:nvSpPr>
        <p:spPr>
          <a:xfrm>
            <a:off x="201880" y="877155"/>
            <a:ext cx="4025735" cy="4490491"/>
          </a:xfrm>
          <a:prstGeom prst="rect">
            <a:avLst/>
          </a:prstGeom>
        </p:spPr>
        <p:txBody>
          <a:bodyPr vert="horz" lIns="91440" tIns="45720" rIns="91440" bIns="45720" rtlCol="0">
            <a:noAutofit/>
          </a:bodyPr>
          <a:lstStyle/>
          <a:p>
            <a:pPr defTabSz="914400">
              <a:spcBef>
                <a:spcPct val="20000"/>
              </a:spcBef>
              <a:buClr>
                <a:srgbClr val="629DD1"/>
              </a:buClr>
              <a:buSzPct val="85000"/>
            </a:pPr>
            <a:r>
              <a:rPr lang="en-US" sz="1400" dirty="0" smtClean="0">
                <a:solidFill>
                  <a:prstClr val="black"/>
                </a:solidFill>
                <a:latin typeface="Open Sans Light"/>
                <a:cs typeface="Open Sans Light"/>
              </a:rPr>
              <a:t>Product description is your opportunity to provide more information about your product.  A powerful product description should </a:t>
            </a:r>
            <a:r>
              <a:rPr lang="en-US" sz="1400" dirty="0" err="1" smtClean="0">
                <a:solidFill>
                  <a:prstClr val="black"/>
                </a:solidFill>
                <a:latin typeface="Open Sans Light"/>
                <a:cs typeface="Open Sans Light"/>
              </a:rPr>
              <a:t>summarise</a:t>
            </a:r>
            <a:r>
              <a:rPr lang="en-US" sz="1400" dirty="0" smtClean="0">
                <a:solidFill>
                  <a:prstClr val="black"/>
                </a:solidFill>
                <a:latin typeface="Open Sans Light"/>
                <a:cs typeface="Open Sans Light"/>
              </a:rPr>
              <a:t>:</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Why your customer should buy the product</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The key features of the product in case of electronics</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Different uses and benefits</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Suggested occasions and size guide in case of apparels and footwears</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Warranty details of the products in case of electronics and home appliances</a:t>
            </a:r>
          </a:p>
          <a:p>
            <a:pPr marL="182880" indent="-182880" defTabSz="914400">
              <a:spcBef>
                <a:spcPct val="20000"/>
              </a:spcBef>
              <a:buClr>
                <a:schemeClr val="accent1"/>
              </a:buClr>
              <a:buSzPct val="85000"/>
              <a:buFont typeface="Arial" pitchFamily="34" charset="0"/>
              <a:buChar char="•"/>
            </a:pPr>
            <a:r>
              <a:rPr lang="en-US" sz="1400" dirty="0" smtClean="0">
                <a:latin typeface="Open Sans Light"/>
                <a:cs typeface="Open Sans Light"/>
              </a:rPr>
              <a:t>Additional attributes that are not listed under mandatory or optional fields.</a:t>
            </a:r>
          </a:p>
          <a:p>
            <a:pPr marL="182880" indent="-182880" defTabSz="914400">
              <a:spcBef>
                <a:spcPct val="20000"/>
              </a:spcBef>
              <a:buClr>
                <a:schemeClr val="accent1"/>
              </a:buClr>
              <a:buSzPct val="85000"/>
              <a:buFont typeface="Arial" pitchFamily="34" charset="0"/>
              <a:buChar char="•"/>
            </a:pPr>
            <a:endParaRPr lang="en-US" sz="1400" dirty="0" smtClean="0">
              <a:latin typeface="Open Sans Light"/>
              <a:cs typeface="Open Sans Light"/>
            </a:endParaRPr>
          </a:p>
          <a:p>
            <a:pPr defTabSz="914400">
              <a:spcBef>
                <a:spcPct val="20000"/>
              </a:spcBef>
              <a:buClr>
                <a:schemeClr val="accent1"/>
              </a:buClr>
              <a:buSzPct val="85000"/>
            </a:pPr>
            <a:r>
              <a:rPr lang="en-US" sz="1400" b="1" dirty="0" smtClean="0">
                <a:latin typeface="Open Sans Light"/>
                <a:cs typeface="Open Sans Light"/>
              </a:rPr>
              <a:t>Tip</a:t>
            </a:r>
            <a:r>
              <a:rPr lang="en-US" sz="1400" dirty="0" smtClean="0">
                <a:latin typeface="Open Sans Light"/>
                <a:cs typeface="Open Sans Light"/>
              </a:rPr>
              <a:t>: After adding the content and attributes in the product description section (in Seller Panel), always preview it to check how this section will look on the website.</a:t>
            </a:r>
          </a:p>
        </p:txBody>
      </p:sp>
      <p:grpSp>
        <p:nvGrpSpPr>
          <p:cNvPr id="14" name="Group 13"/>
          <p:cNvGrpSpPr/>
          <p:nvPr/>
        </p:nvGrpSpPr>
        <p:grpSpPr>
          <a:xfrm>
            <a:off x="4318043" y="853405"/>
            <a:ext cx="4719078" cy="2174797"/>
            <a:chOff x="4318043" y="877155"/>
            <a:chExt cx="4719078" cy="2174797"/>
          </a:xfrm>
        </p:grpSpPr>
        <p:pic>
          <p:nvPicPr>
            <p:cNvPr id="13" name="Picture 2"/>
            <p:cNvPicPr>
              <a:picLocks noChangeAspect="1" noChangeArrowheads="1"/>
            </p:cNvPicPr>
            <p:nvPr/>
          </p:nvPicPr>
          <p:blipFill>
            <a:blip r:embed="rId2"/>
            <a:srcRect r="5196" b="17899"/>
            <a:stretch>
              <a:fillRect/>
            </a:stretch>
          </p:blipFill>
          <p:spPr bwMode="auto">
            <a:xfrm>
              <a:off x="4318043" y="877155"/>
              <a:ext cx="4719078" cy="2067926"/>
            </a:xfrm>
            <a:prstGeom prst="roundRect">
              <a:avLst/>
            </a:prstGeom>
            <a:noFill/>
            <a:ln w="19050">
              <a:solidFill>
                <a:srgbClr val="002060"/>
              </a:solidFill>
              <a:miter lim="800000"/>
              <a:headEnd/>
              <a:tailEnd/>
            </a:ln>
            <a:effectLst/>
          </p:spPr>
        </p:pic>
        <p:sp>
          <p:nvSpPr>
            <p:cNvPr id="22" name="TextBox 21"/>
            <p:cNvSpPr txBox="1"/>
            <p:nvPr/>
          </p:nvSpPr>
          <p:spPr>
            <a:xfrm>
              <a:off x="4997222" y="2802571"/>
              <a:ext cx="3360720" cy="249381"/>
            </a:xfrm>
            <a:prstGeom prst="roundRect">
              <a:avLst/>
            </a:prstGeom>
            <a:solidFill>
              <a:srgbClr val="002060"/>
            </a:solidFill>
            <a:ln>
              <a:solidFill>
                <a:srgbClr val="002060"/>
              </a:solidFill>
            </a:ln>
          </p:spPr>
          <p:txBody>
            <a:bodyPr vert="horz" lIns="91440" tIns="45720" rIns="91440" bIns="45720" rtlCol="0">
              <a:noAutofit/>
            </a:bodyPr>
            <a:lstStyle/>
            <a:p>
              <a:pPr algn="ctr" defTabSz="914400">
                <a:spcBef>
                  <a:spcPct val="20000"/>
                </a:spcBef>
                <a:buClr>
                  <a:srgbClr val="629DD1"/>
                </a:buClr>
                <a:buSzPct val="85000"/>
              </a:pPr>
              <a:r>
                <a:rPr lang="en-US" sz="1000" b="1" dirty="0" smtClean="0">
                  <a:solidFill>
                    <a:schemeClr val="bg1"/>
                  </a:solidFill>
                  <a:latin typeface="Open Sans Light"/>
                  <a:cs typeface="Open Sans Light"/>
                </a:rPr>
                <a:t>Product Description Section</a:t>
              </a:r>
            </a:p>
          </p:txBody>
        </p:sp>
      </p:grpSp>
      <p:grpSp>
        <p:nvGrpSpPr>
          <p:cNvPr id="10" name="Group 9"/>
          <p:cNvGrpSpPr/>
          <p:nvPr/>
        </p:nvGrpSpPr>
        <p:grpSpPr>
          <a:xfrm>
            <a:off x="4469166" y="3253833"/>
            <a:ext cx="4416832" cy="2054435"/>
            <a:chOff x="16526" y="3253833"/>
            <a:chExt cx="4416832" cy="2054435"/>
          </a:xfrm>
        </p:grpSpPr>
        <p:pic>
          <p:nvPicPr>
            <p:cNvPr id="11" name="Picture 2"/>
            <p:cNvPicPr>
              <a:picLocks noChangeAspect="1" noChangeArrowheads="1"/>
            </p:cNvPicPr>
            <p:nvPr/>
          </p:nvPicPr>
          <p:blipFill>
            <a:blip r:embed="rId3"/>
            <a:srcRect l="1150" t="3963" r="1504" b="16532"/>
            <a:stretch>
              <a:fillRect/>
            </a:stretch>
          </p:blipFill>
          <p:spPr bwMode="auto">
            <a:xfrm>
              <a:off x="16526" y="3253833"/>
              <a:ext cx="4416832" cy="1971306"/>
            </a:xfrm>
            <a:prstGeom prst="roundRect">
              <a:avLst/>
            </a:prstGeom>
            <a:noFill/>
            <a:ln w="19050">
              <a:solidFill>
                <a:srgbClr val="002060"/>
              </a:solidFill>
              <a:miter lim="800000"/>
              <a:headEnd/>
              <a:tailEnd/>
            </a:ln>
            <a:effectLst/>
          </p:spPr>
        </p:pic>
        <p:sp>
          <p:nvSpPr>
            <p:cNvPr id="12" name="TextBox 11"/>
            <p:cNvSpPr txBox="1"/>
            <p:nvPr/>
          </p:nvSpPr>
          <p:spPr>
            <a:xfrm>
              <a:off x="1178174" y="5085673"/>
              <a:ext cx="2093537" cy="222595"/>
            </a:xfrm>
            <a:prstGeom prst="rect">
              <a:avLst/>
            </a:prstGeom>
            <a:solidFill>
              <a:srgbClr val="002060"/>
            </a:solidFill>
            <a:ln>
              <a:solidFill>
                <a:srgbClr val="002060"/>
              </a:solidFill>
            </a:ln>
          </p:spPr>
          <p:txBody>
            <a:bodyPr vert="horz" lIns="91440" tIns="45720" rIns="91440" bIns="45720" rtlCol="0">
              <a:noAutofit/>
            </a:bodyPr>
            <a:lstStyle/>
            <a:p>
              <a:pPr algn="ctr" defTabSz="914400">
                <a:spcBef>
                  <a:spcPct val="20000"/>
                </a:spcBef>
                <a:buClr>
                  <a:srgbClr val="629DD1"/>
                </a:buClr>
                <a:buSzPct val="85000"/>
              </a:pPr>
              <a:r>
                <a:rPr lang="en-US" sz="1000" b="1" dirty="0" smtClean="0">
                  <a:solidFill>
                    <a:schemeClr val="bg1"/>
                  </a:solidFill>
                  <a:latin typeface="Open Sans Light"/>
                  <a:cs typeface="Open Sans Light"/>
                </a:rPr>
                <a:t>Product Description Preview</a:t>
              </a:r>
              <a:endParaRPr lang="en-US" sz="1000" b="1" dirty="0">
                <a:solidFill>
                  <a:schemeClr val="bg1"/>
                </a:solidFill>
                <a:latin typeface="Open Sans Light"/>
                <a:cs typeface="Open Sans Light"/>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smtClean="0"/>
              <a:t>Guidelines</a:t>
            </a:r>
            <a:endParaRPr lang="en-US" dirty="0"/>
          </a:p>
        </p:txBody>
      </p:sp>
      <p:sp>
        <p:nvSpPr>
          <p:cNvPr id="6" name="Content Placeholder 2"/>
          <p:cNvSpPr txBox="1">
            <a:spLocks/>
          </p:cNvSpPr>
          <p:nvPr/>
        </p:nvSpPr>
        <p:spPr>
          <a:xfrm>
            <a:off x="457200" y="717331"/>
            <a:ext cx="8245366" cy="446451"/>
          </a:xfrm>
          <a:prstGeom prst="rect">
            <a:avLst/>
          </a:prstGeom>
        </p:spPr>
        <p:txBody>
          <a:bodyPr vert="horz" lIns="91440" tIns="45720" rIns="91440" bIns="45720" rtlCol="0">
            <a:noAutofit/>
          </a:bodyPr>
          <a:lstStyle/>
          <a:p>
            <a:pPr lvl="0" defTabSz="914400">
              <a:spcBef>
                <a:spcPct val="20000"/>
              </a:spcBef>
              <a:buClr>
                <a:srgbClr val="629DD1"/>
              </a:buClr>
              <a:buSzPct val="85000"/>
            </a:pPr>
            <a:r>
              <a:rPr lang="en-US" dirty="0" smtClean="0">
                <a:solidFill>
                  <a:prstClr val="black"/>
                </a:solidFill>
                <a:latin typeface="Open Sans Light"/>
                <a:cs typeface="Open Sans Light"/>
              </a:rPr>
              <a:t>While adding a product description, you should follow the below guidelines.</a:t>
            </a:r>
          </a:p>
        </p:txBody>
      </p:sp>
      <p:pic>
        <p:nvPicPr>
          <p:cNvPr id="15"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93505" y="1823789"/>
            <a:ext cx="783786" cy="914400"/>
          </a:xfrm>
          <a:prstGeom prst="rect">
            <a:avLst/>
          </a:prstGeom>
          <a:noFill/>
        </p:spPr>
      </p:pic>
      <p:pic>
        <p:nvPicPr>
          <p:cNvPr id="17" name="Picture 2" descr="http://www.clipartbest.com/cliparts/RiG/6zz/RiG6zz7MT.jpeg" hidden="1"/>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288069" y="1823789"/>
            <a:ext cx="760755" cy="914400"/>
          </a:xfrm>
          <a:prstGeom prst="rect">
            <a:avLst/>
          </a:prstGeom>
          <a:noFill/>
        </p:spPr>
      </p:pic>
      <p:sp>
        <p:nvSpPr>
          <p:cNvPr id="7" name="Content Placeholder 2"/>
          <p:cNvSpPr>
            <a:spLocks noGrp="1"/>
          </p:cNvSpPr>
          <p:nvPr>
            <p:ph idx="4294967295"/>
          </p:nvPr>
        </p:nvSpPr>
        <p:spPr>
          <a:xfrm>
            <a:off x="457200" y="1394609"/>
            <a:ext cx="4023360" cy="3577442"/>
          </a:xfrm>
          <a:prstGeom prst="roundRect">
            <a:avLst/>
          </a:prstGeom>
          <a:solidFill>
            <a:schemeClr val="bg1">
              <a:lumMod val="50000"/>
            </a:schemeClr>
          </a:solidFill>
        </p:spPr>
        <p:txBody>
          <a:bodyPr vert="horz" lIns="91440" tIns="45720" rIns="91440" bIns="45720" rtlCol="0">
            <a:normAutofit/>
          </a:bodyPr>
          <a:lstStyle/>
          <a:p>
            <a:pPr>
              <a:lnSpc>
                <a:spcPct val="90000"/>
              </a:lnSpc>
            </a:pPr>
            <a:r>
              <a:rPr lang="en-US" sz="1300" dirty="0" smtClean="0">
                <a:solidFill>
                  <a:schemeClr val="bg1"/>
                </a:solidFill>
                <a:latin typeface="Open Sans" pitchFamily="34" charset="0"/>
                <a:ea typeface="Open Sans" pitchFamily="34" charset="0"/>
                <a:cs typeface="Open Sans" pitchFamily="34" charset="0"/>
              </a:rPr>
              <a:t> </a:t>
            </a:r>
          </a:p>
          <a:p>
            <a:pPr>
              <a:lnSpc>
                <a:spcPct val="90000"/>
              </a:lnSpc>
            </a:pPr>
            <a:r>
              <a:rPr lang="en-US" sz="1300" dirty="0" smtClean="0">
                <a:solidFill>
                  <a:schemeClr val="bg1"/>
                </a:solidFill>
                <a:latin typeface="Open Sans" pitchFamily="34" charset="0"/>
                <a:ea typeface="Open Sans" pitchFamily="34" charset="0"/>
                <a:cs typeface="Open Sans" pitchFamily="34" charset="0"/>
              </a:rPr>
              <a:t>Do not use misleading information that does not describe your product.</a:t>
            </a:r>
          </a:p>
          <a:p>
            <a:pPr>
              <a:lnSpc>
                <a:spcPct val="90000"/>
              </a:lnSpc>
            </a:pPr>
            <a:r>
              <a:rPr lang="en-US" sz="1300" dirty="0" smtClean="0">
                <a:solidFill>
                  <a:schemeClr val="bg1"/>
                </a:solidFill>
                <a:latin typeface="Open Sans" pitchFamily="34" charset="0"/>
                <a:ea typeface="Open Sans" pitchFamily="34" charset="0"/>
                <a:cs typeface="Open Sans" pitchFamily="34" charset="0"/>
              </a:rPr>
              <a:t>Avoid creating long, lengthy descriptions as most customers will not read them.</a:t>
            </a:r>
          </a:p>
          <a:p>
            <a:pPr>
              <a:lnSpc>
                <a:spcPct val="90000"/>
              </a:lnSpc>
            </a:pPr>
            <a:r>
              <a:rPr lang="en-US" sz="1300" dirty="0" smtClean="0">
                <a:solidFill>
                  <a:schemeClr val="bg1"/>
                </a:solidFill>
                <a:latin typeface="Open Sans" pitchFamily="34" charset="0"/>
                <a:ea typeface="Open Sans" pitchFamily="34" charset="0"/>
                <a:cs typeface="Open Sans" pitchFamily="34" charset="0"/>
              </a:rPr>
              <a:t>Avoid using negative sentences to grab a customer’s attention.</a:t>
            </a:r>
          </a:p>
          <a:p>
            <a:pPr>
              <a:lnSpc>
                <a:spcPct val="90000"/>
              </a:lnSpc>
            </a:pPr>
            <a:r>
              <a:rPr lang="en-US" sz="1300" dirty="0" smtClean="0">
                <a:solidFill>
                  <a:schemeClr val="bg1"/>
                </a:solidFill>
                <a:latin typeface="Open Sans" pitchFamily="34" charset="0"/>
                <a:ea typeface="Open Sans" pitchFamily="34" charset="0"/>
                <a:cs typeface="Open Sans" pitchFamily="34" charset="0"/>
              </a:rPr>
              <a:t>Do not use product descriptions copied word-to-word from other listings in Paytm or other e-commerce websites.</a:t>
            </a:r>
          </a:p>
        </p:txBody>
      </p:sp>
      <p:sp>
        <p:nvSpPr>
          <p:cNvPr id="8" name="Content Placeholder 2"/>
          <p:cNvSpPr>
            <a:spLocks noGrp="1"/>
          </p:cNvSpPr>
          <p:nvPr>
            <p:ph idx="4294967295"/>
          </p:nvPr>
        </p:nvSpPr>
        <p:spPr>
          <a:xfrm>
            <a:off x="4663440" y="1394609"/>
            <a:ext cx="4023360" cy="3577442"/>
          </a:xfrm>
          <a:prstGeom prst="round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oAutofit/>
          </a:bodyPr>
          <a:lstStyle/>
          <a:p>
            <a:pPr>
              <a:buNone/>
            </a:pPr>
            <a:endParaRPr lang="en-US" sz="1300" dirty="0" smtClean="0">
              <a:solidFill>
                <a:schemeClr val="bg1"/>
              </a:solidFill>
              <a:latin typeface="Open Sans" pitchFamily="34" charset="0"/>
              <a:ea typeface="Open Sans" pitchFamily="34" charset="0"/>
              <a:cs typeface="Open Sans" pitchFamily="34" charset="0"/>
            </a:endParaRPr>
          </a:p>
          <a:p>
            <a:r>
              <a:rPr lang="en-US" sz="1300" dirty="0" smtClean="0">
                <a:solidFill>
                  <a:schemeClr val="bg1"/>
                </a:solidFill>
                <a:latin typeface="Open Sans" pitchFamily="34" charset="0"/>
                <a:ea typeface="Open Sans" pitchFamily="34" charset="0"/>
                <a:cs typeface="Open Sans" pitchFamily="34" charset="0"/>
              </a:rPr>
              <a:t>Use searchable and relevant keywords to make it search engine optimised.</a:t>
            </a:r>
          </a:p>
          <a:p>
            <a:r>
              <a:rPr lang="en-US" sz="1300" dirty="0" smtClean="0">
                <a:solidFill>
                  <a:schemeClr val="bg1"/>
                </a:solidFill>
                <a:latin typeface="Open Sans" pitchFamily="34" charset="0"/>
                <a:ea typeface="Open Sans" pitchFamily="34" charset="0"/>
                <a:cs typeface="Open Sans" pitchFamily="34" charset="0"/>
              </a:rPr>
              <a:t>Always keep the language simple and crisp, and follow basic rules of grammar.</a:t>
            </a:r>
          </a:p>
          <a:p>
            <a:r>
              <a:rPr lang="en-US" sz="1300" dirty="0" smtClean="0">
                <a:solidFill>
                  <a:schemeClr val="bg1"/>
                </a:solidFill>
                <a:latin typeface="Open Sans" pitchFamily="34" charset="0"/>
                <a:ea typeface="Open Sans" pitchFamily="34" charset="0"/>
                <a:cs typeface="Open Sans" pitchFamily="34" charset="0"/>
              </a:rPr>
              <a:t>Use correct spellings as typos are not search engine optimised.</a:t>
            </a:r>
          </a:p>
          <a:p>
            <a:r>
              <a:rPr lang="en-US" sz="1300" dirty="0" smtClean="0">
                <a:solidFill>
                  <a:schemeClr val="bg1"/>
                </a:solidFill>
                <a:latin typeface="Open Sans" pitchFamily="34" charset="0"/>
                <a:ea typeface="Open Sans" pitchFamily="34" charset="0"/>
                <a:cs typeface="Open Sans" pitchFamily="34" charset="0"/>
              </a:rPr>
              <a:t>Always use sentence case; i.e. only the first letter of every sentence should be in upper case. For example, </a:t>
            </a:r>
            <a:r>
              <a:rPr lang="en-US" sz="1300" b="1" dirty="0" smtClean="0">
                <a:solidFill>
                  <a:schemeClr val="bg1"/>
                </a:solidFill>
                <a:latin typeface="Open Sans" pitchFamily="34" charset="0"/>
                <a:ea typeface="Open Sans" pitchFamily="34" charset="0"/>
                <a:cs typeface="Open Sans" pitchFamily="34" charset="0"/>
              </a:rPr>
              <a:t>M</a:t>
            </a:r>
            <a:r>
              <a:rPr lang="en-US" sz="1300" dirty="0" smtClean="0">
                <a:solidFill>
                  <a:schemeClr val="bg1"/>
                </a:solidFill>
                <a:latin typeface="Open Sans" pitchFamily="34" charset="0"/>
                <a:ea typeface="Open Sans" pitchFamily="34" charset="0"/>
                <a:cs typeface="Open Sans" pitchFamily="34" charset="0"/>
              </a:rPr>
              <a:t>ake a distinct style statement wearing this black dress from Zara.</a:t>
            </a:r>
          </a:p>
          <a:p>
            <a:r>
              <a:rPr lang="en-US" sz="1300" dirty="0" smtClean="0">
                <a:solidFill>
                  <a:schemeClr val="bg1"/>
                </a:solidFill>
                <a:latin typeface="Open Sans" pitchFamily="34" charset="0"/>
                <a:ea typeface="Open Sans" pitchFamily="34" charset="0"/>
                <a:cs typeface="Open Sans" pitchFamily="34" charset="0"/>
              </a:rPr>
              <a:t>Use multiple Product Description sections to describe each attribute of your product.</a:t>
            </a:r>
          </a:p>
          <a:p>
            <a:r>
              <a:rPr lang="en-US" sz="1300" dirty="0" smtClean="0">
                <a:solidFill>
                  <a:schemeClr val="bg1"/>
                </a:solidFill>
                <a:latin typeface="Open Sans" pitchFamily="34" charset="0"/>
                <a:ea typeface="Open Sans" pitchFamily="34" charset="0"/>
                <a:cs typeface="Open Sans" pitchFamily="34" charset="0"/>
              </a:rPr>
              <a:t>Use bullet points as they are easy to read.</a:t>
            </a:r>
          </a:p>
        </p:txBody>
      </p:sp>
      <p:pic>
        <p:nvPicPr>
          <p:cNvPr id="9"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l="52072" t="13020"/>
          <a:stretch>
            <a:fillRect/>
          </a:stretch>
        </p:blipFill>
        <p:spPr bwMode="auto">
          <a:xfrm>
            <a:off x="81630" y="1282719"/>
            <a:ext cx="783786" cy="914400"/>
          </a:xfrm>
          <a:prstGeom prst="rect">
            <a:avLst/>
          </a:prstGeom>
          <a:noFill/>
        </p:spPr>
      </p:pic>
      <p:pic>
        <p:nvPicPr>
          <p:cNvPr id="10" name="Picture 2" descr="http://www.clipartbest.com/cliparts/RiG/6zz/RiG6zz7MT.jpeg"/>
          <p:cNvPicPr>
            <a:picLocks noChangeAspect="1" noChangeArrowheads="1"/>
          </p:cNvPicPr>
          <p:nvPr/>
        </p:nvPicPr>
        <p:blipFill>
          <a:blip r:embed="rId2">
            <a:clrChange>
              <a:clrFrom>
                <a:srgbClr val="FFFFFF"/>
              </a:clrFrom>
              <a:clrTo>
                <a:srgbClr val="FFFFFF">
                  <a:alpha val="0"/>
                </a:srgbClr>
              </a:clrTo>
            </a:clrChange>
          </a:blip>
          <a:srcRect t="2599" r="51475" b="6673"/>
          <a:stretch>
            <a:fillRect/>
          </a:stretch>
        </p:blipFill>
        <p:spPr bwMode="auto">
          <a:xfrm>
            <a:off x="8314541" y="1282719"/>
            <a:ext cx="760755" cy="914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7170</TotalTime>
  <Words>1080</Words>
  <Application>Microsoft Office PowerPoint</Application>
  <PresentationFormat>On-screen Show (16:10)</PresentationFormat>
  <Paragraphs>125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Slide 0</vt:lpstr>
      <vt:lpstr>Introduction</vt:lpstr>
      <vt:lpstr>Topics</vt:lpstr>
      <vt:lpstr>Importance and Components of Product Name</vt:lpstr>
      <vt:lpstr>Guidelines</vt:lpstr>
      <vt:lpstr>Incorrect vs. Correct Product Names</vt:lpstr>
      <vt:lpstr>Topics</vt:lpstr>
      <vt:lpstr>Importance  and Components of Product Descrition</vt:lpstr>
      <vt:lpstr>Guidelines</vt:lpstr>
      <vt:lpstr>Poor vs. Good Product Descriptions</vt:lpstr>
      <vt:lpstr>Topics</vt:lpstr>
      <vt:lpstr>Importance  of Product Attributes</vt:lpstr>
      <vt:lpstr>Guidelines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presentation</dc:title>
  <dc:creator>vss</dc:creator>
  <cp:lastModifiedBy>paromita.kundu</cp:lastModifiedBy>
  <cp:revision>265</cp:revision>
  <dcterms:created xsi:type="dcterms:W3CDTF">2015-04-21T01:33:06Z</dcterms:created>
  <dcterms:modified xsi:type="dcterms:W3CDTF">2015-10-16T10:24:26Z</dcterms:modified>
</cp:coreProperties>
</file>