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  <p:sldMasterId id="2147483663" r:id="rId6"/>
    <p:sldMasterId id="214748367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6858000" cx="9144000"/>
  <p:notesSz cx="7315200" cy="96012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">
          <p15:clr>
            <a:srgbClr val="A4A3A4"/>
          </p15:clr>
        </p15:guide>
        <p15:guide id="2" pos="271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2" roundtripDataSignature="AMtx7miTE9bs7Pt2Ikj837P3k/BntSH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" orient="horz"/>
        <p:guide pos="271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3.xml"/><Relationship Id="rId22" Type="http://customschemas.google.com/relationships/presentationmetadata" Target="metadata"/><Relationship Id="rId10" Type="http://schemas.openxmlformats.org/officeDocument/2006/relationships/slide" Target="slides/slide2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enturyGothic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3170764" cy="4803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2749" y="0"/>
            <a:ext cx="3170763" cy="4803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119173"/>
            <a:ext cx="3170764" cy="480388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 txBox="1"/>
          <p:nvPr>
            <p:ph idx="12" type="sldNum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732363" y="4561226"/>
            <a:ext cx="5852160" cy="432021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257300" y="719138"/>
            <a:ext cx="4802188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- Title Slide" showMasterSp="0">
  <p:cSld name="1_BLUE - 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67186" y="4151"/>
            <a:ext cx="6276814" cy="684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/>
          <p:nvPr>
            <p:ph type="title"/>
          </p:nvPr>
        </p:nvSpPr>
        <p:spPr>
          <a:xfrm>
            <a:off x="519355" y="1877004"/>
            <a:ext cx="2448560" cy="203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24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1" y="291527"/>
            <a:ext cx="2595746" cy="10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GREEN - Title, Subtitle and Content">
  <p:cSld name="4_GREEN - Title, Subtitle and Conten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Comparison">
  <p:cSld name="3_GREEN - Compariso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388874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/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38424A"/>
              </a:buClr>
              <a:buSzPts val="1600"/>
              <a:buFont typeface="Century Gothic"/>
              <a:buChar char="−"/>
              <a:defRPr sz="1600"/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1400"/>
              <a:buFont typeface="Noto Sans Symbols"/>
              <a:buChar char="▪"/>
              <a:defRPr sz="1400"/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1200"/>
              <a:buFont typeface="Century Gothic"/>
              <a:buChar char="−"/>
              <a:defRPr sz="1200"/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735"/>
              <a:buFont typeface="Arial"/>
              <a:buChar char="•"/>
              <a:defRPr sz="1050"/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4800600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/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38424A"/>
              </a:buClr>
              <a:buSzPts val="1600"/>
              <a:buFont typeface="Century Gothic"/>
              <a:buChar char="−"/>
              <a:defRPr sz="1600"/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1400"/>
              <a:buFont typeface="Noto Sans Symbols"/>
              <a:buChar char="▪"/>
              <a:defRPr sz="1400"/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1200"/>
              <a:buFont typeface="Century Gothic"/>
              <a:buChar char="−"/>
              <a:defRPr sz="1200"/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735"/>
              <a:buFont typeface="Arial"/>
              <a:buChar char="•"/>
              <a:defRPr sz="1050"/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75" name="Google Shape;75;p22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3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Title Only" type="titleOnly">
  <p:cSld name="TITLE_ONLY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- Title Slide" showMasterSp="0">
  <p:cSld name="2_RED - 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67186" y="4151"/>
            <a:ext cx="6276814" cy="68496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>
            <p:ph type="title"/>
          </p:nvPr>
        </p:nvSpPr>
        <p:spPr>
          <a:xfrm>
            <a:off x="519355" y="1877004"/>
            <a:ext cx="2448560" cy="203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24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95" name="Google Shape;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1" y="291527"/>
            <a:ext cx="2595746" cy="10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- Divider">
  <p:cSld name="2_RED - Divi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8437" y="0"/>
            <a:ext cx="4559125" cy="6281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7"/>
          <p:cNvSpPr txBox="1"/>
          <p:nvPr>
            <p:ph type="title"/>
          </p:nvPr>
        </p:nvSpPr>
        <p:spPr>
          <a:xfrm>
            <a:off x="569259" y="1958560"/>
            <a:ext cx="3172968" cy="12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583574" y="3569446"/>
            <a:ext cx="3172968" cy="1104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6E6259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- Title, Subtitle and Content">
  <p:cSld name="2_RED - Title, Subtitle and Conten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38424A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8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2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- Comparison">
  <p:cSld name="2_RED - Comparison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9"/>
          <p:cNvSpPr txBox="1"/>
          <p:nvPr>
            <p:ph idx="2" type="body"/>
          </p:nvPr>
        </p:nvSpPr>
        <p:spPr>
          <a:xfrm>
            <a:off x="388874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111" name="Google Shape;111;p29"/>
          <p:cNvSpPr txBox="1"/>
          <p:nvPr>
            <p:ph idx="3" type="body"/>
          </p:nvPr>
        </p:nvSpPr>
        <p:spPr>
          <a:xfrm>
            <a:off x="4800600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- Title Only" type="titleOnly">
  <p:cSld name="TITLE_ONLY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- 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- Title, Subtitle and Content">
  <p:cSld name="1_BLUE - Title, Subtitle and Conten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24A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Title, Subtitle and Content">
  <p:cSld name="3_GREEN - Title, Subtitle and Content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2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2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 and Content">
  <p:cSld name="Title, Subtitle 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457200" y="1646237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1pPr>
            <a:lvl2pPr indent="-330200" lvl="1" marL="914400" algn="l">
              <a:spcBef>
                <a:spcPts val="475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−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▪"/>
              <a:defRPr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−"/>
              <a:defRPr/>
            </a:lvl4pPr>
            <a:lvl5pPr indent="-275272" lvl="4" marL="228600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35"/>
              <a:buChar char="•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1" type="ftr"/>
          </p:nvPr>
        </p:nvSpPr>
        <p:spPr>
          <a:xfrm>
            <a:off x="762000" y="6492875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3"/>
          <p:cNvSpPr txBox="1"/>
          <p:nvPr>
            <p:ph idx="12" type="sldNum"/>
          </p:nvPr>
        </p:nvSpPr>
        <p:spPr>
          <a:xfrm>
            <a:off x="3810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33"/>
          <p:cNvSpPr txBox="1"/>
          <p:nvPr>
            <p:ph idx="2" type="body"/>
          </p:nvPr>
        </p:nvSpPr>
        <p:spPr>
          <a:xfrm>
            <a:off x="457200" y="762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E03C31"/>
                </a:solidFill>
              </a:defRPr>
            </a:lvl1pPr>
            <a:lvl2pPr indent="-342900" lvl="1" marL="914400" algn="l">
              <a:spcBef>
                <a:spcPts val="475"/>
              </a:spcBef>
              <a:spcAft>
                <a:spcPts val="0"/>
              </a:spcAft>
              <a:buSzPts val="1800"/>
              <a:buChar char="−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4pPr>
            <a:lvl5pPr indent="-308610" lvl="4" marL="2286000" algn="l">
              <a:spcBef>
                <a:spcPts val="0"/>
              </a:spcBef>
              <a:spcAft>
                <a:spcPts val="0"/>
              </a:spcAft>
              <a:buSzPts val="1260"/>
              <a:buChar char="•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348963" y="777875"/>
            <a:ext cx="81612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05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348963" y="1851102"/>
            <a:ext cx="8153128" cy="4411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4D4D4D"/>
                </a:solidFill>
              </a:defRPr>
            </a:lvl1pPr>
            <a:lvl2pPr indent="-330200" lvl="1" marL="914400" algn="l">
              <a:spcBef>
                <a:spcPts val="475"/>
              </a:spcBef>
              <a:spcAft>
                <a:spcPts val="0"/>
              </a:spcAft>
              <a:buSzPts val="1600"/>
              <a:buChar char="−"/>
              <a:defRPr>
                <a:solidFill>
                  <a:srgbClr val="4D4D4D"/>
                </a:solidFill>
              </a:defRPr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rgbClr val="4D4D4D"/>
                </a:solidFill>
              </a:defRPr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SzPts val="1200"/>
              <a:buChar char="−"/>
              <a:defRPr>
                <a:solidFill>
                  <a:srgbClr val="4D4D4D"/>
                </a:solidFill>
              </a:defRPr>
            </a:lvl4pPr>
            <a:lvl5pPr indent="-275272" lvl="4" marL="2286000" algn="l">
              <a:spcBef>
                <a:spcPts val="0"/>
              </a:spcBef>
              <a:spcAft>
                <a:spcPts val="0"/>
              </a:spcAft>
              <a:buSzPts val="735"/>
              <a:buChar char="•"/>
              <a:defRPr>
                <a:solidFill>
                  <a:srgbClr val="4D4D4D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348963" y="1321887"/>
            <a:ext cx="8172622" cy="521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4D4D4D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762000" y="6492875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3810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475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4pPr>
            <a:lvl5pPr indent="-308610" lvl="4" marL="2286000" algn="l">
              <a:spcBef>
                <a:spcPts val="0"/>
              </a:spcBef>
              <a:spcAft>
                <a:spcPts val="0"/>
              </a:spcAft>
              <a:buSzPts val="1260"/>
              <a:buChar char="•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1" type="ftr"/>
          </p:nvPr>
        </p:nvSpPr>
        <p:spPr>
          <a:xfrm>
            <a:off x="762000" y="6492875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3810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algn="l">
              <a:spcBef>
                <a:spcPts val="4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75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−"/>
              <a:defRPr sz="1800"/>
            </a:lvl4pPr>
            <a:lvl5pPr indent="-308610" lvl="4" marL="2286000" algn="l">
              <a:spcBef>
                <a:spcPts val="0"/>
              </a:spcBef>
              <a:spcAft>
                <a:spcPts val="0"/>
              </a:spcAft>
              <a:buSzPts val="1260"/>
              <a:buChar char="•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algn="l">
              <a:spcBef>
                <a:spcPts val="475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75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−"/>
              <a:defRPr sz="1800"/>
            </a:lvl4pPr>
            <a:lvl5pPr indent="-308610" lvl="4" marL="2286000" algn="l">
              <a:spcBef>
                <a:spcPts val="0"/>
              </a:spcBef>
              <a:spcAft>
                <a:spcPts val="0"/>
              </a:spcAft>
              <a:buSzPts val="1260"/>
              <a:buChar char="•"/>
              <a:defRPr sz="18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143" name="Google Shape;143;p36"/>
          <p:cNvSpPr txBox="1"/>
          <p:nvPr>
            <p:ph idx="11" type="ftr"/>
          </p:nvPr>
        </p:nvSpPr>
        <p:spPr>
          <a:xfrm>
            <a:off x="762000" y="6492875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6"/>
          <p:cNvSpPr txBox="1"/>
          <p:nvPr>
            <p:ph idx="12" type="sldNum"/>
          </p:nvPr>
        </p:nvSpPr>
        <p:spPr>
          <a:xfrm>
            <a:off x="3810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23850" lvl="1" marL="914400" algn="l">
              <a:spcBef>
                <a:spcPts val="475"/>
              </a:spcBef>
              <a:spcAft>
                <a:spcPts val="0"/>
              </a:spcAft>
              <a:buClr>
                <a:srgbClr val="C1C7CD"/>
              </a:buClr>
              <a:buSzPts val="1500"/>
              <a:buChar char="−"/>
              <a:defRPr sz="1500">
                <a:solidFill>
                  <a:schemeClr val="dk1"/>
                </a:solidFill>
              </a:defRPr>
            </a:lvl2pPr>
            <a:lvl3pPr indent="-323850" lvl="2" marL="1371600" algn="l">
              <a:spcBef>
                <a:spcPts val="0"/>
              </a:spcBef>
              <a:spcAft>
                <a:spcPts val="0"/>
              </a:spcAft>
              <a:buClr>
                <a:srgbClr val="C1C7CD"/>
              </a:buClr>
              <a:buSzPts val="1500"/>
              <a:buChar char="▪"/>
              <a:defRPr sz="1500">
                <a:solidFill>
                  <a:schemeClr val="dk1"/>
                </a:solidFill>
              </a:defRPr>
            </a:lvl3pPr>
            <a:lvl4pPr indent="-323850" lvl="3" marL="1828800" algn="l">
              <a:spcBef>
                <a:spcPts val="0"/>
              </a:spcBef>
              <a:spcAft>
                <a:spcPts val="0"/>
              </a:spcAft>
              <a:buClr>
                <a:srgbClr val="C1C7CD"/>
              </a:buClr>
              <a:buSzPts val="1500"/>
              <a:buChar char="−"/>
              <a:defRPr sz="1500">
                <a:solidFill>
                  <a:schemeClr val="dk1"/>
                </a:solidFill>
              </a:defRPr>
            </a:lvl4pPr>
            <a:lvl5pPr indent="-295275" lvl="4" marL="2286000" algn="l">
              <a:spcBef>
                <a:spcPts val="0"/>
              </a:spcBef>
              <a:spcAft>
                <a:spcPts val="0"/>
              </a:spcAft>
              <a:buClr>
                <a:srgbClr val="C1C7CD"/>
              </a:buClr>
              <a:buSzPts val="1050"/>
              <a:buChar char="•"/>
              <a:defRPr sz="15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379730" y="1011114"/>
            <a:ext cx="8535670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type="title"/>
          </p:nvPr>
        </p:nvSpPr>
        <p:spPr>
          <a:xfrm>
            <a:off x="379730" y="152400"/>
            <a:ext cx="67830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8686800" y="6477002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Only">
  <p:cSld name="Title &amp; Sub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1" type="ftr"/>
          </p:nvPr>
        </p:nvSpPr>
        <p:spPr>
          <a:xfrm>
            <a:off x="762000" y="6492875"/>
            <a:ext cx="2971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381000" y="649287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38"/>
          <p:cNvSpPr txBox="1"/>
          <p:nvPr>
            <p:ph idx="1" type="body"/>
          </p:nvPr>
        </p:nvSpPr>
        <p:spPr>
          <a:xfrm>
            <a:off x="457200" y="762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E03C31"/>
                </a:solidFill>
              </a:defRPr>
            </a:lvl1pPr>
            <a:lvl2pPr indent="-342900" lvl="1" marL="914400" algn="l">
              <a:spcBef>
                <a:spcPts val="475"/>
              </a:spcBef>
              <a:spcAft>
                <a:spcPts val="0"/>
              </a:spcAft>
              <a:buSzPts val="1800"/>
              <a:buChar char="−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SzPts val="1800"/>
              <a:buChar char="−"/>
              <a:defRPr/>
            </a:lvl4pPr>
            <a:lvl5pPr indent="-308610" lvl="4" marL="2286000" algn="l">
              <a:spcBef>
                <a:spcPts val="0"/>
              </a:spcBef>
              <a:spcAft>
                <a:spcPts val="0"/>
              </a:spcAft>
              <a:buSzPts val="1260"/>
              <a:buChar char="•"/>
              <a:defRPr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URPLE - Title Slide" showMasterSp="0">
  <p:cSld name="4_PURPLE - Title Sli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67186" y="4151"/>
            <a:ext cx="6276814" cy="6849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0"/>
          <p:cNvSpPr txBox="1"/>
          <p:nvPr>
            <p:ph type="title"/>
          </p:nvPr>
        </p:nvSpPr>
        <p:spPr>
          <a:xfrm>
            <a:off x="519355" y="1877004"/>
            <a:ext cx="2448560" cy="203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1" type="body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24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167" name="Google Shape;1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1" y="291527"/>
            <a:ext cx="2595746" cy="10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URPLE - Divider">
  <p:cSld name="4_PURPLE - Divid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8437" y="0"/>
            <a:ext cx="4559124" cy="628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1"/>
          <p:cNvSpPr txBox="1"/>
          <p:nvPr>
            <p:ph type="title"/>
          </p:nvPr>
        </p:nvSpPr>
        <p:spPr>
          <a:xfrm>
            <a:off x="569259" y="1958560"/>
            <a:ext cx="3172968" cy="12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1"/>
          <p:cNvSpPr txBox="1"/>
          <p:nvPr>
            <p:ph idx="1" type="body"/>
          </p:nvPr>
        </p:nvSpPr>
        <p:spPr>
          <a:xfrm>
            <a:off x="583574" y="3569446"/>
            <a:ext cx="3172968" cy="1104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6E6259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1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Comparison">
  <p:cSld name="3_GREEN - Comparison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idx="1" type="body"/>
          </p:nvPr>
        </p:nvSpPr>
        <p:spPr>
          <a:xfrm>
            <a:off x="388874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/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/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/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/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/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175" name="Google Shape;175;p42"/>
          <p:cNvSpPr txBox="1"/>
          <p:nvPr>
            <p:ph idx="2" type="body"/>
          </p:nvPr>
        </p:nvSpPr>
        <p:spPr>
          <a:xfrm>
            <a:off x="4800600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176" name="Google Shape;176;p42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2"/>
          <p:cNvSpPr txBox="1"/>
          <p:nvPr>
            <p:ph idx="3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2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- Comparison">
  <p:cSld name="1_BLUE - Comparison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388874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4800600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38424A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Title Only" type="titleOnly">
  <p:cSld name="TITLE_ONLY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Blank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4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- Title Only" type="titleOnly">
  <p:cSld name="TITLE_ONLY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- 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- Comparison">
  <p:cSld name="1_BLUE - Comparison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88874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4800600" y="1778000"/>
            <a:ext cx="4108076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38424A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3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Title Slide" showMasterSp="0">
  <p:cSld name="3_GREEN - 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67186" y="4151"/>
            <a:ext cx="6276814" cy="68496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>
            <p:ph type="title"/>
          </p:nvPr>
        </p:nvSpPr>
        <p:spPr>
          <a:xfrm>
            <a:off x="519355" y="1877004"/>
            <a:ext cx="2448560" cy="203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680"/>
              <a:buNone/>
              <a:defRPr sz="24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1" y="291527"/>
            <a:ext cx="2595746" cy="10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Divider">
  <p:cSld name="3_GREEN - Divi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8437" y="0"/>
            <a:ext cx="4559125" cy="628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9"/>
          <p:cNvSpPr txBox="1"/>
          <p:nvPr>
            <p:ph type="title"/>
          </p:nvPr>
        </p:nvSpPr>
        <p:spPr>
          <a:xfrm>
            <a:off x="569259" y="1958560"/>
            <a:ext cx="3172968" cy="12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83574" y="3569446"/>
            <a:ext cx="3172968" cy="1104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6E6259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6E6259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GREEN - Title, Subtitle and Content">
  <p:cSld name="3_GREEN - Title, Subtitle and Conten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379730" y="1778000"/>
            <a:ext cx="853567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sz="1600">
                <a:solidFill>
                  <a:schemeClr val="dk1"/>
                </a:solidFill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sz="1200">
                <a:solidFill>
                  <a:schemeClr val="dk1"/>
                </a:solidFill>
              </a:defRPr>
            </a:lvl4pPr>
            <a:lvl5pPr indent="-275272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sz="105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379729" y="109728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379730" y="924714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75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75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5272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2" name="Google Shape;12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5" y="6308262"/>
            <a:ext cx="1199216" cy="4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2019 CoreLogic, Inc.  [NYSE:CLGX]  All Rights Reserved.  Proprietary. </a:t>
            </a:r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Innovate. Transform. Thrive.™</a:t>
            </a:r>
            <a:endParaRPr b="0" baseline="3000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" name="Google Shape;16;p10"/>
          <p:cNvCxnSpPr/>
          <p:nvPr/>
        </p:nvCxnSpPr>
        <p:spPr>
          <a:xfrm>
            <a:off x="0" y="628013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5272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41" name="Google Shape;41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5" y="6308262"/>
            <a:ext cx="1199216" cy="4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12"/>
          <p:cNvCxnSpPr/>
          <p:nvPr/>
        </p:nvCxnSpPr>
        <p:spPr>
          <a:xfrm>
            <a:off x="0" y="628013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2"/>
          <p:cNvSpPr/>
          <p:nvPr/>
        </p:nvSpPr>
        <p:spPr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2018 CoreLogic, Inc.  [NYSE:CLGX]  All Rights Reserved.  Proprietary. </a:t>
            </a:r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Innovate. Transform. Thrive.™</a:t>
            </a:r>
            <a:endParaRPr b="0" baseline="3000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5" name="Google Shape;8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5" y="6308262"/>
            <a:ext cx="1199216" cy="4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5"/>
          <p:cNvCxnSpPr/>
          <p:nvPr/>
        </p:nvCxnSpPr>
        <p:spPr>
          <a:xfrm>
            <a:off x="0" y="628013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5"/>
          <p:cNvSpPr/>
          <p:nvPr/>
        </p:nvSpPr>
        <p:spPr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2018 CoreLogic, Inc.  [NYSE:CLGX]  All Rights Reserved.  Proprietary. </a:t>
            </a:r>
            <a:endParaRPr/>
          </a:p>
        </p:txBody>
      </p:sp>
      <p:sp>
        <p:nvSpPr>
          <p:cNvPr id="89" name="Google Shape;89;p25"/>
          <p:cNvSpPr/>
          <p:nvPr/>
        </p:nvSpPr>
        <p:spPr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Innovate. Transform. Thrive.™</a:t>
            </a:r>
            <a:endParaRPr b="0" baseline="3000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5272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379729" y="109172"/>
            <a:ext cx="854049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379730" y="1207247"/>
            <a:ext cx="8535670" cy="491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spcBef>
                <a:spcPts val="4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−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−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5272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5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58" name="Google Shape;158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25" y="6308262"/>
            <a:ext cx="1199216" cy="4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9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0" name="Google Shape;160;p39"/>
          <p:cNvCxnSpPr/>
          <p:nvPr/>
        </p:nvCxnSpPr>
        <p:spPr>
          <a:xfrm>
            <a:off x="0" y="6280132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9"/>
          <p:cNvSpPr/>
          <p:nvPr/>
        </p:nvSpPr>
        <p:spPr>
          <a:xfrm>
            <a:off x="4595908" y="6423213"/>
            <a:ext cx="403313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2018 CoreLogic, Inc.  [NYSE:CLGX]  All Rights Reserved.  Proprietary. </a:t>
            </a:r>
            <a:endParaRPr/>
          </a:p>
        </p:txBody>
      </p:sp>
      <p:sp>
        <p:nvSpPr>
          <p:cNvPr id="162" name="Google Shape;162;p39"/>
          <p:cNvSpPr/>
          <p:nvPr/>
        </p:nvSpPr>
        <p:spPr>
          <a:xfrm>
            <a:off x="1763059" y="6423213"/>
            <a:ext cx="1798918" cy="38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Innovate. Transform. Thrive.™</a:t>
            </a:r>
            <a:endParaRPr b="0" baseline="3000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title"/>
          </p:nvPr>
        </p:nvSpPr>
        <p:spPr>
          <a:xfrm>
            <a:off x="442403" y="1699205"/>
            <a:ext cx="3154005" cy="2577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AutomatIQ</a:t>
            </a:r>
            <a:br>
              <a:rPr lang="en-US" sz="4000"/>
            </a:br>
            <a:r>
              <a:rPr lang="en-US" sz="4000"/>
              <a:t>Architecture</a:t>
            </a:r>
            <a:br>
              <a:rPr lang="en-US" sz="4000"/>
            </a:br>
            <a:r>
              <a:rPr lang="en-US" sz="4000"/>
              <a:t>Principles</a:t>
            </a:r>
            <a:endParaRPr sz="4000"/>
          </a:p>
        </p:txBody>
      </p:sp>
      <p:sp>
        <p:nvSpPr>
          <p:cNvPr id="190" name="Google Shape;190;p1"/>
          <p:cNvSpPr txBox="1"/>
          <p:nvPr>
            <p:ph idx="1" type="body"/>
          </p:nvPr>
        </p:nvSpPr>
        <p:spPr>
          <a:xfrm>
            <a:off x="620956" y="4970446"/>
            <a:ext cx="2448559" cy="12092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Juan Acevedo</a:t>
            </a:r>
            <a:endParaRPr/>
          </a:p>
          <a:p>
            <a:pPr indent="0" lvl="0" marL="0" rtl="0" algn="l"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rPr lang="en-US"/>
              <a:t>July 2019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idx="2" type="body"/>
          </p:nvPr>
        </p:nvSpPr>
        <p:spPr>
          <a:xfrm>
            <a:off x="386454" y="946379"/>
            <a:ext cx="8719446" cy="467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8737" lvl="0" marL="173038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Security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Diagram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Network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Platform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App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Workstations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Architectural principles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Disaster recovery</a:t>
            </a:r>
            <a:endParaRPr/>
          </a:p>
          <a:p>
            <a:pPr indent="-58737" lvl="0" marL="173038" rtl="0" algn="l">
              <a:spcBef>
                <a:spcPts val="4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197" name="Google Shape;197;p2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Security - Diagram</a:t>
            </a:r>
            <a:endParaRPr/>
          </a:p>
        </p:txBody>
      </p:sp>
      <p:sp>
        <p:nvSpPr>
          <p:cNvPr id="203" name="Google Shape;203;p3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5651"/>
            <a:ext cx="9144000" cy="222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idx="2" type="body"/>
          </p:nvPr>
        </p:nvSpPr>
        <p:spPr>
          <a:xfrm>
            <a:off x="386454" y="946379"/>
            <a:ext cx="8719446" cy="467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8737" lvl="0" marL="173038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Encapsula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OWASP top 10 vulnerability protection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DDOS protection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Geo IP block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IP whitelist/blacklist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CISCO firepower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Managed IDS/IPS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Dell secure works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CISCO ASA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Limit network access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F5 load balancer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High availability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Manual Network Penetration Test</a:t>
            </a:r>
            <a:endParaRPr/>
          </a:p>
        </p:txBody>
      </p:sp>
      <p:sp>
        <p:nvSpPr>
          <p:cNvPr id="210" name="Google Shape;210;p4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Security - Network</a:t>
            </a:r>
            <a:endParaRPr/>
          </a:p>
        </p:txBody>
      </p:sp>
      <p:sp>
        <p:nvSpPr>
          <p:cNvPr id="211" name="Google Shape;211;p4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386454" y="946379"/>
            <a:ext cx="8719446" cy="467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8737" lvl="0" marL="173038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Pivotal Cloud Foundry (PCF)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Gorouter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Isolation segments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Unprivileged containers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Hardened stem cells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Frequent repaving (coming soon)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Hardware Security Module (HSM)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Two datacenters with replication (4 Gemalto HSM units)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Key Encrypting Key (KEK)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Data Encrypting Key (DEK)</a:t>
            </a:r>
            <a:endParaRPr/>
          </a:p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Security - Platform</a:t>
            </a:r>
            <a:endParaRPr/>
          </a:p>
        </p:txBody>
      </p:sp>
      <p:sp>
        <p:nvSpPr>
          <p:cNvPr id="218" name="Google Shape;218;p5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idx="2" type="body"/>
          </p:nvPr>
        </p:nvSpPr>
        <p:spPr>
          <a:xfrm>
            <a:off x="386454" y="946379"/>
            <a:ext cx="8719446" cy="467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8737" lvl="0" marL="173038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Veracode CI/CD Pipeline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Static Application Security Testing (SAST)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Dynamic Application Security Testing (DAST)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Intellij Greenlight Plugin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Manual penetration testing for major releases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Anti-virus scans of all document uploads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Database encryption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Field encryption at rest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In accordance with CIS benchmarks.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Gold images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Vulnerability scanned</a:t>
            </a:r>
            <a:endParaRPr/>
          </a:p>
        </p:txBody>
      </p:sp>
      <p:sp>
        <p:nvSpPr>
          <p:cNvPr id="224" name="Google Shape;224;p6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Security - Application</a:t>
            </a:r>
            <a:endParaRPr/>
          </a:p>
        </p:txBody>
      </p:sp>
      <p:sp>
        <p:nvSpPr>
          <p:cNvPr id="225" name="Google Shape;225;p6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idx="2" type="body"/>
          </p:nvPr>
        </p:nvSpPr>
        <p:spPr>
          <a:xfrm>
            <a:off x="386454" y="946379"/>
            <a:ext cx="8719446" cy="467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8737" lvl="0" marL="173038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Cisco AnyConnect VPN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Netscope Cloud Access Security Broker (CASB)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Avecto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Cylance 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Host based DLP</a:t>
            </a:r>
            <a:endParaRPr/>
          </a:p>
        </p:txBody>
      </p:sp>
      <p:sp>
        <p:nvSpPr>
          <p:cNvPr id="231" name="Google Shape;231;p7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Security – Workstations</a:t>
            </a:r>
            <a:endParaRPr/>
          </a:p>
        </p:txBody>
      </p:sp>
      <p:sp>
        <p:nvSpPr>
          <p:cNvPr id="232" name="Google Shape;232;p7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idx="2" type="body"/>
          </p:nvPr>
        </p:nvSpPr>
        <p:spPr>
          <a:xfrm>
            <a:off x="386454" y="1093829"/>
            <a:ext cx="8719446" cy="4909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73038" lvl="0" marL="173038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Microservices driven architecture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 availability &amp; high scalability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PaaS enabled (PCF)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Multiple datacenters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Extreme programming (XP) methodology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Pair programming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Test Driven Development (TDD)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Continuous Integration/ Continuous Delivery (CI/CD)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Stability &amp; security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Software version updates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Vulnerability patches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Infosec reviews</a:t>
            </a:r>
            <a:endParaRPr/>
          </a:p>
          <a:p>
            <a:pPr indent="-58737" lvl="0" marL="173038" rtl="0" algn="l">
              <a:spcBef>
                <a:spcPts val="47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Architectural Principles</a:t>
            </a:r>
            <a:endParaRPr/>
          </a:p>
        </p:txBody>
      </p:sp>
      <p:sp>
        <p:nvSpPr>
          <p:cNvPr id="239" name="Google Shape;239;p8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idx="2" type="body"/>
          </p:nvPr>
        </p:nvSpPr>
        <p:spPr>
          <a:xfrm>
            <a:off x="386454" y="946379"/>
            <a:ext cx="8719446" cy="467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58737" lvl="0" marL="173038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D1C DR certified (Q1 2019)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Two datacenters</a:t>
            </a:r>
            <a:endParaRPr/>
          </a:p>
          <a:p>
            <a:pPr indent="-173034" lvl="2" marL="6270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/>
              <a:t>Quincy, WA [Production]</a:t>
            </a:r>
            <a:endParaRPr/>
          </a:p>
          <a:p>
            <a:pPr indent="-173034" lvl="2" marL="6270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/>
              <a:t>Plano, TX [DR]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Production database replication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Redundancy</a:t>
            </a:r>
            <a:endParaRPr/>
          </a:p>
          <a:p>
            <a:pPr indent="-179383" lvl="1" marL="400041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600"/>
              <a:buChar char="−"/>
            </a:pPr>
            <a:r>
              <a:rPr lang="en-US"/>
              <a:t>High availability</a:t>
            </a:r>
            <a:endParaRPr/>
          </a:p>
          <a:p>
            <a:pPr indent="-173038" lvl="0" marL="173038" rtl="0" algn="l">
              <a:spcBef>
                <a:spcPts val="4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Duplicated production environment</a:t>
            </a:r>
            <a:endParaRPr/>
          </a:p>
        </p:txBody>
      </p:sp>
      <p:sp>
        <p:nvSpPr>
          <p:cNvPr id="245" name="Google Shape;245;p9"/>
          <p:cNvSpPr txBox="1"/>
          <p:nvPr>
            <p:ph idx="3" type="body"/>
          </p:nvPr>
        </p:nvSpPr>
        <p:spPr>
          <a:xfrm>
            <a:off x="386454" y="425220"/>
            <a:ext cx="8528946" cy="521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Disaster Recovery</a:t>
            </a:r>
            <a:endParaRPr/>
          </a:p>
        </p:txBody>
      </p:sp>
      <p:sp>
        <p:nvSpPr>
          <p:cNvPr id="246" name="Google Shape;246;p9"/>
          <p:cNvSpPr txBox="1"/>
          <p:nvPr>
            <p:ph idx="12" type="sldNum"/>
          </p:nvPr>
        </p:nvSpPr>
        <p:spPr>
          <a:xfrm>
            <a:off x="8724900" y="6423213"/>
            <a:ext cx="381000" cy="38099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3_GREEN">
  <a:themeElements>
    <a:clrScheme name="CoreLogic GREEN 030918">
      <a:dk1>
        <a:srgbClr val="38424A"/>
      </a:dk1>
      <a:lt1>
        <a:srgbClr val="FFFFFF"/>
      </a:lt1>
      <a:dk2>
        <a:srgbClr val="9AA3AD"/>
      </a:dk2>
      <a:lt2>
        <a:srgbClr val="33BC97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RED">
  <a:themeElements>
    <a:clrScheme name="CoreLogic RED 030918">
      <a:dk1>
        <a:srgbClr val="38424A"/>
      </a:dk1>
      <a:lt1>
        <a:srgbClr val="FFFFFF"/>
      </a:lt1>
      <a:dk2>
        <a:srgbClr val="9AA3AD"/>
      </a:dk2>
      <a:lt2>
        <a:srgbClr val="D23E43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PURPLE">
  <a:themeElements>
    <a:clrScheme name="CoreLogic PURPLE 030918">
      <a:dk1>
        <a:srgbClr val="38424A"/>
      </a:dk1>
      <a:lt1>
        <a:srgbClr val="FFFFFF"/>
      </a:lt1>
      <a:dk2>
        <a:srgbClr val="9AA3AD"/>
      </a:dk2>
      <a:lt2>
        <a:srgbClr val="A765CB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BLUE">
  <a:themeElements>
    <a:clrScheme name="CoreLogic BLUE 030918">
      <a:dk1>
        <a:srgbClr val="38424A"/>
      </a:dk1>
      <a:lt1>
        <a:srgbClr val="FFFFFF"/>
      </a:lt1>
      <a:dk2>
        <a:srgbClr val="9AA3AD"/>
      </a:dk2>
      <a:lt2>
        <a:srgbClr val="0AA0C6"/>
      </a:lt2>
      <a:accent1>
        <a:srgbClr val="D23E43"/>
      </a:accent1>
      <a:accent2>
        <a:srgbClr val="A765CB"/>
      </a:accent2>
      <a:accent3>
        <a:srgbClr val="0AA0C6"/>
      </a:accent3>
      <a:accent4>
        <a:srgbClr val="33BC97"/>
      </a:accent4>
      <a:accent5>
        <a:srgbClr val="F29400"/>
      </a:accent5>
      <a:accent6>
        <a:srgbClr val="186A8C"/>
      </a:accent6>
      <a:hlink>
        <a:srgbClr val="186C8C"/>
      </a:hlink>
      <a:folHlink>
        <a:srgbClr val="9EC3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2018-03-27T17:41:28Z</dcterms:created>
  <dc:creator>Montgomery, Victoria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0x010100F7B4888102E2E44CA830F82E878AAF93</vt:lpwstr>
  </property>
  <property fmtid="{D5CDD505-2E9C-101B-9397-08002B2CF9AE}" pid="3" name="ArticulateGUID">
    <vt:lpwstr>816B4476-FA6A-41E6-9CFA-26F71FBD1A20</vt:lpwstr>
  </property>
  <property fmtid="{D5CDD505-2E9C-101B-9397-08002B2CF9AE}" pid="4" name="ArticulatePath">
    <vt:lpwstr>http://sites.corelogic.net/isc/infosec/clientservices/Client Audit Presentation Deck/Client Review of CoreLogic Programs</vt:lpwstr>
  </property>
  <property fmtid="{D5CDD505-2E9C-101B-9397-08002B2CF9AE}" pid="5" name="Order">
    <vt:r8>8000.0</vt:r8>
  </property>
  <property fmtid="{D5CDD505-2E9C-101B-9397-08002B2CF9AE}" pid="6" name="AuthorIds_UIVersion_1536">
    <vt:lpwstr>289</vt:lpwstr>
  </property>
</Properties>
</file>