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8" r:id="rId4"/>
    <p:sldId id="257" r:id="rId5"/>
    <p:sldId id="258" r:id="rId6"/>
    <p:sldId id="259" r:id="rId7"/>
    <p:sldId id="260" r:id="rId8"/>
    <p:sldId id="261" r:id="rId9"/>
    <p:sldId id="269" r:id="rId10"/>
    <p:sldId id="270" r:id="rId11"/>
    <p:sldId id="264" r:id="rId12"/>
    <p:sldId id="271" r:id="rId13"/>
    <p:sldId id="272" r:id="rId14"/>
    <p:sldId id="262" r:id="rId15"/>
    <p:sldId id="274" r:id="rId16"/>
    <p:sldId id="275" r:id="rId17"/>
    <p:sldId id="276" r:id="rId18"/>
    <p:sldId id="265" r:id="rId19"/>
    <p:sldId id="266" r:id="rId20"/>
    <p:sldId id="267"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kaggle.com/c/rsna-pneumonia-detection-challenge/data" TargetMode="Externa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EF13-1B7A-416F-848C-04F8CA45BB66}"/>
              </a:ext>
            </a:extLst>
          </p:cNvPr>
          <p:cNvSpPr>
            <a:spLocks noGrp="1"/>
          </p:cNvSpPr>
          <p:nvPr>
            <p:ph type="ctrTitle"/>
          </p:nvPr>
        </p:nvSpPr>
        <p:spPr/>
        <p:txBody>
          <a:bodyPr/>
          <a:lstStyle/>
          <a:p>
            <a:r>
              <a:rPr lang="en-US" dirty="0"/>
              <a:t>Capstone Project on Pneumonia Detection </a:t>
            </a:r>
            <a:endParaRPr lang="en-CA" dirty="0"/>
          </a:p>
        </p:txBody>
      </p:sp>
      <p:sp>
        <p:nvSpPr>
          <p:cNvPr id="3" name="Subtitle 2">
            <a:extLst>
              <a:ext uri="{FF2B5EF4-FFF2-40B4-BE49-F238E27FC236}">
                <a16:creationId xmlns:a16="http://schemas.microsoft.com/office/drawing/2014/main" id="{18A15105-3542-45AE-95BC-C3DFE6F44365}"/>
              </a:ext>
            </a:extLst>
          </p:cNvPr>
          <p:cNvSpPr>
            <a:spLocks noGrp="1"/>
          </p:cNvSpPr>
          <p:nvPr>
            <p:ph type="subTitle" idx="1"/>
          </p:nvPr>
        </p:nvSpPr>
        <p:spPr/>
        <p:txBody>
          <a:bodyPr/>
          <a:lstStyle/>
          <a:p>
            <a:r>
              <a:rPr lang="en-US" dirty="0"/>
              <a:t>AIML – JUL 21A-GROUP 6-CV1</a:t>
            </a:r>
            <a:endParaRPr lang="en-CA" dirty="0"/>
          </a:p>
        </p:txBody>
      </p:sp>
    </p:spTree>
    <p:extLst>
      <p:ext uri="{BB962C8B-B14F-4D97-AF65-F5344CB8AC3E}">
        <p14:creationId xmlns:p14="http://schemas.microsoft.com/office/powerpoint/2010/main" val="100908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078A-0C4F-6904-FC37-115B18DFB9C7}"/>
              </a:ext>
            </a:extLst>
          </p:cNvPr>
          <p:cNvSpPr>
            <a:spLocks noGrp="1"/>
          </p:cNvSpPr>
          <p:nvPr>
            <p:ph type="title"/>
          </p:nvPr>
        </p:nvSpPr>
        <p:spPr/>
        <p:txBody>
          <a:bodyPr/>
          <a:lstStyle/>
          <a:p>
            <a:r>
              <a:rPr lang="en-US" u="sng" dirty="0" err="1"/>
              <a:t>UNet</a:t>
            </a:r>
            <a:r>
              <a:rPr lang="en-US" u="sng" dirty="0"/>
              <a:t> VGG16 :</a:t>
            </a:r>
          </a:p>
        </p:txBody>
      </p:sp>
      <p:sp>
        <p:nvSpPr>
          <p:cNvPr id="3" name="Content Placeholder 2">
            <a:extLst>
              <a:ext uri="{FF2B5EF4-FFF2-40B4-BE49-F238E27FC236}">
                <a16:creationId xmlns:a16="http://schemas.microsoft.com/office/drawing/2014/main" id="{703DD8E5-D041-DF99-D723-632C5A698044}"/>
              </a:ext>
            </a:extLst>
          </p:cNvPr>
          <p:cNvSpPr>
            <a:spLocks noGrp="1"/>
          </p:cNvSpPr>
          <p:nvPr>
            <p:ph idx="1"/>
          </p:nvPr>
        </p:nvSpPr>
        <p:spPr>
          <a:xfrm>
            <a:off x="391427" y="1491916"/>
            <a:ext cx="11800573" cy="5293895"/>
          </a:xfrm>
        </p:spPr>
        <p:txBody>
          <a:bodyPr>
            <a:normAutofit lnSpcReduction="10000"/>
          </a:bodyPr>
          <a:lstStyle/>
          <a:p>
            <a:r>
              <a:rPr lang="en-US" dirty="0"/>
              <a:t>Following are the predictions for the top 3 chosen hyper parameter combinations of </a:t>
            </a:r>
            <a:r>
              <a:rPr lang="en-US" dirty="0" err="1"/>
              <a:t>UNet</a:t>
            </a:r>
            <a:r>
              <a:rPr lang="en-US" dirty="0"/>
              <a:t> VGG16</a:t>
            </a:r>
          </a:p>
          <a:p>
            <a:endParaRPr lang="en-US" dirty="0"/>
          </a:p>
          <a:p>
            <a:endParaRPr lang="en-US" dirty="0"/>
          </a:p>
          <a:p>
            <a:endParaRPr lang="en-US" dirty="0"/>
          </a:p>
          <a:p>
            <a:endParaRPr lang="en-US" dirty="0"/>
          </a:p>
          <a:p>
            <a:endParaRPr lang="en-US" dirty="0"/>
          </a:p>
          <a:p>
            <a:pPr marL="0" indent="0">
              <a:buNone/>
            </a:pPr>
            <a:r>
              <a:rPr lang="en-US" dirty="0"/>
              <a:t>From the results captured in the above table, we have the best model performance with a mean IOU of 0.808 and an F1 score of 0.621 when below hyper parameters are selected.</a:t>
            </a:r>
          </a:p>
          <a:p>
            <a:pPr marL="0" indent="0">
              <a:buNone/>
            </a:pPr>
            <a:r>
              <a:rPr lang="en-US" dirty="0"/>
              <a:t>• </a:t>
            </a:r>
            <a:r>
              <a:rPr lang="en-US" sz="1400" dirty="0"/>
              <a:t>Freeze layers = 13 </a:t>
            </a:r>
          </a:p>
          <a:p>
            <a:pPr marL="0" indent="0">
              <a:buNone/>
            </a:pPr>
            <a:r>
              <a:rPr lang="en-US" sz="1400" dirty="0"/>
              <a:t>• optimizer = Adam </a:t>
            </a:r>
          </a:p>
          <a:p>
            <a:pPr marL="0" indent="0">
              <a:buNone/>
            </a:pPr>
            <a:r>
              <a:rPr lang="en-US" sz="1400" dirty="0"/>
              <a:t>• LR = 0.005 </a:t>
            </a:r>
          </a:p>
          <a:p>
            <a:pPr marL="0" indent="0">
              <a:buNone/>
            </a:pPr>
            <a:r>
              <a:rPr lang="en-US" sz="1400" dirty="0"/>
              <a:t>• batch size = 64 </a:t>
            </a:r>
          </a:p>
          <a:p>
            <a:pPr marL="0" indent="0">
              <a:buNone/>
            </a:pPr>
            <a:r>
              <a:rPr lang="en-US" sz="1400" dirty="0"/>
              <a:t>• epoch = 10</a:t>
            </a:r>
          </a:p>
        </p:txBody>
      </p:sp>
      <p:pic>
        <p:nvPicPr>
          <p:cNvPr id="4" name="image5.png">
            <a:extLst>
              <a:ext uri="{FF2B5EF4-FFF2-40B4-BE49-F238E27FC236}">
                <a16:creationId xmlns:a16="http://schemas.microsoft.com/office/drawing/2014/main" id="{3FA05C24-A94E-6319-C668-489DDDC9353C}"/>
              </a:ext>
            </a:extLst>
          </p:cNvPr>
          <p:cNvPicPr/>
          <p:nvPr/>
        </p:nvPicPr>
        <p:blipFill>
          <a:blip r:embed="rId2"/>
          <a:srcRect/>
          <a:stretch>
            <a:fillRect/>
          </a:stretch>
        </p:blipFill>
        <p:spPr>
          <a:xfrm>
            <a:off x="1020279" y="2454442"/>
            <a:ext cx="10780294" cy="1540041"/>
          </a:xfrm>
          <a:prstGeom prst="rect">
            <a:avLst/>
          </a:prstGeom>
          <a:ln/>
        </p:spPr>
      </p:pic>
    </p:spTree>
    <p:extLst>
      <p:ext uri="{BB962C8B-B14F-4D97-AF65-F5344CB8AC3E}">
        <p14:creationId xmlns:p14="http://schemas.microsoft.com/office/powerpoint/2010/main" val="204463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20.png">
            <a:extLst>
              <a:ext uri="{FF2B5EF4-FFF2-40B4-BE49-F238E27FC236}">
                <a16:creationId xmlns:a16="http://schemas.microsoft.com/office/drawing/2014/main" id="{A9E07205-DF1E-45FB-9C54-C14DEF1D3EBE}"/>
              </a:ext>
            </a:extLst>
          </p:cNvPr>
          <p:cNvPicPr>
            <a:picLocks noGrp="1"/>
          </p:cNvPicPr>
          <p:nvPr>
            <p:ph sz="half" idx="2"/>
          </p:nvPr>
        </p:nvPicPr>
        <p:blipFill>
          <a:blip r:embed="rId2"/>
          <a:srcRect/>
          <a:stretch>
            <a:fillRect/>
          </a:stretch>
        </p:blipFill>
        <p:spPr>
          <a:xfrm>
            <a:off x="163630" y="96838"/>
            <a:ext cx="11694694" cy="6592887"/>
          </a:xfrm>
          <a:prstGeom prst="rect">
            <a:avLst/>
          </a:prstGeom>
          <a:ln/>
        </p:spPr>
      </p:pic>
    </p:spTree>
    <p:extLst>
      <p:ext uri="{BB962C8B-B14F-4D97-AF65-F5344CB8AC3E}">
        <p14:creationId xmlns:p14="http://schemas.microsoft.com/office/powerpoint/2010/main" val="3060804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BEB1-DC61-A7F3-E070-7AC564D02DF1}"/>
              </a:ext>
            </a:extLst>
          </p:cNvPr>
          <p:cNvSpPr>
            <a:spLocks noGrp="1"/>
          </p:cNvSpPr>
          <p:nvPr>
            <p:ph type="title"/>
          </p:nvPr>
        </p:nvSpPr>
        <p:spPr/>
        <p:txBody>
          <a:bodyPr/>
          <a:lstStyle/>
          <a:p>
            <a:r>
              <a:rPr lang="en-US" u="sng" dirty="0"/>
              <a:t>MASK RCNN:</a:t>
            </a:r>
          </a:p>
        </p:txBody>
      </p:sp>
      <p:sp>
        <p:nvSpPr>
          <p:cNvPr id="4" name="Content Placeholder 3">
            <a:extLst>
              <a:ext uri="{FF2B5EF4-FFF2-40B4-BE49-F238E27FC236}">
                <a16:creationId xmlns:a16="http://schemas.microsoft.com/office/drawing/2014/main" id="{C2AE3F7E-2755-5540-A2AB-1863D105556C}"/>
              </a:ext>
            </a:extLst>
          </p:cNvPr>
          <p:cNvSpPr>
            <a:spLocks noGrp="1"/>
          </p:cNvSpPr>
          <p:nvPr>
            <p:ph sz="half" idx="2"/>
          </p:nvPr>
        </p:nvSpPr>
        <p:spPr>
          <a:xfrm>
            <a:off x="86628" y="1145405"/>
            <a:ext cx="11790948" cy="5784784"/>
          </a:xfrm>
        </p:spPr>
        <p:txBody>
          <a:bodyPr/>
          <a:lstStyle/>
          <a:p>
            <a:r>
              <a:rPr lang="en-US" dirty="0"/>
              <a:t>                                                              From the top 3 best performing model with the chosen hyper parameter combinations, we calculated Precision/Recall and F1 scores.</a:t>
            </a:r>
          </a:p>
          <a:p>
            <a:endParaRPr lang="en-US" dirty="0"/>
          </a:p>
          <a:p>
            <a:endParaRPr lang="en-US" dirty="0"/>
          </a:p>
          <a:p>
            <a:endParaRPr lang="en-US" dirty="0"/>
          </a:p>
          <a:p>
            <a:endParaRPr lang="en-US" dirty="0"/>
          </a:p>
          <a:p>
            <a:r>
              <a:rPr lang="en-US" dirty="0"/>
              <a:t>Based on the evaluation, the hyper parameter combinations in 5th row had resulted in high Precision, Recall and F1 score which are 0.651, 0.95 and 0.772 respectively. Hence, we choose this as our best model for MASK RCNN and following are the corresponding hyper parameter values.</a:t>
            </a:r>
          </a:p>
          <a:p>
            <a:r>
              <a:rPr lang="en-US" sz="1400" dirty="0"/>
              <a:t>• backbone = resnet50 </a:t>
            </a:r>
          </a:p>
          <a:p>
            <a:r>
              <a:rPr lang="en-US" sz="1400" dirty="0"/>
              <a:t>• </a:t>
            </a:r>
            <a:r>
              <a:rPr lang="en-US" sz="1400" dirty="0" err="1"/>
              <a:t>learning_rate</a:t>
            </a:r>
            <a:r>
              <a:rPr lang="en-US" sz="1400" dirty="0"/>
              <a:t> = 0.005</a:t>
            </a:r>
          </a:p>
          <a:p>
            <a:r>
              <a:rPr lang="en-US" sz="1400" dirty="0"/>
              <a:t>• </a:t>
            </a:r>
            <a:r>
              <a:rPr lang="en-US" sz="1400" dirty="0" err="1"/>
              <a:t>batch_size</a:t>
            </a:r>
            <a:r>
              <a:rPr lang="en-US" sz="1400" dirty="0"/>
              <a:t> = 8 </a:t>
            </a:r>
          </a:p>
          <a:p>
            <a:r>
              <a:rPr lang="en-US" sz="1400" dirty="0"/>
              <a:t>• epochs = 10 </a:t>
            </a:r>
          </a:p>
          <a:p>
            <a:r>
              <a:rPr lang="en-US" sz="1400" dirty="0"/>
              <a:t>• </a:t>
            </a:r>
            <a:r>
              <a:rPr lang="en-US" sz="1400" dirty="0" err="1"/>
              <a:t>det_min_conf</a:t>
            </a:r>
            <a:r>
              <a:rPr lang="en-US" sz="1400" dirty="0"/>
              <a:t> = 0.9 </a:t>
            </a:r>
          </a:p>
          <a:p>
            <a:r>
              <a:rPr lang="en-US" sz="1400" dirty="0"/>
              <a:t>• </a:t>
            </a:r>
            <a:r>
              <a:rPr lang="en-US" sz="1400" dirty="0" err="1"/>
              <a:t>det_nms_th</a:t>
            </a:r>
            <a:r>
              <a:rPr lang="en-US" sz="1400" dirty="0"/>
              <a:t> = 0.8 </a:t>
            </a:r>
          </a:p>
          <a:p>
            <a:r>
              <a:rPr lang="en-US" sz="1400" dirty="0"/>
              <a:t>• </a:t>
            </a:r>
            <a:r>
              <a:rPr lang="en-US" sz="1400" dirty="0" err="1"/>
              <a:t>rpn_nms_th</a:t>
            </a:r>
            <a:r>
              <a:rPr lang="en-US" sz="1400" dirty="0"/>
              <a:t> = 0.7 • </a:t>
            </a:r>
            <a:r>
              <a:rPr lang="en-US" sz="1400" dirty="0" err="1"/>
              <a:t>steps_per_epoch</a:t>
            </a:r>
            <a:r>
              <a:rPr lang="en-US" sz="1400" dirty="0"/>
              <a:t> = 135 • layers = heads </a:t>
            </a:r>
          </a:p>
        </p:txBody>
      </p:sp>
      <p:pic>
        <p:nvPicPr>
          <p:cNvPr id="7" name="Picture 6">
            <a:extLst>
              <a:ext uri="{FF2B5EF4-FFF2-40B4-BE49-F238E27FC236}">
                <a16:creationId xmlns:a16="http://schemas.microsoft.com/office/drawing/2014/main" id="{6698EB53-6BE5-0D11-039A-8E8688CEA3E5}"/>
              </a:ext>
            </a:extLst>
          </p:cNvPr>
          <p:cNvPicPr>
            <a:picLocks noChangeAspect="1"/>
          </p:cNvPicPr>
          <p:nvPr/>
        </p:nvPicPr>
        <p:blipFill>
          <a:blip r:embed="rId2"/>
          <a:stretch>
            <a:fillRect/>
          </a:stretch>
        </p:blipFill>
        <p:spPr>
          <a:xfrm>
            <a:off x="442763" y="2021305"/>
            <a:ext cx="11434814" cy="1174282"/>
          </a:xfrm>
          <a:prstGeom prst="rect">
            <a:avLst/>
          </a:prstGeom>
        </p:spPr>
      </p:pic>
    </p:spTree>
    <p:extLst>
      <p:ext uri="{BB962C8B-B14F-4D97-AF65-F5344CB8AC3E}">
        <p14:creationId xmlns:p14="http://schemas.microsoft.com/office/powerpoint/2010/main" val="225637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E4E6-458E-2954-9193-182B35B33BED}"/>
              </a:ext>
            </a:extLst>
          </p:cNvPr>
          <p:cNvSpPr>
            <a:spLocks noGrp="1"/>
          </p:cNvSpPr>
          <p:nvPr>
            <p:ph type="title"/>
          </p:nvPr>
        </p:nvSpPr>
        <p:spPr/>
        <p:txBody>
          <a:bodyPr/>
          <a:lstStyle/>
          <a:p>
            <a:r>
              <a:rPr lang="en-US" u="sng" dirty="0"/>
              <a:t>Model Evaluation-</a:t>
            </a:r>
          </a:p>
        </p:txBody>
      </p:sp>
      <p:sp>
        <p:nvSpPr>
          <p:cNvPr id="6" name="Content Placeholder 5">
            <a:extLst>
              <a:ext uri="{FF2B5EF4-FFF2-40B4-BE49-F238E27FC236}">
                <a16:creationId xmlns:a16="http://schemas.microsoft.com/office/drawing/2014/main" id="{9077899B-4CF9-01DB-B4A3-AF414C778DAA}"/>
              </a:ext>
            </a:extLst>
          </p:cNvPr>
          <p:cNvSpPr>
            <a:spLocks noGrp="1"/>
          </p:cNvSpPr>
          <p:nvPr>
            <p:ph sz="quarter" idx="4"/>
          </p:nvPr>
        </p:nvSpPr>
        <p:spPr>
          <a:xfrm>
            <a:off x="173255" y="1241659"/>
            <a:ext cx="12018745" cy="5496025"/>
          </a:xfrm>
        </p:spPr>
        <p:txBody>
          <a:bodyPr/>
          <a:lstStyle/>
          <a:p>
            <a:pPr marL="0" indent="0">
              <a:buNone/>
            </a:pPr>
            <a:r>
              <a:rPr lang="en-US" dirty="0"/>
              <a:t>                                                                   </a:t>
            </a:r>
            <a:r>
              <a:rPr lang="en-US" sz="2000" dirty="0"/>
              <a:t>On evaluating the models, we observe that Mean IOU for MASK RCNN is 0.90 which is higher than </a:t>
            </a:r>
            <a:r>
              <a:rPr lang="en-US" sz="2000" dirty="0" err="1"/>
              <a:t>UNet</a:t>
            </a:r>
            <a:r>
              <a:rPr lang="en-US" sz="2000" dirty="0"/>
              <a:t> VGG16 whose mean IOU is 0.81. The precision, recall and f1 score for </a:t>
            </a:r>
            <a:r>
              <a:rPr lang="en-US" sz="2000" dirty="0" err="1"/>
              <a:t>UNet</a:t>
            </a:r>
            <a:r>
              <a:rPr lang="en-US" sz="2000" dirty="0"/>
              <a:t> VGG16 are 0.59, 0.66 and 0.62 respectively and compared to MASK RCNN, Mask RCNN has high recall of 0.90 and a precision of 0.71 with an f1 score is 0.78. The recall is high which means the model is able to predict most of the positive samples (both opacity and normal samples) correctly, however, the precision is low which indicates the true positive samples of all the positive samples is low. And the F1 score is also very high compared to the </a:t>
            </a:r>
            <a:r>
              <a:rPr lang="en-US" sz="2000" dirty="0" err="1"/>
              <a:t>UNet</a:t>
            </a:r>
            <a:r>
              <a:rPr lang="en-US" sz="2000" dirty="0"/>
              <a:t> VGG16 model.</a:t>
            </a:r>
          </a:p>
          <a:p>
            <a:endParaRPr lang="en-US" dirty="0"/>
          </a:p>
          <a:p>
            <a:endParaRPr lang="en-US" dirty="0"/>
          </a:p>
          <a:p>
            <a:r>
              <a:rPr lang="en-US" sz="2800" u="sng" dirty="0"/>
              <a:t>Best Model: </a:t>
            </a:r>
          </a:p>
          <a:p>
            <a:pPr marL="0" indent="0">
              <a:buNone/>
            </a:pPr>
            <a:r>
              <a:rPr lang="en-US" dirty="0"/>
              <a:t>                         </a:t>
            </a:r>
            <a:r>
              <a:rPr lang="en-US" sz="2000" dirty="0"/>
              <a:t>From the above comparison results we can clearly say MASK RCNN out performed </a:t>
            </a:r>
            <a:r>
              <a:rPr lang="en-US" sz="2000" dirty="0" err="1"/>
              <a:t>UNet</a:t>
            </a:r>
            <a:r>
              <a:rPr lang="en-US" sz="2000" dirty="0"/>
              <a:t> VGG16 and hence selected as the BEST model. </a:t>
            </a:r>
            <a:endParaRPr lang="en-US" dirty="0"/>
          </a:p>
        </p:txBody>
      </p:sp>
    </p:spTree>
    <p:extLst>
      <p:ext uri="{BB962C8B-B14F-4D97-AF65-F5344CB8AC3E}">
        <p14:creationId xmlns:p14="http://schemas.microsoft.com/office/powerpoint/2010/main" val="202356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642D-EA70-467E-98E7-FD34B3FDB780}"/>
              </a:ext>
            </a:extLst>
          </p:cNvPr>
          <p:cNvSpPr>
            <a:spLocks noGrp="1"/>
          </p:cNvSpPr>
          <p:nvPr>
            <p:ph type="title"/>
          </p:nvPr>
        </p:nvSpPr>
        <p:spPr>
          <a:xfrm>
            <a:off x="817798" y="435693"/>
            <a:ext cx="9404723" cy="1400530"/>
          </a:xfrm>
        </p:spPr>
        <p:txBody>
          <a:bodyPr/>
          <a:lstStyle/>
          <a:p>
            <a:r>
              <a:rPr lang="en-US" dirty="0"/>
              <a:t>Results</a:t>
            </a:r>
            <a:endParaRPr lang="en-CA" dirty="0"/>
          </a:p>
        </p:txBody>
      </p:sp>
      <p:sp>
        <p:nvSpPr>
          <p:cNvPr id="3" name="Text Placeholder 2">
            <a:extLst>
              <a:ext uri="{FF2B5EF4-FFF2-40B4-BE49-F238E27FC236}">
                <a16:creationId xmlns:a16="http://schemas.microsoft.com/office/drawing/2014/main" id="{851E270A-A4A9-42F7-B2C1-377FF366AC58}"/>
              </a:ext>
            </a:extLst>
          </p:cNvPr>
          <p:cNvSpPr>
            <a:spLocks noGrp="1"/>
          </p:cNvSpPr>
          <p:nvPr>
            <p:ph type="body" idx="1"/>
          </p:nvPr>
        </p:nvSpPr>
        <p:spPr>
          <a:xfrm>
            <a:off x="817798" y="1692173"/>
            <a:ext cx="4396338" cy="576262"/>
          </a:xfrm>
        </p:spPr>
        <p:txBody>
          <a:bodyPr/>
          <a:lstStyle/>
          <a:p>
            <a:r>
              <a:rPr lang="en-US" dirty="0"/>
              <a:t>Mean IOU : 90.09%</a:t>
            </a:r>
            <a:endParaRPr lang="en-CA" dirty="0"/>
          </a:p>
        </p:txBody>
      </p:sp>
      <p:sp>
        <p:nvSpPr>
          <p:cNvPr id="5" name="Text Placeholder 4">
            <a:extLst>
              <a:ext uri="{FF2B5EF4-FFF2-40B4-BE49-F238E27FC236}">
                <a16:creationId xmlns:a16="http://schemas.microsoft.com/office/drawing/2014/main" id="{60797C65-6CBB-40CF-8990-35E53135D1A4}"/>
              </a:ext>
            </a:extLst>
          </p:cNvPr>
          <p:cNvSpPr>
            <a:spLocks noGrp="1"/>
          </p:cNvSpPr>
          <p:nvPr>
            <p:ph type="body" sz="quarter" idx="3"/>
          </p:nvPr>
        </p:nvSpPr>
        <p:spPr>
          <a:xfrm>
            <a:off x="5615780" y="1690447"/>
            <a:ext cx="4396339" cy="576262"/>
          </a:xfrm>
        </p:spPr>
        <p:txBody>
          <a:bodyPr/>
          <a:lstStyle/>
          <a:p>
            <a:r>
              <a:rPr lang="en-US" dirty="0"/>
              <a:t>Recommendations :</a:t>
            </a:r>
            <a:endParaRPr lang="en-CA" dirty="0"/>
          </a:p>
        </p:txBody>
      </p:sp>
      <p:sp>
        <p:nvSpPr>
          <p:cNvPr id="6" name="Content Placeholder 5">
            <a:extLst>
              <a:ext uri="{FF2B5EF4-FFF2-40B4-BE49-F238E27FC236}">
                <a16:creationId xmlns:a16="http://schemas.microsoft.com/office/drawing/2014/main" id="{CFD3B375-AFE7-4839-B4DE-F2202D6433F8}"/>
              </a:ext>
            </a:extLst>
          </p:cNvPr>
          <p:cNvSpPr>
            <a:spLocks noGrp="1"/>
          </p:cNvSpPr>
          <p:nvPr>
            <p:ph sz="quarter" idx="4"/>
          </p:nvPr>
        </p:nvSpPr>
        <p:spPr>
          <a:xfrm>
            <a:off x="5992832" y="2756481"/>
            <a:ext cx="4396339" cy="3741738"/>
          </a:xfrm>
        </p:spPr>
        <p:txBody>
          <a:bodyPr>
            <a:normAutofit/>
          </a:bodyPr>
          <a:lstStyle/>
          <a:p>
            <a:r>
              <a:rPr lang="en-US" sz="1600" dirty="0"/>
              <a:t>Less noisy dataset</a:t>
            </a:r>
          </a:p>
          <a:p>
            <a:r>
              <a:rPr lang="en-US" sz="1600" dirty="0"/>
              <a:t>More labeled data</a:t>
            </a:r>
          </a:p>
          <a:p>
            <a:r>
              <a:rPr lang="en-US" sz="1600" dirty="0"/>
              <a:t>Image augmentation</a:t>
            </a:r>
          </a:p>
          <a:p>
            <a:r>
              <a:rPr lang="en-US" sz="1600" dirty="0"/>
              <a:t>Balance the classes</a:t>
            </a:r>
          </a:p>
          <a:p>
            <a:r>
              <a:rPr lang="en-US" sz="1600" dirty="0"/>
              <a:t>Different parameters &amp; values</a:t>
            </a:r>
          </a:p>
          <a:p>
            <a:endParaRPr lang="en-CA" sz="1600" dirty="0"/>
          </a:p>
        </p:txBody>
      </p:sp>
      <p:cxnSp>
        <p:nvCxnSpPr>
          <p:cNvPr id="8" name="Straight Connector 7">
            <a:extLst>
              <a:ext uri="{FF2B5EF4-FFF2-40B4-BE49-F238E27FC236}">
                <a16:creationId xmlns:a16="http://schemas.microsoft.com/office/drawing/2014/main" id="{4E096979-4644-49BB-BAFE-1DC50CA6B740}"/>
              </a:ext>
            </a:extLst>
          </p:cNvPr>
          <p:cNvCxnSpPr>
            <a:cxnSpLocks/>
          </p:cNvCxnSpPr>
          <p:nvPr/>
        </p:nvCxnSpPr>
        <p:spPr>
          <a:xfrm>
            <a:off x="5320316" y="2095825"/>
            <a:ext cx="0" cy="2667561"/>
          </a:xfrm>
          <a:prstGeom prst="line">
            <a:avLst/>
          </a:prstGeom>
        </p:spPr>
        <p:style>
          <a:lnRef idx="1">
            <a:schemeClr val="accent4"/>
          </a:lnRef>
          <a:fillRef idx="0">
            <a:schemeClr val="accent4"/>
          </a:fillRef>
          <a:effectRef idx="0">
            <a:schemeClr val="accent4"/>
          </a:effectRef>
          <a:fontRef idx="minor">
            <a:schemeClr val="tx1"/>
          </a:fontRef>
        </p:style>
      </p:cxnSp>
      <p:pic>
        <p:nvPicPr>
          <p:cNvPr id="7" name="Picture 6">
            <a:extLst>
              <a:ext uri="{FF2B5EF4-FFF2-40B4-BE49-F238E27FC236}">
                <a16:creationId xmlns:a16="http://schemas.microsoft.com/office/drawing/2014/main" id="{F5553DE9-F8DA-078C-87EC-2A6C656EBF2F}"/>
              </a:ext>
            </a:extLst>
          </p:cNvPr>
          <p:cNvPicPr>
            <a:picLocks noChangeAspect="1"/>
          </p:cNvPicPr>
          <p:nvPr/>
        </p:nvPicPr>
        <p:blipFill>
          <a:blip r:embed="rId2"/>
          <a:stretch>
            <a:fillRect/>
          </a:stretch>
        </p:blipFill>
        <p:spPr>
          <a:xfrm>
            <a:off x="1015210" y="2550793"/>
            <a:ext cx="3075515" cy="3047556"/>
          </a:xfrm>
          <a:prstGeom prst="rect">
            <a:avLst/>
          </a:prstGeom>
        </p:spPr>
      </p:pic>
    </p:spTree>
    <p:extLst>
      <p:ext uri="{BB962C8B-B14F-4D97-AF65-F5344CB8AC3E}">
        <p14:creationId xmlns:p14="http://schemas.microsoft.com/office/powerpoint/2010/main" val="226846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21C-B0B4-8F14-D46D-1DDE8D7CFFCF}"/>
              </a:ext>
            </a:extLst>
          </p:cNvPr>
          <p:cNvSpPr>
            <a:spLocks noGrp="1"/>
          </p:cNvSpPr>
          <p:nvPr>
            <p:ph type="title"/>
          </p:nvPr>
        </p:nvSpPr>
        <p:spPr/>
        <p:txBody>
          <a:bodyPr/>
          <a:lstStyle/>
          <a:p>
            <a:r>
              <a:rPr lang="en-US" u="sng" dirty="0"/>
              <a:t>Model deployment-</a:t>
            </a:r>
          </a:p>
        </p:txBody>
      </p:sp>
      <p:sp>
        <p:nvSpPr>
          <p:cNvPr id="4" name="Content Placeholder 3">
            <a:extLst>
              <a:ext uri="{FF2B5EF4-FFF2-40B4-BE49-F238E27FC236}">
                <a16:creationId xmlns:a16="http://schemas.microsoft.com/office/drawing/2014/main" id="{4A907DE3-E282-A763-D5CE-125952F5FA2D}"/>
              </a:ext>
            </a:extLst>
          </p:cNvPr>
          <p:cNvSpPr>
            <a:spLocks noGrp="1"/>
          </p:cNvSpPr>
          <p:nvPr>
            <p:ph sz="half" idx="2"/>
          </p:nvPr>
        </p:nvSpPr>
        <p:spPr>
          <a:xfrm>
            <a:off x="404262" y="1193533"/>
            <a:ext cx="11675444" cy="5664467"/>
          </a:xfrm>
        </p:spPr>
        <p:txBody>
          <a:bodyPr>
            <a:normAutofit/>
          </a:bodyPr>
          <a:lstStyle/>
          <a:p>
            <a:r>
              <a:rPr lang="en-US" dirty="0"/>
              <a:t>                                                      As we know that Flask enables us to create web applications very easily.</a:t>
            </a:r>
          </a:p>
          <a:p>
            <a:endParaRPr lang="en-US" dirty="0"/>
          </a:p>
          <a:p>
            <a:pPr algn="l"/>
            <a:r>
              <a:rPr lang="en-US" b="1" i="0" u="sng" dirty="0">
                <a:effectLst/>
                <a:latin typeface="sohne"/>
              </a:rPr>
              <a:t>DIRECTORY STRUCTURE</a:t>
            </a:r>
          </a:p>
          <a:p>
            <a:pPr marL="0" indent="0" algn="l">
              <a:buNone/>
            </a:pPr>
            <a:r>
              <a:rPr lang="en-US" b="0" i="0" dirty="0">
                <a:effectLst/>
                <a:latin typeface="charter"/>
              </a:rPr>
              <a:t>                                      First let’s have a look at our directory structure, this will give us a broader picture of the overall project and it is also useful to know it when you working with flask, I have saved the project under a main directory called </a:t>
            </a:r>
            <a:r>
              <a:rPr lang="en-US" b="1" dirty="0">
                <a:latin typeface="charter"/>
              </a:rPr>
              <a:t>’deployment files’.</a:t>
            </a:r>
          </a:p>
          <a:p>
            <a:pPr algn="l"/>
            <a:r>
              <a:rPr lang="en-US" sz="2400" b="1" i="0" u="sng" dirty="0">
                <a:effectLst/>
                <a:latin typeface="charter"/>
              </a:rPr>
              <a:t>Requirement</a:t>
            </a:r>
            <a:r>
              <a:rPr lang="en-US" sz="2400" b="1" u="sng" dirty="0">
                <a:latin typeface="charter"/>
              </a:rPr>
              <a:t>-</a:t>
            </a:r>
          </a:p>
          <a:p>
            <a:pPr marL="0" indent="0" algn="l">
              <a:buNone/>
            </a:pPr>
            <a:r>
              <a:rPr lang="en-US" b="1" i="0" dirty="0">
                <a:effectLst/>
                <a:latin typeface="charter"/>
              </a:rPr>
              <a:t>                            </a:t>
            </a:r>
            <a:r>
              <a:rPr lang="en-US" b="1" dirty="0">
                <a:latin typeface="charter"/>
              </a:rPr>
              <a:t>F</a:t>
            </a:r>
            <a:r>
              <a:rPr lang="en-US" b="1" i="0" dirty="0">
                <a:effectLst/>
                <a:latin typeface="charter"/>
              </a:rPr>
              <a:t>or deployment, we have imported some necessary libraries. which is given below-</a:t>
            </a:r>
          </a:p>
          <a:p>
            <a:r>
              <a:rPr lang="en-US" b="1" dirty="0">
                <a:latin typeface="charter"/>
              </a:rPr>
              <a:t>                       </a:t>
            </a:r>
            <a:r>
              <a:rPr lang="en-US" b="0" dirty="0">
                <a:effectLst/>
                <a:latin typeface="Consolas" panose="020B0609020204030204" pitchFamily="49" charset="0"/>
              </a:rPr>
              <a:t>Flask==1.1.2, </a:t>
            </a:r>
            <a:r>
              <a:rPr lang="en-US" sz="1900" b="0" dirty="0" err="1">
                <a:effectLst/>
                <a:latin typeface="Consolas" panose="020B0609020204030204" pitchFamily="49" charset="0"/>
              </a:rPr>
              <a:t>keras</a:t>
            </a:r>
            <a:r>
              <a:rPr lang="en-US" sz="1900" b="0" dirty="0">
                <a:effectLst/>
                <a:latin typeface="Consolas" panose="020B0609020204030204" pitchFamily="49" charset="0"/>
              </a:rPr>
              <a:t>==2.9.0 ,matplotlib, </a:t>
            </a:r>
            <a:r>
              <a:rPr lang="en-US" sz="1900" b="0" dirty="0" err="1">
                <a:effectLst/>
                <a:latin typeface="Consolas" panose="020B0609020204030204" pitchFamily="49" charset="0"/>
              </a:rPr>
              <a:t>numpy,opencv</a:t>
            </a:r>
            <a:r>
              <a:rPr lang="en-US" sz="1900" b="0" dirty="0">
                <a:effectLst/>
                <a:latin typeface="Consolas" panose="020B0609020204030204" pitchFamily="49" charset="0"/>
              </a:rPr>
              <a:t>, </a:t>
            </a:r>
            <a:r>
              <a:rPr lang="en-US" sz="1900" b="0" dirty="0" err="1">
                <a:effectLst/>
                <a:latin typeface="Consolas" panose="020B0609020204030204" pitchFamily="49" charset="0"/>
              </a:rPr>
              <a:t>python_headless</a:t>
            </a:r>
            <a:r>
              <a:rPr lang="en-US" sz="1900" b="0" dirty="0">
                <a:effectLst/>
                <a:latin typeface="Consolas" panose="020B0609020204030204" pitchFamily="49" charset="0"/>
              </a:rPr>
              <a:t>,                     pandas, Pillow==9.2.0, </a:t>
            </a:r>
            <a:r>
              <a:rPr lang="en-US" sz="1900" b="0" dirty="0" err="1">
                <a:effectLst/>
                <a:latin typeface="Consolas" panose="020B0609020204030204" pitchFamily="49" charset="0"/>
              </a:rPr>
              <a:t>pydicom</a:t>
            </a:r>
            <a:r>
              <a:rPr lang="en-US" sz="1900" b="0" dirty="0">
                <a:effectLst/>
                <a:latin typeface="Consolas" panose="020B0609020204030204" pitchFamily="49" charset="0"/>
              </a:rPr>
              <a:t>==2.3.0, scikit-image, scikit-learn,</a:t>
            </a:r>
          </a:p>
          <a:p>
            <a:r>
              <a:rPr lang="en-US" sz="1900" b="0" dirty="0">
                <a:effectLst/>
                <a:latin typeface="Consolas" panose="020B0609020204030204" pitchFamily="49" charset="0"/>
              </a:rPr>
              <a:t>  seaborn, </a:t>
            </a:r>
            <a:r>
              <a:rPr lang="en-US" sz="1900" b="0" dirty="0" err="1">
                <a:effectLst/>
                <a:latin typeface="Consolas" panose="020B0609020204030204" pitchFamily="49" charset="0"/>
              </a:rPr>
              <a:t>tensorflow</a:t>
            </a:r>
            <a:r>
              <a:rPr lang="en-US" sz="1900" b="0" dirty="0">
                <a:effectLst/>
                <a:latin typeface="Consolas" panose="020B0609020204030204" pitchFamily="49" charset="0"/>
              </a:rPr>
              <a:t>==2.9.1</a:t>
            </a:r>
          </a:p>
          <a:p>
            <a:pPr marL="0" indent="0" algn="l">
              <a:buNone/>
            </a:pPr>
            <a:endParaRPr lang="en-US" b="0" i="0" dirty="0">
              <a:effectLst/>
              <a:latin typeface="charter"/>
            </a:endParaRPr>
          </a:p>
          <a:p>
            <a:br>
              <a:rPr lang="en-US" dirty="0">
                <a:effectLst/>
              </a:rPr>
            </a:br>
            <a:endParaRPr lang="en-US" dirty="0"/>
          </a:p>
        </p:txBody>
      </p:sp>
    </p:spTree>
    <p:extLst>
      <p:ext uri="{BB962C8B-B14F-4D97-AF65-F5344CB8AC3E}">
        <p14:creationId xmlns:p14="http://schemas.microsoft.com/office/powerpoint/2010/main" val="118176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88E8-DA3F-9F59-1D11-624FA801B0B0}"/>
              </a:ext>
            </a:extLst>
          </p:cNvPr>
          <p:cNvSpPr>
            <a:spLocks noGrp="1"/>
          </p:cNvSpPr>
          <p:nvPr>
            <p:ph type="title"/>
          </p:nvPr>
        </p:nvSpPr>
        <p:spPr/>
        <p:txBody>
          <a:bodyPr/>
          <a:lstStyle/>
          <a:p>
            <a:r>
              <a:rPr lang="en-US" b="1" i="0" u="sng" dirty="0">
                <a:solidFill>
                  <a:schemeClr val="tx1"/>
                </a:solidFill>
                <a:effectLst/>
                <a:latin typeface="sohne"/>
              </a:rPr>
              <a:t>DEPLOYMENT and OUTPUT :</a:t>
            </a:r>
            <a:br>
              <a:rPr lang="en-US" b="1" i="0" dirty="0">
                <a:solidFill>
                  <a:srgbClr val="292929"/>
                </a:solidFill>
                <a:effectLst/>
                <a:latin typeface="sohne"/>
              </a:rPr>
            </a:br>
            <a:endParaRPr lang="en-US" dirty="0"/>
          </a:p>
        </p:txBody>
      </p:sp>
      <p:sp>
        <p:nvSpPr>
          <p:cNvPr id="4" name="Content Placeholder 3">
            <a:extLst>
              <a:ext uri="{FF2B5EF4-FFF2-40B4-BE49-F238E27FC236}">
                <a16:creationId xmlns:a16="http://schemas.microsoft.com/office/drawing/2014/main" id="{5CFA33C4-6830-0117-2493-5B63BBAEEA24}"/>
              </a:ext>
            </a:extLst>
          </p:cNvPr>
          <p:cNvSpPr>
            <a:spLocks noGrp="1"/>
          </p:cNvSpPr>
          <p:nvPr>
            <p:ph sz="half" idx="2"/>
          </p:nvPr>
        </p:nvSpPr>
        <p:spPr>
          <a:xfrm>
            <a:off x="462013" y="1251284"/>
            <a:ext cx="11425187" cy="5361272"/>
          </a:xfrm>
        </p:spPr>
        <p:txBody>
          <a:bodyPr/>
          <a:lstStyle/>
          <a:p>
            <a:pPr marL="0" indent="0">
              <a:buNone/>
            </a:pPr>
            <a:r>
              <a:rPr lang="en-US" dirty="0"/>
              <a:t>                                                      </a:t>
            </a:r>
            <a:r>
              <a:rPr lang="en-US" sz="2400" b="0" i="0" dirty="0">
                <a:effectLst/>
                <a:latin typeface="charter"/>
              </a:rPr>
              <a:t>Now let us have a look at the final result, how everything looks like once we deployed it, first we deployed it in my local machine and later we will deploy it in a public server. </a:t>
            </a:r>
          </a:p>
          <a:p>
            <a:pPr marL="0" indent="0">
              <a:buNone/>
            </a:pPr>
            <a:endParaRPr lang="en-US" dirty="0"/>
          </a:p>
        </p:txBody>
      </p:sp>
      <p:pic>
        <p:nvPicPr>
          <p:cNvPr id="8" name="Picture 7">
            <a:extLst>
              <a:ext uri="{FF2B5EF4-FFF2-40B4-BE49-F238E27FC236}">
                <a16:creationId xmlns:a16="http://schemas.microsoft.com/office/drawing/2014/main" id="{330EB595-35AB-A5FF-DE83-3528E34F8033}"/>
              </a:ext>
            </a:extLst>
          </p:cNvPr>
          <p:cNvPicPr>
            <a:picLocks noChangeAspect="1"/>
          </p:cNvPicPr>
          <p:nvPr/>
        </p:nvPicPr>
        <p:blipFill>
          <a:blip r:embed="rId2"/>
          <a:stretch>
            <a:fillRect/>
          </a:stretch>
        </p:blipFill>
        <p:spPr>
          <a:xfrm>
            <a:off x="611168" y="2438348"/>
            <a:ext cx="11118819" cy="3168367"/>
          </a:xfrm>
          <a:prstGeom prst="rect">
            <a:avLst/>
          </a:prstGeom>
        </p:spPr>
      </p:pic>
    </p:spTree>
    <p:extLst>
      <p:ext uri="{BB962C8B-B14F-4D97-AF65-F5344CB8AC3E}">
        <p14:creationId xmlns:p14="http://schemas.microsoft.com/office/powerpoint/2010/main" val="117468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2856-201A-8426-A486-65BB9AE82212}"/>
              </a:ext>
            </a:extLst>
          </p:cNvPr>
          <p:cNvSpPr>
            <a:spLocks noGrp="1"/>
          </p:cNvSpPr>
          <p:nvPr>
            <p:ph type="title"/>
          </p:nvPr>
        </p:nvSpPr>
        <p:spPr/>
        <p:txBody>
          <a:bodyPr/>
          <a:lstStyle/>
          <a:p>
            <a:r>
              <a:rPr lang="en-US" u="sng" dirty="0"/>
              <a:t>Final Output:</a:t>
            </a:r>
          </a:p>
        </p:txBody>
      </p:sp>
      <p:pic>
        <p:nvPicPr>
          <p:cNvPr id="8" name="Content Placeholder 7">
            <a:extLst>
              <a:ext uri="{FF2B5EF4-FFF2-40B4-BE49-F238E27FC236}">
                <a16:creationId xmlns:a16="http://schemas.microsoft.com/office/drawing/2014/main" id="{DA378A87-EAA2-8452-815A-EF3D5E570DE3}"/>
              </a:ext>
            </a:extLst>
          </p:cNvPr>
          <p:cNvPicPr>
            <a:picLocks noGrp="1" noChangeAspect="1"/>
          </p:cNvPicPr>
          <p:nvPr>
            <p:ph sz="quarter" idx="4"/>
          </p:nvPr>
        </p:nvPicPr>
        <p:blipFill>
          <a:blip r:embed="rId2"/>
          <a:stretch>
            <a:fillRect/>
          </a:stretch>
        </p:blipFill>
        <p:spPr>
          <a:xfrm>
            <a:off x="1309037" y="1231770"/>
            <a:ext cx="10664790" cy="2218363"/>
          </a:xfrm>
        </p:spPr>
      </p:pic>
      <p:pic>
        <p:nvPicPr>
          <p:cNvPr id="10" name="Picture 9">
            <a:extLst>
              <a:ext uri="{FF2B5EF4-FFF2-40B4-BE49-F238E27FC236}">
                <a16:creationId xmlns:a16="http://schemas.microsoft.com/office/drawing/2014/main" id="{5E587840-BC1D-6FF3-9BAC-84D07DD05B2B}"/>
              </a:ext>
            </a:extLst>
          </p:cNvPr>
          <p:cNvPicPr>
            <a:picLocks noChangeAspect="1"/>
          </p:cNvPicPr>
          <p:nvPr/>
        </p:nvPicPr>
        <p:blipFill>
          <a:blip r:embed="rId3"/>
          <a:stretch>
            <a:fillRect/>
          </a:stretch>
        </p:blipFill>
        <p:spPr>
          <a:xfrm>
            <a:off x="1309037" y="3570760"/>
            <a:ext cx="10664790" cy="3287240"/>
          </a:xfrm>
          <a:prstGeom prst="rect">
            <a:avLst/>
          </a:prstGeom>
        </p:spPr>
      </p:pic>
    </p:spTree>
    <p:extLst>
      <p:ext uri="{BB962C8B-B14F-4D97-AF65-F5344CB8AC3E}">
        <p14:creationId xmlns:p14="http://schemas.microsoft.com/office/powerpoint/2010/main" val="2337177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25EF-5F67-1F0D-8AB9-BBB147C07ED1}"/>
              </a:ext>
            </a:extLst>
          </p:cNvPr>
          <p:cNvSpPr>
            <a:spLocks noGrp="1"/>
          </p:cNvSpPr>
          <p:nvPr>
            <p:ph type="title"/>
          </p:nvPr>
        </p:nvSpPr>
        <p:spPr/>
        <p:txBody>
          <a:bodyPr/>
          <a:lstStyle/>
          <a:p>
            <a:r>
              <a:rPr lang="en-US" u="sng" dirty="0"/>
              <a:t>Limitations of our solution-</a:t>
            </a:r>
          </a:p>
        </p:txBody>
      </p:sp>
      <p:sp>
        <p:nvSpPr>
          <p:cNvPr id="4" name="Content Placeholder 3">
            <a:extLst>
              <a:ext uri="{FF2B5EF4-FFF2-40B4-BE49-F238E27FC236}">
                <a16:creationId xmlns:a16="http://schemas.microsoft.com/office/drawing/2014/main" id="{3FAE507D-CE9A-C775-7961-63E9242CB530}"/>
              </a:ext>
            </a:extLst>
          </p:cNvPr>
          <p:cNvSpPr>
            <a:spLocks noGrp="1"/>
          </p:cNvSpPr>
          <p:nvPr>
            <p:ph sz="half" idx="2"/>
          </p:nvPr>
        </p:nvSpPr>
        <p:spPr>
          <a:xfrm>
            <a:off x="808522" y="1145406"/>
            <a:ext cx="11300059" cy="5467150"/>
          </a:xfrm>
        </p:spPr>
        <p:txBody>
          <a:bodyPr/>
          <a:lstStyle/>
          <a:p>
            <a:r>
              <a:rPr lang="en-US" dirty="0"/>
              <a:t>The input data that was provided is challenging one to predict as all the images are similar. It was tough to differentiate between opacity and normal dataset. </a:t>
            </a:r>
          </a:p>
          <a:p>
            <a:r>
              <a:rPr lang="en-US" dirty="0"/>
              <a:t>Team had a short time working on different CV models, comparing the time taking on the SOTA models. Model consumes a lot of resources (GPU) and executions take longer time. To ensure we complete the model creation, we considered 2000 images for training, 500 for validation and inference.</a:t>
            </a:r>
          </a:p>
          <a:p>
            <a:r>
              <a:rPr lang="en-US" dirty="0"/>
              <a:t>While using the MASK RCNN model, we find it tough to look for the right GitHub repository and the appropriate mapping of TensorFlow/</a:t>
            </a:r>
            <a:r>
              <a:rPr lang="en-US" dirty="0" err="1"/>
              <a:t>Keras</a:t>
            </a:r>
            <a:r>
              <a:rPr lang="en-US" dirty="0"/>
              <a:t> version. It didn’t work on Google Collab due to its nature of use of latest software versions. We chose to work on Kaggle to overcome this limitation, that provides the ability to select the versions of the software needed to build and train the model</a:t>
            </a:r>
          </a:p>
          <a:p>
            <a:r>
              <a:rPr lang="en-US" dirty="0"/>
              <a:t>As part of MASK RCNN training, the predictions are not coming correct even though the mean IOU is above 0.85. When we made a closure look, we identified that the model is predicting all images irrespective of the opacity or sometimes they are not predicting at all. Thus we had to change the data selection technique (negative sampling where we choose opacity as our main data and include negative samples with normal label data), preprocessing methods (data augmentation technique to restrict rotations, flips to horizontal) etc., for the model and adopt similar things for other models as well.</a:t>
            </a:r>
          </a:p>
        </p:txBody>
      </p:sp>
    </p:spTree>
    <p:extLst>
      <p:ext uri="{BB962C8B-B14F-4D97-AF65-F5344CB8AC3E}">
        <p14:creationId xmlns:p14="http://schemas.microsoft.com/office/powerpoint/2010/main" val="406331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900F-6D74-3ED8-0E44-649A55ECF973}"/>
              </a:ext>
            </a:extLst>
          </p:cNvPr>
          <p:cNvSpPr>
            <a:spLocks noGrp="1"/>
          </p:cNvSpPr>
          <p:nvPr>
            <p:ph type="title"/>
          </p:nvPr>
        </p:nvSpPr>
        <p:spPr/>
        <p:txBody>
          <a:bodyPr/>
          <a:lstStyle/>
          <a:p>
            <a:r>
              <a:rPr lang="en-US" u="sng" dirty="0"/>
              <a:t>Suggested Improvements :</a:t>
            </a:r>
          </a:p>
        </p:txBody>
      </p:sp>
      <p:sp>
        <p:nvSpPr>
          <p:cNvPr id="4" name="Content Placeholder 3">
            <a:extLst>
              <a:ext uri="{FF2B5EF4-FFF2-40B4-BE49-F238E27FC236}">
                <a16:creationId xmlns:a16="http://schemas.microsoft.com/office/drawing/2014/main" id="{9E01D3C3-2C0F-08F1-45B5-1AE52F538D22}"/>
              </a:ext>
            </a:extLst>
          </p:cNvPr>
          <p:cNvSpPr>
            <a:spLocks noGrp="1"/>
          </p:cNvSpPr>
          <p:nvPr>
            <p:ph sz="half" idx="2"/>
          </p:nvPr>
        </p:nvSpPr>
        <p:spPr>
          <a:xfrm>
            <a:off x="1665171" y="1434164"/>
            <a:ext cx="10058400" cy="3763477"/>
          </a:xfrm>
        </p:spPr>
        <p:txBody>
          <a:bodyPr>
            <a:normAutofit/>
          </a:bodyPr>
          <a:lstStyle/>
          <a:p>
            <a:r>
              <a:rPr lang="en-US" sz="2800" dirty="0"/>
              <a:t> Dataset selection can be improved, by trying with different combinations </a:t>
            </a:r>
          </a:p>
          <a:p>
            <a:r>
              <a:rPr lang="en-US" sz="2800" dirty="0"/>
              <a:t>Pre-processing can be improved, by trying with different image shapes </a:t>
            </a:r>
          </a:p>
          <a:p>
            <a:r>
              <a:rPr lang="en-US" sz="2800" dirty="0"/>
              <a:t>Model training with different hyper parameters and values </a:t>
            </a:r>
          </a:p>
        </p:txBody>
      </p:sp>
    </p:spTree>
    <p:extLst>
      <p:ext uri="{BB962C8B-B14F-4D97-AF65-F5344CB8AC3E}">
        <p14:creationId xmlns:p14="http://schemas.microsoft.com/office/powerpoint/2010/main" val="425399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60CD-47CA-AD72-6754-F6E285EEEDC8}"/>
              </a:ext>
            </a:extLst>
          </p:cNvPr>
          <p:cNvSpPr>
            <a:spLocks noGrp="1"/>
          </p:cNvSpPr>
          <p:nvPr>
            <p:ph type="title"/>
          </p:nvPr>
        </p:nvSpPr>
        <p:spPr>
          <a:xfrm>
            <a:off x="646111" y="452717"/>
            <a:ext cx="9404723" cy="6034709"/>
          </a:xfrm>
        </p:spPr>
        <p:txBody>
          <a:bodyPr/>
          <a:lstStyle/>
          <a:p>
            <a:r>
              <a:rPr lang="en-US" u="sng" dirty="0"/>
              <a:t>Team members-</a:t>
            </a:r>
            <a:br>
              <a:rPr lang="en-US" dirty="0"/>
            </a:br>
            <a:r>
              <a:rPr lang="en-US" sz="900" dirty="0"/>
              <a:t>                                                                          </a:t>
            </a:r>
            <a:br>
              <a:rPr lang="en-US" sz="900" dirty="0"/>
            </a:br>
            <a:r>
              <a:rPr lang="en-US" sz="900" dirty="0"/>
              <a:t>   </a:t>
            </a:r>
            <a:br>
              <a:rPr lang="en-US" sz="2000" dirty="0"/>
            </a:br>
            <a:r>
              <a:rPr lang="en-US" sz="2000" dirty="0"/>
              <a:t>                                                       1. Ashish Tiwari</a:t>
            </a:r>
            <a:br>
              <a:rPr lang="en-US" sz="2000" dirty="0"/>
            </a:br>
            <a:r>
              <a:rPr lang="en-US" sz="2000" dirty="0"/>
              <a:t>                                                       2. Kanishk Sanger</a:t>
            </a:r>
            <a:br>
              <a:rPr lang="en-US" sz="2000" dirty="0"/>
            </a:br>
            <a:r>
              <a:rPr lang="en-US" sz="2000" dirty="0"/>
              <a:t>                                                       3. </a:t>
            </a:r>
            <a:r>
              <a:rPr lang="en-US" sz="2000" dirty="0" err="1"/>
              <a:t>Ninad</a:t>
            </a:r>
            <a:r>
              <a:rPr lang="en-US" sz="2000" dirty="0"/>
              <a:t> Mahajan</a:t>
            </a:r>
            <a:br>
              <a:rPr lang="en-US" sz="2000" dirty="0"/>
            </a:br>
            <a:r>
              <a:rPr lang="en-US" sz="2000" dirty="0"/>
              <a:t>                                                       4. </a:t>
            </a:r>
            <a:r>
              <a:rPr lang="en-US" sz="2000" dirty="0" err="1"/>
              <a:t>Avinash</a:t>
            </a:r>
            <a:r>
              <a:rPr lang="en-US" sz="2000" dirty="0"/>
              <a:t> </a:t>
            </a:r>
            <a:r>
              <a:rPr lang="en-US" sz="2000" dirty="0" err="1"/>
              <a:t>Kumra</a:t>
            </a:r>
            <a:r>
              <a:rPr lang="en-US" sz="2000" dirty="0"/>
              <a:t> Sharma</a:t>
            </a:r>
            <a:br>
              <a:rPr lang="en-US" sz="2000" dirty="0"/>
            </a:br>
            <a:r>
              <a:rPr lang="en-US" sz="2000" dirty="0"/>
              <a:t>                                                       5. Tushar Bisht</a:t>
            </a:r>
            <a:br>
              <a:rPr lang="en-US" sz="2000" dirty="0"/>
            </a:br>
            <a:br>
              <a:rPr lang="en-US" sz="2000" dirty="0"/>
            </a:br>
            <a:r>
              <a:rPr lang="en-US" u="sng" dirty="0"/>
              <a:t>Mentor-</a:t>
            </a:r>
            <a:br>
              <a:rPr lang="en-US" u="sng" dirty="0"/>
            </a:br>
            <a:r>
              <a:rPr lang="en-US" sz="2000" dirty="0"/>
              <a:t>                                                       Mr. Rohit Raj</a:t>
            </a:r>
          </a:p>
        </p:txBody>
      </p:sp>
    </p:spTree>
    <p:extLst>
      <p:ext uri="{BB962C8B-B14F-4D97-AF65-F5344CB8AC3E}">
        <p14:creationId xmlns:p14="http://schemas.microsoft.com/office/powerpoint/2010/main" val="3330348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A6DA-5929-6A37-0EEC-8DADBD5C28E1}"/>
              </a:ext>
            </a:extLst>
          </p:cNvPr>
          <p:cNvSpPr>
            <a:spLocks noGrp="1"/>
          </p:cNvSpPr>
          <p:nvPr>
            <p:ph type="title"/>
          </p:nvPr>
        </p:nvSpPr>
        <p:spPr/>
        <p:txBody>
          <a:bodyPr/>
          <a:lstStyle/>
          <a:p>
            <a:r>
              <a:rPr lang="en-US" u="sng" dirty="0"/>
              <a:t>Our Learnings :</a:t>
            </a:r>
          </a:p>
        </p:txBody>
      </p:sp>
      <p:sp>
        <p:nvSpPr>
          <p:cNvPr id="4" name="Content Placeholder 3">
            <a:extLst>
              <a:ext uri="{FF2B5EF4-FFF2-40B4-BE49-F238E27FC236}">
                <a16:creationId xmlns:a16="http://schemas.microsoft.com/office/drawing/2014/main" id="{1DA6C898-2CCF-B6A7-4096-EFE9923EF121}"/>
              </a:ext>
            </a:extLst>
          </p:cNvPr>
          <p:cNvSpPr>
            <a:spLocks noGrp="1"/>
          </p:cNvSpPr>
          <p:nvPr>
            <p:ph sz="half" idx="2"/>
          </p:nvPr>
        </p:nvSpPr>
        <p:spPr>
          <a:xfrm>
            <a:off x="365760" y="1453415"/>
            <a:ext cx="11617693" cy="5332395"/>
          </a:xfrm>
        </p:spPr>
        <p:txBody>
          <a:bodyPr/>
          <a:lstStyle/>
          <a:p>
            <a:r>
              <a:rPr lang="en-US" dirty="0"/>
              <a:t>Had an excellent opportunity to learn Computer Vision with SOTA models.</a:t>
            </a:r>
          </a:p>
          <a:p>
            <a:r>
              <a:rPr lang="en-US" dirty="0"/>
              <a:t> Learned and used state of art models like </a:t>
            </a:r>
            <a:r>
              <a:rPr lang="en-US" dirty="0" err="1"/>
              <a:t>UNet</a:t>
            </a:r>
            <a:r>
              <a:rPr lang="en-US" dirty="0"/>
              <a:t>, MASK RCNN, YOLO V3 along with Transfer learning approach. </a:t>
            </a:r>
          </a:p>
          <a:p>
            <a:r>
              <a:rPr lang="en-US" dirty="0"/>
              <a:t>Adopt different visualization techniques like line charts, bar charts, parallel coordinates, loading and displaying </a:t>
            </a:r>
            <a:r>
              <a:rPr lang="en-US" dirty="0" err="1"/>
              <a:t>dicom</a:t>
            </a:r>
            <a:r>
              <a:rPr lang="en-US" dirty="0"/>
              <a:t> images with bounding box representation. </a:t>
            </a:r>
          </a:p>
          <a:p>
            <a:r>
              <a:rPr lang="en-US" dirty="0"/>
              <a:t>Handling imbalanced data and its implication, by adopting Negative sampling, using data augmentation technique (</a:t>
            </a:r>
            <a:r>
              <a:rPr lang="en-US" dirty="0" err="1"/>
              <a:t>Albumentations</a:t>
            </a:r>
            <a:r>
              <a:rPr lang="en-US" dirty="0"/>
              <a:t>, </a:t>
            </a:r>
            <a:r>
              <a:rPr lang="en-US" dirty="0" err="1"/>
              <a:t>imgaug</a:t>
            </a:r>
            <a:r>
              <a:rPr lang="en-US" dirty="0"/>
              <a:t>) and generating more opacity images.</a:t>
            </a:r>
          </a:p>
          <a:p>
            <a:r>
              <a:rPr lang="en-US" dirty="0"/>
              <a:t>Use of other external tools like Weights and Biases to train models with defined hyper parameter values, and visualize data of model parameter executions. </a:t>
            </a:r>
          </a:p>
          <a:p>
            <a:r>
              <a:rPr lang="en-US" dirty="0"/>
              <a:t>It has helped to look and gain awareness on the SOTA models like MASK RCNN, YOLO V3, SSD</a:t>
            </a:r>
          </a:p>
        </p:txBody>
      </p:sp>
    </p:spTree>
    <p:extLst>
      <p:ext uri="{BB962C8B-B14F-4D97-AF65-F5344CB8AC3E}">
        <p14:creationId xmlns:p14="http://schemas.microsoft.com/office/powerpoint/2010/main" val="341367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F423-003E-4442-68F4-99A5B3C01917}"/>
              </a:ext>
            </a:extLst>
          </p:cNvPr>
          <p:cNvSpPr>
            <a:spLocks noGrp="1"/>
          </p:cNvSpPr>
          <p:nvPr>
            <p:ph type="title"/>
          </p:nvPr>
        </p:nvSpPr>
        <p:spPr/>
        <p:txBody>
          <a:bodyPr/>
          <a:lstStyle/>
          <a:p>
            <a:r>
              <a:rPr lang="en-US" u="sng" dirty="0"/>
              <a:t>Final Note :</a:t>
            </a:r>
          </a:p>
        </p:txBody>
      </p:sp>
      <p:sp>
        <p:nvSpPr>
          <p:cNvPr id="4" name="Content Placeholder 3">
            <a:extLst>
              <a:ext uri="{FF2B5EF4-FFF2-40B4-BE49-F238E27FC236}">
                <a16:creationId xmlns:a16="http://schemas.microsoft.com/office/drawing/2014/main" id="{BCFCCA3D-9779-A3F5-0C6B-A99F49351B54}"/>
              </a:ext>
            </a:extLst>
          </p:cNvPr>
          <p:cNvSpPr>
            <a:spLocks noGrp="1"/>
          </p:cNvSpPr>
          <p:nvPr>
            <p:ph sz="half" idx="2"/>
          </p:nvPr>
        </p:nvSpPr>
        <p:spPr>
          <a:xfrm>
            <a:off x="1212782" y="1607418"/>
            <a:ext cx="10857297" cy="4797863"/>
          </a:xfrm>
        </p:spPr>
        <p:txBody>
          <a:bodyPr>
            <a:normAutofit/>
          </a:bodyPr>
          <a:lstStyle/>
          <a:p>
            <a:pPr marL="0" indent="0">
              <a:buNone/>
            </a:pPr>
            <a:r>
              <a:rPr lang="en-US" sz="2400" dirty="0"/>
              <a:t>Many thanks to our Mentor – Mr. Rohit Raj for his expert guidance for completing this Capstone Project </a:t>
            </a:r>
          </a:p>
          <a:p>
            <a:pPr marL="0" indent="0">
              <a:buNone/>
            </a:pPr>
            <a:endParaRPr lang="en-US" sz="2400" dirty="0"/>
          </a:p>
          <a:p>
            <a:pPr marL="0" indent="0">
              <a:buNone/>
            </a:pPr>
            <a:r>
              <a:rPr lang="en-US" sz="2400" dirty="0"/>
              <a:t>Thanks to our Program Manager – </a:t>
            </a:r>
            <a:r>
              <a:rPr lang="en-US" sz="2400" dirty="0" err="1"/>
              <a:t>Mugdha</a:t>
            </a:r>
            <a:r>
              <a:rPr lang="en-US" sz="2400" dirty="0"/>
              <a:t> </a:t>
            </a:r>
            <a:r>
              <a:rPr lang="en-US" sz="2400" dirty="0" err="1"/>
              <a:t>Deepala</a:t>
            </a:r>
            <a:r>
              <a:rPr lang="en-US" sz="2400" dirty="0"/>
              <a:t> for her dedication and support in conducting AIML program smoothly as scheduled</a:t>
            </a:r>
          </a:p>
          <a:p>
            <a:pPr marL="0" indent="0">
              <a:buNone/>
            </a:pPr>
            <a:endParaRPr lang="en-US" sz="2400" dirty="0"/>
          </a:p>
          <a:p>
            <a:pPr marL="0" indent="0">
              <a:buNone/>
            </a:pPr>
            <a:r>
              <a:rPr lang="en-US" sz="2400" dirty="0"/>
              <a:t> Finally, Thanks to Great Learning for offering this wonderful AIML course </a:t>
            </a:r>
          </a:p>
        </p:txBody>
      </p:sp>
    </p:spTree>
    <p:extLst>
      <p:ext uri="{BB962C8B-B14F-4D97-AF65-F5344CB8AC3E}">
        <p14:creationId xmlns:p14="http://schemas.microsoft.com/office/powerpoint/2010/main" val="236731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31C9-0A76-4083-3800-1820C564E203}"/>
              </a:ext>
            </a:extLst>
          </p:cNvPr>
          <p:cNvSpPr>
            <a:spLocks noGrp="1"/>
          </p:cNvSpPr>
          <p:nvPr>
            <p:ph type="title"/>
          </p:nvPr>
        </p:nvSpPr>
        <p:spPr/>
        <p:txBody>
          <a:bodyPr/>
          <a:lstStyle/>
          <a:p>
            <a:r>
              <a:rPr lang="en-US" u="sng" dirty="0"/>
              <a:t>Roles and Responsibilities-</a:t>
            </a:r>
            <a:br>
              <a:rPr lang="en-US" u="sng" dirty="0"/>
            </a:br>
            <a:br>
              <a:rPr lang="en-US" u="sng" dirty="0"/>
            </a:br>
            <a:r>
              <a:rPr lang="en-US" sz="2000" dirty="0"/>
              <a:t>                                  </a:t>
            </a:r>
          </a:p>
        </p:txBody>
      </p:sp>
      <p:sp>
        <p:nvSpPr>
          <p:cNvPr id="4" name="Content Placeholder 3">
            <a:extLst>
              <a:ext uri="{FF2B5EF4-FFF2-40B4-BE49-F238E27FC236}">
                <a16:creationId xmlns:a16="http://schemas.microsoft.com/office/drawing/2014/main" id="{272A3F86-0E4C-815D-1702-03F0E53B1B21}"/>
              </a:ext>
            </a:extLst>
          </p:cNvPr>
          <p:cNvSpPr>
            <a:spLocks noGrp="1"/>
          </p:cNvSpPr>
          <p:nvPr>
            <p:ph sz="half" idx="2"/>
          </p:nvPr>
        </p:nvSpPr>
        <p:spPr>
          <a:xfrm>
            <a:off x="1103312" y="1270535"/>
            <a:ext cx="10442577" cy="4985803"/>
          </a:xfrm>
        </p:spPr>
        <p:txBody>
          <a:bodyPr/>
          <a:lstStyle/>
          <a:p>
            <a:r>
              <a:rPr lang="en-US" dirty="0"/>
              <a:t>                                                         We have divided the project task with each team members as per their roles. There responsibilities are given below-</a:t>
            </a:r>
          </a:p>
          <a:p>
            <a:r>
              <a:rPr lang="en-US" dirty="0"/>
              <a:t>1. </a:t>
            </a:r>
            <a:r>
              <a:rPr lang="en-US" u="sng" dirty="0"/>
              <a:t>Ashish Tiwari-</a:t>
            </a:r>
          </a:p>
          <a:p>
            <a:r>
              <a:rPr lang="en-US" dirty="0"/>
              <a:t>                        Ashish has downloaded the data from Kaggle API’s. he has done preprocessing of Data. checked the performance of different models on the data and selected the final model on the basis of accuracy.</a:t>
            </a:r>
          </a:p>
          <a:p>
            <a:endParaRPr lang="en-US" dirty="0"/>
          </a:p>
          <a:p>
            <a:r>
              <a:rPr lang="en-US" dirty="0"/>
              <a:t>2. </a:t>
            </a:r>
            <a:r>
              <a:rPr lang="en-US" u="sng" dirty="0" err="1"/>
              <a:t>Ninad</a:t>
            </a:r>
            <a:r>
              <a:rPr lang="en-US" u="sng" dirty="0"/>
              <a:t> and Kanishk – </a:t>
            </a:r>
          </a:p>
          <a:p>
            <a:r>
              <a:rPr lang="en-US" dirty="0"/>
              <a:t>                             </a:t>
            </a:r>
            <a:r>
              <a:rPr lang="en-US" dirty="0" err="1"/>
              <a:t>Ninad</a:t>
            </a:r>
            <a:r>
              <a:rPr lang="en-US" dirty="0"/>
              <a:t> and </a:t>
            </a:r>
            <a:r>
              <a:rPr lang="en-US" dirty="0" err="1"/>
              <a:t>Kanish</a:t>
            </a:r>
            <a:r>
              <a:rPr lang="en-US" dirty="0"/>
              <a:t> are responsible for model deployment on production.</a:t>
            </a:r>
          </a:p>
          <a:p>
            <a:endParaRPr lang="en-US" dirty="0"/>
          </a:p>
          <a:p>
            <a:r>
              <a:rPr lang="en-US" dirty="0"/>
              <a:t>3. </a:t>
            </a:r>
            <a:r>
              <a:rPr lang="en-US" u="sng" dirty="0" err="1"/>
              <a:t>Avinash</a:t>
            </a:r>
            <a:r>
              <a:rPr lang="en-US" u="sng" dirty="0"/>
              <a:t> and Tushar –</a:t>
            </a:r>
          </a:p>
          <a:p>
            <a:r>
              <a:rPr lang="en-US" dirty="0"/>
              <a:t>                                            They are openly working with each team members and contributing in the project.</a:t>
            </a:r>
          </a:p>
        </p:txBody>
      </p:sp>
    </p:spTree>
    <p:extLst>
      <p:ext uri="{BB962C8B-B14F-4D97-AF65-F5344CB8AC3E}">
        <p14:creationId xmlns:p14="http://schemas.microsoft.com/office/powerpoint/2010/main" val="204602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CE780-7832-4CB7-BE38-00F545311EAF}"/>
              </a:ext>
            </a:extLst>
          </p:cNvPr>
          <p:cNvSpPr>
            <a:spLocks noGrp="1"/>
          </p:cNvSpPr>
          <p:nvPr>
            <p:ph type="body" idx="1"/>
          </p:nvPr>
        </p:nvSpPr>
        <p:spPr>
          <a:xfrm>
            <a:off x="1103313" y="382772"/>
            <a:ext cx="4396338" cy="1158949"/>
          </a:xfrm>
        </p:spPr>
        <p:txBody>
          <a:bodyPr/>
          <a:lstStyle/>
          <a:p>
            <a:r>
              <a:rPr lang="en-US" dirty="0">
                <a:solidFill>
                  <a:schemeClr val="tx1"/>
                </a:solidFill>
              </a:rPr>
              <a:t>Backstory – Pneumonia Study</a:t>
            </a:r>
            <a:endParaRPr lang="en-CA" dirty="0">
              <a:solidFill>
                <a:schemeClr val="tx1"/>
              </a:solidFill>
            </a:endParaRPr>
          </a:p>
        </p:txBody>
      </p:sp>
      <p:sp>
        <p:nvSpPr>
          <p:cNvPr id="4" name="Content Placeholder 3">
            <a:extLst>
              <a:ext uri="{FF2B5EF4-FFF2-40B4-BE49-F238E27FC236}">
                <a16:creationId xmlns:a16="http://schemas.microsoft.com/office/drawing/2014/main" id="{6486A3E9-08DE-4F73-93F4-DECF206B0F18}"/>
              </a:ext>
            </a:extLst>
          </p:cNvPr>
          <p:cNvSpPr>
            <a:spLocks noGrp="1"/>
          </p:cNvSpPr>
          <p:nvPr>
            <p:ph sz="half" idx="2"/>
          </p:nvPr>
        </p:nvSpPr>
        <p:spPr/>
        <p:txBody>
          <a:bodyPr/>
          <a:lstStyle/>
          <a:p>
            <a:r>
              <a:rPr lang="en-US" dirty="0"/>
              <a:t>What is Pneumonia?</a:t>
            </a:r>
          </a:p>
          <a:p>
            <a:r>
              <a:rPr lang="en-CA" dirty="0"/>
              <a:t>Whom does it effect?</a:t>
            </a:r>
          </a:p>
          <a:p>
            <a:r>
              <a:rPr lang="en-CA" dirty="0"/>
              <a:t>Types of Pneumonia</a:t>
            </a:r>
          </a:p>
          <a:p>
            <a:r>
              <a:rPr lang="en-CA" dirty="0"/>
              <a:t>How is it diagnosed?</a:t>
            </a:r>
          </a:p>
          <a:p>
            <a:r>
              <a:rPr lang="en-CA" dirty="0"/>
              <a:t>Why should we be concerned?</a:t>
            </a:r>
          </a:p>
        </p:txBody>
      </p:sp>
      <p:sp>
        <p:nvSpPr>
          <p:cNvPr id="5" name="Text Placeholder 4">
            <a:extLst>
              <a:ext uri="{FF2B5EF4-FFF2-40B4-BE49-F238E27FC236}">
                <a16:creationId xmlns:a16="http://schemas.microsoft.com/office/drawing/2014/main" id="{765A8526-1015-412D-ABAB-0CFF8F60DC5B}"/>
              </a:ext>
            </a:extLst>
          </p:cNvPr>
          <p:cNvSpPr>
            <a:spLocks noGrp="1"/>
          </p:cNvSpPr>
          <p:nvPr>
            <p:ph type="body" sz="quarter" idx="3"/>
          </p:nvPr>
        </p:nvSpPr>
        <p:spPr>
          <a:xfrm>
            <a:off x="5654495" y="382772"/>
            <a:ext cx="4396339" cy="1275907"/>
          </a:xfrm>
        </p:spPr>
        <p:txBody>
          <a:bodyPr/>
          <a:lstStyle/>
          <a:p>
            <a:r>
              <a:rPr lang="en-US" dirty="0">
                <a:solidFill>
                  <a:schemeClr val="tx1"/>
                </a:solidFill>
              </a:rPr>
              <a:t>Introduction to Project</a:t>
            </a:r>
          </a:p>
          <a:p>
            <a:endParaRPr lang="en-CA" dirty="0">
              <a:solidFill>
                <a:schemeClr val="tx1"/>
              </a:solidFill>
            </a:endParaRPr>
          </a:p>
        </p:txBody>
      </p:sp>
      <p:sp>
        <p:nvSpPr>
          <p:cNvPr id="6" name="Content Placeholder 5">
            <a:extLst>
              <a:ext uri="{FF2B5EF4-FFF2-40B4-BE49-F238E27FC236}">
                <a16:creationId xmlns:a16="http://schemas.microsoft.com/office/drawing/2014/main" id="{44E38FB6-FC8F-4CE8-B519-C9B7104FBC12}"/>
              </a:ext>
            </a:extLst>
          </p:cNvPr>
          <p:cNvSpPr>
            <a:spLocks noGrp="1"/>
          </p:cNvSpPr>
          <p:nvPr>
            <p:ph sz="quarter" idx="4"/>
          </p:nvPr>
        </p:nvSpPr>
        <p:spPr/>
        <p:txBody>
          <a:bodyPr/>
          <a:lstStyle/>
          <a:p>
            <a:r>
              <a:rPr lang="en-US" dirty="0"/>
              <a:t>Problem Statement</a:t>
            </a:r>
          </a:p>
          <a:p>
            <a:r>
              <a:rPr lang="en-US" dirty="0"/>
              <a:t>Need of the study / project</a:t>
            </a:r>
          </a:p>
          <a:p>
            <a:r>
              <a:rPr lang="en-US" dirty="0"/>
              <a:t>Business / social opportunity</a:t>
            </a:r>
            <a:endParaRPr lang="en-CA" dirty="0"/>
          </a:p>
        </p:txBody>
      </p:sp>
      <p:cxnSp>
        <p:nvCxnSpPr>
          <p:cNvPr id="10" name="Straight Connector 9">
            <a:extLst>
              <a:ext uri="{FF2B5EF4-FFF2-40B4-BE49-F238E27FC236}">
                <a16:creationId xmlns:a16="http://schemas.microsoft.com/office/drawing/2014/main" id="{62E05925-DE4A-462D-996E-652E373D1361}"/>
              </a:ext>
            </a:extLst>
          </p:cNvPr>
          <p:cNvCxnSpPr>
            <a:cxnSpLocks/>
          </p:cNvCxnSpPr>
          <p:nvPr/>
        </p:nvCxnSpPr>
        <p:spPr>
          <a:xfrm>
            <a:off x="5209953" y="1137684"/>
            <a:ext cx="0" cy="465706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9482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C45F8-7747-446E-93D1-E12D1C3C263A}"/>
              </a:ext>
            </a:extLst>
          </p:cNvPr>
          <p:cNvSpPr>
            <a:spLocks noGrp="1"/>
          </p:cNvSpPr>
          <p:nvPr>
            <p:ph type="title"/>
          </p:nvPr>
        </p:nvSpPr>
        <p:spPr/>
        <p:txBody>
          <a:bodyPr/>
          <a:lstStyle/>
          <a:p>
            <a:r>
              <a:rPr lang="en-US" dirty="0"/>
              <a:t>Data Report</a:t>
            </a:r>
            <a:br>
              <a:rPr lang="en-US" dirty="0"/>
            </a:br>
            <a:r>
              <a:rPr lang="en-US" sz="2000" dirty="0"/>
              <a:t>Data Source - study conducted by NIH Clinical Center, Maryland, USA </a:t>
            </a:r>
            <a:endParaRPr lang="en-CA" sz="2000" dirty="0"/>
          </a:p>
        </p:txBody>
      </p:sp>
      <p:sp>
        <p:nvSpPr>
          <p:cNvPr id="3" name="Text Placeholder 2">
            <a:extLst>
              <a:ext uri="{FF2B5EF4-FFF2-40B4-BE49-F238E27FC236}">
                <a16:creationId xmlns:a16="http://schemas.microsoft.com/office/drawing/2014/main" id="{97511DEC-0C7A-42DA-A46B-D0CF0BEA69B5}"/>
              </a:ext>
            </a:extLst>
          </p:cNvPr>
          <p:cNvSpPr>
            <a:spLocks noGrp="1"/>
          </p:cNvSpPr>
          <p:nvPr>
            <p:ph type="body" idx="1"/>
          </p:nvPr>
        </p:nvSpPr>
        <p:spPr>
          <a:xfrm>
            <a:off x="652463" y="2274301"/>
            <a:ext cx="2946866" cy="576262"/>
          </a:xfrm>
        </p:spPr>
        <p:txBody>
          <a:bodyPr/>
          <a:lstStyle/>
          <a:p>
            <a:r>
              <a:rPr lang="en-US" sz="2000" u="sng" dirty="0"/>
              <a:t>Data collected :</a:t>
            </a:r>
            <a:r>
              <a:rPr lang="en-US" sz="2000" dirty="0"/>
              <a:t> frequency</a:t>
            </a:r>
            <a:endParaRPr lang="en-CA" sz="2000" dirty="0"/>
          </a:p>
        </p:txBody>
      </p:sp>
      <p:sp>
        <p:nvSpPr>
          <p:cNvPr id="4" name="Text Placeholder 3">
            <a:extLst>
              <a:ext uri="{FF2B5EF4-FFF2-40B4-BE49-F238E27FC236}">
                <a16:creationId xmlns:a16="http://schemas.microsoft.com/office/drawing/2014/main" id="{5F9B0426-61A9-47FA-BA18-F0372BE35040}"/>
              </a:ext>
            </a:extLst>
          </p:cNvPr>
          <p:cNvSpPr>
            <a:spLocks noGrp="1"/>
          </p:cNvSpPr>
          <p:nvPr>
            <p:ph type="body" sz="half" idx="15"/>
          </p:nvPr>
        </p:nvSpPr>
        <p:spPr>
          <a:xfrm>
            <a:off x="652463" y="3429000"/>
            <a:ext cx="2927350" cy="3589338"/>
          </a:xfrm>
        </p:spPr>
        <p:txBody>
          <a:bodyPr/>
          <a:lstStyle/>
          <a:p>
            <a:pPr marL="285750" indent="-285750">
              <a:buFont typeface="Wingdings" panose="05000000000000000000" pitchFamily="2" charset="2"/>
              <a:buChar char="q"/>
            </a:pPr>
            <a:r>
              <a:rPr lang="en-CA" dirty="0"/>
              <a:t>112,120 frontal-view X-ray</a:t>
            </a:r>
          </a:p>
          <a:p>
            <a:pPr marL="285750" indent="-285750">
              <a:buFont typeface="Wingdings" panose="05000000000000000000" pitchFamily="2" charset="2"/>
              <a:buChar char="q"/>
            </a:pPr>
            <a:r>
              <a:rPr lang="en-CA" sz="1400" dirty="0"/>
              <a:t>51,708 with known pathologies</a:t>
            </a:r>
          </a:p>
          <a:p>
            <a:pPr marL="285750" indent="-285750">
              <a:buFont typeface="Wingdings" panose="05000000000000000000" pitchFamily="2" charset="2"/>
              <a:buChar char="q"/>
            </a:pPr>
            <a:r>
              <a:rPr lang="en-CA" sz="1400" dirty="0"/>
              <a:t>Subset of this is used in this project</a:t>
            </a:r>
          </a:p>
        </p:txBody>
      </p:sp>
      <p:sp>
        <p:nvSpPr>
          <p:cNvPr id="5" name="Text Placeholder 4">
            <a:extLst>
              <a:ext uri="{FF2B5EF4-FFF2-40B4-BE49-F238E27FC236}">
                <a16:creationId xmlns:a16="http://schemas.microsoft.com/office/drawing/2014/main" id="{1ED8A374-64D6-40B7-9189-6317CDF3FDC7}"/>
              </a:ext>
            </a:extLst>
          </p:cNvPr>
          <p:cNvSpPr>
            <a:spLocks noGrp="1"/>
          </p:cNvSpPr>
          <p:nvPr>
            <p:ph type="body" sz="quarter" idx="3"/>
          </p:nvPr>
        </p:nvSpPr>
        <p:spPr>
          <a:xfrm>
            <a:off x="3863015" y="2274301"/>
            <a:ext cx="2970914" cy="576262"/>
          </a:xfrm>
        </p:spPr>
        <p:txBody>
          <a:bodyPr/>
          <a:lstStyle/>
          <a:p>
            <a:r>
              <a:rPr lang="en-US" sz="2000" u="sng" dirty="0"/>
              <a:t>Data collected :    </a:t>
            </a:r>
            <a:r>
              <a:rPr lang="en-US" sz="2000" dirty="0"/>
              <a:t>time</a:t>
            </a:r>
            <a:endParaRPr lang="en-CA" sz="2000" dirty="0"/>
          </a:p>
        </p:txBody>
      </p:sp>
      <p:sp>
        <p:nvSpPr>
          <p:cNvPr id="6" name="Text Placeholder 5">
            <a:extLst>
              <a:ext uri="{FF2B5EF4-FFF2-40B4-BE49-F238E27FC236}">
                <a16:creationId xmlns:a16="http://schemas.microsoft.com/office/drawing/2014/main" id="{101C1D55-5E24-4BE8-AA2B-A3A997B7544D}"/>
              </a:ext>
            </a:extLst>
          </p:cNvPr>
          <p:cNvSpPr>
            <a:spLocks noGrp="1"/>
          </p:cNvSpPr>
          <p:nvPr>
            <p:ph type="body" sz="half" idx="16"/>
          </p:nvPr>
        </p:nvSpPr>
        <p:spPr>
          <a:xfrm>
            <a:off x="3990064" y="3429000"/>
            <a:ext cx="2946794" cy="3589338"/>
          </a:xfrm>
        </p:spPr>
        <p:txBody>
          <a:bodyPr/>
          <a:lstStyle/>
          <a:p>
            <a:pPr marL="285750" indent="-285750">
              <a:buFont typeface="Wingdings" panose="05000000000000000000" pitchFamily="2" charset="2"/>
              <a:buChar char="q"/>
            </a:pPr>
            <a:r>
              <a:rPr lang="en-US" dirty="0"/>
              <a:t>30,227  unique patients</a:t>
            </a:r>
          </a:p>
          <a:p>
            <a:pPr marL="285750" indent="-285750">
              <a:buFont typeface="Wingdings" panose="05000000000000000000" pitchFamily="2" charset="2"/>
              <a:buChar char="q"/>
            </a:pPr>
            <a:r>
              <a:rPr lang="en-US" dirty="0"/>
              <a:t>Time period 1992 - 2015</a:t>
            </a:r>
            <a:endParaRPr lang="en-CA" dirty="0"/>
          </a:p>
        </p:txBody>
      </p:sp>
      <p:sp>
        <p:nvSpPr>
          <p:cNvPr id="7" name="Text Placeholder 6">
            <a:extLst>
              <a:ext uri="{FF2B5EF4-FFF2-40B4-BE49-F238E27FC236}">
                <a16:creationId xmlns:a16="http://schemas.microsoft.com/office/drawing/2014/main" id="{9FF4CC9E-1D9F-419F-BB09-14659E3B9760}"/>
              </a:ext>
            </a:extLst>
          </p:cNvPr>
          <p:cNvSpPr>
            <a:spLocks noGrp="1"/>
          </p:cNvSpPr>
          <p:nvPr>
            <p:ph type="body" sz="quarter" idx="13"/>
          </p:nvPr>
        </p:nvSpPr>
        <p:spPr>
          <a:xfrm>
            <a:off x="7124700" y="2274301"/>
            <a:ext cx="2932113" cy="576262"/>
          </a:xfrm>
        </p:spPr>
        <p:txBody>
          <a:bodyPr/>
          <a:lstStyle/>
          <a:p>
            <a:r>
              <a:rPr lang="en-US" sz="2000" u="sng" dirty="0"/>
              <a:t>Data collected : </a:t>
            </a:r>
            <a:r>
              <a:rPr lang="en-US" sz="2000" dirty="0"/>
              <a:t>methodology</a:t>
            </a:r>
            <a:endParaRPr lang="en-CA" sz="2000" dirty="0"/>
          </a:p>
        </p:txBody>
      </p:sp>
      <p:sp>
        <p:nvSpPr>
          <p:cNvPr id="8" name="Text Placeholder 7">
            <a:extLst>
              <a:ext uri="{FF2B5EF4-FFF2-40B4-BE49-F238E27FC236}">
                <a16:creationId xmlns:a16="http://schemas.microsoft.com/office/drawing/2014/main" id="{CF9ED73B-8A75-4647-B3BA-D13722C48EF3}"/>
              </a:ext>
            </a:extLst>
          </p:cNvPr>
          <p:cNvSpPr>
            <a:spLocks noGrp="1"/>
          </p:cNvSpPr>
          <p:nvPr>
            <p:ph type="body" sz="half" idx="17"/>
          </p:nvPr>
        </p:nvSpPr>
        <p:spPr>
          <a:xfrm>
            <a:off x="7124700" y="3424377"/>
            <a:ext cx="2932113" cy="3589338"/>
          </a:xfrm>
        </p:spPr>
        <p:txBody>
          <a:bodyPr/>
          <a:lstStyle/>
          <a:p>
            <a:pPr marL="285750" indent="-285750">
              <a:buFont typeface="Wingdings" panose="05000000000000000000" pitchFamily="2" charset="2"/>
              <a:buChar char="q"/>
            </a:pPr>
            <a:r>
              <a:rPr lang="en-US" dirty="0"/>
              <a:t>Image </a:t>
            </a:r>
          </a:p>
          <a:p>
            <a:pPr marL="742950" lvl="1" indent="-285750">
              <a:buFont typeface="Wingdings" panose="05000000000000000000" pitchFamily="2" charset="2"/>
              <a:buChar char="q"/>
            </a:pPr>
            <a:r>
              <a:rPr lang="en-US" dirty="0" err="1"/>
              <a:t>Dicom</a:t>
            </a:r>
            <a:r>
              <a:rPr lang="en-US" dirty="0"/>
              <a:t> – 1024 * 1024</a:t>
            </a:r>
          </a:p>
          <a:p>
            <a:pPr marL="285750" indent="-285750">
              <a:buFont typeface="Wingdings" panose="05000000000000000000" pitchFamily="2" charset="2"/>
              <a:buChar char="q"/>
            </a:pPr>
            <a:r>
              <a:rPr lang="en-US" dirty="0"/>
              <a:t>B-box</a:t>
            </a:r>
          </a:p>
          <a:p>
            <a:pPr marL="742950" lvl="1" indent="-285750">
              <a:buFont typeface="Wingdings" panose="05000000000000000000" pitchFamily="2" charset="2"/>
              <a:buChar char="q"/>
            </a:pPr>
            <a:r>
              <a:rPr lang="en-US" dirty="0"/>
              <a:t>Radiologist identified</a:t>
            </a:r>
          </a:p>
          <a:p>
            <a:pPr marL="285750" indent="-285750">
              <a:buFont typeface="Wingdings" panose="05000000000000000000" pitchFamily="2" charset="2"/>
              <a:buChar char="q"/>
            </a:pPr>
            <a:r>
              <a:rPr lang="en-US" dirty="0"/>
              <a:t>Labeling</a:t>
            </a:r>
          </a:p>
          <a:p>
            <a:pPr marL="742950" lvl="1" indent="-285750">
              <a:buFont typeface="Wingdings" panose="05000000000000000000" pitchFamily="2" charset="2"/>
              <a:buChar char="q"/>
            </a:pPr>
            <a:r>
              <a:rPr lang="en-CA" dirty="0"/>
              <a:t>NLP techniques</a:t>
            </a:r>
          </a:p>
        </p:txBody>
      </p:sp>
    </p:spTree>
    <p:extLst>
      <p:ext uri="{BB962C8B-B14F-4D97-AF65-F5344CB8AC3E}">
        <p14:creationId xmlns:p14="http://schemas.microsoft.com/office/powerpoint/2010/main" val="106663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Shape 2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382434-9C09-4141-9C8D-35D877E93221}"/>
              </a:ext>
            </a:extLst>
          </p:cNvPr>
          <p:cNvSpPr>
            <a:spLocks noGrp="1"/>
          </p:cNvSpPr>
          <p:nvPr>
            <p:ph type="title"/>
          </p:nvPr>
        </p:nvSpPr>
        <p:spPr>
          <a:xfrm>
            <a:off x="653143" y="1645920"/>
            <a:ext cx="3522879" cy="4470821"/>
          </a:xfrm>
        </p:spPr>
        <p:txBody>
          <a:bodyPr vert="horz" lIns="91440" tIns="45720" rIns="91440" bIns="45720" rtlCol="0" anchor="t">
            <a:normAutofit/>
          </a:bodyPr>
          <a:lstStyle/>
          <a:p>
            <a:pPr algn="r"/>
            <a:r>
              <a:rPr lang="en-US" sz="4200" dirty="0">
                <a:solidFill>
                  <a:schemeClr val="bg2"/>
                </a:solidFill>
              </a:rPr>
              <a:t>Part of data report</a:t>
            </a:r>
            <a:endParaRPr lang="en-US" sz="4200" b="0" i="0" kern="1200" dirty="0">
              <a:solidFill>
                <a:schemeClr val="bg2"/>
              </a:solidFill>
              <a:latin typeface="+mj-lt"/>
              <a:ea typeface="+mj-ea"/>
              <a:cs typeface="+mj-cs"/>
            </a:endParaRPr>
          </a:p>
        </p:txBody>
      </p:sp>
      <p:sp>
        <p:nvSpPr>
          <p:cNvPr id="3" name="Text Placeholder 2">
            <a:extLst>
              <a:ext uri="{FF2B5EF4-FFF2-40B4-BE49-F238E27FC236}">
                <a16:creationId xmlns:a16="http://schemas.microsoft.com/office/drawing/2014/main" id="{90C72C80-73D4-46FE-9D2D-6E9D61F0D13D}"/>
              </a:ext>
            </a:extLst>
          </p:cNvPr>
          <p:cNvSpPr>
            <a:spLocks noGrp="1"/>
          </p:cNvSpPr>
          <p:nvPr>
            <p:ph type="body" sz="half" idx="2"/>
          </p:nvPr>
        </p:nvSpPr>
        <p:spPr>
          <a:xfrm>
            <a:off x="5241717" y="109481"/>
            <a:ext cx="6879861" cy="6007260"/>
          </a:xfrm>
        </p:spPr>
        <p:txBody>
          <a:bodyPr vert="horz" lIns="91440" tIns="45720" rIns="91440" bIns="45720" rtlCol="0">
            <a:normAutofit/>
          </a:bodyPr>
          <a:lstStyle/>
          <a:p>
            <a:r>
              <a:rPr lang="en-US" b="1" dirty="0"/>
              <a:t>Dataset</a:t>
            </a:r>
            <a:r>
              <a:rPr lang="en-US" dirty="0"/>
              <a:t> : Kaggle RSNA Pneumonia detection challenge</a:t>
            </a:r>
          </a:p>
          <a:p>
            <a:r>
              <a:rPr lang="en-US" u="sng" dirty="0">
                <a:hlinkClick r:id="rId7"/>
              </a:rPr>
              <a:t>https://www.kaggle.com/c/rsna-pneumonia-detection-challenge/data</a:t>
            </a:r>
            <a:r>
              <a:rPr lang="en-US" dirty="0"/>
              <a:t>.</a:t>
            </a:r>
          </a:p>
          <a:p>
            <a:r>
              <a:rPr lang="en-US" b="1" dirty="0"/>
              <a:t>Structure : </a:t>
            </a:r>
          </a:p>
          <a:p>
            <a:pPr marL="285750" indent="-285750">
              <a:buFont typeface="Wingdings" panose="05000000000000000000" pitchFamily="2" charset="2"/>
              <a:buChar char="q"/>
            </a:pPr>
            <a:r>
              <a:rPr lang="en-US" u="sng" dirty="0"/>
              <a:t>Folder 1</a:t>
            </a:r>
            <a:r>
              <a:rPr lang="en-US" dirty="0"/>
              <a:t> : Train Images (26,684)</a:t>
            </a:r>
          </a:p>
          <a:p>
            <a:pPr marL="285750" indent="-285750">
              <a:buFont typeface="Wingdings" panose="05000000000000000000" pitchFamily="2" charset="2"/>
              <a:buChar char="q"/>
            </a:pPr>
            <a:r>
              <a:rPr lang="en-US" u="sng" dirty="0"/>
              <a:t>Folder 2</a:t>
            </a:r>
            <a:r>
              <a:rPr lang="en-US" dirty="0"/>
              <a:t> : Test Images (3000)</a:t>
            </a:r>
          </a:p>
          <a:p>
            <a:pPr marL="285750" indent="-285750">
              <a:buFont typeface="Wingdings" panose="05000000000000000000" pitchFamily="2" charset="2"/>
              <a:buChar char="q"/>
            </a:pPr>
            <a:r>
              <a:rPr lang="en-US" u="sng" dirty="0"/>
              <a:t>CSV File 1</a:t>
            </a:r>
            <a:r>
              <a:rPr lang="en-US" dirty="0"/>
              <a:t> : Train Images </a:t>
            </a:r>
            <a:r>
              <a:rPr lang="en-US" dirty="0" err="1"/>
              <a:t>Bbox</a:t>
            </a:r>
            <a:r>
              <a:rPr lang="en-US" dirty="0"/>
              <a:t> info</a:t>
            </a:r>
          </a:p>
          <a:p>
            <a:pPr marL="285750" indent="-285750">
              <a:buFont typeface="Wingdings" panose="05000000000000000000" pitchFamily="2" charset="2"/>
              <a:buChar char="q"/>
            </a:pPr>
            <a:r>
              <a:rPr lang="en-US" u="sng" dirty="0"/>
              <a:t>CSV File 2</a:t>
            </a:r>
            <a:r>
              <a:rPr lang="en-US" dirty="0"/>
              <a:t> : Train Images Target class info</a:t>
            </a:r>
          </a:p>
          <a:p>
            <a:pPr>
              <a:buFont typeface="Wingdings 3" charset="2"/>
              <a:buChar char=""/>
            </a:pPr>
            <a:endParaRPr lang="en-US" dirty="0"/>
          </a:p>
        </p:txBody>
      </p:sp>
    </p:spTree>
    <p:extLst>
      <p:ext uri="{BB962C8B-B14F-4D97-AF65-F5344CB8AC3E}">
        <p14:creationId xmlns:p14="http://schemas.microsoft.com/office/powerpoint/2010/main" val="377615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5"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21">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1F420-E3C5-45C4-AA3A-7307DCC874B1}"/>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sz="4200" b="0" i="0" kern="1200" dirty="0">
                <a:solidFill>
                  <a:srgbClr val="EBEBEB"/>
                </a:solidFill>
                <a:latin typeface="+mj-lt"/>
                <a:ea typeface="+mj-ea"/>
                <a:cs typeface="+mj-cs"/>
              </a:rPr>
              <a:t>EDA and Data Pre-processing :</a:t>
            </a:r>
          </a:p>
        </p:txBody>
      </p:sp>
      <p:sp>
        <p:nvSpPr>
          <p:cNvPr id="3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8" name="Freeform: Shape 25">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9" name="Rectangle 27">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106E61B-B768-4994-B406-68BA64F81AC5}"/>
              </a:ext>
            </a:extLst>
          </p:cNvPr>
          <p:cNvSpPr>
            <a:spLocks noGrp="1"/>
          </p:cNvSpPr>
          <p:nvPr>
            <p:ph idx="1"/>
          </p:nvPr>
        </p:nvSpPr>
        <p:spPr>
          <a:xfrm>
            <a:off x="648931" y="2438400"/>
            <a:ext cx="5616216" cy="3785419"/>
          </a:xfrm>
        </p:spPr>
        <p:txBody>
          <a:bodyPr vert="horz" lIns="91440" tIns="45720" rIns="91440" bIns="45720" rtlCol="0">
            <a:normAutofit/>
          </a:bodyPr>
          <a:lstStyle/>
          <a:p>
            <a:r>
              <a:rPr lang="en-US" dirty="0">
                <a:solidFill>
                  <a:srgbClr val="FFFFFF"/>
                </a:solidFill>
              </a:rPr>
              <a:t>Combined both CSV info into one Data frame</a:t>
            </a:r>
          </a:p>
          <a:p>
            <a:r>
              <a:rPr lang="en-US" dirty="0">
                <a:solidFill>
                  <a:srgbClr val="FFFFFF"/>
                </a:solidFill>
              </a:rPr>
              <a:t>Dropped Duplicate Patient info </a:t>
            </a:r>
          </a:p>
          <a:p>
            <a:r>
              <a:rPr lang="en-US" dirty="0">
                <a:solidFill>
                  <a:srgbClr val="FFFFFF"/>
                </a:solidFill>
              </a:rPr>
              <a:t>Descriptive Analysis - DICOM metadata</a:t>
            </a:r>
          </a:p>
          <a:p>
            <a:r>
              <a:rPr lang="en-US" dirty="0">
                <a:solidFill>
                  <a:srgbClr val="FFFFFF"/>
                </a:solidFill>
              </a:rPr>
              <a:t>Converted images from DCM to PNG</a:t>
            </a:r>
          </a:p>
          <a:p>
            <a:r>
              <a:rPr lang="en-US" dirty="0">
                <a:solidFill>
                  <a:srgbClr val="FFFFFF"/>
                </a:solidFill>
              </a:rPr>
              <a:t>Distribution of Target Classes</a:t>
            </a:r>
          </a:p>
          <a:p>
            <a:pPr lvl="1"/>
            <a:endParaRPr lang="en-US" dirty="0">
              <a:solidFill>
                <a:srgbClr val="FFFFFF"/>
              </a:solidFill>
            </a:endParaRPr>
          </a:p>
        </p:txBody>
      </p:sp>
      <p:pic>
        <p:nvPicPr>
          <p:cNvPr id="15" name="image26.png">
            <a:extLst>
              <a:ext uri="{FF2B5EF4-FFF2-40B4-BE49-F238E27FC236}">
                <a16:creationId xmlns:a16="http://schemas.microsoft.com/office/drawing/2014/main" id="{226E4EAA-DB7E-95E9-3A81-2788B2C95F55}"/>
              </a:ext>
            </a:extLst>
          </p:cNvPr>
          <p:cNvPicPr/>
          <p:nvPr/>
        </p:nvPicPr>
        <p:blipFill>
          <a:blip r:embed="rId6"/>
          <a:srcRect/>
          <a:stretch>
            <a:fillRect/>
          </a:stretch>
        </p:blipFill>
        <p:spPr>
          <a:xfrm>
            <a:off x="7222515" y="2002055"/>
            <a:ext cx="4578058" cy="3255745"/>
          </a:xfrm>
          <a:prstGeom prst="rect">
            <a:avLst/>
          </a:prstGeom>
          <a:ln>
            <a:solidFill>
              <a:srgbClr val="92D050"/>
            </a:solidFill>
          </a:ln>
        </p:spPr>
      </p:pic>
    </p:spTree>
    <p:extLst>
      <p:ext uri="{BB962C8B-B14F-4D97-AF65-F5344CB8AC3E}">
        <p14:creationId xmlns:p14="http://schemas.microsoft.com/office/powerpoint/2010/main" val="40884842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AE1D3E-5793-42B3-9EF3-6E479B7861C1}"/>
              </a:ext>
            </a:extLst>
          </p:cNvPr>
          <p:cNvSpPr>
            <a:spLocks noGrp="1"/>
          </p:cNvSpPr>
          <p:nvPr>
            <p:ph type="title"/>
          </p:nvPr>
        </p:nvSpPr>
        <p:spPr>
          <a:xfrm>
            <a:off x="653143" y="1645920"/>
            <a:ext cx="3522879" cy="4470821"/>
          </a:xfrm>
        </p:spPr>
        <p:txBody>
          <a:bodyPr>
            <a:normAutofit/>
          </a:bodyPr>
          <a:lstStyle/>
          <a:p>
            <a:pPr algn="r"/>
            <a:r>
              <a:rPr lang="en-US" dirty="0">
                <a:solidFill>
                  <a:schemeClr val="bg2"/>
                </a:solidFill>
              </a:rPr>
              <a:t>Modeling</a:t>
            </a:r>
            <a:endParaRPr lang="en-CA" dirty="0">
              <a:solidFill>
                <a:schemeClr val="bg2"/>
              </a:solidFill>
            </a:endParaRPr>
          </a:p>
        </p:txBody>
      </p:sp>
      <p:sp>
        <p:nvSpPr>
          <p:cNvPr id="3" name="Content Placeholder 2">
            <a:extLst>
              <a:ext uri="{FF2B5EF4-FFF2-40B4-BE49-F238E27FC236}">
                <a16:creationId xmlns:a16="http://schemas.microsoft.com/office/drawing/2014/main" id="{7201F556-4AFD-403B-9178-36ECBB15D701}"/>
              </a:ext>
            </a:extLst>
          </p:cNvPr>
          <p:cNvSpPr>
            <a:spLocks noGrp="1"/>
          </p:cNvSpPr>
          <p:nvPr>
            <p:ph idx="1"/>
          </p:nvPr>
        </p:nvSpPr>
        <p:spPr>
          <a:xfrm>
            <a:off x="5204109" y="1645920"/>
            <a:ext cx="6736254" cy="4685432"/>
          </a:xfrm>
        </p:spPr>
        <p:txBody>
          <a:bodyPr>
            <a:normAutofit/>
          </a:bodyPr>
          <a:lstStyle/>
          <a:p>
            <a:r>
              <a:rPr lang="en-US" dirty="0"/>
              <a:t>Define Data Generator</a:t>
            </a:r>
          </a:p>
          <a:p>
            <a:r>
              <a:rPr lang="en-US" dirty="0"/>
              <a:t>Define custom Loss function</a:t>
            </a:r>
          </a:p>
          <a:p>
            <a:r>
              <a:rPr lang="en-US" dirty="0"/>
              <a:t>Create, Compile, Fit, Evaluate and Predict Model</a:t>
            </a:r>
          </a:p>
          <a:p>
            <a:pPr lvl="1"/>
            <a:r>
              <a:rPr lang="en-US" dirty="0"/>
              <a:t>UNET VGG16</a:t>
            </a:r>
          </a:p>
          <a:p>
            <a:pPr lvl="1"/>
            <a:r>
              <a:rPr lang="en-US" dirty="0"/>
              <a:t>Mask RCNN</a:t>
            </a:r>
          </a:p>
          <a:p>
            <a:pPr lvl="1"/>
            <a:r>
              <a:rPr lang="en-US" dirty="0"/>
              <a:t>Optimizer – Adam</a:t>
            </a:r>
          </a:p>
          <a:p>
            <a:pPr lvl="1"/>
            <a:r>
              <a:rPr lang="en-US" dirty="0"/>
              <a:t>Metric – Mean IOU, IOU Loss, Precision/Recall, F1 score </a:t>
            </a:r>
          </a:p>
        </p:txBody>
      </p:sp>
    </p:spTree>
    <p:extLst>
      <p:ext uri="{BB962C8B-B14F-4D97-AF65-F5344CB8AC3E}">
        <p14:creationId xmlns:p14="http://schemas.microsoft.com/office/powerpoint/2010/main" val="158503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6C57-ED38-2E0D-623E-8A2973CCBF3D}"/>
              </a:ext>
            </a:extLst>
          </p:cNvPr>
          <p:cNvSpPr>
            <a:spLocks noGrp="1"/>
          </p:cNvSpPr>
          <p:nvPr>
            <p:ph type="title"/>
          </p:nvPr>
        </p:nvSpPr>
        <p:spPr/>
        <p:txBody>
          <a:bodyPr/>
          <a:lstStyle/>
          <a:p>
            <a:r>
              <a:rPr lang="en-US" u="sng" dirty="0"/>
              <a:t>Comparison of  Models, Benchmarking and Visualization-</a:t>
            </a:r>
          </a:p>
        </p:txBody>
      </p:sp>
      <p:sp>
        <p:nvSpPr>
          <p:cNvPr id="3" name="Content Placeholder 2">
            <a:extLst>
              <a:ext uri="{FF2B5EF4-FFF2-40B4-BE49-F238E27FC236}">
                <a16:creationId xmlns:a16="http://schemas.microsoft.com/office/drawing/2014/main" id="{C770D511-5973-A470-FA8D-5C5AE9DF71B4}"/>
              </a:ext>
            </a:extLst>
          </p:cNvPr>
          <p:cNvSpPr>
            <a:spLocks noGrp="1"/>
          </p:cNvSpPr>
          <p:nvPr>
            <p:ph idx="1"/>
          </p:nvPr>
        </p:nvSpPr>
        <p:spPr/>
        <p:txBody>
          <a:bodyPr/>
          <a:lstStyle/>
          <a:p>
            <a:r>
              <a:rPr lang="en-US" sz="2800" dirty="0"/>
              <a:t>Approach to select final model based on outcomes- </a:t>
            </a:r>
            <a:r>
              <a:rPr lang="en-US" sz="2400" dirty="0"/>
              <a:t>                                                                                                                                  </a:t>
            </a:r>
          </a:p>
          <a:p>
            <a:pPr marL="0" indent="0">
              <a:buNone/>
            </a:pPr>
            <a:r>
              <a:rPr lang="en-US" sz="2400" dirty="0"/>
              <a:t>                            We ran hyper parameter tuning for the two models </a:t>
            </a:r>
            <a:r>
              <a:rPr lang="en-US" sz="2400" dirty="0" err="1"/>
              <a:t>UNet</a:t>
            </a:r>
            <a:r>
              <a:rPr lang="en-US" sz="2400" dirty="0"/>
              <a:t> VGG16 and MASK RCNN. Below we describe more details on the model execution and its evaluation. </a:t>
            </a:r>
          </a:p>
        </p:txBody>
      </p:sp>
    </p:spTree>
    <p:extLst>
      <p:ext uri="{BB962C8B-B14F-4D97-AF65-F5344CB8AC3E}">
        <p14:creationId xmlns:p14="http://schemas.microsoft.com/office/powerpoint/2010/main" val="623696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312</TotalTime>
  <Words>1502</Words>
  <Application>Microsoft Office PowerPoint</Application>
  <PresentationFormat>Widescreen</PresentationFormat>
  <Paragraphs>140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Century Gothic</vt:lpstr>
      <vt:lpstr>charter</vt:lpstr>
      <vt:lpstr>Consolas</vt:lpstr>
      <vt:lpstr>sohne</vt:lpstr>
      <vt:lpstr>Wingdings</vt:lpstr>
      <vt:lpstr>Wingdings 3</vt:lpstr>
      <vt:lpstr>Ion</vt:lpstr>
      <vt:lpstr>Capstone Project on Pneumonia Detection </vt:lpstr>
      <vt:lpstr>Team members-                                                                                                                                       1. Ashish Tiwari                                                        2. Kanishk Sanger                                                        3. Ninad Mahajan                                                        4. Avinash Kumra Sharma                                                        5. Tushar Bisht  Mentor-                                                        Mr. Rohit Raj</vt:lpstr>
      <vt:lpstr>Roles and Responsibilities-                                    </vt:lpstr>
      <vt:lpstr>PowerPoint Presentation</vt:lpstr>
      <vt:lpstr>Data Report Data Source - study conducted by NIH Clinical Center, Maryland, USA </vt:lpstr>
      <vt:lpstr>Part of data report</vt:lpstr>
      <vt:lpstr>EDA and Data Pre-processing :</vt:lpstr>
      <vt:lpstr>Modeling</vt:lpstr>
      <vt:lpstr>Comparison of  Models, Benchmarking and Visualization-</vt:lpstr>
      <vt:lpstr>UNet VGG16 :</vt:lpstr>
      <vt:lpstr>PowerPoint Presentation</vt:lpstr>
      <vt:lpstr>MASK RCNN:</vt:lpstr>
      <vt:lpstr>Model Evaluation-</vt:lpstr>
      <vt:lpstr>Results</vt:lpstr>
      <vt:lpstr>Model deployment-</vt:lpstr>
      <vt:lpstr>DEPLOYMENT and OUTPUT : </vt:lpstr>
      <vt:lpstr>Final Output:</vt:lpstr>
      <vt:lpstr>Limitations of our solution-</vt:lpstr>
      <vt:lpstr>Suggested Improvements :</vt:lpstr>
      <vt:lpstr>Our Learnings :</vt:lpstr>
      <vt:lpstr>Final Note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from Chest Xrays</dc:title>
  <dc:creator>ayshu</dc:creator>
  <cp:lastModifiedBy>Ashish Tiwari</cp:lastModifiedBy>
  <cp:revision>17</cp:revision>
  <dcterms:created xsi:type="dcterms:W3CDTF">2020-05-26T17:31:36Z</dcterms:created>
  <dcterms:modified xsi:type="dcterms:W3CDTF">2022-07-16T07:32:34Z</dcterms:modified>
</cp:coreProperties>
</file>