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66" r:id="rId3"/>
    <p:sldId id="267" r:id="rId4"/>
    <p:sldId id="269" r:id="rId5"/>
    <p:sldId id="270" r:id="rId6"/>
    <p:sldId id="271" r:id="rId7"/>
    <p:sldId id="272" r:id="rId8"/>
    <p:sldId id="257" r:id="rId9"/>
    <p:sldId id="258" r:id="rId10"/>
    <p:sldId id="260"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300" r:id="rId32"/>
    <p:sldId id="293" r:id="rId33"/>
    <p:sldId id="294" r:id="rId34"/>
    <p:sldId id="295" r:id="rId35"/>
    <p:sldId id="299" r:id="rId36"/>
    <p:sldId id="296" r:id="rId37"/>
    <p:sldId id="297" r:id="rId38"/>
    <p:sldId id="29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9416" autoAdjust="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5481DC-0CAD-4735-B67A-4EC05F701D5B}" type="datetimeFigureOut">
              <a:rPr lang="en-US" smtClean="0"/>
              <a:t>10/26/2018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05A33F-972E-4E9D-9E7B-E4B0E756D42A}" type="slidenum">
              <a:rPr lang="en-US" smtClean="0"/>
              <a:t>‹#›</a:t>
            </a:fld>
            <a:endParaRPr lang="en-US"/>
          </a:p>
        </p:txBody>
      </p:sp>
    </p:spTree>
    <p:extLst>
      <p:ext uri="{BB962C8B-B14F-4D97-AF65-F5344CB8AC3E}">
        <p14:creationId xmlns:p14="http://schemas.microsoft.com/office/powerpoint/2010/main" val="365462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Heads up – will be some </a:t>
            </a:r>
            <a:r>
              <a:rPr lang="en-US" dirty="0" err="1" smtClean="0"/>
              <a:t>maths</a:t>
            </a:r>
            <a:endParaRPr lang="en-US" dirty="0"/>
          </a:p>
        </p:txBody>
      </p:sp>
      <p:sp>
        <p:nvSpPr>
          <p:cNvPr id="4" name="Slide Number Placeholder 3"/>
          <p:cNvSpPr>
            <a:spLocks noGrp="1"/>
          </p:cNvSpPr>
          <p:nvPr>
            <p:ph type="sldNum" sz="quarter" idx="10"/>
          </p:nvPr>
        </p:nvSpPr>
        <p:spPr/>
        <p:txBody>
          <a:bodyPr/>
          <a:lstStyle/>
          <a:p>
            <a:fld id="{8F05A33F-972E-4E9D-9E7B-E4B0E756D42A}" type="slidenum">
              <a:rPr lang="en-US" smtClean="0"/>
              <a:t>1</a:t>
            </a:fld>
            <a:endParaRPr lang="en-US"/>
          </a:p>
        </p:txBody>
      </p:sp>
    </p:spTree>
    <p:extLst>
      <p:ext uri="{BB962C8B-B14F-4D97-AF65-F5344CB8AC3E}">
        <p14:creationId xmlns:p14="http://schemas.microsoft.com/office/powerpoint/2010/main" val="645750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Indicates that both Age and Estimated Salary are positively</a:t>
            </a:r>
            <a:r>
              <a:rPr lang="en-US" baseline="0" dirty="0" smtClean="0"/>
              <a:t> related to the Purchased variable, i.e. higher the age and salary, higher is the probability of purchase.</a:t>
            </a:r>
            <a:endParaRPr lang="en-US" dirty="0"/>
          </a:p>
        </p:txBody>
      </p:sp>
      <p:sp>
        <p:nvSpPr>
          <p:cNvPr id="4" name="Slide Number Placeholder 3"/>
          <p:cNvSpPr>
            <a:spLocks noGrp="1"/>
          </p:cNvSpPr>
          <p:nvPr>
            <p:ph type="sldNum" sz="quarter" idx="10"/>
          </p:nvPr>
        </p:nvSpPr>
        <p:spPr/>
        <p:txBody>
          <a:bodyPr/>
          <a:lstStyle/>
          <a:p>
            <a:fld id="{8F05A33F-972E-4E9D-9E7B-E4B0E756D42A}" type="slidenum">
              <a:rPr lang="en-US" smtClean="0"/>
              <a:t>13</a:t>
            </a:fld>
            <a:endParaRPr lang="en-US"/>
          </a:p>
        </p:txBody>
      </p:sp>
    </p:spTree>
    <p:extLst>
      <p:ext uri="{BB962C8B-B14F-4D97-AF65-F5344CB8AC3E}">
        <p14:creationId xmlns:p14="http://schemas.microsoft.com/office/powerpoint/2010/main" val="2666449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be used to calculate the confidence intervals</a:t>
            </a:r>
            <a:r>
              <a:rPr lang="en-US" baseline="0" dirty="0" smtClean="0"/>
              <a:t> of the estimates</a:t>
            </a:r>
            <a:endParaRPr lang="en-US" dirty="0"/>
          </a:p>
        </p:txBody>
      </p:sp>
      <p:sp>
        <p:nvSpPr>
          <p:cNvPr id="4" name="Slide Number Placeholder 3"/>
          <p:cNvSpPr>
            <a:spLocks noGrp="1"/>
          </p:cNvSpPr>
          <p:nvPr>
            <p:ph type="sldNum" sz="quarter" idx="10"/>
          </p:nvPr>
        </p:nvSpPr>
        <p:spPr/>
        <p:txBody>
          <a:bodyPr/>
          <a:lstStyle/>
          <a:p>
            <a:fld id="{8F05A33F-972E-4E9D-9E7B-E4B0E756D42A}" type="slidenum">
              <a:rPr lang="en-US" smtClean="0"/>
              <a:t>14</a:t>
            </a:fld>
            <a:endParaRPr lang="en-US"/>
          </a:p>
        </p:txBody>
      </p:sp>
    </p:spTree>
    <p:extLst>
      <p:ext uri="{BB962C8B-B14F-4D97-AF65-F5344CB8AC3E}">
        <p14:creationId xmlns:p14="http://schemas.microsoft.com/office/powerpoint/2010/main" val="1613588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Obtained by dividing estimates by the std. errors</a:t>
            </a:r>
            <a:endParaRPr lang="en-US" dirty="0"/>
          </a:p>
        </p:txBody>
      </p:sp>
      <p:sp>
        <p:nvSpPr>
          <p:cNvPr id="4" name="Slide Number Placeholder 3"/>
          <p:cNvSpPr>
            <a:spLocks noGrp="1"/>
          </p:cNvSpPr>
          <p:nvPr>
            <p:ph type="sldNum" sz="quarter" idx="10"/>
          </p:nvPr>
        </p:nvSpPr>
        <p:spPr/>
        <p:txBody>
          <a:bodyPr/>
          <a:lstStyle/>
          <a:p>
            <a:fld id="{8F05A33F-972E-4E9D-9E7B-E4B0E756D42A}" type="slidenum">
              <a:rPr lang="en-US" smtClean="0"/>
              <a:t>15</a:t>
            </a:fld>
            <a:endParaRPr lang="en-US"/>
          </a:p>
        </p:txBody>
      </p:sp>
    </p:spTree>
    <p:extLst>
      <p:ext uri="{BB962C8B-B14F-4D97-AF65-F5344CB8AC3E}">
        <p14:creationId xmlns:p14="http://schemas.microsoft.com/office/powerpoint/2010/main" val="310591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Obtained from the z values. Lower values will mean more stars,</a:t>
            </a:r>
            <a:r>
              <a:rPr lang="en-US" baseline="0" dirty="0" smtClean="0"/>
              <a:t> which in turn would mean more significance attached to that predictor/independent variable</a:t>
            </a:r>
            <a:endParaRPr lang="en-US" dirty="0"/>
          </a:p>
        </p:txBody>
      </p:sp>
      <p:sp>
        <p:nvSpPr>
          <p:cNvPr id="4" name="Slide Number Placeholder 3"/>
          <p:cNvSpPr>
            <a:spLocks noGrp="1"/>
          </p:cNvSpPr>
          <p:nvPr>
            <p:ph type="sldNum" sz="quarter" idx="10"/>
          </p:nvPr>
        </p:nvSpPr>
        <p:spPr/>
        <p:txBody>
          <a:bodyPr/>
          <a:lstStyle/>
          <a:p>
            <a:fld id="{8F05A33F-972E-4E9D-9E7B-E4B0E756D42A}" type="slidenum">
              <a:rPr lang="en-US" smtClean="0"/>
              <a:t>16</a:t>
            </a:fld>
            <a:endParaRPr lang="en-US"/>
          </a:p>
        </p:txBody>
      </p:sp>
    </p:spTree>
    <p:extLst>
      <p:ext uri="{BB962C8B-B14F-4D97-AF65-F5344CB8AC3E}">
        <p14:creationId xmlns:p14="http://schemas.microsoft.com/office/powerpoint/2010/main" val="2783833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en-US" sz="1200" b="0" i="0" u="none" kern="1200" dirty="0" smtClean="0">
                <a:solidFill>
                  <a:schemeClr val="tx1"/>
                </a:solidFill>
                <a:effectLst/>
                <a:latin typeface="+mn-lt"/>
                <a:ea typeface="+mn-ea"/>
                <a:cs typeface="+mn-cs"/>
              </a:rPr>
              <a:t>Deviance</a:t>
            </a:r>
            <a:r>
              <a:rPr lang="en-US" sz="1200" b="0" i="0" kern="1200" dirty="0" smtClean="0">
                <a:solidFill>
                  <a:schemeClr val="tx1"/>
                </a:solidFill>
                <a:effectLst/>
                <a:latin typeface="+mn-lt"/>
                <a:ea typeface="+mn-ea"/>
                <a:cs typeface="+mn-cs"/>
              </a:rPr>
              <a:t> is a measure of goodness of fit (badness of fit–higher numbers indicate worse fit). Null deviance shows how well the response variable is predicted by a model that includes only the intercept (grand mean). Equivalent to R</a:t>
            </a:r>
            <a:r>
              <a:rPr lang="en-US" sz="1200" b="0" i="0" kern="1200" baseline="30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in Regression</a:t>
            </a:r>
            <a:endParaRPr lang="en-US" dirty="0"/>
          </a:p>
        </p:txBody>
      </p:sp>
      <p:sp>
        <p:nvSpPr>
          <p:cNvPr id="4" name="Slide Number Placeholder 3"/>
          <p:cNvSpPr>
            <a:spLocks noGrp="1"/>
          </p:cNvSpPr>
          <p:nvPr>
            <p:ph type="sldNum" sz="quarter" idx="10"/>
          </p:nvPr>
        </p:nvSpPr>
        <p:spPr/>
        <p:txBody>
          <a:bodyPr/>
          <a:lstStyle/>
          <a:p>
            <a:fld id="{8F05A33F-972E-4E9D-9E7B-E4B0E756D42A}" type="slidenum">
              <a:rPr lang="en-US" smtClean="0"/>
              <a:t>17</a:t>
            </a:fld>
            <a:endParaRPr lang="en-US"/>
          </a:p>
        </p:txBody>
      </p:sp>
    </p:spTree>
    <p:extLst>
      <p:ext uri="{BB962C8B-B14F-4D97-AF65-F5344CB8AC3E}">
        <p14:creationId xmlns:p14="http://schemas.microsoft.com/office/powerpoint/2010/main" val="3868884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Provides a method for assessing the quality of your model by comparison of related models. Based on the Deviance, but penalizes you for making the model more complicated.  Equivalent to </a:t>
            </a:r>
            <a:r>
              <a:rPr lang="en-US" sz="1200" b="0" i="0" kern="1200" dirty="0" err="1" smtClean="0">
                <a:solidFill>
                  <a:schemeClr val="tx1"/>
                </a:solidFill>
                <a:effectLst/>
                <a:latin typeface="+mn-lt"/>
                <a:ea typeface="+mn-ea"/>
                <a:cs typeface="+mn-cs"/>
              </a:rPr>
              <a:t>Adj</a:t>
            </a:r>
            <a:r>
              <a:rPr lang="en-US" sz="1200" b="0" i="0" kern="1200" dirty="0" smtClean="0">
                <a:solidFill>
                  <a:schemeClr val="tx1"/>
                </a:solidFill>
                <a:effectLst/>
                <a:latin typeface="+mn-lt"/>
                <a:ea typeface="+mn-ea"/>
                <a:cs typeface="+mn-cs"/>
              </a:rPr>
              <a:t> R2. However, the number itself is not meaningful. Select a model with the</a:t>
            </a:r>
            <a:r>
              <a:rPr lang="en-US" sz="1200" b="0" i="0" kern="1200" baseline="0" dirty="0" smtClean="0">
                <a:solidFill>
                  <a:schemeClr val="tx1"/>
                </a:solidFill>
                <a:effectLst/>
                <a:latin typeface="+mn-lt"/>
                <a:ea typeface="+mn-ea"/>
                <a:cs typeface="+mn-cs"/>
              </a:rPr>
              <a:t> least AIC. </a:t>
            </a:r>
            <a:r>
              <a:rPr lang="en-US" sz="1200" b="0" i="0" kern="1200" dirty="0" smtClean="0">
                <a:solidFill>
                  <a:schemeClr val="tx1"/>
                </a:solidFill>
                <a:effectLst/>
                <a:latin typeface="+mn-lt"/>
                <a:ea typeface="+mn-ea"/>
                <a:cs typeface="+mn-cs"/>
              </a:rPr>
              <a:t>It’s useful for comparing models, but isn’t interpretable on its own.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F05A33F-972E-4E9D-9E7B-E4B0E756D42A}" type="slidenum">
              <a:rPr lang="en-US" smtClean="0"/>
              <a:t>18</a:t>
            </a:fld>
            <a:endParaRPr lang="en-US"/>
          </a:p>
        </p:txBody>
      </p:sp>
    </p:spTree>
    <p:extLst>
      <p:ext uri="{BB962C8B-B14F-4D97-AF65-F5344CB8AC3E}">
        <p14:creationId xmlns:p14="http://schemas.microsoft.com/office/powerpoint/2010/main" val="3316753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Algorithm for solving maximum likelihood problems numerically.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Our model needed six iterations to perform the fit.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This indicates that model did indeed converge, and had no trouble doing it.</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F05A33F-972E-4E9D-9E7B-E4B0E756D42A}" type="slidenum">
              <a:rPr lang="en-US" smtClean="0"/>
              <a:t>19</a:t>
            </a:fld>
            <a:endParaRPr lang="en-US"/>
          </a:p>
        </p:txBody>
      </p:sp>
    </p:spTree>
    <p:extLst>
      <p:ext uri="{BB962C8B-B14F-4D97-AF65-F5344CB8AC3E}">
        <p14:creationId xmlns:p14="http://schemas.microsoft.com/office/powerpoint/2010/main" val="1423994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FP = Type I error. FN = Type II error</a:t>
            </a:r>
            <a:endParaRPr lang="en-US" dirty="0"/>
          </a:p>
        </p:txBody>
      </p:sp>
      <p:sp>
        <p:nvSpPr>
          <p:cNvPr id="4" name="Slide Number Placeholder 3"/>
          <p:cNvSpPr>
            <a:spLocks noGrp="1"/>
          </p:cNvSpPr>
          <p:nvPr>
            <p:ph type="sldNum" sz="quarter" idx="10"/>
          </p:nvPr>
        </p:nvSpPr>
        <p:spPr/>
        <p:txBody>
          <a:bodyPr/>
          <a:lstStyle/>
          <a:p>
            <a:fld id="{8F05A33F-972E-4E9D-9E7B-E4B0E756D42A}" type="slidenum">
              <a:rPr lang="en-US" smtClean="0"/>
              <a:t>20</a:t>
            </a:fld>
            <a:endParaRPr lang="en-US"/>
          </a:p>
        </p:txBody>
      </p:sp>
    </p:spTree>
    <p:extLst>
      <p:ext uri="{BB962C8B-B14F-4D97-AF65-F5344CB8AC3E}">
        <p14:creationId xmlns:p14="http://schemas.microsoft.com/office/powerpoint/2010/main" val="1714236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Accuracy = (TP + TN)/ All</a:t>
            </a:r>
            <a:endParaRPr lang="en-US" dirty="0"/>
          </a:p>
        </p:txBody>
      </p:sp>
      <p:sp>
        <p:nvSpPr>
          <p:cNvPr id="4" name="Slide Number Placeholder 3"/>
          <p:cNvSpPr>
            <a:spLocks noGrp="1"/>
          </p:cNvSpPr>
          <p:nvPr>
            <p:ph type="sldNum" sz="quarter" idx="10"/>
          </p:nvPr>
        </p:nvSpPr>
        <p:spPr/>
        <p:txBody>
          <a:bodyPr/>
          <a:lstStyle/>
          <a:p>
            <a:fld id="{8F05A33F-972E-4E9D-9E7B-E4B0E756D42A}" type="slidenum">
              <a:rPr lang="en-US" smtClean="0"/>
              <a:t>21</a:t>
            </a:fld>
            <a:endParaRPr lang="en-US"/>
          </a:p>
        </p:txBody>
      </p:sp>
    </p:spTree>
    <p:extLst>
      <p:ext uri="{BB962C8B-B14F-4D97-AF65-F5344CB8AC3E}">
        <p14:creationId xmlns:p14="http://schemas.microsoft.com/office/powerpoint/2010/main" val="838112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TPR (Sensitivity/Recall) = TP/(TP + FN). </a:t>
            </a:r>
            <a:r>
              <a:rPr lang="en-US" sz="1200" b="0" i="0" kern="1200" dirty="0" smtClean="0">
                <a:solidFill>
                  <a:schemeClr val="tx1"/>
                </a:solidFill>
                <a:effectLst/>
                <a:latin typeface="+mn-lt"/>
                <a:ea typeface="+mn-ea"/>
                <a:cs typeface="+mn-cs"/>
              </a:rPr>
              <a:t>How many positive values, out of all the positive values, have been </a:t>
            </a:r>
            <a:r>
              <a:rPr lang="en-US" sz="1200" b="1" i="0" kern="1200" dirty="0" smtClean="0">
                <a:solidFill>
                  <a:schemeClr val="tx1"/>
                </a:solidFill>
                <a:effectLst/>
                <a:latin typeface="+mn-lt"/>
                <a:ea typeface="+mn-ea"/>
                <a:cs typeface="+mn-cs"/>
              </a:rPr>
              <a:t>correctly predicted</a:t>
            </a:r>
            <a:endParaRPr lang="en-US" dirty="0"/>
          </a:p>
        </p:txBody>
      </p:sp>
      <p:sp>
        <p:nvSpPr>
          <p:cNvPr id="4" name="Slide Number Placeholder 3"/>
          <p:cNvSpPr>
            <a:spLocks noGrp="1"/>
          </p:cNvSpPr>
          <p:nvPr>
            <p:ph type="sldNum" sz="quarter" idx="10"/>
          </p:nvPr>
        </p:nvSpPr>
        <p:spPr/>
        <p:txBody>
          <a:bodyPr/>
          <a:lstStyle/>
          <a:p>
            <a:fld id="{8F05A33F-972E-4E9D-9E7B-E4B0E756D42A}" type="slidenum">
              <a:rPr lang="en-US" smtClean="0"/>
              <a:t>22</a:t>
            </a:fld>
            <a:endParaRPr lang="en-US"/>
          </a:p>
        </p:txBody>
      </p:sp>
    </p:spTree>
    <p:extLst>
      <p:ext uri="{BB962C8B-B14F-4D97-AF65-F5344CB8AC3E}">
        <p14:creationId xmlns:p14="http://schemas.microsoft.com/office/powerpoint/2010/main" val="1951096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Logistic Regression, output is non-normally distributed.</a:t>
            </a:r>
            <a:endParaRPr lang="en-US" dirty="0"/>
          </a:p>
        </p:txBody>
      </p:sp>
      <p:sp>
        <p:nvSpPr>
          <p:cNvPr id="4" name="Slide Number Placeholder 3"/>
          <p:cNvSpPr>
            <a:spLocks noGrp="1"/>
          </p:cNvSpPr>
          <p:nvPr>
            <p:ph type="sldNum" sz="quarter" idx="10"/>
          </p:nvPr>
        </p:nvSpPr>
        <p:spPr/>
        <p:txBody>
          <a:bodyPr/>
          <a:lstStyle/>
          <a:p>
            <a:fld id="{8F05A33F-972E-4E9D-9E7B-E4B0E756D42A}" type="slidenum">
              <a:rPr lang="en-US" smtClean="0"/>
              <a:t>2</a:t>
            </a:fld>
            <a:endParaRPr lang="en-US"/>
          </a:p>
        </p:txBody>
      </p:sp>
    </p:spTree>
    <p:extLst>
      <p:ext uri="{BB962C8B-B14F-4D97-AF65-F5344CB8AC3E}">
        <p14:creationId xmlns:p14="http://schemas.microsoft.com/office/powerpoint/2010/main" val="3786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FPR = FP/(FP + TN) = 1 – TPR. </a:t>
            </a:r>
            <a:r>
              <a:rPr lang="en-US" sz="1200" b="0" i="0" kern="1200" dirty="0" smtClean="0">
                <a:solidFill>
                  <a:schemeClr val="tx1"/>
                </a:solidFill>
                <a:effectLst/>
                <a:latin typeface="+mn-lt"/>
                <a:ea typeface="+mn-ea"/>
                <a:cs typeface="+mn-cs"/>
              </a:rPr>
              <a:t>How many negative values, out of all the negative values, have been </a:t>
            </a:r>
            <a:r>
              <a:rPr lang="en-US" sz="1200" b="1" i="0" kern="1200" dirty="0" smtClean="0">
                <a:solidFill>
                  <a:schemeClr val="tx1"/>
                </a:solidFill>
                <a:effectLst/>
                <a:latin typeface="+mn-lt"/>
                <a:ea typeface="+mn-ea"/>
                <a:cs typeface="+mn-cs"/>
              </a:rPr>
              <a:t>incorrectly predicted</a:t>
            </a:r>
            <a:endParaRPr lang="en-US" dirty="0"/>
          </a:p>
        </p:txBody>
      </p:sp>
      <p:sp>
        <p:nvSpPr>
          <p:cNvPr id="4" name="Slide Number Placeholder 3"/>
          <p:cNvSpPr>
            <a:spLocks noGrp="1"/>
          </p:cNvSpPr>
          <p:nvPr>
            <p:ph type="sldNum" sz="quarter" idx="10"/>
          </p:nvPr>
        </p:nvSpPr>
        <p:spPr/>
        <p:txBody>
          <a:bodyPr/>
          <a:lstStyle/>
          <a:p>
            <a:fld id="{8F05A33F-972E-4E9D-9E7B-E4B0E756D42A}" type="slidenum">
              <a:rPr lang="en-US" smtClean="0"/>
              <a:t>23</a:t>
            </a:fld>
            <a:endParaRPr lang="en-US"/>
          </a:p>
        </p:txBody>
      </p:sp>
    </p:spTree>
    <p:extLst>
      <p:ext uri="{BB962C8B-B14F-4D97-AF65-F5344CB8AC3E}">
        <p14:creationId xmlns:p14="http://schemas.microsoft.com/office/powerpoint/2010/main" val="3618334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TNR (Specificity) = TN/(FP + TN) = 1 – FPR. </a:t>
            </a:r>
            <a:r>
              <a:rPr lang="en-US" sz="1200" b="0" i="0" kern="1200" dirty="0" smtClean="0">
                <a:solidFill>
                  <a:schemeClr val="tx1"/>
                </a:solidFill>
                <a:effectLst/>
                <a:latin typeface="+mn-lt"/>
                <a:ea typeface="+mn-ea"/>
                <a:cs typeface="+mn-cs"/>
              </a:rPr>
              <a:t>How many negative values, out of all the negative values, have been </a:t>
            </a:r>
            <a:r>
              <a:rPr lang="en-US" sz="1200" b="1" i="0" kern="1200" dirty="0" smtClean="0">
                <a:solidFill>
                  <a:schemeClr val="tx1"/>
                </a:solidFill>
                <a:effectLst/>
                <a:latin typeface="+mn-lt"/>
                <a:ea typeface="+mn-ea"/>
                <a:cs typeface="+mn-cs"/>
              </a:rPr>
              <a:t>correctly predicted</a:t>
            </a:r>
            <a:endParaRPr lang="en-US" dirty="0"/>
          </a:p>
        </p:txBody>
      </p:sp>
      <p:sp>
        <p:nvSpPr>
          <p:cNvPr id="4" name="Slide Number Placeholder 3"/>
          <p:cNvSpPr>
            <a:spLocks noGrp="1"/>
          </p:cNvSpPr>
          <p:nvPr>
            <p:ph type="sldNum" sz="quarter" idx="10"/>
          </p:nvPr>
        </p:nvSpPr>
        <p:spPr/>
        <p:txBody>
          <a:bodyPr/>
          <a:lstStyle/>
          <a:p>
            <a:fld id="{8F05A33F-972E-4E9D-9E7B-E4B0E756D42A}" type="slidenum">
              <a:rPr lang="en-US" smtClean="0"/>
              <a:t>24</a:t>
            </a:fld>
            <a:endParaRPr lang="en-US"/>
          </a:p>
        </p:txBody>
      </p:sp>
    </p:spTree>
    <p:extLst>
      <p:ext uri="{BB962C8B-B14F-4D97-AF65-F5344CB8AC3E}">
        <p14:creationId xmlns:p14="http://schemas.microsoft.com/office/powerpoint/2010/main" val="31216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FNR = FN/(TP + FN). </a:t>
            </a:r>
            <a:r>
              <a:rPr lang="en-US" sz="1200" b="0" i="0" kern="1200" dirty="0" smtClean="0">
                <a:solidFill>
                  <a:schemeClr val="tx1"/>
                </a:solidFill>
                <a:effectLst/>
                <a:latin typeface="+mn-lt"/>
                <a:ea typeface="+mn-ea"/>
                <a:cs typeface="+mn-cs"/>
              </a:rPr>
              <a:t>How many positive values, out of all the positive values, have been incorrectly predicted</a:t>
            </a:r>
            <a:endParaRPr lang="en-US" dirty="0"/>
          </a:p>
        </p:txBody>
      </p:sp>
      <p:sp>
        <p:nvSpPr>
          <p:cNvPr id="4" name="Slide Number Placeholder 3"/>
          <p:cNvSpPr>
            <a:spLocks noGrp="1"/>
          </p:cNvSpPr>
          <p:nvPr>
            <p:ph type="sldNum" sz="quarter" idx="10"/>
          </p:nvPr>
        </p:nvSpPr>
        <p:spPr/>
        <p:txBody>
          <a:bodyPr/>
          <a:lstStyle/>
          <a:p>
            <a:fld id="{8F05A33F-972E-4E9D-9E7B-E4B0E756D42A}" type="slidenum">
              <a:rPr lang="en-US" smtClean="0"/>
              <a:t>25</a:t>
            </a:fld>
            <a:endParaRPr lang="en-US"/>
          </a:p>
        </p:txBody>
      </p:sp>
    </p:spTree>
    <p:extLst>
      <p:ext uri="{BB962C8B-B14F-4D97-AF65-F5344CB8AC3E}">
        <p14:creationId xmlns:p14="http://schemas.microsoft.com/office/powerpoint/2010/main" val="1529731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Precision = </a:t>
            </a:r>
            <a:r>
              <a:rPr lang="en-US" sz="1200" b="0" i="0" kern="1200" dirty="0" smtClean="0">
                <a:solidFill>
                  <a:schemeClr val="tx1"/>
                </a:solidFill>
                <a:effectLst/>
                <a:latin typeface="+mn-lt"/>
                <a:ea typeface="+mn-ea"/>
                <a:cs typeface="+mn-cs"/>
              </a:rPr>
              <a:t>(TP / TP + FP). Indicates how many values, out of all the predicted positive values, are actually positive.</a:t>
            </a:r>
            <a:endParaRPr lang="en-US" dirty="0"/>
          </a:p>
        </p:txBody>
      </p:sp>
      <p:sp>
        <p:nvSpPr>
          <p:cNvPr id="4" name="Slide Number Placeholder 3"/>
          <p:cNvSpPr>
            <a:spLocks noGrp="1"/>
          </p:cNvSpPr>
          <p:nvPr>
            <p:ph type="sldNum" sz="quarter" idx="10"/>
          </p:nvPr>
        </p:nvSpPr>
        <p:spPr/>
        <p:txBody>
          <a:bodyPr/>
          <a:lstStyle/>
          <a:p>
            <a:fld id="{8F05A33F-972E-4E9D-9E7B-E4B0E756D42A}" type="slidenum">
              <a:rPr lang="en-US" smtClean="0"/>
              <a:t>26</a:t>
            </a:fld>
            <a:endParaRPr lang="en-US"/>
          </a:p>
        </p:txBody>
      </p:sp>
    </p:spTree>
    <p:extLst>
      <p:ext uri="{BB962C8B-B14F-4D97-AF65-F5344CB8AC3E}">
        <p14:creationId xmlns:p14="http://schemas.microsoft.com/office/powerpoint/2010/main" val="22949606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F Score =</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r>
              <a:rPr lang="en-US" dirty="0" smtClean="0"/>
              <a:t>2((precision*recall) / (</a:t>
            </a:r>
            <a:r>
              <a:rPr lang="en-US" dirty="0" err="1" smtClean="0"/>
              <a:t>precision+recall</a:t>
            </a:r>
            <a:r>
              <a:rPr lang="en-US" dirty="0" smtClean="0"/>
              <a:t>))</a:t>
            </a:r>
            <a:endParaRPr lang="en-US" b="0" dirty="0" smtClean="0"/>
          </a:p>
          <a:p>
            <a:r>
              <a:rPr lang="en-US" sz="1200" b="0" i="0" kern="1200" dirty="0" smtClean="0">
                <a:solidFill>
                  <a:schemeClr val="tx1"/>
                </a:solidFill>
                <a:effectLst/>
                <a:latin typeface="+mn-lt"/>
                <a:ea typeface="+mn-ea"/>
                <a:cs typeface="+mn-cs"/>
              </a:rPr>
              <a:t>F score is the harmonic mean of precision and recall. It lies between 0 and 1. Higher the value, better the model. </a:t>
            </a:r>
            <a:endParaRPr lang="en-US" b="0" dirty="0"/>
          </a:p>
        </p:txBody>
      </p:sp>
      <p:sp>
        <p:nvSpPr>
          <p:cNvPr id="4" name="Slide Number Placeholder 3"/>
          <p:cNvSpPr>
            <a:spLocks noGrp="1"/>
          </p:cNvSpPr>
          <p:nvPr>
            <p:ph type="sldNum" sz="quarter" idx="10"/>
          </p:nvPr>
        </p:nvSpPr>
        <p:spPr/>
        <p:txBody>
          <a:bodyPr/>
          <a:lstStyle/>
          <a:p>
            <a:fld id="{8F05A33F-972E-4E9D-9E7B-E4B0E756D42A}" type="slidenum">
              <a:rPr lang="en-US" smtClean="0"/>
              <a:t>27</a:t>
            </a:fld>
            <a:endParaRPr lang="en-US"/>
          </a:p>
        </p:txBody>
      </p:sp>
    </p:spTree>
    <p:extLst>
      <p:ext uri="{BB962C8B-B14F-4D97-AF65-F5344CB8AC3E}">
        <p14:creationId xmlns:p14="http://schemas.microsoft.com/office/powerpoint/2010/main" val="17473749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Accuracy</a:t>
            </a:r>
            <a:r>
              <a:rPr lang="en-US" b="0" baseline="0" dirty="0" smtClean="0"/>
              <a:t> in both the case is 95%. Which number should we be concerned about in both these cases?</a:t>
            </a:r>
            <a:endParaRPr lang="en-US" b="0" dirty="0"/>
          </a:p>
        </p:txBody>
      </p:sp>
      <p:sp>
        <p:nvSpPr>
          <p:cNvPr id="4" name="Slide Number Placeholder 3"/>
          <p:cNvSpPr>
            <a:spLocks noGrp="1"/>
          </p:cNvSpPr>
          <p:nvPr>
            <p:ph type="sldNum" sz="quarter" idx="10"/>
          </p:nvPr>
        </p:nvSpPr>
        <p:spPr/>
        <p:txBody>
          <a:bodyPr/>
          <a:lstStyle/>
          <a:p>
            <a:fld id="{8F05A33F-972E-4E9D-9E7B-E4B0E756D42A}" type="slidenum">
              <a:rPr lang="en-US" smtClean="0"/>
              <a:t>28</a:t>
            </a:fld>
            <a:endParaRPr lang="en-US"/>
          </a:p>
        </p:txBody>
      </p:sp>
    </p:spTree>
    <p:extLst>
      <p:ext uri="{BB962C8B-B14F-4D97-AF65-F5344CB8AC3E}">
        <p14:creationId xmlns:p14="http://schemas.microsoft.com/office/powerpoint/2010/main" val="18722546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dirty="0" smtClean="0"/>
              <a:t>Precision (Spam case) = TP/(TP + FP) = 5/15 = 33%. Precision (Cancer</a:t>
            </a:r>
            <a:r>
              <a:rPr lang="en-US" sz="800" b="0" baseline="0" dirty="0" smtClean="0"/>
              <a:t> case</a:t>
            </a:r>
            <a:r>
              <a:rPr lang="en-US" sz="800" b="0" dirty="0" smtClean="0"/>
              <a:t>) = 33%</a:t>
            </a:r>
          </a:p>
          <a:p>
            <a:r>
              <a:rPr lang="en-US" sz="800" b="0" dirty="0" smtClean="0"/>
              <a:t>Recall (Spam case) = TP/(TP + FN) = 5/10 = 5%. Recall (Cancer</a:t>
            </a:r>
            <a:r>
              <a:rPr lang="en-US" sz="800" b="0" baseline="0" dirty="0" smtClean="0"/>
              <a:t> case</a:t>
            </a:r>
            <a:r>
              <a:rPr lang="en-US" sz="800" b="0" dirty="0" smtClean="0"/>
              <a:t>) = 5%. Obviously, we are concerned</a:t>
            </a:r>
            <a:r>
              <a:rPr lang="en-US" sz="800" b="0" baseline="0" dirty="0" smtClean="0"/>
              <a:t> about Precision in case 1 and Recall in case 2.</a:t>
            </a:r>
            <a:endParaRPr lang="en-US" sz="800" b="0" dirty="0"/>
          </a:p>
        </p:txBody>
      </p:sp>
      <p:sp>
        <p:nvSpPr>
          <p:cNvPr id="4" name="Slide Number Placeholder 3"/>
          <p:cNvSpPr>
            <a:spLocks noGrp="1"/>
          </p:cNvSpPr>
          <p:nvPr>
            <p:ph type="sldNum" sz="quarter" idx="10"/>
          </p:nvPr>
        </p:nvSpPr>
        <p:spPr/>
        <p:txBody>
          <a:bodyPr/>
          <a:lstStyle/>
          <a:p>
            <a:fld id="{8F05A33F-972E-4E9D-9E7B-E4B0E756D42A}" type="slidenum">
              <a:rPr lang="en-US" smtClean="0"/>
              <a:t>29</a:t>
            </a:fld>
            <a:endParaRPr lang="en-US"/>
          </a:p>
        </p:txBody>
      </p:sp>
    </p:spTree>
    <p:extLst>
      <p:ext uri="{BB962C8B-B14F-4D97-AF65-F5344CB8AC3E}">
        <p14:creationId xmlns:p14="http://schemas.microsoft.com/office/powerpoint/2010/main" val="2904909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dirty="0" smtClean="0"/>
              <a:t>https://www.quora.com/What-is-the-best-way-to-understand-the-terms-precision-and-recall</a:t>
            </a:r>
          </a:p>
          <a:p>
            <a:endParaRPr lang="en-US" sz="800" b="0" dirty="0"/>
          </a:p>
        </p:txBody>
      </p:sp>
      <p:sp>
        <p:nvSpPr>
          <p:cNvPr id="4" name="Slide Number Placeholder 3"/>
          <p:cNvSpPr>
            <a:spLocks noGrp="1"/>
          </p:cNvSpPr>
          <p:nvPr>
            <p:ph type="sldNum" sz="quarter" idx="10"/>
          </p:nvPr>
        </p:nvSpPr>
        <p:spPr/>
        <p:txBody>
          <a:bodyPr/>
          <a:lstStyle/>
          <a:p>
            <a:fld id="{8F05A33F-972E-4E9D-9E7B-E4B0E756D42A}" type="slidenum">
              <a:rPr lang="en-US" smtClean="0"/>
              <a:t>30</a:t>
            </a:fld>
            <a:endParaRPr lang="en-US"/>
          </a:p>
        </p:txBody>
      </p:sp>
    </p:spTree>
    <p:extLst>
      <p:ext uri="{BB962C8B-B14F-4D97-AF65-F5344CB8AC3E}">
        <p14:creationId xmlns:p14="http://schemas.microsoft.com/office/powerpoint/2010/main" val="34720241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0" dirty="0"/>
          </a:p>
        </p:txBody>
      </p:sp>
      <p:sp>
        <p:nvSpPr>
          <p:cNvPr id="4" name="Slide Number Placeholder 3"/>
          <p:cNvSpPr>
            <a:spLocks noGrp="1"/>
          </p:cNvSpPr>
          <p:nvPr>
            <p:ph type="sldNum" sz="quarter" idx="10"/>
          </p:nvPr>
        </p:nvSpPr>
        <p:spPr/>
        <p:txBody>
          <a:bodyPr/>
          <a:lstStyle/>
          <a:p>
            <a:fld id="{8F05A33F-972E-4E9D-9E7B-E4B0E756D42A}" type="slidenum">
              <a:rPr lang="en-US" smtClean="0"/>
              <a:t>32</a:t>
            </a:fld>
            <a:endParaRPr lang="en-US"/>
          </a:p>
        </p:txBody>
      </p:sp>
    </p:spTree>
    <p:extLst>
      <p:ext uri="{BB962C8B-B14F-4D97-AF65-F5344CB8AC3E}">
        <p14:creationId xmlns:p14="http://schemas.microsoft.com/office/powerpoint/2010/main" val="42274681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0" dirty="0"/>
          </a:p>
        </p:txBody>
      </p:sp>
      <p:sp>
        <p:nvSpPr>
          <p:cNvPr id="4" name="Slide Number Placeholder 3"/>
          <p:cNvSpPr>
            <a:spLocks noGrp="1"/>
          </p:cNvSpPr>
          <p:nvPr>
            <p:ph type="sldNum" sz="quarter" idx="10"/>
          </p:nvPr>
        </p:nvSpPr>
        <p:spPr/>
        <p:txBody>
          <a:bodyPr/>
          <a:lstStyle/>
          <a:p>
            <a:fld id="{8F05A33F-972E-4E9D-9E7B-E4B0E756D42A}" type="slidenum">
              <a:rPr lang="en-US" smtClean="0"/>
              <a:t>33</a:t>
            </a:fld>
            <a:endParaRPr lang="en-US"/>
          </a:p>
        </p:txBody>
      </p:sp>
    </p:spTree>
    <p:extLst>
      <p:ext uri="{BB962C8B-B14F-4D97-AF65-F5344CB8AC3E}">
        <p14:creationId xmlns:p14="http://schemas.microsoft.com/office/powerpoint/2010/main" val="1762657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E.g. Your company sends out email offers to its</a:t>
            </a:r>
            <a:r>
              <a:rPr lang="en-US" baseline="0" dirty="0" smtClean="0"/>
              <a:t> customers. Intuitively, it appears that older people are more likely  to take action than younger people. How do we model this behavior? How about a linear regression? Lets start thinking in terms of probabilities.</a:t>
            </a:r>
            <a:endParaRPr lang="en-US" dirty="0"/>
          </a:p>
        </p:txBody>
      </p:sp>
      <p:sp>
        <p:nvSpPr>
          <p:cNvPr id="4" name="Slide Number Placeholder 3"/>
          <p:cNvSpPr>
            <a:spLocks noGrp="1"/>
          </p:cNvSpPr>
          <p:nvPr>
            <p:ph type="sldNum" sz="quarter" idx="10"/>
          </p:nvPr>
        </p:nvSpPr>
        <p:spPr/>
        <p:txBody>
          <a:bodyPr/>
          <a:lstStyle/>
          <a:p>
            <a:fld id="{8F05A33F-972E-4E9D-9E7B-E4B0E756D42A}" type="slidenum">
              <a:rPr lang="en-US" smtClean="0"/>
              <a:t>3</a:t>
            </a:fld>
            <a:endParaRPr lang="en-US"/>
          </a:p>
        </p:txBody>
      </p:sp>
    </p:spTree>
    <p:extLst>
      <p:ext uri="{BB962C8B-B14F-4D97-AF65-F5344CB8AC3E}">
        <p14:creationId xmlns:p14="http://schemas.microsoft.com/office/powerpoint/2010/main" val="7692770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SMOTE is performed in R using </a:t>
            </a:r>
            <a:r>
              <a:rPr lang="en-US" sz="1200" b="0" i="0" kern="1200" dirty="0" err="1" smtClean="0">
                <a:solidFill>
                  <a:schemeClr val="tx1"/>
                </a:solidFill>
                <a:effectLst/>
                <a:latin typeface="+mn-lt"/>
                <a:ea typeface="+mn-ea"/>
                <a:cs typeface="+mn-cs"/>
              </a:rPr>
              <a:t>DMwR</a:t>
            </a:r>
            <a:r>
              <a:rPr lang="en-US" sz="1200" b="0" i="0" kern="1200" dirty="0" smtClean="0">
                <a:solidFill>
                  <a:schemeClr val="tx1"/>
                </a:solidFill>
                <a:effectLst/>
                <a:latin typeface="+mn-lt"/>
                <a:ea typeface="+mn-ea"/>
                <a:cs typeface="+mn-cs"/>
              </a:rPr>
              <a:t> package. Discuss </a:t>
            </a:r>
            <a:r>
              <a:rPr lang="en-US" sz="1200" b="0" i="0" kern="1200" dirty="0" err="1" smtClean="0">
                <a:solidFill>
                  <a:schemeClr val="tx1"/>
                </a:solidFill>
                <a:effectLst/>
                <a:latin typeface="+mn-lt"/>
                <a:ea typeface="+mn-ea"/>
                <a:cs typeface="+mn-cs"/>
              </a:rPr>
              <a:t>advanteges</a:t>
            </a:r>
            <a:r>
              <a:rPr lang="en-US" sz="1200" b="0" i="0" kern="1200" dirty="0" smtClean="0">
                <a:solidFill>
                  <a:schemeClr val="tx1"/>
                </a:solidFill>
                <a:effectLst/>
                <a:latin typeface="+mn-lt"/>
                <a:ea typeface="+mn-ea"/>
                <a:cs typeface="+mn-cs"/>
              </a:rPr>
              <a:t> &amp; disadvantages</a:t>
            </a:r>
            <a:endParaRPr lang="en-US" dirty="0"/>
          </a:p>
        </p:txBody>
      </p:sp>
      <p:sp>
        <p:nvSpPr>
          <p:cNvPr id="4" name="Slide Number Placeholder 3"/>
          <p:cNvSpPr>
            <a:spLocks noGrp="1"/>
          </p:cNvSpPr>
          <p:nvPr>
            <p:ph type="sldNum" sz="quarter" idx="10"/>
          </p:nvPr>
        </p:nvSpPr>
        <p:spPr/>
        <p:txBody>
          <a:bodyPr/>
          <a:lstStyle/>
          <a:p>
            <a:fld id="{8F05A33F-972E-4E9D-9E7B-E4B0E756D42A}" type="slidenum">
              <a:rPr lang="en-US" smtClean="0"/>
              <a:t>34</a:t>
            </a:fld>
            <a:endParaRPr lang="en-US"/>
          </a:p>
        </p:txBody>
      </p:sp>
    </p:spTree>
    <p:extLst>
      <p:ext uri="{BB962C8B-B14F-4D97-AF65-F5344CB8AC3E}">
        <p14:creationId xmlns:p14="http://schemas.microsoft.com/office/powerpoint/2010/main" val="17586458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Based on the green domination, a machine learning algorithm could simply classify everything as green and still be correct 76% of the time</a:t>
            </a:r>
            <a:endParaRPr lang="en-US" dirty="0"/>
          </a:p>
        </p:txBody>
      </p:sp>
      <p:sp>
        <p:nvSpPr>
          <p:cNvPr id="4" name="Slide Number Placeholder 3"/>
          <p:cNvSpPr>
            <a:spLocks noGrp="1"/>
          </p:cNvSpPr>
          <p:nvPr>
            <p:ph type="sldNum" sz="quarter" idx="10"/>
          </p:nvPr>
        </p:nvSpPr>
        <p:spPr/>
        <p:txBody>
          <a:bodyPr/>
          <a:lstStyle/>
          <a:p>
            <a:fld id="{8F05A33F-972E-4E9D-9E7B-E4B0E756D42A}" type="slidenum">
              <a:rPr lang="en-US" smtClean="0"/>
              <a:t>36</a:t>
            </a:fld>
            <a:endParaRPr lang="en-US"/>
          </a:p>
        </p:txBody>
      </p:sp>
    </p:spTree>
    <p:extLst>
      <p:ext uri="{BB962C8B-B14F-4D97-AF65-F5344CB8AC3E}">
        <p14:creationId xmlns:p14="http://schemas.microsoft.com/office/powerpoint/2010/main" val="2078241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to find the best fitting curve? Odds ratio = p(Success)/p(Failure)</a:t>
            </a:r>
            <a:endParaRPr lang="en-US" dirty="0"/>
          </a:p>
        </p:txBody>
      </p:sp>
      <p:sp>
        <p:nvSpPr>
          <p:cNvPr id="4" name="Slide Number Placeholder 3"/>
          <p:cNvSpPr>
            <a:spLocks noGrp="1"/>
          </p:cNvSpPr>
          <p:nvPr>
            <p:ph type="sldNum" sz="quarter" idx="10"/>
          </p:nvPr>
        </p:nvSpPr>
        <p:spPr/>
        <p:txBody>
          <a:bodyPr/>
          <a:lstStyle/>
          <a:p>
            <a:fld id="{8F05A33F-972E-4E9D-9E7B-E4B0E756D42A}" type="slidenum">
              <a:rPr lang="en-US" smtClean="0"/>
              <a:t>4</a:t>
            </a:fld>
            <a:endParaRPr lang="en-US"/>
          </a:p>
        </p:txBody>
      </p:sp>
    </p:spTree>
    <p:extLst>
      <p:ext uri="{BB962C8B-B14F-4D97-AF65-F5344CB8AC3E}">
        <p14:creationId xmlns:p14="http://schemas.microsoft.com/office/powerpoint/2010/main" val="3981435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05A33F-972E-4E9D-9E7B-E4B0E756D42A}" type="slidenum">
              <a:rPr lang="en-US" smtClean="0"/>
              <a:t>7</a:t>
            </a:fld>
            <a:endParaRPr lang="en-US"/>
          </a:p>
        </p:txBody>
      </p:sp>
    </p:spTree>
    <p:extLst>
      <p:ext uri="{BB962C8B-B14F-4D97-AF65-F5344CB8AC3E}">
        <p14:creationId xmlns:p14="http://schemas.microsoft.com/office/powerpoint/2010/main" val="2551107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use cases</a:t>
            </a:r>
            <a:endParaRPr lang="en-US" dirty="0"/>
          </a:p>
        </p:txBody>
      </p:sp>
      <p:sp>
        <p:nvSpPr>
          <p:cNvPr id="4" name="Slide Number Placeholder 3"/>
          <p:cNvSpPr>
            <a:spLocks noGrp="1"/>
          </p:cNvSpPr>
          <p:nvPr>
            <p:ph type="sldNum" sz="quarter" idx="10"/>
          </p:nvPr>
        </p:nvSpPr>
        <p:spPr/>
        <p:txBody>
          <a:bodyPr/>
          <a:lstStyle/>
          <a:p>
            <a:fld id="{8F05A33F-972E-4E9D-9E7B-E4B0E756D42A}" type="slidenum">
              <a:rPr lang="en-US" smtClean="0"/>
              <a:t>8</a:t>
            </a:fld>
            <a:endParaRPr lang="en-US"/>
          </a:p>
        </p:txBody>
      </p:sp>
    </p:spTree>
    <p:extLst>
      <p:ext uri="{BB962C8B-B14F-4D97-AF65-F5344CB8AC3E}">
        <p14:creationId xmlns:p14="http://schemas.microsoft.com/office/powerpoint/2010/main" val="3603611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Binomial distribution is used when the response variable is binary. Poisson distribution is used when the response variable represents count. And, Gaussian distribution is used when the response variable is continuous.</a:t>
            </a:r>
          </a:p>
          <a:p>
            <a:endParaRPr lang="en-US" dirty="0"/>
          </a:p>
        </p:txBody>
      </p:sp>
      <p:sp>
        <p:nvSpPr>
          <p:cNvPr id="4" name="Slide Number Placeholder 3"/>
          <p:cNvSpPr>
            <a:spLocks noGrp="1"/>
          </p:cNvSpPr>
          <p:nvPr>
            <p:ph type="sldNum" sz="quarter" idx="10"/>
          </p:nvPr>
        </p:nvSpPr>
        <p:spPr/>
        <p:txBody>
          <a:bodyPr/>
          <a:lstStyle/>
          <a:p>
            <a:fld id="{8F05A33F-972E-4E9D-9E7B-E4B0E756D42A}" type="slidenum">
              <a:rPr lang="en-US" smtClean="0"/>
              <a:t>9</a:t>
            </a:fld>
            <a:endParaRPr lang="en-US"/>
          </a:p>
        </p:txBody>
      </p:sp>
    </p:spTree>
    <p:extLst>
      <p:ext uri="{BB962C8B-B14F-4D97-AF65-F5344CB8AC3E}">
        <p14:creationId xmlns:p14="http://schemas.microsoft.com/office/powerpoint/2010/main" val="3062137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05A33F-972E-4E9D-9E7B-E4B0E756D42A}" type="slidenum">
              <a:rPr lang="en-US" smtClean="0"/>
              <a:t>10</a:t>
            </a:fld>
            <a:endParaRPr lang="en-US"/>
          </a:p>
        </p:txBody>
      </p:sp>
    </p:spTree>
    <p:extLst>
      <p:ext uri="{BB962C8B-B14F-4D97-AF65-F5344CB8AC3E}">
        <p14:creationId xmlns:p14="http://schemas.microsoft.com/office/powerpoint/2010/main" val="2698333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the model equation?</a:t>
            </a:r>
            <a:endParaRPr lang="en-US" dirty="0"/>
          </a:p>
        </p:txBody>
      </p:sp>
      <p:sp>
        <p:nvSpPr>
          <p:cNvPr id="4" name="Slide Number Placeholder 3"/>
          <p:cNvSpPr>
            <a:spLocks noGrp="1"/>
          </p:cNvSpPr>
          <p:nvPr>
            <p:ph type="sldNum" sz="quarter" idx="10"/>
          </p:nvPr>
        </p:nvSpPr>
        <p:spPr/>
        <p:txBody>
          <a:bodyPr/>
          <a:lstStyle/>
          <a:p>
            <a:fld id="{8F05A33F-972E-4E9D-9E7B-E4B0E756D42A}" type="slidenum">
              <a:rPr lang="en-US" smtClean="0"/>
              <a:t>12</a:t>
            </a:fld>
            <a:endParaRPr lang="en-US"/>
          </a:p>
        </p:txBody>
      </p:sp>
    </p:spTree>
    <p:extLst>
      <p:ext uri="{BB962C8B-B14F-4D97-AF65-F5344CB8AC3E}">
        <p14:creationId xmlns:p14="http://schemas.microsoft.com/office/powerpoint/2010/main" val="289592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650188-C956-4CC6-9E63-EB69569D99BD}"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48DB4-E39D-4041-B11C-81F138038F37}" type="slidenum">
              <a:rPr lang="en-US" smtClean="0"/>
              <a:t>‹#›</a:t>
            </a:fld>
            <a:endParaRPr lang="en-US"/>
          </a:p>
        </p:txBody>
      </p:sp>
    </p:spTree>
    <p:extLst>
      <p:ext uri="{BB962C8B-B14F-4D97-AF65-F5344CB8AC3E}">
        <p14:creationId xmlns:p14="http://schemas.microsoft.com/office/powerpoint/2010/main" val="3266174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650188-C956-4CC6-9E63-EB69569D99BD}"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48DB4-E39D-4041-B11C-81F138038F37}" type="slidenum">
              <a:rPr lang="en-US" smtClean="0"/>
              <a:t>‹#›</a:t>
            </a:fld>
            <a:endParaRPr lang="en-US"/>
          </a:p>
        </p:txBody>
      </p:sp>
    </p:spTree>
    <p:extLst>
      <p:ext uri="{BB962C8B-B14F-4D97-AF65-F5344CB8AC3E}">
        <p14:creationId xmlns:p14="http://schemas.microsoft.com/office/powerpoint/2010/main" val="1924129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650188-C956-4CC6-9E63-EB69569D99BD}"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48DB4-E39D-4041-B11C-81F138038F37}" type="slidenum">
              <a:rPr lang="en-US" smtClean="0"/>
              <a:t>‹#›</a:t>
            </a:fld>
            <a:endParaRPr lang="en-US"/>
          </a:p>
        </p:txBody>
      </p:sp>
    </p:spTree>
    <p:extLst>
      <p:ext uri="{BB962C8B-B14F-4D97-AF65-F5344CB8AC3E}">
        <p14:creationId xmlns:p14="http://schemas.microsoft.com/office/powerpoint/2010/main" val="23509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650188-C956-4CC6-9E63-EB69569D99BD}"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48DB4-E39D-4041-B11C-81F138038F37}" type="slidenum">
              <a:rPr lang="en-US" smtClean="0"/>
              <a:t>‹#›</a:t>
            </a:fld>
            <a:endParaRPr lang="en-US"/>
          </a:p>
        </p:txBody>
      </p:sp>
    </p:spTree>
    <p:extLst>
      <p:ext uri="{BB962C8B-B14F-4D97-AF65-F5344CB8AC3E}">
        <p14:creationId xmlns:p14="http://schemas.microsoft.com/office/powerpoint/2010/main" val="2542632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650188-C956-4CC6-9E63-EB69569D99BD}"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48DB4-E39D-4041-B11C-81F138038F37}" type="slidenum">
              <a:rPr lang="en-US" smtClean="0"/>
              <a:t>‹#›</a:t>
            </a:fld>
            <a:endParaRPr lang="en-US"/>
          </a:p>
        </p:txBody>
      </p:sp>
    </p:spTree>
    <p:extLst>
      <p:ext uri="{BB962C8B-B14F-4D97-AF65-F5344CB8AC3E}">
        <p14:creationId xmlns:p14="http://schemas.microsoft.com/office/powerpoint/2010/main" val="922420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650188-C956-4CC6-9E63-EB69569D99BD}" type="datetimeFigureOut">
              <a:rPr lang="en-US" smtClean="0"/>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48DB4-E39D-4041-B11C-81F138038F37}" type="slidenum">
              <a:rPr lang="en-US" smtClean="0"/>
              <a:t>‹#›</a:t>
            </a:fld>
            <a:endParaRPr lang="en-US"/>
          </a:p>
        </p:txBody>
      </p:sp>
    </p:spTree>
    <p:extLst>
      <p:ext uri="{BB962C8B-B14F-4D97-AF65-F5344CB8AC3E}">
        <p14:creationId xmlns:p14="http://schemas.microsoft.com/office/powerpoint/2010/main" val="3031182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650188-C956-4CC6-9E63-EB69569D99BD}" type="datetimeFigureOut">
              <a:rPr lang="en-US" smtClean="0"/>
              <a:t>10/26/2018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848DB4-E39D-4041-B11C-81F138038F37}" type="slidenum">
              <a:rPr lang="en-US" smtClean="0"/>
              <a:t>‹#›</a:t>
            </a:fld>
            <a:endParaRPr lang="en-US"/>
          </a:p>
        </p:txBody>
      </p:sp>
    </p:spTree>
    <p:extLst>
      <p:ext uri="{BB962C8B-B14F-4D97-AF65-F5344CB8AC3E}">
        <p14:creationId xmlns:p14="http://schemas.microsoft.com/office/powerpoint/2010/main" val="4237445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650188-C956-4CC6-9E63-EB69569D99BD}" type="datetimeFigureOut">
              <a:rPr lang="en-US" smtClean="0"/>
              <a:t>10/26/2018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848DB4-E39D-4041-B11C-81F138038F37}" type="slidenum">
              <a:rPr lang="en-US" smtClean="0"/>
              <a:t>‹#›</a:t>
            </a:fld>
            <a:endParaRPr lang="en-US"/>
          </a:p>
        </p:txBody>
      </p:sp>
    </p:spTree>
    <p:extLst>
      <p:ext uri="{BB962C8B-B14F-4D97-AF65-F5344CB8AC3E}">
        <p14:creationId xmlns:p14="http://schemas.microsoft.com/office/powerpoint/2010/main" val="3157967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650188-C956-4CC6-9E63-EB69569D99BD}" type="datetimeFigureOut">
              <a:rPr lang="en-US" smtClean="0"/>
              <a:t>10/26/2018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848DB4-E39D-4041-B11C-81F138038F37}" type="slidenum">
              <a:rPr lang="en-US" smtClean="0"/>
              <a:t>‹#›</a:t>
            </a:fld>
            <a:endParaRPr lang="en-US"/>
          </a:p>
        </p:txBody>
      </p:sp>
    </p:spTree>
    <p:extLst>
      <p:ext uri="{BB962C8B-B14F-4D97-AF65-F5344CB8AC3E}">
        <p14:creationId xmlns:p14="http://schemas.microsoft.com/office/powerpoint/2010/main" val="270806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650188-C956-4CC6-9E63-EB69569D99BD}" type="datetimeFigureOut">
              <a:rPr lang="en-US" smtClean="0"/>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48DB4-E39D-4041-B11C-81F138038F37}" type="slidenum">
              <a:rPr lang="en-US" smtClean="0"/>
              <a:t>‹#›</a:t>
            </a:fld>
            <a:endParaRPr lang="en-US"/>
          </a:p>
        </p:txBody>
      </p:sp>
    </p:spTree>
    <p:extLst>
      <p:ext uri="{BB962C8B-B14F-4D97-AF65-F5344CB8AC3E}">
        <p14:creationId xmlns:p14="http://schemas.microsoft.com/office/powerpoint/2010/main" val="2690028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650188-C956-4CC6-9E63-EB69569D99BD}" type="datetimeFigureOut">
              <a:rPr lang="en-US" smtClean="0"/>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48DB4-E39D-4041-B11C-81F138038F37}" type="slidenum">
              <a:rPr lang="en-US" smtClean="0"/>
              <a:t>‹#›</a:t>
            </a:fld>
            <a:endParaRPr lang="en-US"/>
          </a:p>
        </p:txBody>
      </p:sp>
    </p:spTree>
    <p:extLst>
      <p:ext uri="{BB962C8B-B14F-4D97-AF65-F5344CB8AC3E}">
        <p14:creationId xmlns:p14="http://schemas.microsoft.com/office/powerpoint/2010/main" val="1701200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650188-C956-4CC6-9E63-EB69569D99BD}" type="datetimeFigureOut">
              <a:rPr lang="en-US" smtClean="0"/>
              <a:t>10/26/2018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48DB4-E39D-4041-B11C-81F138038F37}" type="slidenum">
              <a:rPr lang="en-US" smtClean="0"/>
              <a:t>‹#›</a:t>
            </a:fld>
            <a:endParaRPr lang="en-US"/>
          </a:p>
        </p:txBody>
      </p:sp>
    </p:spTree>
    <p:extLst>
      <p:ext uri="{BB962C8B-B14F-4D97-AF65-F5344CB8AC3E}">
        <p14:creationId xmlns:p14="http://schemas.microsoft.com/office/powerpoint/2010/main" val="113606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navan.name/roc/"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youtu.be/OAl6eAyP-yo"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openstarts.units.it/bitstream/10077/4002/1/Menardi%20Torelli%20DEAMS%20WPS2.pdf"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Logistic Regression</a:t>
            </a:r>
            <a:endParaRPr lang="en-US" dirty="0"/>
          </a:p>
        </p:txBody>
      </p:sp>
    </p:spTree>
    <p:extLst>
      <p:ext uri="{BB962C8B-B14F-4D97-AF65-F5344CB8AC3E}">
        <p14:creationId xmlns:p14="http://schemas.microsoft.com/office/powerpoint/2010/main" val="3759350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Logistic Regression</a:t>
            </a:r>
            <a:endParaRPr lang="en-US" dirty="0"/>
          </a:p>
        </p:txBody>
      </p:sp>
      <p:sp>
        <p:nvSpPr>
          <p:cNvPr id="3" name="Content Placeholder 2"/>
          <p:cNvSpPr>
            <a:spLocks noGrp="1"/>
          </p:cNvSpPr>
          <p:nvPr>
            <p:ph idx="1"/>
          </p:nvPr>
        </p:nvSpPr>
        <p:spPr/>
        <p:txBody>
          <a:bodyPr/>
          <a:lstStyle/>
          <a:p>
            <a:r>
              <a:rPr lang="en-US" dirty="0"/>
              <a:t>Following are the assumptions made by Logistic Regression:</a:t>
            </a:r>
          </a:p>
          <a:p>
            <a:pPr lvl="1"/>
            <a:r>
              <a:rPr lang="en-US" dirty="0"/>
              <a:t>The response variable must follow a binomial distribution.</a:t>
            </a:r>
          </a:p>
          <a:p>
            <a:pPr lvl="1"/>
            <a:r>
              <a:rPr lang="en-US" dirty="0"/>
              <a:t>Logistic Regression assumes a linear relationship between the independent variables and the link function (logit).</a:t>
            </a:r>
          </a:p>
          <a:p>
            <a:pPr lvl="1"/>
            <a:r>
              <a:rPr lang="en-US" dirty="0"/>
              <a:t>The dependent variable should have mutually exclusive and exhaustive </a:t>
            </a:r>
            <a:r>
              <a:rPr lang="en-US" dirty="0" smtClean="0"/>
              <a:t>categories</a:t>
            </a:r>
          </a:p>
          <a:p>
            <a:pPr lvl="1"/>
            <a:r>
              <a:rPr lang="en-US" dirty="0" smtClean="0"/>
              <a:t>There should be little </a:t>
            </a:r>
            <a:r>
              <a:rPr lang="en-US" dirty="0"/>
              <a:t>or no multicollinearity among the independent variables.</a:t>
            </a:r>
          </a:p>
          <a:p>
            <a:endParaRPr lang="en-US" dirty="0"/>
          </a:p>
        </p:txBody>
      </p:sp>
    </p:spTree>
    <p:extLst>
      <p:ext uri="{BB962C8B-B14F-4D97-AF65-F5344CB8AC3E}">
        <p14:creationId xmlns:p14="http://schemas.microsoft.com/office/powerpoint/2010/main" val="3754427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consider an example…</a:t>
            </a:r>
            <a:endParaRPr lang="en-US" dirty="0"/>
          </a:p>
        </p:txBody>
      </p:sp>
      <p:sp>
        <p:nvSpPr>
          <p:cNvPr id="3" name="Content Placeholder 2"/>
          <p:cNvSpPr>
            <a:spLocks noGrp="1"/>
          </p:cNvSpPr>
          <p:nvPr>
            <p:ph idx="1"/>
          </p:nvPr>
        </p:nvSpPr>
        <p:spPr/>
        <p:txBody>
          <a:bodyPr/>
          <a:lstStyle/>
          <a:p>
            <a:r>
              <a:rPr lang="en-US" dirty="0" smtClean="0"/>
              <a:t>Social_Network_Ads.csv</a:t>
            </a:r>
            <a:endParaRPr lang="en-US" dirty="0"/>
          </a:p>
        </p:txBody>
      </p:sp>
    </p:spTree>
    <p:extLst>
      <p:ext uri="{BB962C8B-B14F-4D97-AF65-F5344CB8AC3E}">
        <p14:creationId xmlns:p14="http://schemas.microsoft.com/office/powerpoint/2010/main" val="2303247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understand the output….</a:t>
            </a:r>
            <a:endParaRPr lang="en-US" dirty="0"/>
          </a:p>
        </p:txBody>
      </p:sp>
      <p:pic>
        <p:nvPicPr>
          <p:cNvPr id="4" name="Picture 3"/>
          <p:cNvPicPr>
            <a:picLocks noChangeAspect="1"/>
          </p:cNvPicPr>
          <p:nvPr/>
        </p:nvPicPr>
        <p:blipFill rotWithShape="1">
          <a:blip r:embed="rId3"/>
          <a:srcRect l="986" t="28317" r="47657" b="12836"/>
          <a:stretch/>
        </p:blipFill>
        <p:spPr>
          <a:xfrm>
            <a:off x="2754922" y="1842868"/>
            <a:ext cx="6682155" cy="4304714"/>
          </a:xfrm>
          <a:prstGeom prst="rect">
            <a:avLst/>
          </a:prstGeom>
        </p:spPr>
      </p:pic>
    </p:spTree>
    <p:extLst>
      <p:ext uri="{BB962C8B-B14F-4D97-AF65-F5344CB8AC3E}">
        <p14:creationId xmlns:p14="http://schemas.microsoft.com/office/powerpoint/2010/main" val="1298609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understand the output….</a:t>
            </a:r>
            <a:endParaRPr lang="en-US" dirty="0"/>
          </a:p>
        </p:txBody>
      </p:sp>
      <p:pic>
        <p:nvPicPr>
          <p:cNvPr id="4" name="Picture 3"/>
          <p:cNvPicPr>
            <a:picLocks noChangeAspect="1"/>
          </p:cNvPicPr>
          <p:nvPr/>
        </p:nvPicPr>
        <p:blipFill rotWithShape="1">
          <a:blip r:embed="rId3"/>
          <a:srcRect l="986" t="28317" r="47657" b="12836"/>
          <a:stretch/>
        </p:blipFill>
        <p:spPr>
          <a:xfrm>
            <a:off x="2754922" y="1842868"/>
            <a:ext cx="6682155" cy="4304714"/>
          </a:xfrm>
          <a:prstGeom prst="rect">
            <a:avLst/>
          </a:prstGeom>
        </p:spPr>
      </p:pic>
      <p:sp>
        <p:nvSpPr>
          <p:cNvPr id="3" name="Rectangle 2"/>
          <p:cNvSpPr/>
          <p:nvPr/>
        </p:nvSpPr>
        <p:spPr>
          <a:xfrm>
            <a:off x="4403188" y="3798277"/>
            <a:ext cx="745587" cy="3798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4475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understand the output….</a:t>
            </a:r>
            <a:endParaRPr lang="en-US" dirty="0"/>
          </a:p>
        </p:txBody>
      </p:sp>
      <p:pic>
        <p:nvPicPr>
          <p:cNvPr id="4" name="Picture 3"/>
          <p:cNvPicPr>
            <a:picLocks noChangeAspect="1"/>
          </p:cNvPicPr>
          <p:nvPr/>
        </p:nvPicPr>
        <p:blipFill rotWithShape="1">
          <a:blip r:embed="rId3"/>
          <a:srcRect l="986" t="28317" r="47657" b="12836"/>
          <a:stretch/>
        </p:blipFill>
        <p:spPr>
          <a:xfrm>
            <a:off x="2754922" y="1842868"/>
            <a:ext cx="6682155" cy="4304714"/>
          </a:xfrm>
          <a:prstGeom prst="rect">
            <a:avLst/>
          </a:prstGeom>
        </p:spPr>
      </p:pic>
      <p:sp>
        <p:nvSpPr>
          <p:cNvPr id="3" name="Rectangle 2"/>
          <p:cNvSpPr/>
          <p:nvPr/>
        </p:nvSpPr>
        <p:spPr>
          <a:xfrm>
            <a:off x="5472333" y="3805311"/>
            <a:ext cx="745587" cy="3798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2980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understand the output….</a:t>
            </a:r>
            <a:endParaRPr lang="en-US" dirty="0"/>
          </a:p>
        </p:txBody>
      </p:sp>
      <p:pic>
        <p:nvPicPr>
          <p:cNvPr id="4" name="Picture 3"/>
          <p:cNvPicPr>
            <a:picLocks noChangeAspect="1"/>
          </p:cNvPicPr>
          <p:nvPr/>
        </p:nvPicPr>
        <p:blipFill rotWithShape="1">
          <a:blip r:embed="rId3"/>
          <a:srcRect l="986" t="28317" r="47657" b="12836"/>
          <a:stretch/>
        </p:blipFill>
        <p:spPr>
          <a:xfrm>
            <a:off x="2754922" y="1842868"/>
            <a:ext cx="6682155" cy="4304714"/>
          </a:xfrm>
          <a:prstGeom prst="rect">
            <a:avLst/>
          </a:prstGeom>
        </p:spPr>
      </p:pic>
      <p:sp>
        <p:nvSpPr>
          <p:cNvPr id="3" name="Rectangle 2"/>
          <p:cNvSpPr/>
          <p:nvPr/>
        </p:nvSpPr>
        <p:spPr>
          <a:xfrm>
            <a:off x="6260127" y="3791243"/>
            <a:ext cx="745587" cy="3798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2562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understand the output….</a:t>
            </a:r>
            <a:endParaRPr lang="en-US" dirty="0"/>
          </a:p>
        </p:txBody>
      </p:sp>
      <p:pic>
        <p:nvPicPr>
          <p:cNvPr id="4" name="Picture 3"/>
          <p:cNvPicPr>
            <a:picLocks noChangeAspect="1"/>
          </p:cNvPicPr>
          <p:nvPr/>
        </p:nvPicPr>
        <p:blipFill rotWithShape="1">
          <a:blip r:embed="rId3"/>
          <a:srcRect l="986" t="28317" r="47657" b="12836"/>
          <a:stretch/>
        </p:blipFill>
        <p:spPr>
          <a:xfrm>
            <a:off x="2754922" y="1842868"/>
            <a:ext cx="6682155" cy="4304714"/>
          </a:xfrm>
          <a:prstGeom prst="rect">
            <a:avLst/>
          </a:prstGeom>
        </p:spPr>
      </p:pic>
      <p:sp>
        <p:nvSpPr>
          <p:cNvPr id="3" name="Rectangle 2"/>
          <p:cNvSpPr/>
          <p:nvPr/>
        </p:nvSpPr>
        <p:spPr>
          <a:xfrm>
            <a:off x="6963512" y="3791243"/>
            <a:ext cx="1223885" cy="3798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0492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understand the output….</a:t>
            </a:r>
            <a:endParaRPr lang="en-US" dirty="0"/>
          </a:p>
        </p:txBody>
      </p:sp>
      <p:pic>
        <p:nvPicPr>
          <p:cNvPr id="4" name="Picture 3"/>
          <p:cNvPicPr>
            <a:picLocks noChangeAspect="1"/>
          </p:cNvPicPr>
          <p:nvPr/>
        </p:nvPicPr>
        <p:blipFill rotWithShape="1">
          <a:blip r:embed="rId3"/>
          <a:srcRect l="986" t="28317" r="47657" b="12836"/>
          <a:stretch/>
        </p:blipFill>
        <p:spPr>
          <a:xfrm>
            <a:off x="2754922" y="1842868"/>
            <a:ext cx="6682155" cy="4304714"/>
          </a:xfrm>
          <a:prstGeom prst="rect">
            <a:avLst/>
          </a:prstGeom>
        </p:spPr>
      </p:pic>
      <p:sp>
        <p:nvSpPr>
          <p:cNvPr id="3" name="Rectangle 2"/>
          <p:cNvSpPr/>
          <p:nvPr/>
        </p:nvSpPr>
        <p:spPr>
          <a:xfrm>
            <a:off x="2630663" y="5071402"/>
            <a:ext cx="5373854" cy="4712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91974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understand the output….</a:t>
            </a:r>
            <a:endParaRPr lang="en-US" dirty="0"/>
          </a:p>
        </p:txBody>
      </p:sp>
      <p:pic>
        <p:nvPicPr>
          <p:cNvPr id="4" name="Picture 3"/>
          <p:cNvPicPr>
            <a:picLocks noChangeAspect="1"/>
          </p:cNvPicPr>
          <p:nvPr/>
        </p:nvPicPr>
        <p:blipFill rotWithShape="1">
          <a:blip r:embed="rId3"/>
          <a:srcRect l="986" t="28317" r="47657" b="12836"/>
          <a:stretch/>
        </p:blipFill>
        <p:spPr>
          <a:xfrm>
            <a:off x="2754922" y="1842868"/>
            <a:ext cx="6682155" cy="4304714"/>
          </a:xfrm>
          <a:prstGeom prst="rect">
            <a:avLst/>
          </a:prstGeom>
        </p:spPr>
      </p:pic>
      <p:sp>
        <p:nvSpPr>
          <p:cNvPr id="3" name="Rectangle 2"/>
          <p:cNvSpPr/>
          <p:nvPr/>
        </p:nvSpPr>
        <p:spPr>
          <a:xfrm>
            <a:off x="2672867" y="5514536"/>
            <a:ext cx="1308291" cy="2110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437077" y="5620044"/>
            <a:ext cx="2399118" cy="1015663"/>
          </a:xfrm>
          <a:prstGeom prst="rect">
            <a:avLst/>
          </a:prstGeom>
        </p:spPr>
        <p:txBody>
          <a:bodyPr wrap="none">
            <a:spAutoFit/>
          </a:bodyPr>
          <a:lstStyle/>
          <a:p>
            <a:r>
              <a:rPr lang="en-US" sz="1200" b="0" i="0" dirty="0" smtClean="0">
                <a:solidFill>
                  <a:srgbClr val="111111"/>
                </a:solidFill>
                <a:effectLst/>
                <a:latin typeface="Roboto"/>
              </a:rPr>
              <a:t>AIC = -2LL+2k</a:t>
            </a:r>
          </a:p>
          <a:p>
            <a:r>
              <a:rPr lang="en-US" sz="1200" dirty="0" smtClean="0">
                <a:solidFill>
                  <a:srgbClr val="111111"/>
                </a:solidFill>
                <a:latin typeface="Roboto"/>
              </a:rPr>
              <a:t>LL = Log Likelihood of the model</a:t>
            </a:r>
          </a:p>
          <a:p>
            <a:r>
              <a:rPr lang="en-US" sz="1200" dirty="0" smtClean="0">
                <a:solidFill>
                  <a:srgbClr val="111111"/>
                </a:solidFill>
                <a:latin typeface="Roboto"/>
              </a:rPr>
              <a:t> (max of the cost function),</a:t>
            </a:r>
          </a:p>
          <a:p>
            <a:r>
              <a:rPr lang="en-US" sz="1200" dirty="0" smtClean="0">
                <a:solidFill>
                  <a:srgbClr val="111111"/>
                </a:solidFill>
                <a:latin typeface="Roboto"/>
              </a:rPr>
              <a:t>k = Number of parameters</a:t>
            </a:r>
          </a:p>
          <a:p>
            <a:endParaRPr lang="en-US" sz="1200" dirty="0"/>
          </a:p>
        </p:txBody>
      </p:sp>
    </p:spTree>
    <p:extLst>
      <p:ext uri="{BB962C8B-B14F-4D97-AF65-F5344CB8AC3E}">
        <p14:creationId xmlns:p14="http://schemas.microsoft.com/office/powerpoint/2010/main" val="14844607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understand the output….</a:t>
            </a:r>
            <a:endParaRPr lang="en-US" dirty="0"/>
          </a:p>
        </p:txBody>
      </p:sp>
      <p:pic>
        <p:nvPicPr>
          <p:cNvPr id="4" name="Picture 3"/>
          <p:cNvPicPr>
            <a:picLocks noChangeAspect="1"/>
          </p:cNvPicPr>
          <p:nvPr/>
        </p:nvPicPr>
        <p:blipFill rotWithShape="1">
          <a:blip r:embed="rId3"/>
          <a:srcRect l="986" t="28317" r="47657" b="12836"/>
          <a:stretch/>
        </p:blipFill>
        <p:spPr>
          <a:xfrm>
            <a:off x="2754922" y="1842868"/>
            <a:ext cx="6682155" cy="4304714"/>
          </a:xfrm>
          <a:prstGeom prst="rect">
            <a:avLst/>
          </a:prstGeom>
        </p:spPr>
      </p:pic>
      <p:sp>
        <p:nvSpPr>
          <p:cNvPr id="3" name="Rectangle 2"/>
          <p:cNvSpPr/>
          <p:nvPr/>
        </p:nvSpPr>
        <p:spPr>
          <a:xfrm>
            <a:off x="2740174" y="5887362"/>
            <a:ext cx="3763865" cy="2454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44170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 Intuition</a:t>
            </a:r>
            <a:endParaRPr lang="en-US" dirty="0"/>
          </a:p>
        </p:txBody>
      </p:sp>
      <p:pic>
        <p:nvPicPr>
          <p:cNvPr id="4" name="Picture 3"/>
          <p:cNvPicPr>
            <a:picLocks noChangeAspect="1"/>
          </p:cNvPicPr>
          <p:nvPr/>
        </p:nvPicPr>
        <p:blipFill rotWithShape="1">
          <a:blip r:embed="rId3"/>
          <a:srcRect l="49964" t="36010" r="8301" b="12452"/>
          <a:stretch/>
        </p:blipFill>
        <p:spPr>
          <a:xfrm>
            <a:off x="3606018" y="2039814"/>
            <a:ext cx="5430129" cy="3770143"/>
          </a:xfrm>
          <a:prstGeom prst="rect">
            <a:avLst/>
          </a:prstGeom>
        </p:spPr>
      </p:pic>
    </p:spTree>
    <p:extLst>
      <p:ext uri="{BB962C8B-B14F-4D97-AF65-F5344CB8AC3E}">
        <p14:creationId xmlns:p14="http://schemas.microsoft.com/office/powerpoint/2010/main" val="1342002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understand Confusion Matrix in details…</a:t>
            </a:r>
            <a:endParaRPr lang="en-US" dirty="0"/>
          </a:p>
        </p:txBody>
      </p:sp>
      <p:pic>
        <p:nvPicPr>
          <p:cNvPr id="4" name="Picture 3"/>
          <p:cNvPicPr>
            <a:picLocks noChangeAspect="1"/>
          </p:cNvPicPr>
          <p:nvPr/>
        </p:nvPicPr>
        <p:blipFill rotWithShape="1">
          <a:blip r:embed="rId3"/>
          <a:srcRect l="1221" t="43045" r="86877" b="44253"/>
          <a:stretch/>
        </p:blipFill>
        <p:spPr>
          <a:xfrm>
            <a:off x="1582994" y="2566219"/>
            <a:ext cx="2949677" cy="1769807"/>
          </a:xfrm>
          <a:prstGeom prst="rect">
            <a:avLst/>
          </a:prstGeom>
        </p:spPr>
      </p:pic>
      <p:pic>
        <p:nvPicPr>
          <p:cNvPr id="5" name="Picture 4"/>
          <p:cNvPicPr>
            <a:picLocks noChangeAspect="1"/>
          </p:cNvPicPr>
          <p:nvPr/>
        </p:nvPicPr>
        <p:blipFill rotWithShape="1">
          <a:blip r:embed="rId4"/>
          <a:srcRect l="22985" t="21473" r="22493" b="18649"/>
          <a:stretch/>
        </p:blipFill>
        <p:spPr>
          <a:xfrm>
            <a:off x="4532671" y="1690688"/>
            <a:ext cx="7093975" cy="4380272"/>
          </a:xfrm>
          <a:prstGeom prst="rect">
            <a:avLst/>
          </a:prstGeom>
        </p:spPr>
      </p:pic>
    </p:spTree>
    <p:extLst>
      <p:ext uri="{BB962C8B-B14F-4D97-AF65-F5344CB8AC3E}">
        <p14:creationId xmlns:p14="http://schemas.microsoft.com/office/powerpoint/2010/main" val="10612290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understand Confusion Matrix in details…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89221421"/>
              </p:ext>
            </p:extLst>
          </p:nvPr>
        </p:nvGraphicFramePr>
        <p:xfrm>
          <a:off x="2032000" y="2474724"/>
          <a:ext cx="8127999" cy="2819946"/>
        </p:xfrm>
        <a:graphic>
          <a:graphicData uri="http://schemas.openxmlformats.org/drawingml/2006/table">
            <a:tbl>
              <a:tblPr firstRow="1">
                <a:tableStyleId>{5C22544A-7EE6-4342-B048-85BDC9FD1C3A}</a:tableStyleId>
              </a:tblPr>
              <a:tblGrid>
                <a:gridCol w="2709333">
                  <a:extLst>
                    <a:ext uri="{9D8B030D-6E8A-4147-A177-3AD203B41FA5}">
                      <a16:colId xmlns:a16="http://schemas.microsoft.com/office/drawing/2014/main" val="3722149851"/>
                    </a:ext>
                  </a:extLst>
                </a:gridCol>
                <a:gridCol w="2709333">
                  <a:extLst>
                    <a:ext uri="{9D8B030D-6E8A-4147-A177-3AD203B41FA5}">
                      <a16:colId xmlns:a16="http://schemas.microsoft.com/office/drawing/2014/main" val="4085275771"/>
                    </a:ext>
                  </a:extLst>
                </a:gridCol>
                <a:gridCol w="2709333">
                  <a:extLst>
                    <a:ext uri="{9D8B030D-6E8A-4147-A177-3AD203B41FA5}">
                      <a16:colId xmlns:a16="http://schemas.microsoft.com/office/drawing/2014/main" val="3501066096"/>
                    </a:ext>
                  </a:extLst>
                </a:gridCol>
              </a:tblGrid>
              <a:tr h="939982">
                <a:tc>
                  <a:txBody>
                    <a:bodyPr/>
                    <a:lstStyle/>
                    <a:p>
                      <a:endParaRPr lang="en-US" dirty="0"/>
                    </a:p>
                  </a:txBody>
                  <a:tcPr/>
                </a:tc>
                <a:tc>
                  <a:txBody>
                    <a:bodyPr/>
                    <a:lstStyle/>
                    <a:p>
                      <a:pPr algn="ctr"/>
                      <a:r>
                        <a:rPr lang="en-US" sz="2800" b="0" dirty="0" smtClean="0">
                          <a:solidFill>
                            <a:schemeClr val="tx1"/>
                          </a:solidFill>
                        </a:rPr>
                        <a:t>1 (+</a:t>
                      </a:r>
                      <a:r>
                        <a:rPr lang="en-US" sz="2800" b="0" dirty="0" err="1" smtClean="0">
                          <a:solidFill>
                            <a:schemeClr val="tx1"/>
                          </a:solidFill>
                        </a:rPr>
                        <a:t>ve</a:t>
                      </a:r>
                      <a:r>
                        <a:rPr lang="en-US" sz="2800" b="0" dirty="0" smtClean="0">
                          <a:solidFill>
                            <a:schemeClr val="tx1"/>
                          </a:solidFill>
                        </a:rPr>
                        <a:t>)</a:t>
                      </a:r>
                      <a:endParaRPr lang="en-US" sz="2800" b="0" dirty="0">
                        <a:solidFill>
                          <a:schemeClr val="tx1"/>
                        </a:solidFill>
                      </a:endParaRPr>
                    </a:p>
                  </a:txBody>
                  <a:tcPr anchor="ctr"/>
                </a:tc>
                <a:tc>
                  <a:txBody>
                    <a:bodyPr/>
                    <a:lstStyle/>
                    <a:p>
                      <a:pPr algn="ctr"/>
                      <a:r>
                        <a:rPr lang="en-US" sz="2800" b="0" dirty="0" smtClean="0">
                          <a:solidFill>
                            <a:schemeClr val="tx1"/>
                          </a:solidFill>
                        </a:rPr>
                        <a:t>0 (-</a:t>
                      </a:r>
                      <a:r>
                        <a:rPr lang="en-US" sz="2800" b="0" dirty="0" err="1" smtClean="0">
                          <a:solidFill>
                            <a:schemeClr val="tx1"/>
                          </a:solidFill>
                        </a:rPr>
                        <a:t>ve</a:t>
                      </a:r>
                      <a:r>
                        <a:rPr lang="en-US" sz="2800" b="0" dirty="0" smtClean="0">
                          <a:solidFill>
                            <a:schemeClr val="tx1"/>
                          </a:solidFill>
                        </a:rPr>
                        <a:t>)</a:t>
                      </a:r>
                      <a:endParaRPr lang="en-US" sz="2800" b="0" dirty="0">
                        <a:solidFill>
                          <a:schemeClr val="tx1"/>
                        </a:solidFill>
                      </a:endParaRPr>
                    </a:p>
                  </a:txBody>
                  <a:tcPr anchor="ctr"/>
                </a:tc>
                <a:extLst>
                  <a:ext uri="{0D108BD9-81ED-4DB2-BD59-A6C34878D82A}">
                    <a16:rowId xmlns:a16="http://schemas.microsoft.com/office/drawing/2014/main" val="3697931387"/>
                  </a:ext>
                </a:extLst>
              </a:tr>
              <a:tr h="939982">
                <a:tc>
                  <a:txBody>
                    <a:bodyPr/>
                    <a:lstStyle/>
                    <a:p>
                      <a:pPr algn="ctr"/>
                      <a:r>
                        <a:rPr lang="en-US" sz="2800" dirty="0" smtClean="0"/>
                        <a:t>1</a:t>
                      </a:r>
                      <a:endParaRPr lang="en-US" sz="2800" dirty="0"/>
                    </a:p>
                  </a:txBody>
                  <a:tcPr anchor="ctr">
                    <a:solidFill>
                      <a:schemeClr val="accent1"/>
                    </a:solidFill>
                  </a:tcPr>
                </a:tc>
                <a:tc>
                  <a:txBody>
                    <a:bodyPr/>
                    <a:lstStyle/>
                    <a:p>
                      <a:pPr algn="ctr"/>
                      <a:r>
                        <a:rPr lang="en-US" sz="2800" dirty="0" smtClean="0"/>
                        <a:t>TP</a:t>
                      </a:r>
                      <a:endParaRPr lang="en-US" sz="2800" dirty="0"/>
                    </a:p>
                  </a:txBody>
                  <a:tcPr anchor="ctr"/>
                </a:tc>
                <a:tc>
                  <a:txBody>
                    <a:bodyPr/>
                    <a:lstStyle/>
                    <a:p>
                      <a:pPr algn="ctr"/>
                      <a:r>
                        <a:rPr lang="en-US" sz="2800" dirty="0" smtClean="0"/>
                        <a:t>FN</a:t>
                      </a:r>
                      <a:endParaRPr lang="en-US" sz="2800" dirty="0"/>
                    </a:p>
                  </a:txBody>
                  <a:tcPr anchor="ctr"/>
                </a:tc>
                <a:extLst>
                  <a:ext uri="{0D108BD9-81ED-4DB2-BD59-A6C34878D82A}">
                    <a16:rowId xmlns:a16="http://schemas.microsoft.com/office/drawing/2014/main" val="3610452233"/>
                  </a:ext>
                </a:extLst>
              </a:tr>
              <a:tr h="939982">
                <a:tc>
                  <a:txBody>
                    <a:bodyPr/>
                    <a:lstStyle/>
                    <a:p>
                      <a:pPr algn="ctr"/>
                      <a:r>
                        <a:rPr lang="en-US" sz="2800" dirty="0" smtClean="0"/>
                        <a:t>0</a:t>
                      </a:r>
                      <a:endParaRPr lang="en-US" sz="2800" dirty="0"/>
                    </a:p>
                  </a:txBody>
                  <a:tcPr anchor="ctr">
                    <a:solidFill>
                      <a:schemeClr val="accent1"/>
                    </a:solidFill>
                  </a:tcPr>
                </a:tc>
                <a:tc>
                  <a:txBody>
                    <a:bodyPr/>
                    <a:lstStyle/>
                    <a:p>
                      <a:pPr algn="ctr"/>
                      <a:r>
                        <a:rPr lang="en-US" sz="2800" dirty="0" smtClean="0"/>
                        <a:t>FP</a:t>
                      </a:r>
                      <a:endParaRPr lang="en-US" sz="2800" dirty="0"/>
                    </a:p>
                  </a:txBody>
                  <a:tcPr anchor="ctr"/>
                </a:tc>
                <a:tc>
                  <a:txBody>
                    <a:bodyPr/>
                    <a:lstStyle/>
                    <a:p>
                      <a:pPr algn="ctr"/>
                      <a:r>
                        <a:rPr lang="en-US" sz="2800" dirty="0" smtClean="0"/>
                        <a:t>TN</a:t>
                      </a:r>
                      <a:endParaRPr lang="en-US" sz="2800" dirty="0"/>
                    </a:p>
                  </a:txBody>
                  <a:tcPr anchor="ctr"/>
                </a:tc>
                <a:extLst>
                  <a:ext uri="{0D108BD9-81ED-4DB2-BD59-A6C34878D82A}">
                    <a16:rowId xmlns:a16="http://schemas.microsoft.com/office/drawing/2014/main" val="750834296"/>
                  </a:ext>
                </a:extLst>
              </a:tr>
            </a:tbl>
          </a:graphicData>
        </a:graphic>
      </p:graphicFrame>
      <p:sp>
        <p:nvSpPr>
          <p:cNvPr id="5" name="TextBox 4"/>
          <p:cNvSpPr txBox="1"/>
          <p:nvPr/>
        </p:nvSpPr>
        <p:spPr>
          <a:xfrm>
            <a:off x="2344995" y="2905434"/>
            <a:ext cx="973394" cy="461665"/>
          </a:xfrm>
          <a:prstGeom prst="rect">
            <a:avLst/>
          </a:prstGeom>
          <a:noFill/>
        </p:spPr>
        <p:txBody>
          <a:bodyPr wrap="square" rtlCol="0">
            <a:spAutoFit/>
          </a:bodyPr>
          <a:lstStyle/>
          <a:p>
            <a:pPr algn="ctr"/>
            <a:r>
              <a:rPr lang="en-US" sz="2400" dirty="0" smtClean="0"/>
              <a:t>Actual</a:t>
            </a:r>
            <a:endParaRPr lang="en-US" sz="2400" dirty="0"/>
          </a:p>
        </p:txBody>
      </p:sp>
      <p:sp>
        <p:nvSpPr>
          <p:cNvPr id="6" name="TextBox 5"/>
          <p:cNvSpPr txBox="1"/>
          <p:nvPr/>
        </p:nvSpPr>
        <p:spPr>
          <a:xfrm>
            <a:off x="3229893" y="2543788"/>
            <a:ext cx="1519087" cy="461665"/>
          </a:xfrm>
          <a:prstGeom prst="rect">
            <a:avLst/>
          </a:prstGeom>
          <a:noFill/>
        </p:spPr>
        <p:txBody>
          <a:bodyPr wrap="square" rtlCol="0">
            <a:spAutoFit/>
          </a:bodyPr>
          <a:lstStyle/>
          <a:p>
            <a:pPr algn="ctr"/>
            <a:r>
              <a:rPr lang="en-US" sz="2400" dirty="0" smtClean="0"/>
              <a:t>Predicted</a:t>
            </a:r>
            <a:endParaRPr lang="en-US" sz="2400" dirty="0"/>
          </a:p>
        </p:txBody>
      </p:sp>
      <p:cxnSp>
        <p:nvCxnSpPr>
          <p:cNvPr id="8" name="Straight Connector 7"/>
          <p:cNvCxnSpPr/>
          <p:nvPr/>
        </p:nvCxnSpPr>
        <p:spPr>
          <a:xfrm>
            <a:off x="2002504" y="2504220"/>
            <a:ext cx="2716981" cy="8590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39463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understand Confusion Matrix in details…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7743915"/>
              </p:ext>
            </p:extLst>
          </p:nvPr>
        </p:nvGraphicFramePr>
        <p:xfrm>
          <a:off x="2032000" y="2474724"/>
          <a:ext cx="8127999" cy="2819946"/>
        </p:xfrm>
        <a:graphic>
          <a:graphicData uri="http://schemas.openxmlformats.org/drawingml/2006/table">
            <a:tbl>
              <a:tblPr firstRow="1">
                <a:tableStyleId>{5C22544A-7EE6-4342-B048-85BDC9FD1C3A}</a:tableStyleId>
              </a:tblPr>
              <a:tblGrid>
                <a:gridCol w="2709333">
                  <a:extLst>
                    <a:ext uri="{9D8B030D-6E8A-4147-A177-3AD203B41FA5}">
                      <a16:colId xmlns:a16="http://schemas.microsoft.com/office/drawing/2014/main" val="3722149851"/>
                    </a:ext>
                  </a:extLst>
                </a:gridCol>
                <a:gridCol w="2709333">
                  <a:extLst>
                    <a:ext uri="{9D8B030D-6E8A-4147-A177-3AD203B41FA5}">
                      <a16:colId xmlns:a16="http://schemas.microsoft.com/office/drawing/2014/main" val="4085275771"/>
                    </a:ext>
                  </a:extLst>
                </a:gridCol>
                <a:gridCol w="2709333">
                  <a:extLst>
                    <a:ext uri="{9D8B030D-6E8A-4147-A177-3AD203B41FA5}">
                      <a16:colId xmlns:a16="http://schemas.microsoft.com/office/drawing/2014/main" val="3501066096"/>
                    </a:ext>
                  </a:extLst>
                </a:gridCol>
              </a:tblGrid>
              <a:tr h="939982">
                <a:tc>
                  <a:txBody>
                    <a:bodyPr/>
                    <a:lstStyle/>
                    <a:p>
                      <a:endParaRPr lang="en-US" dirty="0"/>
                    </a:p>
                  </a:txBody>
                  <a:tcPr/>
                </a:tc>
                <a:tc>
                  <a:txBody>
                    <a:bodyPr/>
                    <a:lstStyle/>
                    <a:p>
                      <a:pPr algn="ctr"/>
                      <a:r>
                        <a:rPr lang="en-US" sz="2800" b="0" dirty="0" smtClean="0">
                          <a:solidFill>
                            <a:schemeClr val="tx1"/>
                          </a:solidFill>
                        </a:rPr>
                        <a:t>1 (+</a:t>
                      </a:r>
                      <a:r>
                        <a:rPr lang="en-US" sz="2800" b="0" dirty="0" err="1" smtClean="0">
                          <a:solidFill>
                            <a:schemeClr val="tx1"/>
                          </a:solidFill>
                        </a:rPr>
                        <a:t>ve</a:t>
                      </a:r>
                      <a:r>
                        <a:rPr lang="en-US" sz="2800" b="0" dirty="0" smtClean="0">
                          <a:solidFill>
                            <a:schemeClr val="tx1"/>
                          </a:solidFill>
                        </a:rPr>
                        <a:t>)</a:t>
                      </a:r>
                      <a:endParaRPr lang="en-US" sz="2800" b="0" dirty="0">
                        <a:solidFill>
                          <a:schemeClr val="tx1"/>
                        </a:solidFill>
                      </a:endParaRPr>
                    </a:p>
                  </a:txBody>
                  <a:tcPr anchor="ctr"/>
                </a:tc>
                <a:tc>
                  <a:txBody>
                    <a:bodyPr/>
                    <a:lstStyle/>
                    <a:p>
                      <a:pPr algn="ctr"/>
                      <a:r>
                        <a:rPr lang="en-US" sz="2800" b="0" dirty="0" smtClean="0">
                          <a:solidFill>
                            <a:schemeClr val="tx1"/>
                          </a:solidFill>
                        </a:rPr>
                        <a:t>0 (-</a:t>
                      </a:r>
                      <a:r>
                        <a:rPr lang="en-US" sz="2800" b="0" dirty="0" err="1" smtClean="0">
                          <a:solidFill>
                            <a:schemeClr val="tx1"/>
                          </a:solidFill>
                        </a:rPr>
                        <a:t>ve</a:t>
                      </a:r>
                      <a:r>
                        <a:rPr lang="en-US" sz="2800" b="0" dirty="0" smtClean="0">
                          <a:solidFill>
                            <a:schemeClr val="tx1"/>
                          </a:solidFill>
                        </a:rPr>
                        <a:t>)</a:t>
                      </a:r>
                      <a:endParaRPr lang="en-US" sz="2800" b="0" dirty="0">
                        <a:solidFill>
                          <a:schemeClr val="tx1"/>
                        </a:solidFill>
                      </a:endParaRPr>
                    </a:p>
                  </a:txBody>
                  <a:tcPr anchor="ctr"/>
                </a:tc>
                <a:extLst>
                  <a:ext uri="{0D108BD9-81ED-4DB2-BD59-A6C34878D82A}">
                    <a16:rowId xmlns:a16="http://schemas.microsoft.com/office/drawing/2014/main" val="3697931387"/>
                  </a:ext>
                </a:extLst>
              </a:tr>
              <a:tr h="939982">
                <a:tc>
                  <a:txBody>
                    <a:bodyPr/>
                    <a:lstStyle/>
                    <a:p>
                      <a:pPr algn="ctr"/>
                      <a:r>
                        <a:rPr lang="en-US" sz="2800" dirty="0" smtClean="0"/>
                        <a:t>1</a:t>
                      </a:r>
                      <a:endParaRPr lang="en-US" sz="2800" dirty="0"/>
                    </a:p>
                  </a:txBody>
                  <a:tcPr anchor="ctr">
                    <a:solidFill>
                      <a:schemeClr val="accent1"/>
                    </a:solidFill>
                  </a:tcPr>
                </a:tc>
                <a:tc>
                  <a:txBody>
                    <a:bodyPr/>
                    <a:lstStyle/>
                    <a:p>
                      <a:pPr algn="ctr"/>
                      <a:r>
                        <a:rPr lang="en-US" sz="2800" dirty="0" smtClean="0"/>
                        <a:t>TP</a:t>
                      </a:r>
                      <a:endParaRPr lang="en-US" sz="2800" dirty="0"/>
                    </a:p>
                  </a:txBody>
                  <a:tcPr anchor="ctr"/>
                </a:tc>
                <a:tc>
                  <a:txBody>
                    <a:bodyPr/>
                    <a:lstStyle/>
                    <a:p>
                      <a:pPr algn="ctr"/>
                      <a:r>
                        <a:rPr lang="en-US" sz="2800" dirty="0" smtClean="0"/>
                        <a:t>FN</a:t>
                      </a:r>
                      <a:endParaRPr lang="en-US" sz="2800" dirty="0"/>
                    </a:p>
                  </a:txBody>
                  <a:tcPr anchor="ctr"/>
                </a:tc>
                <a:extLst>
                  <a:ext uri="{0D108BD9-81ED-4DB2-BD59-A6C34878D82A}">
                    <a16:rowId xmlns:a16="http://schemas.microsoft.com/office/drawing/2014/main" val="3610452233"/>
                  </a:ext>
                </a:extLst>
              </a:tr>
              <a:tr h="939982">
                <a:tc>
                  <a:txBody>
                    <a:bodyPr/>
                    <a:lstStyle/>
                    <a:p>
                      <a:pPr algn="ctr"/>
                      <a:r>
                        <a:rPr lang="en-US" sz="2800" dirty="0" smtClean="0"/>
                        <a:t>0</a:t>
                      </a:r>
                      <a:endParaRPr lang="en-US" sz="2800" dirty="0"/>
                    </a:p>
                  </a:txBody>
                  <a:tcPr anchor="ctr">
                    <a:solidFill>
                      <a:schemeClr val="accent1"/>
                    </a:solidFill>
                  </a:tcPr>
                </a:tc>
                <a:tc>
                  <a:txBody>
                    <a:bodyPr/>
                    <a:lstStyle/>
                    <a:p>
                      <a:pPr algn="ctr"/>
                      <a:r>
                        <a:rPr lang="en-US" sz="2800" dirty="0" smtClean="0"/>
                        <a:t>FP</a:t>
                      </a:r>
                      <a:endParaRPr lang="en-US" sz="2800" dirty="0"/>
                    </a:p>
                  </a:txBody>
                  <a:tcPr anchor="ctr"/>
                </a:tc>
                <a:tc>
                  <a:txBody>
                    <a:bodyPr/>
                    <a:lstStyle/>
                    <a:p>
                      <a:pPr algn="ctr"/>
                      <a:r>
                        <a:rPr lang="en-US" sz="2800" dirty="0" smtClean="0"/>
                        <a:t>TN</a:t>
                      </a:r>
                      <a:endParaRPr lang="en-US" sz="2800" dirty="0"/>
                    </a:p>
                  </a:txBody>
                  <a:tcPr anchor="ctr"/>
                </a:tc>
                <a:extLst>
                  <a:ext uri="{0D108BD9-81ED-4DB2-BD59-A6C34878D82A}">
                    <a16:rowId xmlns:a16="http://schemas.microsoft.com/office/drawing/2014/main" val="750834296"/>
                  </a:ext>
                </a:extLst>
              </a:tr>
            </a:tbl>
          </a:graphicData>
        </a:graphic>
      </p:graphicFrame>
      <p:sp>
        <p:nvSpPr>
          <p:cNvPr id="5" name="TextBox 4"/>
          <p:cNvSpPr txBox="1"/>
          <p:nvPr/>
        </p:nvSpPr>
        <p:spPr>
          <a:xfrm>
            <a:off x="2344995" y="2905434"/>
            <a:ext cx="973394" cy="461665"/>
          </a:xfrm>
          <a:prstGeom prst="rect">
            <a:avLst/>
          </a:prstGeom>
          <a:noFill/>
        </p:spPr>
        <p:txBody>
          <a:bodyPr wrap="square" rtlCol="0">
            <a:spAutoFit/>
          </a:bodyPr>
          <a:lstStyle/>
          <a:p>
            <a:pPr algn="ctr"/>
            <a:r>
              <a:rPr lang="en-US" sz="2400" dirty="0" smtClean="0"/>
              <a:t>Actual</a:t>
            </a:r>
            <a:endParaRPr lang="en-US" sz="2400" dirty="0"/>
          </a:p>
        </p:txBody>
      </p:sp>
      <p:sp>
        <p:nvSpPr>
          <p:cNvPr id="6" name="TextBox 5"/>
          <p:cNvSpPr txBox="1"/>
          <p:nvPr/>
        </p:nvSpPr>
        <p:spPr>
          <a:xfrm>
            <a:off x="3229893" y="2543788"/>
            <a:ext cx="1519087" cy="461665"/>
          </a:xfrm>
          <a:prstGeom prst="rect">
            <a:avLst/>
          </a:prstGeom>
          <a:noFill/>
        </p:spPr>
        <p:txBody>
          <a:bodyPr wrap="square" rtlCol="0">
            <a:spAutoFit/>
          </a:bodyPr>
          <a:lstStyle/>
          <a:p>
            <a:pPr algn="ctr"/>
            <a:r>
              <a:rPr lang="en-US" sz="2400" dirty="0" smtClean="0"/>
              <a:t>Predicted</a:t>
            </a:r>
            <a:endParaRPr lang="en-US" sz="2400" dirty="0"/>
          </a:p>
        </p:txBody>
      </p:sp>
      <p:cxnSp>
        <p:nvCxnSpPr>
          <p:cNvPr id="8" name="Straight Connector 7"/>
          <p:cNvCxnSpPr/>
          <p:nvPr/>
        </p:nvCxnSpPr>
        <p:spPr>
          <a:xfrm>
            <a:off x="2002504" y="2504220"/>
            <a:ext cx="2716981" cy="8590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5294671" y="3569110"/>
            <a:ext cx="4026310" cy="6489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70446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understand Confusion Matrix in details…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2135785"/>
              </p:ext>
            </p:extLst>
          </p:nvPr>
        </p:nvGraphicFramePr>
        <p:xfrm>
          <a:off x="2032000" y="2474724"/>
          <a:ext cx="8127999" cy="2819946"/>
        </p:xfrm>
        <a:graphic>
          <a:graphicData uri="http://schemas.openxmlformats.org/drawingml/2006/table">
            <a:tbl>
              <a:tblPr firstRow="1">
                <a:tableStyleId>{5C22544A-7EE6-4342-B048-85BDC9FD1C3A}</a:tableStyleId>
              </a:tblPr>
              <a:tblGrid>
                <a:gridCol w="2709333">
                  <a:extLst>
                    <a:ext uri="{9D8B030D-6E8A-4147-A177-3AD203B41FA5}">
                      <a16:colId xmlns:a16="http://schemas.microsoft.com/office/drawing/2014/main" val="3722149851"/>
                    </a:ext>
                  </a:extLst>
                </a:gridCol>
                <a:gridCol w="2709333">
                  <a:extLst>
                    <a:ext uri="{9D8B030D-6E8A-4147-A177-3AD203B41FA5}">
                      <a16:colId xmlns:a16="http://schemas.microsoft.com/office/drawing/2014/main" val="4085275771"/>
                    </a:ext>
                  </a:extLst>
                </a:gridCol>
                <a:gridCol w="2709333">
                  <a:extLst>
                    <a:ext uri="{9D8B030D-6E8A-4147-A177-3AD203B41FA5}">
                      <a16:colId xmlns:a16="http://schemas.microsoft.com/office/drawing/2014/main" val="3501066096"/>
                    </a:ext>
                  </a:extLst>
                </a:gridCol>
              </a:tblGrid>
              <a:tr h="939982">
                <a:tc>
                  <a:txBody>
                    <a:bodyPr/>
                    <a:lstStyle/>
                    <a:p>
                      <a:endParaRPr lang="en-US" dirty="0"/>
                    </a:p>
                  </a:txBody>
                  <a:tcPr/>
                </a:tc>
                <a:tc>
                  <a:txBody>
                    <a:bodyPr/>
                    <a:lstStyle/>
                    <a:p>
                      <a:pPr algn="ctr"/>
                      <a:r>
                        <a:rPr lang="en-US" sz="2800" b="0" dirty="0" smtClean="0">
                          <a:solidFill>
                            <a:schemeClr val="tx1"/>
                          </a:solidFill>
                        </a:rPr>
                        <a:t>1 (+</a:t>
                      </a:r>
                      <a:r>
                        <a:rPr lang="en-US" sz="2800" b="0" dirty="0" err="1" smtClean="0">
                          <a:solidFill>
                            <a:schemeClr val="tx1"/>
                          </a:solidFill>
                        </a:rPr>
                        <a:t>ve</a:t>
                      </a:r>
                      <a:r>
                        <a:rPr lang="en-US" sz="2800" b="0" dirty="0" smtClean="0">
                          <a:solidFill>
                            <a:schemeClr val="tx1"/>
                          </a:solidFill>
                        </a:rPr>
                        <a:t>)</a:t>
                      </a:r>
                      <a:endParaRPr lang="en-US" sz="2800" b="0" dirty="0">
                        <a:solidFill>
                          <a:schemeClr val="tx1"/>
                        </a:solidFill>
                      </a:endParaRPr>
                    </a:p>
                  </a:txBody>
                  <a:tcPr anchor="ctr"/>
                </a:tc>
                <a:tc>
                  <a:txBody>
                    <a:bodyPr/>
                    <a:lstStyle/>
                    <a:p>
                      <a:pPr algn="ctr"/>
                      <a:r>
                        <a:rPr lang="en-US" sz="2800" b="0" dirty="0" smtClean="0">
                          <a:solidFill>
                            <a:schemeClr val="tx1"/>
                          </a:solidFill>
                        </a:rPr>
                        <a:t>0 (-</a:t>
                      </a:r>
                      <a:r>
                        <a:rPr lang="en-US" sz="2800" b="0" dirty="0" err="1" smtClean="0">
                          <a:solidFill>
                            <a:schemeClr val="tx1"/>
                          </a:solidFill>
                        </a:rPr>
                        <a:t>ve</a:t>
                      </a:r>
                      <a:r>
                        <a:rPr lang="en-US" sz="2800" b="0" dirty="0" smtClean="0">
                          <a:solidFill>
                            <a:schemeClr val="tx1"/>
                          </a:solidFill>
                        </a:rPr>
                        <a:t>)</a:t>
                      </a:r>
                      <a:endParaRPr lang="en-US" sz="2800" b="0" dirty="0">
                        <a:solidFill>
                          <a:schemeClr val="tx1"/>
                        </a:solidFill>
                      </a:endParaRPr>
                    </a:p>
                  </a:txBody>
                  <a:tcPr anchor="ctr"/>
                </a:tc>
                <a:extLst>
                  <a:ext uri="{0D108BD9-81ED-4DB2-BD59-A6C34878D82A}">
                    <a16:rowId xmlns:a16="http://schemas.microsoft.com/office/drawing/2014/main" val="3697931387"/>
                  </a:ext>
                </a:extLst>
              </a:tr>
              <a:tr h="939982">
                <a:tc>
                  <a:txBody>
                    <a:bodyPr/>
                    <a:lstStyle/>
                    <a:p>
                      <a:pPr algn="ctr"/>
                      <a:r>
                        <a:rPr lang="en-US" sz="2800" dirty="0" smtClean="0"/>
                        <a:t>1</a:t>
                      </a:r>
                      <a:endParaRPr lang="en-US" sz="2800" dirty="0"/>
                    </a:p>
                  </a:txBody>
                  <a:tcPr anchor="ctr">
                    <a:solidFill>
                      <a:schemeClr val="accent1"/>
                    </a:solidFill>
                  </a:tcPr>
                </a:tc>
                <a:tc>
                  <a:txBody>
                    <a:bodyPr/>
                    <a:lstStyle/>
                    <a:p>
                      <a:pPr algn="ctr"/>
                      <a:r>
                        <a:rPr lang="en-US" sz="2800" dirty="0" smtClean="0"/>
                        <a:t>TP</a:t>
                      </a:r>
                      <a:endParaRPr lang="en-US" sz="2800" dirty="0"/>
                    </a:p>
                  </a:txBody>
                  <a:tcPr anchor="ctr"/>
                </a:tc>
                <a:tc>
                  <a:txBody>
                    <a:bodyPr/>
                    <a:lstStyle/>
                    <a:p>
                      <a:pPr algn="ctr"/>
                      <a:r>
                        <a:rPr lang="en-US" sz="2800" dirty="0" smtClean="0"/>
                        <a:t>FN</a:t>
                      </a:r>
                      <a:endParaRPr lang="en-US" sz="2800" dirty="0"/>
                    </a:p>
                  </a:txBody>
                  <a:tcPr anchor="ctr"/>
                </a:tc>
                <a:extLst>
                  <a:ext uri="{0D108BD9-81ED-4DB2-BD59-A6C34878D82A}">
                    <a16:rowId xmlns:a16="http://schemas.microsoft.com/office/drawing/2014/main" val="3610452233"/>
                  </a:ext>
                </a:extLst>
              </a:tr>
              <a:tr h="939982">
                <a:tc>
                  <a:txBody>
                    <a:bodyPr/>
                    <a:lstStyle/>
                    <a:p>
                      <a:pPr algn="ctr"/>
                      <a:r>
                        <a:rPr lang="en-US" sz="2800" dirty="0" smtClean="0"/>
                        <a:t>0</a:t>
                      </a:r>
                      <a:endParaRPr lang="en-US" sz="2800" dirty="0"/>
                    </a:p>
                  </a:txBody>
                  <a:tcPr anchor="ctr">
                    <a:solidFill>
                      <a:schemeClr val="accent1"/>
                    </a:solidFill>
                  </a:tcPr>
                </a:tc>
                <a:tc>
                  <a:txBody>
                    <a:bodyPr/>
                    <a:lstStyle/>
                    <a:p>
                      <a:pPr algn="ctr"/>
                      <a:r>
                        <a:rPr lang="en-US" sz="2800" dirty="0" smtClean="0"/>
                        <a:t>FP</a:t>
                      </a:r>
                      <a:endParaRPr lang="en-US" sz="2800" dirty="0"/>
                    </a:p>
                  </a:txBody>
                  <a:tcPr anchor="ctr"/>
                </a:tc>
                <a:tc>
                  <a:txBody>
                    <a:bodyPr/>
                    <a:lstStyle/>
                    <a:p>
                      <a:pPr algn="ctr"/>
                      <a:r>
                        <a:rPr lang="en-US" sz="2800" dirty="0" smtClean="0"/>
                        <a:t>TN</a:t>
                      </a:r>
                      <a:endParaRPr lang="en-US" sz="2800" dirty="0"/>
                    </a:p>
                  </a:txBody>
                  <a:tcPr anchor="ctr"/>
                </a:tc>
                <a:extLst>
                  <a:ext uri="{0D108BD9-81ED-4DB2-BD59-A6C34878D82A}">
                    <a16:rowId xmlns:a16="http://schemas.microsoft.com/office/drawing/2014/main" val="750834296"/>
                  </a:ext>
                </a:extLst>
              </a:tr>
            </a:tbl>
          </a:graphicData>
        </a:graphic>
      </p:graphicFrame>
      <p:sp>
        <p:nvSpPr>
          <p:cNvPr id="5" name="TextBox 4"/>
          <p:cNvSpPr txBox="1"/>
          <p:nvPr/>
        </p:nvSpPr>
        <p:spPr>
          <a:xfrm>
            <a:off x="2344995" y="2905434"/>
            <a:ext cx="973394" cy="461665"/>
          </a:xfrm>
          <a:prstGeom prst="rect">
            <a:avLst/>
          </a:prstGeom>
          <a:noFill/>
        </p:spPr>
        <p:txBody>
          <a:bodyPr wrap="square" rtlCol="0">
            <a:spAutoFit/>
          </a:bodyPr>
          <a:lstStyle/>
          <a:p>
            <a:pPr algn="ctr"/>
            <a:r>
              <a:rPr lang="en-US" sz="2400" dirty="0" smtClean="0"/>
              <a:t>Actual</a:t>
            </a:r>
            <a:endParaRPr lang="en-US" sz="2400" dirty="0"/>
          </a:p>
        </p:txBody>
      </p:sp>
      <p:sp>
        <p:nvSpPr>
          <p:cNvPr id="6" name="TextBox 5"/>
          <p:cNvSpPr txBox="1"/>
          <p:nvPr/>
        </p:nvSpPr>
        <p:spPr>
          <a:xfrm>
            <a:off x="3229893" y="2543788"/>
            <a:ext cx="1519087" cy="461665"/>
          </a:xfrm>
          <a:prstGeom prst="rect">
            <a:avLst/>
          </a:prstGeom>
          <a:noFill/>
        </p:spPr>
        <p:txBody>
          <a:bodyPr wrap="square" rtlCol="0">
            <a:spAutoFit/>
          </a:bodyPr>
          <a:lstStyle/>
          <a:p>
            <a:pPr algn="ctr"/>
            <a:r>
              <a:rPr lang="en-US" sz="2400" dirty="0" smtClean="0"/>
              <a:t>Predicted</a:t>
            </a:r>
            <a:endParaRPr lang="en-US" sz="2400" dirty="0"/>
          </a:p>
        </p:txBody>
      </p:sp>
      <p:cxnSp>
        <p:nvCxnSpPr>
          <p:cNvPr id="8" name="Straight Connector 7"/>
          <p:cNvCxnSpPr/>
          <p:nvPr/>
        </p:nvCxnSpPr>
        <p:spPr>
          <a:xfrm>
            <a:off x="2002504" y="2504220"/>
            <a:ext cx="2716981" cy="8590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5442153" y="4489378"/>
            <a:ext cx="4026310" cy="6489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97208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understand Confusion Matrix in details…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31847277"/>
              </p:ext>
            </p:extLst>
          </p:nvPr>
        </p:nvGraphicFramePr>
        <p:xfrm>
          <a:off x="2032000" y="2474724"/>
          <a:ext cx="8127999" cy="2819946"/>
        </p:xfrm>
        <a:graphic>
          <a:graphicData uri="http://schemas.openxmlformats.org/drawingml/2006/table">
            <a:tbl>
              <a:tblPr firstRow="1">
                <a:tableStyleId>{5C22544A-7EE6-4342-B048-85BDC9FD1C3A}</a:tableStyleId>
              </a:tblPr>
              <a:tblGrid>
                <a:gridCol w="2709333">
                  <a:extLst>
                    <a:ext uri="{9D8B030D-6E8A-4147-A177-3AD203B41FA5}">
                      <a16:colId xmlns:a16="http://schemas.microsoft.com/office/drawing/2014/main" val="3722149851"/>
                    </a:ext>
                  </a:extLst>
                </a:gridCol>
                <a:gridCol w="2709333">
                  <a:extLst>
                    <a:ext uri="{9D8B030D-6E8A-4147-A177-3AD203B41FA5}">
                      <a16:colId xmlns:a16="http://schemas.microsoft.com/office/drawing/2014/main" val="4085275771"/>
                    </a:ext>
                  </a:extLst>
                </a:gridCol>
                <a:gridCol w="2709333">
                  <a:extLst>
                    <a:ext uri="{9D8B030D-6E8A-4147-A177-3AD203B41FA5}">
                      <a16:colId xmlns:a16="http://schemas.microsoft.com/office/drawing/2014/main" val="3501066096"/>
                    </a:ext>
                  </a:extLst>
                </a:gridCol>
              </a:tblGrid>
              <a:tr h="939982">
                <a:tc>
                  <a:txBody>
                    <a:bodyPr/>
                    <a:lstStyle/>
                    <a:p>
                      <a:endParaRPr lang="en-US" dirty="0"/>
                    </a:p>
                  </a:txBody>
                  <a:tcPr/>
                </a:tc>
                <a:tc>
                  <a:txBody>
                    <a:bodyPr/>
                    <a:lstStyle/>
                    <a:p>
                      <a:pPr algn="ctr"/>
                      <a:r>
                        <a:rPr lang="en-US" sz="2800" b="0" dirty="0" smtClean="0">
                          <a:solidFill>
                            <a:schemeClr val="tx1"/>
                          </a:solidFill>
                        </a:rPr>
                        <a:t>1 (+</a:t>
                      </a:r>
                      <a:r>
                        <a:rPr lang="en-US" sz="2800" b="0" dirty="0" err="1" smtClean="0">
                          <a:solidFill>
                            <a:schemeClr val="tx1"/>
                          </a:solidFill>
                        </a:rPr>
                        <a:t>ve</a:t>
                      </a:r>
                      <a:r>
                        <a:rPr lang="en-US" sz="2800" b="0" dirty="0" smtClean="0">
                          <a:solidFill>
                            <a:schemeClr val="tx1"/>
                          </a:solidFill>
                        </a:rPr>
                        <a:t>)</a:t>
                      </a:r>
                      <a:endParaRPr lang="en-US" sz="2800" b="0" dirty="0">
                        <a:solidFill>
                          <a:schemeClr val="tx1"/>
                        </a:solidFill>
                      </a:endParaRPr>
                    </a:p>
                  </a:txBody>
                  <a:tcPr anchor="ctr"/>
                </a:tc>
                <a:tc>
                  <a:txBody>
                    <a:bodyPr/>
                    <a:lstStyle/>
                    <a:p>
                      <a:pPr algn="ctr"/>
                      <a:r>
                        <a:rPr lang="en-US" sz="2800" b="0" dirty="0" smtClean="0">
                          <a:solidFill>
                            <a:schemeClr val="tx1"/>
                          </a:solidFill>
                        </a:rPr>
                        <a:t>0 (-</a:t>
                      </a:r>
                      <a:r>
                        <a:rPr lang="en-US" sz="2800" b="0" dirty="0" err="1" smtClean="0">
                          <a:solidFill>
                            <a:schemeClr val="tx1"/>
                          </a:solidFill>
                        </a:rPr>
                        <a:t>ve</a:t>
                      </a:r>
                      <a:r>
                        <a:rPr lang="en-US" sz="2800" b="0" dirty="0" smtClean="0">
                          <a:solidFill>
                            <a:schemeClr val="tx1"/>
                          </a:solidFill>
                        </a:rPr>
                        <a:t>)</a:t>
                      </a:r>
                      <a:endParaRPr lang="en-US" sz="2800" b="0" dirty="0">
                        <a:solidFill>
                          <a:schemeClr val="tx1"/>
                        </a:solidFill>
                      </a:endParaRPr>
                    </a:p>
                  </a:txBody>
                  <a:tcPr anchor="ctr"/>
                </a:tc>
                <a:extLst>
                  <a:ext uri="{0D108BD9-81ED-4DB2-BD59-A6C34878D82A}">
                    <a16:rowId xmlns:a16="http://schemas.microsoft.com/office/drawing/2014/main" val="3697931387"/>
                  </a:ext>
                </a:extLst>
              </a:tr>
              <a:tr h="939982">
                <a:tc>
                  <a:txBody>
                    <a:bodyPr/>
                    <a:lstStyle/>
                    <a:p>
                      <a:pPr algn="ctr"/>
                      <a:r>
                        <a:rPr lang="en-US" sz="2800" dirty="0" smtClean="0"/>
                        <a:t>1</a:t>
                      </a:r>
                      <a:endParaRPr lang="en-US" sz="2800" dirty="0"/>
                    </a:p>
                  </a:txBody>
                  <a:tcPr anchor="ctr">
                    <a:solidFill>
                      <a:schemeClr val="accent1"/>
                    </a:solidFill>
                  </a:tcPr>
                </a:tc>
                <a:tc>
                  <a:txBody>
                    <a:bodyPr/>
                    <a:lstStyle/>
                    <a:p>
                      <a:pPr algn="ctr"/>
                      <a:r>
                        <a:rPr lang="en-US" sz="2800" dirty="0" smtClean="0"/>
                        <a:t>TP</a:t>
                      </a:r>
                      <a:endParaRPr lang="en-US" sz="2800" dirty="0"/>
                    </a:p>
                  </a:txBody>
                  <a:tcPr anchor="ctr"/>
                </a:tc>
                <a:tc>
                  <a:txBody>
                    <a:bodyPr/>
                    <a:lstStyle/>
                    <a:p>
                      <a:pPr algn="ctr"/>
                      <a:r>
                        <a:rPr lang="en-US" sz="2800" dirty="0" smtClean="0"/>
                        <a:t>FN</a:t>
                      </a:r>
                      <a:endParaRPr lang="en-US" sz="2800" dirty="0"/>
                    </a:p>
                  </a:txBody>
                  <a:tcPr anchor="ctr"/>
                </a:tc>
                <a:extLst>
                  <a:ext uri="{0D108BD9-81ED-4DB2-BD59-A6C34878D82A}">
                    <a16:rowId xmlns:a16="http://schemas.microsoft.com/office/drawing/2014/main" val="3610452233"/>
                  </a:ext>
                </a:extLst>
              </a:tr>
              <a:tr h="939982">
                <a:tc>
                  <a:txBody>
                    <a:bodyPr/>
                    <a:lstStyle/>
                    <a:p>
                      <a:pPr algn="ctr"/>
                      <a:r>
                        <a:rPr lang="en-US" sz="2800" dirty="0" smtClean="0"/>
                        <a:t>0</a:t>
                      </a:r>
                      <a:endParaRPr lang="en-US" sz="2800" dirty="0"/>
                    </a:p>
                  </a:txBody>
                  <a:tcPr anchor="ctr">
                    <a:solidFill>
                      <a:schemeClr val="accent1"/>
                    </a:solidFill>
                  </a:tcPr>
                </a:tc>
                <a:tc>
                  <a:txBody>
                    <a:bodyPr/>
                    <a:lstStyle/>
                    <a:p>
                      <a:pPr algn="ctr"/>
                      <a:r>
                        <a:rPr lang="en-US" sz="2800" dirty="0" smtClean="0"/>
                        <a:t>FP</a:t>
                      </a:r>
                      <a:endParaRPr lang="en-US" sz="2800" dirty="0"/>
                    </a:p>
                  </a:txBody>
                  <a:tcPr anchor="ctr"/>
                </a:tc>
                <a:tc>
                  <a:txBody>
                    <a:bodyPr/>
                    <a:lstStyle/>
                    <a:p>
                      <a:pPr algn="ctr"/>
                      <a:r>
                        <a:rPr lang="en-US" sz="2800" dirty="0" smtClean="0"/>
                        <a:t>TN</a:t>
                      </a:r>
                      <a:endParaRPr lang="en-US" sz="2800" dirty="0"/>
                    </a:p>
                  </a:txBody>
                  <a:tcPr anchor="ctr"/>
                </a:tc>
                <a:extLst>
                  <a:ext uri="{0D108BD9-81ED-4DB2-BD59-A6C34878D82A}">
                    <a16:rowId xmlns:a16="http://schemas.microsoft.com/office/drawing/2014/main" val="750834296"/>
                  </a:ext>
                </a:extLst>
              </a:tr>
            </a:tbl>
          </a:graphicData>
        </a:graphic>
      </p:graphicFrame>
      <p:sp>
        <p:nvSpPr>
          <p:cNvPr id="5" name="TextBox 4"/>
          <p:cNvSpPr txBox="1"/>
          <p:nvPr/>
        </p:nvSpPr>
        <p:spPr>
          <a:xfrm>
            <a:off x="2344995" y="2905434"/>
            <a:ext cx="973394" cy="461665"/>
          </a:xfrm>
          <a:prstGeom prst="rect">
            <a:avLst/>
          </a:prstGeom>
          <a:noFill/>
        </p:spPr>
        <p:txBody>
          <a:bodyPr wrap="square" rtlCol="0">
            <a:spAutoFit/>
          </a:bodyPr>
          <a:lstStyle/>
          <a:p>
            <a:pPr algn="ctr"/>
            <a:r>
              <a:rPr lang="en-US" sz="2400" dirty="0" smtClean="0"/>
              <a:t>Actual</a:t>
            </a:r>
            <a:endParaRPr lang="en-US" sz="2400" dirty="0"/>
          </a:p>
        </p:txBody>
      </p:sp>
      <p:sp>
        <p:nvSpPr>
          <p:cNvPr id="6" name="TextBox 5"/>
          <p:cNvSpPr txBox="1"/>
          <p:nvPr/>
        </p:nvSpPr>
        <p:spPr>
          <a:xfrm>
            <a:off x="3229893" y="2543788"/>
            <a:ext cx="1519087" cy="461665"/>
          </a:xfrm>
          <a:prstGeom prst="rect">
            <a:avLst/>
          </a:prstGeom>
          <a:noFill/>
        </p:spPr>
        <p:txBody>
          <a:bodyPr wrap="square" rtlCol="0">
            <a:spAutoFit/>
          </a:bodyPr>
          <a:lstStyle/>
          <a:p>
            <a:pPr algn="ctr"/>
            <a:r>
              <a:rPr lang="en-US" sz="2400" dirty="0" smtClean="0"/>
              <a:t>Predicted</a:t>
            </a:r>
            <a:endParaRPr lang="en-US" sz="2400" dirty="0"/>
          </a:p>
        </p:txBody>
      </p:sp>
      <p:cxnSp>
        <p:nvCxnSpPr>
          <p:cNvPr id="8" name="Straight Connector 7"/>
          <p:cNvCxnSpPr/>
          <p:nvPr/>
        </p:nvCxnSpPr>
        <p:spPr>
          <a:xfrm>
            <a:off x="2002504" y="2504220"/>
            <a:ext cx="2716981" cy="8590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5383159" y="4498261"/>
            <a:ext cx="4026310" cy="6489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23939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understand Confusion Matrix in details…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22604327"/>
              </p:ext>
            </p:extLst>
          </p:nvPr>
        </p:nvGraphicFramePr>
        <p:xfrm>
          <a:off x="2032000" y="2474724"/>
          <a:ext cx="8127999" cy="2819946"/>
        </p:xfrm>
        <a:graphic>
          <a:graphicData uri="http://schemas.openxmlformats.org/drawingml/2006/table">
            <a:tbl>
              <a:tblPr firstRow="1">
                <a:tableStyleId>{5C22544A-7EE6-4342-B048-85BDC9FD1C3A}</a:tableStyleId>
              </a:tblPr>
              <a:tblGrid>
                <a:gridCol w="2709333">
                  <a:extLst>
                    <a:ext uri="{9D8B030D-6E8A-4147-A177-3AD203B41FA5}">
                      <a16:colId xmlns:a16="http://schemas.microsoft.com/office/drawing/2014/main" val="3722149851"/>
                    </a:ext>
                  </a:extLst>
                </a:gridCol>
                <a:gridCol w="2709333">
                  <a:extLst>
                    <a:ext uri="{9D8B030D-6E8A-4147-A177-3AD203B41FA5}">
                      <a16:colId xmlns:a16="http://schemas.microsoft.com/office/drawing/2014/main" val="4085275771"/>
                    </a:ext>
                  </a:extLst>
                </a:gridCol>
                <a:gridCol w="2709333">
                  <a:extLst>
                    <a:ext uri="{9D8B030D-6E8A-4147-A177-3AD203B41FA5}">
                      <a16:colId xmlns:a16="http://schemas.microsoft.com/office/drawing/2014/main" val="3501066096"/>
                    </a:ext>
                  </a:extLst>
                </a:gridCol>
              </a:tblGrid>
              <a:tr h="939982">
                <a:tc>
                  <a:txBody>
                    <a:bodyPr/>
                    <a:lstStyle/>
                    <a:p>
                      <a:endParaRPr lang="en-US" dirty="0"/>
                    </a:p>
                  </a:txBody>
                  <a:tcPr/>
                </a:tc>
                <a:tc>
                  <a:txBody>
                    <a:bodyPr/>
                    <a:lstStyle/>
                    <a:p>
                      <a:pPr algn="ctr"/>
                      <a:r>
                        <a:rPr lang="en-US" sz="2800" b="0" dirty="0" smtClean="0">
                          <a:solidFill>
                            <a:schemeClr val="tx1"/>
                          </a:solidFill>
                        </a:rPr>
                        <a:t>1 (+</a:t>
                      </a:r>
                      <a:r>
                        <a:rPr lang="en-US" sz="2800" b="0" dirty="0" err="1" smtClean="0">
                          <a:solidFill>
                            <a:schemeClr val="tx1"/>
                          </a:solidFill>
                        </a:rPr>
                        <a:t>ve</a:t>
                      </a:r>
                      <a:r>
                        <a:rPr lang="en-US" sz="2800" b="0" dirty="0" smtClean="0">
                          <a:solidFill>
                            <a:schemeClr val="tx1"/>
                          </a:solidFill>
                        </a:rPr>
                        <a:t>)</a:t>
                      </a:r>
                      <a:endParaRPr lang="en-US" sz="2800" b="0" dirty="0">
                        <a:solidFill>
                          <a:schemeClr val="tx1"/>
                        </a:solidFill>
                      </a:endParaRPr>
                    </a:p>
                  </a:txBody>
                  <a:tcPr anchor="ctr"/>
                </a:tc>
                <a:tc>
                  <a:txBody>
                    <a:bodyPr/>
                    <a:lstStyle/>
                    <a:p>
                      <a:pPr algn="ctr"/>
                      <a:r>
                        <a:rPr lang="en-US" sz="2800" b="0" dirty="0" smtClean="0">
                          <a:solidFill>
                            <a:schemeClr val="tx1"/>
                          </a:solidFill>
                        </a:rPr>
                        <a:t>0 (-</a:t>
                      </a:r>
                      <a:r>
                        <a:rPr lang="en-US" sz="2800" b="0" dirty="0" err="1" smtClean="0">
                          <a:solidFill>
                            <a:schemeClr val="tx1"/>
                          </a:solidFill>
                        </a:rPr>
                        <a:t>ve</a:t>
                      </a:r>
                      <a:r>
                        <a:rPr lang="en-US" sz="2800" b="0" dirty="0" smtClean="0">
                          <a:solidFill>
                            <a:schemeClr val="tx1"/>
                          </a:solidFill>
                        </a:rPr>
                        <a:t>)</a:t>
                      </a:r>
                      <a:endParaRPr lang="en-US" sz="2800" b="0" dirty="0">
                        <a:solidFill>
                          <a:schemeClr val="tx1"/>
                        </a:solidFill>
                      </a:endParaRPr>
                    </a:p>
                  </a:txBody>
                  <a:tcPr anchor="ctr"/>
                </a:tc>
                <a:extLst>
                  <a:ext uri="{0D108BD9-81ED-4DB2-BD59-A6C34878D82A}">
                    <a16:rowId xmlns:a16="http://schemas.microsoft.com/office/drawing/2014/main" val="3697931387"/>
                  </a:ext>
                </a:extLst>
              </a:tr>
              <a:tr h="939982">
                <a:tc>
                  <a:txBody>
                    <a:bodyPr/>
                    <a:lstStyle/>
                    <a:p>
                      <a:pPr algn="ctr"/>
                      <a:r>
                        <a:rPr lang="en-US" sz="2800" dirty="0" smtClean="0"/>
                        <a:t>1</a:t>
                      </a:r>
                      <a:endParaRPr lang="en-US" sz="2800" dirty="0"/>
                    </a:p>
                  </a:txBody>
                  <a:tcPr anchor="ctr">
                    <a:solidFill>
                      <a:schemeClr val="accent1"/>
                    </a:solidFill>
                  </a:tcPr>
                </a:tc>
                <a:tc>
                  <a:txBody>
                    <a:bodyPr/>
                    <a:lstStyle/>
                    <a:p>
                      <a:pPr algn="ctr"/>
                      <a:r>
                        <a:rPr lang="en-US" sz="2800" dirty="0" smtClean="0"/>
                        <a:t>TP</a:t>
                      </a:r>
                      <a:endParaRPr lang="en-US" sz="2800" dirty="0"/>
                    </a:p>
                  </a:txBody>
                  <a:tcPr anchor="ctr"/>
                </a:tc>
                <a:tc>
                  <a:txBody>
                    <a:bodyPr/>
                    <a:lstStyle/>
                    <a:p>
                      <a:pPr algn="ctr"/>
                      <a:r>
                        <a:rPr lang="en-US" sz="2800" dirty="0" smtClean="0"/>
                        <a:t>FN</a:t>
                      </a:r>
                      <a:endParaRPr lang="en-US" sz="2800" dirty="0"/>
                    </a:p>
                  </a:txBody>
                  <a:tcPr anchor="ctr"/>
                </a:tc>
                <a:extLst>
                  <a:ext uri="{0D108BD9-81ED-4DB2-BD59-A6C34878D82A}">
                    <a16:rowId xmlns:a16="http://schemas.microsoft.com/office/drawing/2014/main" val="3610452233"/>
                  </a:ext>
                </a:extLst>
              </a:tr>
              <a:tr h="939982">
                <a:tc>
                  <a:txBody>
                    <a:bodyPr/>
                    <a:lstStyle/>
                    <a:p>
                      <a:pPr algn="ctr"/>
                      <a:r>
                        <a:rPr lang="en-US" sz="2800" dirty="0" smtClean="0"/>
                        <a:t>0</a:t>
                      </a:r>
                      <a:endParaRPr lang="en-US" sz="2800" dirty="0"/>
                    </a:p>
                  </a:txBody>
                  <a:tcPr anchor="ctr">
                    <a:solidFill>
                      <a:schemeClr val="accent1"/>
                    </a:solidFill>
                  </a:tcPr>
                </a:tc>
                <a:tc>
                  <a:txBody>
                    <a:bodyPr/>
                    <a:lstStyle/>
                    <a:p>
                      <a:pPr algn="ctr"/>
                      <a:r>
                        <a:rPr lang="en-US" sz="2800" dirty="0" smtClean="0"/>
                        <a:t>FP</a:t>
                      </a:r>
                      <a:endParaRPr lang="en-US" sz="2800" dirty="0"/>
                    </a:p>
                  </a:txBody>
                  <a:tcPr anchor="ctr"/>
                </a:tc>
                <a:tc>
                  <a:txBody>
                    <a:bodyPr/>
                    <a:lstStyle/>
                    <a:p>
                      <a:pPr algn="ctr"/>
                      <a:r>
                        <a:rPr lang="en-US" sz="2800" dirty="0" smtClean="0"/>
                        <a:t>TN</a:t>
                      </a:r>
                      <a:endParaRPr lang="en-US" sz="2800" dirty="0"/>
                    </a:p>
                  </a:txBody>
                  <a:tcPr anchor="ctr"/>
                </a:tc>
                <a:extLst>
                  <a:ext uri="{0D108BD9-81ED-4DB2-BD59-A6C34878D82A}">
                    <a16:rowId xmlns:a16="http://schemas.microsoft.com/office/drawing/2014/main" val="750834296"/>
                  </a:ext>
                </a:extLst>
              </a:tr>
            </a:tbl>
          </a:graphicData>
        </a:graphic>
      </p:graphicFrame>
      <p:sp>
        <p:nvSpPr>
          <p:cNvPr id="5" name="TextBox 4"/>
          <p:cNvSpPr txBox="1"/>
          <p:nvPr/>
        </p:nvSpPr>
        <p:spPr>
          <a:xfrm>
            <a:off x="2344995" y="2905434"/>
            <a:ext cx="973394" cy="461665"/>
          </a:xfrm>
          <a:prstGeom prst="rect">
            <a:avLst/>
          </a:prstGeom>
          <a:noFill/>
        </p:spPr>
        <p:txBody>
          <a:bodyPr wrap="square" rtlCol="0">
            <a:spAutoFit/>
          </a:bodyPr>
          <a:lstStyle/>
          <a:p>
            <a:pPr algn="ctr"/>
            <a:r>
              <a:rPr lang="en-US" sz="2400" dirty="0" smtClean="0"/>
              <a:t>Actual</a:t>
            </a:r>
            <a:endParaRPr lang="en-US" sz="2400" dirty="0"/>
          </a:p>
        </p:txBody>
      </p:sp>
      <p:sp>
        <p:nvSpPr>
          <p:cNvPr id="6" name="TextBox 5"/>
          <p:cNvSpPr txBox="1"/>
          <p:nvPr/>
        </p:nvSpPr>
        <p:spPr>
          <a:xfrm>
            <a:off x="3229893" y="2543788"/>
            <a:ext cx="1519087" cy="461665"/>
          </a:xfrm>
          <a:prstGeom prst="rect">
            <a:avLst/>
          </a:prstGeom>
          <a:noFill/>
        </p:spPr>
        <p:txBody>
          <a:bodyPr wrap="square" rtlCol="0">
            <a:spAutoFit/>
          </a:bodyPr>
          <a:lstStyle/>
          <a:p>
            <a:pPr algn="ctr"/>
            <a:r>
              <a:rPr lang="en-US" sz="2400" dirty="0" smtClean="0"/>
              <a:t>Predicted</a:t>
            </a:r>
            <a:endParaRPr lang="en-US" sz="2400" dirty="0"/>
          </a:p>
        </p:txBody>
      </p:sp>
      <p:cxnSp>
        <p:nvCxnSpPr>
          <p:cNvPr id="8" name="Straight Connector 7"/>
          <p:cNvCxnSpPr/>
          <p:nvPr/>
        </p:nvCxnSpPr>
        <p:spPr>
          <a:xfrm>
            <a:off x="2002504" y="2504220"/>
            <a:ext cx="2716981" cy="8590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5427404" y="3560232"/>
            <a:ext cx="4026310" cy="6489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92823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understand Confusion Matrix in details…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12597362"/>
              </p:ext>
            </p:extLst>
          </p:nvPr>
        </p:nvGraphicFramePr>
        <p:xfrm>
          <a:off x="2032000" y="2474724"/>
          <a:ext cx="8127999" cy="2819946"/>
        </p:xfrm>
        <a:graphic>
          <a:graphicData uri="http://schemas.openxmlformats.org/drawingml/2006/table">
            <a:tbl>
              <a:tblPr firstRow="1">
                <a:tableStyleId>{5C22544A-7EE6-4342-B048-85BDC9FD1C3A}</a:tableStyleId>
              </a:tblPr>
              <a:tblGrid>
                <a:gridCol w="2709333">
                  <a:extLst>
                    <a:ext uri="{9D8B030D-6E8A-4147-A177-3AD203B41FA5}">
                      <a16:colId xmlns:a16="http://schemas.microsoft.com/office/drawing/2014/main" val="3722149851"/>
                    </a:ext>
                  </a:extLst>
                </a:gridCol>
                <a:gridCol w="2709333">
                  <a:extLst>
                    <a:ext uri="{9D8B030D-6E8A-4147-A177-3AD203B41FA5}">
                      <a16:colId xmlns:a16="http://schemas.microsoft.com/office/drawing/2014/main" val="4085275771"/>
                    </a:ext>
                  </a:extLst>
                </a:gridCol>
                <a:gridCol w="2709333">
                  <a:extLst>
                    <a:ext uri="{9D8B030D-6E8A-4147-A177-3AD203B41FA5}">
                      <a16:colId xmlns:a16="http://schemas.microsoft.com/office/drawing/2014/main" val="3501066096"/>
                    </a:ext>
                  </a:extLst>
                </a:gridCol>
              </a:tblGrid>
              <a:tr h="939982">
                <a:tc>
                  <a:txBody>
                    <a:bodyPr/>
                    <a:lstStyle/>
                    <a:p>
                      <a:endParaRPr lang="en-US" dirty="0"/>
                    </a:p>
                  </a:txBody>
                  <a:tcPr/>
                </a:tc>
                <a:tc>
                  <a:txBody>
                    <a:bodyPr/>
                    <a:lstStyle/>
                    <a:p>
                      <a:pPr algn="ctr"/>
                      <a:r>
                        <a:rPr lang="en-US" sz="2800" b="0" dirty="0" smtClean="0">
                          <a:solidFill>
                            <a:schemeClr val="tx1"/>
                          </a:solidFill>
                        </a:rPr>
                        <a:t>1 (+</a:t>
                      </a:r>
                      <a:r>
                        <a:rPr lang="en-US" sz="2800" b="0" dirty="0" err="1" smtClean="0">
                          <a:solidFill>
                            <a:schemeClr val="tx1"/>
                          </a:solidFill>
                        </a:rPr>
                        <a:t>ve</a:t>
                      </a:r>
                      <a:r>
                        <a:rPr lang="en-US" sz="2800" b="0" dirty="0" smtClean="0">
                          <a:solidFill>
                            <a:schemeClr val="tx1"/>
                          </a:solidFill>
                        </a:rPr>
                        <a:t>)</a:t>
                      </a:r>
                      <a:endParaRPr lang="en-US" sz="2800" b="0" dirty="0">
                        <a:solidFill>
                          <a:schemeClr val="tx1"/>
                        </a:solidFill>
                      </a:endParaRPr>
                    </a:p>
                  </a:txBody>
                  <a:tcPr anchor="ctr"/>
                </a:tc>
                <a:tc>
                  <a:txBody>
                    <a:bodyPr/>
                    <a:lstStyle/>
                    <a:p>
                      <a:pPr algn="ctr"/>
                      <a:r>
                        <a:rPr lang="en-US" sz="2800" b="0" dirty="0" smtClean="0">
                          <a:solidFill>
                            <a:schemeClr val="tx1"/>
                          </a:solidFill>
                        </a:rPr>
                        <a:t>0 (-</a:t>
                      </a:r>
                      <a:r>
                        <a:rPr lang="en-US" sz="2800" b="0" dirty="0" err="1" smtClean="0">
                          <a:solidFill>
                            <a:schemeClr val="tx1"/>
                          </a:solidFill>
                        </a:rPr>
                        <a:t>ve</a:t>
                      </a:r>
                      <a:r>
                        <a:rPr lang="en-US" sz="2800" b="0" dirty="0" smtClean="0">
                          <a:solidFill>
                            <a:schemeClr val="tx1"/>
                          </a:solidFill>
                        </a:rPr>
                        <a:t>)</a:t>
                      </a:r>
                      <a:endParaRPr lang="en-US" sz="2800" b="0" dirty="0">
                        <a:solidFill>
                          <a:schemeClr val="tx1"/>
                        </a:solidFill>
                      </a:endParaRPr>
                    </a:p>
                  </a:txBody>
                  <a:tcPr anchor="ctr"/>
                </a:tc>
                <a:extLst>
                  <a:ext uri="{0D108BD9-81ED-4DB2-BD59-A6C34878D82A}">
                    <a16:rowId xmlns:a16="http://schemas.microsoft.com/office/drawing/2014/main" val="3697931387"/>
                  </a:ext>
                </a:extLst>
              </a:tr>
              <a:tr h="939982">
                <a:tc>
                  <a:txBody>
                    <a:bodyPr/>
                    <a:lstStyle/>
                    <a:p>
                      <a:pPr algn="ctr"/>
                      <a:r>
                        <a:rPr lang="en-US" sz="2800" dirty="0" smtClean="0"/>
                        <a:t>1</a:t>
                      </a:r>
                      <a:endParaRPr lang="en-US" sz="2800" dirty="0"/>
                    </a:p>
                  </a:txBody>
                  <a:tcPr anchor="ctr">
                    <a:solidFill>
                      <a:schemeClr val="accent1"/>
                    </a:solidFill>
                  </a:tcPr>
                </a:tc>
                <a:tc>
                  <a:txBody>
                    <a:bodyPr/>
                    <a:lstStyle/>
                    <a:p>
                      <a:pPr algn="ctr"/>
                      <a:r>
                        <a:rPr lang="en-US" sz="2800" dirty="0" smtClean="0"/>
                        <a:t>TP</a:t>
                      </a:r>
                      <a:endParaRPr lang="en-US" sz="2800" dirty="0"/>
                    </a:p>
                  </a:txBody>
                  <a:tcPr anchor="ctr"/>
                </a:tc>
                <a:tc>
                  <a:txBody>
                    <a:bodyPr/>
                    <a:lstStyle/>
                    <a:p>
                      <a:pPr algn="ctr"/>
                      <a:r>
                        <a:rPr lang="en-US" sz="2800" dirty="0" smtClean="0"/>
                        <a:t>FN</a:t>
                      </a:r>
                      <a:endParaRPr lang="en-US" sz="2800" dirty="0"/>
                    </a:p>
                  </a:txBody>
                  <a:tcPr anchor="ctr"/>
                </a:tc>
                <a:extLst>
                  <a:ext uri="{0D108BD9-81ED-4DB2-BD59-A6C34878D82A}">
                    <a16:rowId xmlns:a16="http://schemas.microsoft.com/office/drawing/2014/main" val="3610452233"/>
                  </a:ext>
                </a:extLst>
              </a:tr>
              <a:tr h="939982">
                <a:tc>
                  <a:txBody>
                    <a:bodyPr/>
                    <a:lstStyle/>
                    <a:p>
                      <a:pPr algn="ctr"/>
                      <a:r>
                        <a:rPr lang="en-US" sz="2800" dirty="0" smtClean="0"/>
                        <a:t>0</a:t>
                      </a:r>
                      <a:endParaRPr lang="en-US" sz="2800" dirty="0"/>
                    </a:p>
                  </a:txBody>
                  <a:tcPr anchor="ctr">
                    <a:solidFill>
                      <a:schemeClr val="accent1"/>
                    </a:solidFill>
                  </a:tcPr>
                </a:tc>
                <a:tc>
                  <a:txBody>
                    <a:bodyPr/>
                    <a:lstStyle/>
                    <a:p>
                      <a:pPr algn="ctr"/>
                      <a:r>
                        <a:rPr lang="en-US" sz="2800" dirty="0" smtClean="0"/>
                        <a:t>FP</a:t>
                      </a:r>
                      <a:endParaRPr lang="en-US" sz="2800" dirty="0"/>
                    </a:p>
                  </a:txBody>
                  <a:tcPr anchor="ctr"/>
                </a:tc>
                <a:tc>
                  <a:txBody>
                    <a:bodyPr/>
                    <a:lstStyle/>
                    <a:p>
                      <a:pPr algn="ctr"/>
                      <a:r>
                        <a:rPr lang="en-US" sz="2800" dirty="0" smtClean="0"/>
                        <a:t>TN</a:t>
                      </a:r>
                      <a:endParaRPr lang="en-US" sz="2800" dirty="0"/>
                    </a:p>
                  </a:txBody>
                  <a:tcPr anchor="ctr"/>
                </a:tc>
                <a:extLst>
                  <a:ext uri="{0D108BD9-81ED-4DB2-BD59-A6C34878D82A}">
                    <a16:rowId xmlns:a16="http://schemas.microsoft.com/office/drawing/2014/main" val="750834296"/>
                  </a:ext>
                </a:extLst>
              </a:tr>
            </a:tbl>
          </a:graphicData>
        </a:graphic>
      </p:graphicFrame>
      <p:sp>
        <p:nvSpPr>
          <p:cNvPr id="5" name="TextBox 4"/>
          <p:cNvSpPr txBox="1"/>
          <p:nvPr/>
        </p:nvSpPr>
        <p:spPr>
          <a:xfrm>
            <a:off x="2344995" y="2905434"/>
            <a:ext cx="973394" cy="461665"/>
          </a:xfrm>
          <a:prstGeom prst="rect">
            <a:avLst/>
          </a:prstGeom>
          <a:noFill/>
        </p:spPr>
        <p:txBody>
          <a:bodyPr wrap="square" rtlCol="0">
            <a:spAutoFit/>
          </a:bodyPr>
          <a:lstStyle/>
          <a:p>
            <a:pPr algn="ctr"/>
            <a:r>
              <a:rPr lang="en-US" sz="2400" dirty="0" smtClean="0"/>
              <a:t>Actual</a:t>
            </a:r>
            <a:endParaRPr lang="en-US" sz="2400" dirty="0"/>
          </a:p>
        </p:txBody>
      </p:sp>
      <p:sp>
        <p:nvSpPr>
          <p:cNvPr id="6" name="TextBox 5"/>
          <p:cNvSpPr txBox="1"/>
          <p:nvPr/>
        </p:nvSpPr>
        <p:spPr>
          <a:xfrm>
            <a:off x="3229893" y="2543788"/>
            <a:ext cx="1519087" cy="461665"/>
          </a:xfrm>
          <a:prstGeom prst="rect">
            <a:avLst/>
          </a:prstGeom>
          <a:noFill/>
        </p:spPr>
        <p:txBody>
          <a:bodyPr wrap="square" rtlCol="0">
            <a:spAutoFit/>
          </a:bodyPr>
          <a:lstStyle/>
          <a:p>
            <a:pPr algn="ctr"/>
            <a:r>
              <a:rPr lang="en-US" sz="2400" dirty="0" smtClean="0"/>
              <a:t>Predicted</a:t>
            </a:r>
            <a:endParaRPr lang="en-US" sz="2400" dirty="0"/>
          </a:p>
        </p:txBody>
      </p:sp>
      <p:cxnSp>
        <p:nvCxnSpPr>
          <p:cNvPr id="8" name="Straight Connector 7"/>
          <p:cNvCxnSpPr/>
          <p:nvPr/>
        </p:nvCxnSpPr>
        <p:spPr>
          <a:xfrm>
            <a:off x="2002504" y="2504220"/>
            <a:ext cx="2716981" cy="8590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rot="5400000">
            <a:off x="5287292" y="3996814"/>
            <a:ext cx="1622321" cy="6489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33466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understand Confusion Matrix in details…</a:t>
            </a:r>
            <a:endParaRPr lang="en-US" dirty="0"/>
          </a:p>
        </p:txBody>
      </p:sp>
      <p:graphicFrame>
        <p:nvGraphicFramePr>
          <p:cNvPr id="4" name="Table 3"/>
          <p:cNvGraphicFramePr>
            <a:graphicFrameLocks noGrp="1"/>
          </p:cNvGraphicFramePr>
          <p:nvPr/>
        </p:nvGraphicFramePr>
        <p:xfrm>
          <a:off x="2032000" y="2474724"/>
          <a:ext cx="8127999" cy="2819946"/>
        </p:xfrm>
        <a:graphic>
          <a:graphicData uri="http://schemas.openxmlformats.org/drawingml/2006/table">
            <a:tbl>
              <a:tblPr firstRow="1">
                <a:tableStyleId>{5C22544A-7EE6-4342-B048-85BDC9FD1C3A}</a:tableStyleId>
              </a:tblPr>
              <a:tblGrid>
                <a:gridCol w="2709333">
                  <a:extLst>
                    <a:ext uri="{9D8B030D-6E8A-4147-A177-3AD203B41FA5}">
                      <a16:colId xmlns:a16="http://schemas.microsoft.com/office/drawing/2014/main" val="3722149851"/>
                    </a:ext>
                  </a:extLst>
                </a:gridCol>
                <a:gridCol w="2709333">
                  <a:extLst>
                    <a:ext uri="{9D8B030D-6E8A-4147-A177-3AD203B41FA5}">
                      <a16:colId xmlns:a16="http://schemas.microsoft.com/office/drawing/2014/main" val="4085275771"/>
                    </a:ext>
                  </a:extLst>
                </a:gridCol>
                <a:gridCol w="2709333">
                  <a:extLst>
                    <a:ext uri="{9D8B030D-6E8A-4147-A177-3AD203B41FA5}">
                      <a16:colId xmlns:a16="http://schemas.microsoft.com/office/drawing/2014/main" val="3501066096"/>
                    </a:ext>
                  </a:extLst>
                </a:gridCol>
              </a:tblGrid>
              <a:tr h="939982">
                <a:tc>
                  <a:txBody>
                    <a:bodyPr/>
                    <a:lstStyle/>
                    <a:p>
                      <a:endParaRPr lang="en-US" dirty="0"/>
                    </a:p>
                  </a:txBody>
                  <a:tcPr/>
                </a:tc>
                <a:tc>
                  <a:txBody>
                    <a:bodyPr/>
                    <a:lstStyle/>
                    <a:p>
                      <a:pPr algn="ctr"/>
                      <a:r>
                        <a:rPr lang="en-US" sz="2800" b="0" dirty="0" smtClean="0">
                          <a:solidFill>
                            <a:schemeClr val="tx1"/>
                          </a:solidFill>
                        </a:rPr>
                        <a:t>1 (+</a:t>
                      </a:r>
                      <a:r>
                        <a:rPr lang="en-US" sz="2800" b="0" dirty="0" err="1" smtClean="0">
                          <a:solidFill>
                            <a:schemeClr val="tx1"/>
                          </a:solidFill>
                        </a:rPr>
                        <a:t>ve</a:t>
                      </a:r>
                      <a:r>
                        <a:rPr lang="en-US" sz="2800" b="0" dirty="0" smtClean="0">
                          <a:solidFill>
                            <a:schemeClr val="tx1"/>
                          </a:solidFill>
                        </a:rPr>
                        <a:t>)</a:t>
                      </a:r>
                      <a:endParaRPr lang="en-US" sz="2800" b="0" dirty="0">
                        <a:solidFill>
                          <a:schemeClr val="tx1"/>
                        </a:solidFill>
                      </a:endParaRPr>
                    </a:p>
                  </a:txBody>
                  <a:tcPr anchor="ctr"/>
                </a:tc>
                <a:tc>
                  <a:txBody>
                    <a:bodyPr/>
                    <a:lstStyle/>
                    <a:p>
                      <a:pPr algn="ctr"/>
                      <a:r>
                        <a:rPr lang="en-US" sz="2800" b="0" dirty="0" smtClean="0">
                          <a:solidFill>
                            <a:schemeClr val="tx1"/>
                          </a:solidFill>
                        </a:rPr>
                        <a:t>0 (-</a:t>
                      </a:r>
                      <a:r>
                        <a:rPr lang="en-US" sz="2800" b="0" dirty="0" err="1" smtClean="0">
                          <a:solidFill>
                            <a:schemeClr val="tx1"/>
                          </a:solidFill>
                        </a:rPr>
                        <a:t>ve</a:t>
                      </a:r>
                      <a:r>
                        <a:rPr lang="en-US" sz="2800" b="0" dirty="0" smtClean="0">
                          <a:solidFill>
                            <a:schemeClr val="tx1"/>
                          </a:solidFill>
                        </a:rPr>
                        <a:t>)</a:t>
                      </a:r>
                      <a:endParaRPr lang="en-US" sz="2800" b="0" dirty="0">
                        <a:solidFill>
                          <a:schemeClr val="tx1"/>
                        </a:solidFill>
                      </a:endParaRPr>
                    </a:p>
                  </a:txBody>
                  <a:tcPr anchor="ctr"/>
                </a:tc>
                <a:extLst>
                  <a:ext uri="{0D108BD9-81ED-4DB2-BD59-A6C34878D82A}">
                    <a16:rowId xmlns:a16="http://schemas.microsoft.com/office/drawing/2014/main" val="3697931387"/>
                  </a:ext>
                </a:extLst>
              </a:tr>
              <a:tr h="939982">
                <a:tc>
                  <a:txBody>
                    <a:bodyPr/>
                    <a:lstStyle/>
                    <a:p>
                      <a:pPr algn="ctr"/>
                      <a:r>
                        <a:rPr lang="en-US" sz="2800" dirty="0" smtClean="0"/>
                        <a:t>1</a:t>
                      </a:r>
                      <a:endParaRPr lang="en-US" sz="2800" dirty="0"/>
                    </a:p>
                  </a:txBody>
                  <a:tcPr anchor="ctr">
                    <a:solidFill>
                      <a:schemeClr val="accent1"/>
                    </a:solidFill>
                  </a:tcPr>
                </a:tc>
                <a:tc>
                  <a:txBody>
                    <a:bodyPr/>
                    <a:lstStyle/>
                    <a:p>
                      <a:pPr algn="ctr"/>
                      <a:r>
                        <a:rPr lang="en-US" sz="2800" dirty="0" smtClean="0"/>
                        <a:t>TP</a:t>
                      </a:r>
                      <a:endParaRPr lang="en-US" sz="2800" dirty="0"/>
                    </a:p>
                  </a:txBody>
                  <a:tcPr anchor="ctr"/>
                </a:tc>
                <a:tc>
                  <a:txBody>
                    <a:bodyPr/>
                    <a:lstStyle/>
                    <a:p>
                      <a:pPr algn="ctr"/>
                      <a:r>
                        <a:rPr lang="en-US" sz="2800" dirty="0" smtClean="0"/>
                        <a:t>FN</a:t>
                      </a:r>
                      <a:endParaRPr lang="en-US" sz="2800" dirty="0"/>
                    </a:p>
                  </a:txBody>
                  <a:tcPr anchor="ctr"/>
                </a:tc>
                <a:extLst>
                  <a:ext uri="{0D108BD9-81ED-4DB2-BD59-A6C34878D82A}">
                    <a16:rowId xmlns:a16="http://schemas.microsoft.com/office/drawing/2014/main" val="3610452233"/>
                  </a:ext>
                </a:extLst>
              </a:tr>
              <a:tr h="939982">
                <a:tc>
                  <a:txBody>
                    <a:bodyPr/>
                    <a:lstStyle/>
                    <a:p>
                      <a:pPr algn="ctr"/>
                      <a:r>
                        <a:rPr lang="en-US" sz="2800" dirty="0" smtClean="0"/>
                        <a:t>0</a:t>
                      </a:r>
                      <a:endParaRPr lang="en-US" sz="2800" dirty="0"/>
                    </a:p>
                  </a:txBody>
                  <a:tcPr anchor="ctr">
                    <a:solidFill>
                      <a:schemeClr val="accent1"/>
                    </a:solidFill>
                  </a:tcPr>
                </a:tc>
                <a:tc>
                  <a:txBody>
                    <a:bodyPr/>
                    <a:lstStyle/>
                    <a:p>
                      <a:pPr algn="ctr"/>
                      <a:r>
                        <a:rPr lang="en-US" sz="2800" dirty="0" smtClean="0"/>
                        <a:t>FP</a:t>
                      </a:r>
                      <a:endParaRPr lang="en-US" sz="2800" dirty="0"/>
                    </a:p>
                  </a:txBody>
                  <a:tcPr anchor="ctr"/>
                </a:tc>
                <a:tc>
                  <a:txBody>
                    <a:bodyPr/>
                    <a:lstStyle/>
                    <a:p>
                      <a:pPr algn="ctr"/>
                      <a:r>
                        <a:rPr lang="en-US" sz="2800" dirty="0" smtClean="0"/>
                        <a:t>TN</a:t>
                      </a:r>
                      <a:endParaRPr lang="en-US" sz="2800" dirty="0"/>
                    </a:p>
                  </a:txBody>
                  <a:tcPr anchor="ctr"/>
                </a:tc>
                <a:extLst>
                  <a:ext uri="{0D108BD9-81ED-4DB2-BD59-A6C34878D82A}">
                    <a16:rowId xmlns:a16="http://schemas.microsoft.com/office/drawing/2014/main" val="750834296"/>
                  </a:ext>
                </a:extLst>
              </a:tr>
            </a:tbl>
          </a:graphicData>
        </a:graphic>
      </p:graphicFrame>
      <p:sp>
        <p:nvSpPr>
          <p:cNvPr id="5" name="TextBox 4"/>
          <p:cNvSpPr txBox="1"/>
          <p:nvPr/>
        </p:nvSpPr>
        <p:spPr>
          <a:xfrm>
            <a:off x="2344995" y="2905434"/>
            <a:ext cx="973394" cy="461665"/>
          </a:xfrm>
          <a:prstGeom prst="rect">
            <a:avLst/>
          </a:prstGeom>
          <a:noFill/>
        </p:spPr>
        <p:txBody>
          <a:bodyPr wrap="square" rtlCol="0">
            <a:spAutoFit/>
          </a:bodyPr>
          <a:lstStyle/>
          <a:p>
            <a:pPr algn="ctr"/>
            <a:r>
              <a:rPr lang="en-US" sz="2400" dirty="0" smtClean="0"/>
              <a:t>Actual</a:t>
            </a:r>
            <a:endParaRPr lang="en-US" sz="2400" dirty="0"/>
          </a:p>
        </p:txBody>
      </p:sp>
      <p:sp>
        <p:nvSpPr>
          <p:cNvPr id="6" name="TextBox 5"/>
          <p:cNvSpPr txBox="1"/>
          <p:nvPr/>
        </p:nvSpPr>
        <p:spPr>
          <a:xfrm>
            <a:off x="3229893" y="2543788"/>
            <a:ext cx="1519087" cy="461665"/>
          </a:xfrm>
          <a:prstGeom prst="rect">
            <a:avLst/>
          </a:prstGeom>
          <a:noFill/>
        </p:spPr>
        <p:txBody>
          <a:bodyPr wrap="square" rtlCol="0">
            <a:spAutoFit/>
          </a:bodyPr>
          <a:lstStyle/>
          <a:p>
            <a:pPr algn="ctr"/>
            <a:r>
              <a:rPr lang="en-US" sz="2400" dirty="0" smtClean="0"/>
              <a:t>Predicted</a:t>
            </a:r>
            <a:endParaRPr lang="en-US" sz="2400" dirty="0"/>
          </a:p>
        </p:txBody>
      </p:sp>
      <p:cxnSp>
        <p:nvCxnSpPr>
          <p:cNvPr id="8" name="Straight Connector 7"/>
          <p:cNvCxnSpPr/>
          <p:nvPr/>
        </p:nvCxnSpPr>
        <p:spPr>
          <a:xfrm>
            <a:off x="2002504" y="2504220"/>
            <a:ext cx="2716981" cy="8590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12933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just use accuracy?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16827644"/>
              </p:ext>
            </p:extLst>
          </p:nvPr>
        </p:nvGraphicFramePr>
        <p:xfrm>
          <a:off x="838200" y="3182646"/>
          <a:ext cx="5193891" cy="1861302"/>
        </p:xfrm>
        <a:graphic>
          <a:graphicData uri="http://schemas.openxmlformats.org/drawingml/2006/table">
            <a:tbl>
              <a:tblPr firstRow="1">
                <a:tableStyleId>{5C22544A-7EE6-4342-B048-85BDC9FD1C3A}</a:tableStyleId>
              </a:tblPr>
              <a:tblGrid>
                <a:gridCol w="1731297">
                  <a:extLst>
                    <a:ext uri="{9D8B030D-6E8A-4147-A177-3AD203B41FA5}">
                      <a16:colId xmlns:a16="http://schemas.microsoft.com/office/drawing/2014/main" val="3722149851"/>
                    </a:ext>
                  </a:extLst>
                </a:gridCol>
                <a:gridCol w="1731297">
                  <a:extLst>
                    <a:ext uri="{9D8B030D-6E8A-4147-A177-3AD203B41FA5}">
                      <a16:colId xmlns:a16="http://schemas.microsoft.com/office/drawing/2014/main" val="4085275771"/>
                    </a:ext>
                  </a:extLst>
                </a:gridCol>
                <a:gridCol w="1731297">
                  <a:extLst>
                    <a:ext uri="{9D8B030D-6E8A-4147-A177-3AD203B41FA5}">
                      <a16:colId xmlns:a16="http://schemas.microsoft.com/office/drawing/2014/main" val="3501066096"/>
                    </a:ext>
                  </a:extLst>
                </a:gridCol>
              </a:tblGrid>
              <a:tr h="620434">
                <a:tc>
                  <a:txBody>
                    <a:bodyPr/>
                    <a:lstStyle/>
                    <a:p>
                      <a:endParaRPr lang="en-US" dirty="0"/>
                    </a:p>
                  </a:txBody>
                  <a:tcPr/>
                </a:tc>
                <a:tc>
                  <a:txBody>
                    <a:bodyPr/>
                    <a:lstStyle/>
                    <a:p>
                      <a:pPr algn="ctr"/>
                      <a:r>
                        <a:rPr lang="en-US" sz="2800" b="0" dirty="0" smtClean="0">
                          <a:solidFill>
                            <a:schemeClr val="tx1"/>
                          </a:solidFill>
                        </a:rPr>
                        <a:t>1 (+</a:t>
                      </a:r>
                      <a:r>
                        <a:rPr lang="en-US" sz="2800" b="0" dirty="0" err="1" smtClean="0">
                          <a:solidFill>
                            <a:schemeClr val="tx1"/>
                          </a:solidFill>
                        </a:rPr>
                        <a:t>ve</a:t>
                      </a:r>
                      <a:r>
                        <a:rPr lang="en-US" sz="2800" b="0" dirty="0" smtClean="0">
                          <a:solidFill>
                            <a:schemeClr val="tx1"/>
                          </a:solidFill>
                        </a:rPr>
                        <a:t>)</a:t>
                      </a:r>
                      <a:endParaRPr lang="en-US" sz="2800" b="0" dirty="0">
                        <a:solidFill>
                          <a:schemeClr val="tx1"/>
                        </a:solidFill>
                      </a:endParaRPr>
                    </a:p>
                  </a:txBody>
                  <a:tcPr anchor="ctr"/>
                </a:tc>
                <a:tc>
                  <a:txBody>
                    <a:bodyPr/>
                    <a:lstStyle/>
                    <a:p>
                      <a:pPr algn="ctr"/>
                      <a:r>
                        <a:rPr lang="en-US" sz="2800" b="0" dirty="0" smtClean="0">
                          <a:solidFill>
                            <a:schemeClr val="tx1"/>
                          </a:solidFill>
                        </a:rPr>
                        <a:t>0 (-</a:t>
                      </a:r>
                      <a:r>
                        <a:rPr lang="en-US" sz="2800" b="0" dirty="0" err="1" smtClean="0">
                          <a:solidFill>
                            <a:schemeClr val="tx1"/>
                          </a:solidFill>
                        </a:rPr>
                        <a:t>ve</a:t>
                      </a:r>
                      <a:r>
                        <a:rPr lang="en-US" sz="2800" b="0" dirty="0" smtClean="0">
                          <a:solidFill>
                            <a:schemeClr val="tx1"/>
                          </a:solidFill>
                        </a:rPr>
                        <a:t>)</a:t>
                      </a:r>
                      <a:endParaRPr lang="en-US" sz="2800" b="0" dirty="0">
                        <a:solidFill>
                          <a:schemeClr val="tx1"/>
                        </a:solidFill>
                      </a:endParaRPr>
                    </a:p>
                  </a:txBody>
                  <a:tcPr anchor="ctr"/>
                </a:tc>
                <a:extLst>
                  <a:ext uri="{0D108BD9-81ED-4DB2-BD59-A6C34878D82A}">
                    <a16:rowId xmlns:a16="http://schemas.microsoft.com/office/drawing/2014/main" val="3697931387"/>
                  </a:ext>
                </a:extLst>
              </a:tr>
              <a:tr h="620434">
                <a:tc>
                  <a:txBody>
                    <a:bodyPr/>
                    <a:lstStyle/>
                    <a:p>
                      <a:pPr algn="ctr"/>
                      <a:r>
                        <a:rPr lang="en-US" sz="2800" dirty="0" smtClean="0"/>
                        <a:t>1</a:t>
                      </a:r>
                      <a:endParaRPr lang="en-US" sz="2800" dirty="0"/>
                    </a:p>
                  </a:txBody>
                  <a:tcPr anchor="ctr">
                    <a:solidFill>
                      <a:schemeClr val="accent1"/>
                    </a:solidFill>
                  </a:tcPr>
                </a:tc>
                <a:tc>
                  <a:txBody>
                    <a:bodyPr/>
                    <a:lstStyle/>
                    <a:p>
                      <a:pPr algn="ctr"/>
                      <a:r>
                        <a:rPr lang="en-US" sz="2800" i="1" dirty="0" smtClean="0"/>
                        <a:t>5</a:t>
                      </a:r>
                      <a:endParaRPr lang="en-US" sz="2800" i="1" dirty="0"/>
                    </a:p>
                  </a:txBody>
                  <a:tcPr anchor="ctr"/>
                </a:tc>
                <a:tc>
                  <a:txBody>
                    <a:bodyPr/>
                    <a:lstStyle/>
                    <a:p>
                      <a:pPr algn="ctr"/>
                      <a:r>
                        <a:rPr lang="en-US" sz="2800" dirty="0" smtClean="0"/>
                        <a:t>5</a:t>
                      </a:r>
                      <a:endParaRPr lang="en-US" sz="2800" dirty="0"/>
                    </a:p>
                  </a:txBody>
                  <a:tcPr anchor="ctr"/>
                </a:tc>
                <a:extLst>
                  <a:ext uri="{0D108BD9-81ED-4DB2-BD59-A6C34878D82A}">
                    <a16:rowId xmlns:a16="http://schemas.microsoft.com/office/drawing/2014/main" val="3610452233"/>
                  </a:ext>
                </a:extLst>
              </a:tr>
              <a:tr h="620434">
                <a:tc>
                  <a:txBody>
                    <a:bodyPr/>
                    <a:lstStyle/>
                    <a:p>
                      <a:pPr algn="ctr"/>
                      <a:r>
                        <a:rPr lang="en-US" sz="2800" dirty="0" smtClean="0"/>
                        <a:t>0</a:t>
                      </a:r>
                      <a:endParaRPr lang="en-US" sz="2800" dirty="0"/>
                    </a:p>
                  </a:txBody>
                  <a:tcPr anchor="ctr">
                    <a:solidFill>
                      <a:schemeClr val="accent1"/>
                    </a:solidFill>
                  </a:tcPr>
                </a:tc>
                <a:tc>
                  <a:txBody>
                    <a:bodyPr/>
                    <a:lstStyle/>
                    <a:p>
                      <a:pPr algn="ctr"/>
                      <a:r>
                        <a:rPr lang="en-US" sz="2800" dirty="0" smtClean="0"/>
                        <a:t>10</a:t>
                      </a:r>
                      <a:endParaRPr lang="en-US" sz="2800" dirty="0"/>
                    </a:p>
                  </a:txBody>
                  <a:tcPr anchor="ctr"/>
                </a:tc>
                <a:tc>
                  <a:txBody>
                    <a:bodyPr/>
                    <a:lstStyle/>
                    <a:p>
                      <a:pPr algn="ctr"/>
                      <a:r>
                        <a:rPr lang="en-US" sz="2800" dirty="0" smtClean="0"/>
                        <a:t>90</a:t>
                      </a:r>
                      <a:endParaRPr lang="en-US" sz="2800" dirty="0"/>
                    </a:p>
                  </a:txBody>
                  <a:tcPr anchor="ctr"/>
                </a:tc>
                <a:extLst>
                  <a:ext uri="{0D108BD9-81ED-4DB2-BD59-A6C34878D82A}">
                    <a16:rowId xmlns:a16="http://schemas.microsoft.com/office/drawing/2014/main" val="750834296"/>
                  </a:ext>
                </a:extLst>
              </a:tr>
            </a:tbl>
          </a:graphicData>
        </a:graphic>
      </p:graphicFrame>
      <p:sp>
        <p:nvSpPr>
          <p:cNvPr id="5" name="TextBox 4"/>
          <p:cNvSpPr txBox="1"/>
          <p:nvPr/>
        </p:nvSpPr>
        <p:spPr>
          <a:xfrm>
            <a:off x="627001" y="3421629"/>
            <a:ext cx="1426423" cy="338554"/>
          </a:xfrm>
          <a:prstGeom prst="rect">
            <a:avLst/>
          </a:prstGeom>
          <a:noFill/>
        </p:spPr>
        <p:txBody>
          <a:bodyPr wrap="square" rtlCol="0">
            <a:spAutoFit/>
          </a:bodyPr>
          <a:lstStyle/>
          <a:p>
            <a:pPr algn="ctr"/>
            <a:r>
              <a:rPr lang="en-US" sz="1600" dirty="0" smtClean="0"/>
              <a:t>Spam</a:t>
            </a:r>
            <a:endParaRPr lang="en-US" sz="1600" dirty="0"/>
          </a:p>
        </p:txBody>
      </p:sp>
      <p:sp>
        <p:nvSpPr>
          <p:cNvPr id="6" name="TextBox 5"/>
          <p:cNvSpPr txBox="1"/>
          <p:nvPr/>
        </p:nvSpPr>
        <p:spPr>
          <a:xfrm>
            <a:off x="1327356" y="3212141"/>
            <a:ext cx="1247028" cy="338554"/>
          </a:xfrm>
          <a:prstGeom prst="rect">
            <a:avLst/>
          </a:prstGeom>
          <a:noFill/>
        </p:spPr>
        <p:txBody>
          <a:bodyPr wrap="square" rtlCol="0">
            <a:spAutoFit/>
          </a:bodyPr>
          <a:lstStyle/>
          <a:p>
            <a:pPr algn="ctr"/>
            <a:r>
              <a:rPr lang="en-US" sz="1600" dirty="0" smtClean="0"/>
              <a:t>Non-spam</a:t>
            </a:r>
            <a:endParaRPr lang="en-US" sz="1600" dirty="0"/>
          </a:p>
        </p:txBody>
      </p:sp>
      <p:cxnSp>
        <p:nvCxnSpPr>
          <p:cNvPr id="8" name="Straight Connector 7"/>
          <p:cNvCxnSpPr/>
          <p:nvPr/>
        </p:nvCxnSpPr>
        <p:spPr>
          <a:xfrm>
            <a:off x="808704" y="3212141"/>
            <a:ext cx="1736183" cy="5670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08704" y="1873045"/>
            <a:ext cx="5223387" cy="646331"/>
          </a:xfrm>
          <a:prstGeom prst="rect">
            <a:avLst/>
          </a:prstGeom>
          <a:noFill/>
        </p:spPr>
        <p:txBody>
          <a:bodyPr wrap="square" rtlCol="0">
            <a:spAutoFit/>
          </a:bodyPr>
          <a:lstStyle/>
          <a:p>
            <a:r>
              <a:rPr lang="en-US" dirty="0" smtClean="0"/>
              <a:t>Lets consider a spam classifier, where we have 10 spams in the test data</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91255067"/>
              </p:ext>
            </p:extLst>
          </p:nvPr>
        </p:nvGraphicFramePr>
        <p:xfrm>
          <a:off x="6432755" y="3182646"/>
          <a:ext cx="5193891" cy="1861302"/>
        </p:xfrm>
        <a:graphic>
          <a:graphicData uri="http://schemas.openxmlformats.org/drawingml/2006/table">
            <a:tbl>
              <a:tblPr firstRow="1">
                <a:tableStyleId>{5C22544A-7EE6-4342-B048-85BDC9FD1C3A}</a:tableStyleId>
              </a:tblPr>
              <a:tblGrid>
                <a:gridCol w="1731297">
                  <a:extLst>
                    <a:ext uri="{9D8B030D-6E8A-4147-A177-3AD203B41FA5}">
                      <a16:colId xmlns:a16="http://schemas.microsoft.com/office/drawing/2014/main" val="3722149851"/>
                    </a:ext>
                  </a:extLst>
                </a:gridCol>
                <a:gridCol w="1731297">
                  <a:extLst>
                    <a:ext uri="{9D8B030D-6E8A-4147-A177-3AD203B41FA5}">
                      <a16:colId xmlns:a16="http://schemas.microsoft.com/office/drawing/2014/main" val="4085275771"/>
                    </a:ext>
                  </a:extLst>
                </a:gridCol>
                <a:gridCol w="1731297">
                  <a:extLst>
                    <a:ext uri="{9D8B030D-6E8A-4147-A177-3AD203B41FA5}">
                      <a16:colId xmlns:a16="http://schemas.microsoft.com/office/drawing/2014/main" val="3501066096"/>
                    </a:ext>
                  </a:extLst>
                </a:gridCol>
              </a:tblGrid>
              <a:tr h="620434">
                <a:tc>
                  <a:txBody>
                    <a:bodyPr/>
                    <a:lstStyle/>
                    <a:p>
                      <a:endParaRPr lang="en-US" dirty="0"/>
                    </a:p>
                  </a:txBody>
                  <a:tcPr/>
                </a:tc>
                <a:tc>
                  <a:txBody>
                    <a:bodyPr/>
                    <a:lstStyle/>
                    <a:p>
                      <a:pPr algn="ctr"/>
                      <a:r>
                        <a:rPr lang="en-US" sz="2800" b="0" dirty="0" smtClean="0">
                          <a:solidFill>
                            <a:schemeClr val="tx1"/>
                          </a:solidFill>
                        </a:rPr>
                        <a:t>1 (+</a:t>
                      </a:r>
                      <a:r>
                        <a:rPr lang="en-US" sz="2800" b="0" dirty="0" err="1" smtClean="0">
                          <a:solidFill>
                            <a:schemeClr val="tx1"/>
                          </a:solidFill>
                        </a:rPr>
                        <a:t>ve</a:t>
                      </a:r>
                      <a:r>
                        <a:rPr lang="en-US" sz="2800" b="0" dirty="0" smtClean="0">
                          <a:solidFill>
                            <a:schemeClr val="tx1"/>
                          </a:solidFill>
                        </a:rPr>
                        <a:t>)</a:t>
                      </a:r>
                      <a:endParaRPr lang="en-US" sz="2800" b="0" dirty="0">
                        <a:solidFill>
                          <a:schemeClr val="tx1"/>
                        </a:solidFill>
                      </a:endParaRPr>
                    </a:p>
                  </a:txBody>
                  <a:tcPr anchor="ctr"/>
                </a:tc>
                <a:tc>
                  <a:txBody>
                    <a:bodyPr/>
                    <a:lstStyle/>
                    <a:p>
                      <a:pPr algn="ctr"/>
                      <a:r>
                        <a:rPr lang="en-US" sz="2800" b="0" dirty="0" smtClean="0">
                          <a:solidFill>
                            <a:schemeClr val="tx1"/>
                          </a:solidFill>
                        </a:rPr>
                        <a:t>0 (-</a:t>
                      </a:r>
                      <a:r>
                        <a:rPr lang="en-US" sz="2800" b="0" dirty="0" err="1" smtClean="0">
                          <a:solidFill>
                            <a:schemeClr val="tx1"/>
                          </a:solidFill>
                        </a:rPr>
                        <a:t>ve</a:t>
                      </a:r>
                      <a:r>
                        <a:rPr lang="en-US" sz="2800" b="0" dirty="0" smtClean="0">
                          <a:solidFill>
                            <a:schemeClr val="tx1"/>
                          </a:solidFill>
                        </a:rPr>
                        <a:t>)</a:t>
                      </a:r>
                      <a:endParaRPr lang="en-US" sz="2800" b="0" dirty="0">
                        <a:solidFill>
                          <a:schemeClr val="tx1"/>
                        </a:solidFill>
                      </a:endParaRPr>
                    </a:p>
                  </a:txBody>
                  <a:tcPr anchor="ctr"/>
                </a:tc>
                <a:extLst>
                  <a:ext uri="{0D108BD9-81ED-4DB2-BD59-A6C34878D82A}">
                    <a16:rowId xmlns:a16="http://schemas.microsoft.com/office/drawing/2014/main" val="3697931387"/>
                  </a:ext>
                </a:extLst>
              </a:tr>
              <a:tr h="620434">
                <a:tc>
                  <a:txBody>
                    <a:bodyPr/>
                    <a:lstStyle/>
                    <a:p>
                      <a:pPr algn="ctr"/>
                      <a:r>
                        <a:rPr lang="en-US" sz="2800" dirty="0" smtClean="0"/>
                        <a:t>1</a:t>
                      </a:r>
                      <a:endParaRPr lang="en-US" sz="2800" dirty="0"/>
                    </a:p>
                  </a:txBody>
                  <a:tcPr anchor="ctr">
                    <a:solidFill>
                      <a:schemeClr val="accent1"/>
                    </a:solidFill>
                  </a:tcPr>
                </a:tc>
                <a:tc>
                  <a:txBody>
                    <a:bodyPr/>
                    <a:lstStyle/>
                    <a:p>
                      <a:pPr algn="ctr"/>
                      <a:r>
                        <a:rPr lang="en-US" sz="2800" dirty="0" smtClean="0"/>
                        <a:t>5</a:t>
                      </a:r>
                      <a:endParaRPr lang="en-US" sz="2800" dirty="0"/>
                    </a:p>
                  </a:txBody>
                  <a:tcPr anchor="ctr"/>
                </a:tc>
                <a:tc>
                  <a:txBody>
                    <a:bodyPr/>
                    <a:lstStyle/>
                    <a:p>
                      <a:pPr algn="ctr"/>
                      <a:r>
                        <a:rPr lang="en-US" sz="2800" i="1" dirty="0" smtClean="0"/>
                        <a:t>5</a:t>
                      </a:r>
                      <a:endParaRPr lang="en-US" sz="2800" i="1" dirty="0"/>
                    </a:p>
                  </a:txBody>
                  <a:tcPr anchor="ctr"/>
                </a:tc>
                <a:extLst>
                  <a:ext uri="{0D108BD9-81ED-4DB2-BD59-A6C34878D82A}">
                    <a16:rowId xmlns:a16="http://schemas.microsoft.com/office/drawing/2014/main" val="3610452233"/>
                  </a:ext>
                </a:extLst>
              </a:tr>
              <a:tr h="620434">
                <a:tc>
                  <a:txBody>
                    <a:bodyPr/>
                    <a:lstStyle/>
                    <a:p>
                      <a:pPr algn="ctr"/>
                      <a:r>
                        <a:rPr lang="en-US" sz="2800" dirty="0" smtClean="0"/>
                        <a:t>0</a:t>
                      </a:r>
                      <a:endParaRPr lang="en-US" sz="2800" dirty="0"/>
                    </a:p>
                  </a:txBody>
                  <a:tcPr anchor="ctr">
                    <a:solidFill>
                      <a:schemeClr val="accent1"/>
                    </a:solidFill>
                  </a:tcPr>
                </a:tc>
                <a:tc>
                  <a:txBody>
                    <a:bodyPr/>
                    <a:lstStyle/>
                    <a:p>
                      <a:pPr algn="ctr"/>
                      <a:r>
                        <a:rPr lang="en-US" sz="2800" dirty="0" smtClean="0"/>
                        <a:t>10</a:t>
                      </a:r>
                      <a:endParaRPr lang="en-US" sz="2800" dirty="0"/>
                    </a:p>
                  </a:txBody>
                  <a:tcPr anchor="ctr"/>
                </a:tc>
                <a:tc>
                  <a:txBody>
                    <a:bodyPr/>
                    <a:lstStyle/>
                    <a:p>
                      <a:pPr algn="ctr"/>
                      <a:r>
                        <a:rPr lang="en-US" sz="2800" dirty="0" smtClean="0"/>
                        <a:t>90</a:t>
                      </a:r>
                      <a:endParaRPr lang="en-US" sz="2800" dirty="0"/>
                    </a:p>
                  </a:txBody>
                  <a:tcPr anchor="ctr"/>
                </a:tc>
                <a:extLst>
                  <a:ext uri="{0D108BD9-81ED-4DB2-BD59-A6C34878D82A}">
                    <a16:rowId xmlns:a16="http://schemas.microsoft.com/office/drawing/2014/main" val="750834296"/>
                  </a:ext>
                </a:extLst>
              </a:tr>
            </a:tbl>
          </a:graphicData>
        </a:graphic>
      </p:graphicFrame>
      <p:sp>
        <p:nvSpPr>
          <p:cNvPr id="11" name="TextBox 10"/>
          <p:cNvSpPr txBox="1"/>
          <p:nvPr/>
        </p:nvSpPr>
        <p:spPr>
          <a:xfrm>
            <a:off x="6221556" y="3421629"/>
            <a:ext cx="1426423" cy="338554"/>
          </a:xfrm>
          <a:prstGeom prst="rect">
            <a:avLst/>
          </a:prstGeom>
          <a:noFill/>
        </p:spPr>
        <p:txBody>
          <a:bodyPr wrap="square" rtlCol="0">
            <a:spAutoFit/>
          </a:bodyPr>
          <a:lstStyle/>
          <a:p>
            <a:pPr algn="ctr"/>
            <a:r>
              <a:rPr lang="en-US" sz="1600" dirty="0" smtClean="0"/>
              <a:t>Cancer</a:t>
            </a:r>
            <a:endParaRPr lang="en-US" sz="1600" dirty="0"/>
          </a:p>
        </p:txBody>
      </p:sp>
      <p:sp>
        <p:nvSpPr>
          <p:cNvPr id="12" name="TextBox 11"/>
          <p:cNvSpPr txBox="1"/>
          <p:nvPr/>
        </p:nvSpPr>
        <p:spPr>
          <a:xfrm>
            <a:off x="6921911" y="3212141"/>
            <a:ext cx="1247028" cy="338554"/>
          </a:xfrm>
          <a:prstGeom prst="rect">
            <a:avLst/>
          </a:prstGeom>
          <a:noFill/>
        </p:spPr>
        <p:txBody>
          <a:bodyPr wrap="square" rtlCol="0">
            <a:spAutoFit/>
          </a:bodyPr>
          <a:lstStyle/>
          <a:p>
            <a:pPr algn="ctr"/>
            <a:r>
              <a:rPr lang="en-US" sz="1600" dirty="0" smtClean="0"/>
              <a:t>No Cancer</a:t>
            </a:r>
            <a:endParaRPr lang="en-US" sz="1600" dirty="0"/>
          </a:p>
        </p:txBody>
      </p:sp>
      <p:cxnSp>
        <p:nvCxnSpPr>
          <p:cNvPr id="13" name="Straight Connector 12"/>
          <p:cNvCxnSpPr/>
          <p:nvPr/>
        </p:nvCxnSpPr>
        <p:spPr>
          <a:xfrm>
            <a:off x="6403259" y="3212141"/>
            <a:ext cx="1736183" cy="5670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403259" y="1873045"/>
            <a:ext cx="5223387" cy="646331"/>
          </a:xfrm>
          <a:prstGeom prst="rect">
            <a:avLst/>
          </a:prstGeom>
          <a:noFill/>
        </p:spPr>
        <p:txBody>
          <a:bodyPr wrap="square" rtlCol="0">
            <a:spAutoFit/>
          </a:bodyPr>
          <a:lstStyle/>
          <a:p>
            <a:r>
              <a:rPr lang="en-US" dirty="0" smtClean="0"/>
              <a:t>Lets consider a cancer patients classifier, where we have 10 cancer patients in the test data</a:t>
            </a:r>
            <a:endParaRPr lang="en-US" dirty="0"/>
          </a:p>
        </p:txBody>
      </p:sp>
    </p:spTree>
    <p:extLst>
      <p:ext uri="{BB962C8B-B14F-4D97-AF65-F5344CB8AC3E}">
        <p14:creationId xmlns:p14="http://schemas.microsoft.com/office/powerpoint/2010/main" val="17419280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just use accuracy?</a:t>
            </a:r>
            <a:endParaRPr lang="en-US" dirty="0"/>
          </a:p>
        </p:txBody>
      </p:sp>
      <p:graphicFrame>
        <p:nvGraphicFramePr>
          <p:cNvPr id="4" name="Table 3"/>
          <p:cNvGraphicFramePr>
            <a:graphicFrameLocks noGrp="1"/>
          </p:cNvGraphicFramePr>
          <p:nvPr/>
        </p:nvGraphicFramePr>
        <p:xfrm>
          <a:off x="838200" y="3182646"/>
          <a:ext cx="5193891" cy="1861302"/>
        </p:xfrm>
        <a:graphic>
          <a:graphicData uri="http://schemas.openxmlformats.org/drawingml/2006/table">
            <a:tbl>
              <a:tblPr firstRow="1">
                <a:tableStyleId>{5C22544A-7EE6-4342-B048-85BDC9FD1C3A}</a:tableStyleId>
              </a:tblPr>
              <a:tblGrid>
                <a:gridCol w="1731297">
                  <a:extLst>
                    <a:ext uri="{9D8B030D-6E8A-4147-A177-3AD203B41FA5}">
                      <a16:colId xmlns:a16="http://schemas.microsoft.com/office/drawing/2014/main" val="3722149851"/>
                    </a:ext>
                  </a:extLst>
                </a:gridCol>
                <a:gridCol w="1731297">
                  <a:extLst>
                    <a:ext uri="{9D8B030D-6E8A-4147-A177-3AD203B41FA5}">
                      <a16:colId xmlns:a16="http://schemas.microsoft.com/office/drawing/2014/main" val="4085275771"/>
                    </a:ext>
                  </a:extLst>
                </a:gridCol>
                <a:gridCol w="1731297">
                  <a:extLst>
                    <a:ext uri="{9D8B030D-6E8A-4147-A177-3AD203B41FA5}">
                      <a16:colId xmlns:a16="http://schemas.microsoft.com/office/drawing/2014/main" val="3501066096"/>
                    </a:ext>
                  </a:extLst>
                </a:gridCol>
              </a:tblGrid>
              <a:tr h="620434">
                <a:tc>
                  <a:txBody>
                    <a:bodyPr/>
                    <a:lstStyle/>
                    <a:p>
                      <a:endParaRPr lang="en-US" dirty="0"/>
                    </a:p>
                  </a:txBody>
                  <a:tcPr/>
                </a:tc>
                <a:tc>
                  <a:txBody>
                    <a:bodyPr/>
                    <a:lstStyle/>
                    <a:p>
                      <a:pPr algn="ctr"/>
                      <a:r>
                        <a:rPr lang="en-US" sz="2800" b="0" dirty="0" smtClean="0">
                          <a:solidFill>
                            <a:schemeClr val="tx1"/>
                          </a:solidFill>
                        </a:rPr>
                        <a:t>1 (+</a:t>
                      </a:r>
                      <a:r>
                        <a:rPr lang="en-US" sz="2800" b="0" dirty="0" err="1" smtClean="0">
                          <a:solidFill>
                            <a:schemeClr val="tx1"/>
                          </a:solidFill>
                        </a:rPr>
                        <a:t>ve</a:t>
                      </a:r>
                      <a:r>
                        <a:rPr lang="en-US" sz="2800" b="0" dirty="0" smtClean="0">
                          <a:solidFill>
                            <a:schemeClr val="tx1"/>
                          </a:solidFill>
                        </a:rPr>
                        <a:t>)</a:t>
                      </a:r>
                      <a:endParaRPr lang="en-US" sz="2800" b="0" dirty="0">
                        <a:solidFill>
                          <a:schemeClr val="tx1"/>
                        </a:solidFill>
                      </a:endParaRPr>
                    </a:p>
                  </a:txBody>
                  <a:tcPr anchor="ctr"/>
                </a:tc>
                <a:tc>
                  <a:txBody>
                    <a:bodyPr/>
                    <a:lstStyle/>
                    <a:p>
                      <a:pPr algn="ctr"/>
                      <a:r>
                        <a:rPr lang="en-US" sz="2800" b="0" dirty="0" smtClean="0">
                          <a:solidFill>
                            <a:schemeClr val="tx1"/>
                          </a:solidFill>
                        </a:rPr>
                        <a:t>0 (-</a:t>
                      </a:r>
                      <a:r>
                        <a:rPr lang="en-US" sz="2800" b="0" dirty="0" err="1" smtClean="0">
                          <a:solidFill>
                            <a:schemeClr val="tx1"/>
                          </a:solidFill>
                        </a:rPr>
                        <a:t>ve</a:t>
                      </a:r>
                      <a:r>
                        <a:rPr lang="en-US" sz="2800" b="0" dirty="0" smtClean="0">
                          <a:solidFill>
                            <a:schemeClr val="tx1"/>
                          </a:solidFill>
                        </a:rPr>
                        <a:t>)</a:t>
                      </a:r>
                      <a:endParaRPr lang="en-US" sz="2800" b="0" dirty="0">
                        <a:solidFill>
                          <a:schemeClr val="tx1"/>
                        </a:solidFill>
                      </a:endParaRPr>
                    </a:p>
                  </a:txBody>
                  <a:tcPr anchor="ctr"/>
                </a:tc>
                <a:extLst>
                  <a:ext uri="{0D108BD9-81ED-4DB2-BD59-A6C34878D82A}">
                    <a16:rowId xmlns:a16="http://schemas.microsoft.com/office/drawing/2014/main" val="3697931387"/>
                  </a:ext>
                </a:extLst>
              </a:tr>
              <a:tr h="620434">
                <a:tc>
                  <a:txBody>
                    <a:bodyPr/>
                    <a:lstStyle/>
                    <a:p>
                      <a:pPr algn="ctr"/>
                      <a:r>
                        <a:rPr lang="en-US" sz="2800" dirty="0" smtClean="0"/>
                        <a:t>1</a:t>
                      </a:r>
                      <a:endParaRPr lang="en-US" sz="2800" dirty="0"/>
                    </a:p>
                  </a:txBody>
                  <a:tcPr anchor="ctr">
                    <a:solidFill>
                      <a:schemeClr val="accent1"/>
                    </a:solidFill>
                  </a:tcPr>
                </a:tc>
                <a:tc>
                  <a:txBody>
                    <a:bodyPr/>
                    <a:lstStyle/>
                    <a:p>
                      <a:pPr algn="ctr"/>
                      <a:r>
                        <a:rPr lang="en-US" sz="2800" i="1" dirty="0" smtClean="0"/>
                        <a:t>5</a:t>
                      </a:r>
                      <a:endParaRPr lang="en-US" sz="2800" i="1" dirty="0"/>
                    </a:p>
                  </a:txBody>
                  <a:tcPr anchor="ctr"/>
                </a:tc>
                <a:tc>
                  <a:txBody>
                    <a:bodyPr/>
                    <a:lstStyle/>
                    <a:p>
                      <a:pPr algn="ctr"/>
                      <a:r>
                        <a:rPr lang="en-US" sz="2800" dirty="0" smtClean="0"/>
                        <a:t>5</a:t>
                      </a:r>
                      <a:endParaRPr lang="en-US" sz="2800" dirty="0"/>
                    </a:p>
                  </a:txBody>
                  <a:tcPr anchor="ctr"/>
                </a:tc>
                <a:extLst>
                  <a:ext uri="{0D108BD9-81ED-4DB2-BD59-A6C34878D82A}">
                    <a16:rowId xmlns:a16="http://schemas.microsoft.com/office/drawing/2014/main" val="3610452233"/>
                  </a:ext>
                </a:extLst>
              </a:tr>
              <a:tr h="620434">
                <a:tc>
                  <a:txBody>
                    <a:bodyPr/>
                    <a:lstStyle/>
                    <a:p>
                      <a:pPr algn="ctr"/>
                      <a:r>
                        <a:rPr lang="en-US" sz="2800" dirty="0" smtClean="0"/>
                        <a:t>0</a:t>
                      </a:r>
                      <a:endParaRPr lang="en-US" sz="2800" dirty="0"/>
                    </a:p>
                  </a:txBody>
                  <a:tcPr anchor="ctr">
                    <a:solidFill>
                      <a:schemeClr val="accent1"/>
                    </a:solidFill>
                  </a:tcPr>
                </a:tc>
                <a:tc>
                  <a:txBody>
                    <a:bodyPr/>
                    <a:lstStyle/>
                    <a:p>
                      <a:pPr algn="ctr"/>
                      <a:r>
                        <a:rPr lang="en-US" sz="2800" dirty="0" smtClean="0"/>
                        <a:t>10</a:t>
                      </a:r>
                      <a:endParaRPr lang="en-US" sz="2800" dirty="0"/>
                    </a:p>
                  </a:txBody>
                  <a:tcPr anchor="ctr"/>
                </a:tc>
                <a:tc>
                  <a:txBody>
                    <a:bodyPr/>
                    <a:lstStyle/>
                    <a:p>
                      <a:pPr algn="ctr"/>
                      <a:r>
                        <a:rPr lang="en-US" sz="2800" dirty="0" smtClean="0"/>
                        <a:t>90</a:t>
                      </a:r>
                      <a:endParaRPr lang="en-US" sz="2800" dirty="0"/>
                    </a:p>
                  </a:txBody>
                  <a:tcPr anchor="ctr"/>
                </a:tc>
                <a:extLst>
                  <a:ext uri="{0D108BD9-81ED-4DB2-BD59-A6C34878D82A}">
                    <a16:rowId xmlns:a16="http://schemas.microsoft.com/office/drawing/2014/main" val="750834296"/>
                  </a:ext>
                </a:extLst>
              </a:tr>
            </a:tbl>
          </a:graphicData>
        </a:graphic>
      </p:graphicFrame>
      <p:sp>
        <p:nvSpPr>
          <p:cNvPr id="5" name="TextBox 4"/>
          <p:cNvSpPr txBox="1"/>
          <p:nvPr/>
        </p:nvSpPr>
        <p:spPr>
          <a:xfrm>
            <a:off x="627001" y="3421629"/>
            <a:ext cx="1426423" cy="338554"/>
          </a:xfrm>
          <a:prstGeom prst="rect">
            <a:avLst/>
          </a:prstGeom>
          <a:noFill/>
        </p:spPr>
        <p:txBody>
          <a:bodyPr wrap="square" rtlCol="0">
            <a:spAutoFit/>
          </a:bodyPr>
          <a:lstStyle/>
          <a:p>
            <a:pPr algn="ctr"/>
            <a:r>
              <a:rPr lang="en-US" sz="1600" dirty="0" smtClean="0"/>
              <a:t>Spam</a:t>
            </a:r>
            <a:endParaRPr lang="en-US" sz="1600" dirty="0"/>
          </a:p>
        </p:txBody>
      </p:sp>
      <p:sp>
        <p:nvSpPr>
          <p:cNvPr id="6" name="TextBox 5"/>
          <p:cNvSpPr txBox="1"/>
          <p:nvPr/>
        </p:nvSpPr>
        <p:spPr>
          <a:xfrm>
            <a:off x="1327356" y="3212141"/>
            <a:ext cx="1247028" cy="338554"/>
          </a:xfrm>
          <a:prstGeom prst="rect">
            <a:avLst/>
          </a:prstGeom>
          <a:noFill/>
        </p:spPr>
        <p:txBody>
          <a:bodyPr wrap="square" rtlCol="0">
            <a:spAutoFit/>
          </a:bodyPr>
          <a:lstStyle/>
          <a:p>
            <a:pPr algn="ctr"/>
            <a:r>
              <a:rPr lang="en-US" sz="1600" dirty="0" smtClean="0"/>
              <a:t>Non-spam</a:t>
            </a:r>
            <a:endParaRPr lang="en-US" sz="1600" dirty="0"/>
          </a:p>
        </p:txBody>
      </p:sp>
      <p:cxnSp>
        <p:nvCxnSpPr>
          <p:cNvPr id="8" name="Straight Connector 7"/>
          <p:cNvCxnSpPr/>
          <p:nvPr/>
        </p:nvCxnSpPr>
        <p:spPr>
          <a:xfrm>
            <a:off x="808704" y="3212141"/>
            <a:ext cx="1736183" cy="5670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08704" y="1873045"/>
            <a:ext cx="5223387" cy="369332"/>
          </a:xfrm>
          <a:prstGeom prst="rect">
            <a:avLst/>
          </a:prstGeom>
          <a:noFill/>
        </p:spPr>
        <p:txBody>
          <a:bodyPr wrap="square" rtlCol="0">
            <a:spAutoFit/>
          </a:bodyPr>
          <a:lstStyle/>
          <a:p>
            <a:r>
              <a:rPr lang="en-US" dirty="0" smtClean="0"/>
              <a:t>What is the precision &amp; recall in these cases?</a:t>
            </a:r>
            <a:endParaRPr lang="en-US" dirty="0"/>
          </a:p>
        </p:txBody>
      </p:sp>
      <p:graphicFrame>
        <p:nvGraphicFramePr>
          <p:cNvPr id="10" name="Table 9"/>
          <p:cNvGraphicFramePr>
            <a:graphicFrameLocks noGrp="1"/>
          </p:cNvGraphicFramePr>
          <p:nvPr/>
        </p:nvGraphicFramePr>
        <p:xfrm>
          <a:off x="6432755" y="3182646"/>
          <a:ext cx="5193891" cy="1861302"/>
        </p:xfrm>
        <a:graphic>
          <a:graphicData uri="http://schemas.openxmlformats.org/drawingml/2006/table">
            <a:tbl>
              <a:tblPr firstRow="1">
                <a:tableStyleId>{5C22544A-7EE6-4342-B048-85BDC9FD1C3A}</a:tableStyleId>
              </a:tblPr>
              <a:tblGrid>
                <a:gridCol w="1731297">
                  <a:extLst>
                    <a:ext uri="{9D8B030D-6E8A-4147-A177-3AD203B41FA5}">
                      <a16:colId xmlns:a16="http://schemas.microsoft.com/office/drawing/2014/main" val="3722149851"/>
                    </a:ext>
                  </a:extLst>
                </a:gridCol>
                <a:gridCol w="1731297">
                  <a:extLst>
                    <a:ext uri="{9D8B030D-6E8A-4147-A177-3AD203B41FA5}">
                      <a16:colId xmlns:a16="http://schemas.microsoft.com/office/drawing/2014/main" val="4085275771"/>
                    </a:ext>
                  </a:extLst>
                </a:gridCol>
                <a:gridCol w="1731297">
                  <a:extLst>
                    <a:ext uri="{9D8B030D-6E8A-4147-A177-3AD203B41FA5}">
                      <a16:colId xmlns:a16="http://schemas.microsoft.com/office/drawing/2014/main" val="3501066096"/>
                    </a:ext>
                  </a:extLst>
                </a:gridCol>
              </a:tblGrid>
              <a:tr h="620434">
                <a:tc>
                  <a:txBody>
                    <a:bodyPr/>
                    <a:lstStyle/>
                    <a:p>
                      <a:endParaRPr lang="en-US" dirty="0"/>
                    </a:p>
                  </a:txBody>
                  <a:tcPr/>
                </a:tc>
                <a:tc>
                  <a:txBody>
                    <a:bodyPr/>
                    <a:lstStyle/>
                    <a:p>
                      <a:pPr algn="ctr"/>
                      <a:r>
                        <a:rPr lang="en-US" sz="2800" b="0" dirty="0" smtClean="0">
                          <a:solidFill>
                            <a:schemeClr val="tx1"/>
                          </a:solidFill>
                        </a:rPr>
                        <a:t>1 (+</a:t>
                      </a:r>
                      <a:r>
                        <a:rPr lang="en-US" sz="2800" b="0" dirty="0" err="1" smtClean="0">
                          <a:solidFill>
                            <a:schemeClr val="tx1"/>
                          </a:solidFill>
                        </a:rPr>
                        <a:t>ve</a:t>
                      </a:r>
                      <a:r>
                        <a:rPr lang="en-US" sz="2800" b="0" dirty="0" smtClean="0">
                          <a:solidFill>
                            <a:schemeClr val="tx1"/>
                          </a:solidFill>
                        </a:rPr>
                        <a:t>)</a:t>
                      </a:r>
                      <a:endParaRPr lang="en-US" sz="2800" b="0" dirty="0">
                        <a:solidFill>
                          <a:schemeClr val="tx1"/>
                        </a:solidFill>
                      </a:endParaRPr>
                    </a:p>
                  </a:txBody>
                  <a:tcPr anchor="ctr"/>
                </a:tc>
                <a:tc>
                  <a:txBody>
                    <a:bodyPr/>
                    <a:lstStyle/>
                    <a:p>
                      <a:pPr algn="ctr"/>
                      <a:r>
                        <a:rPr lang="en-US" sz="2800" b="0" dirty="0" smtClean="0">
                          <a:solidFill>
                            <a:schemeClr val="tx1"/>
                          </a:solidFill>
                        </a:rPr>
                        <a:t>0 (-</a:t>
                      </a:r>
                      <a:r>
                        <a:rPr lang="en-US" sz="2800" b="0" dirty="0" err="1" smtClean="0">
                          <a:solidFill>
                            <a:schemeClr val="tx1"/>
                          </a:solidFill>
                        </a:rPr>
                        <a:t>ve</a:t>
                      </a:r>
                      <a:r>
                        <a:rPr lang="en-US" sz="2800" b="0" dirty="0" smtClean="0">
                          <a:solidFill>
                            <a:schemeClr val="tx1"/>
                          </a:solidFill>
                        </a:rPr>
                        <a:t>)</a:t>
                      </a:r>
                      <a:endParaRPr lang="en-US" sz="2800" b="0" dirty="0">
                        <a:solidFill>
                          <a:schemeClr val="tx1"/>
                        </a:solidFill>
                      </a:endParaRPr>
                    </a:p>
                  </a:txBody>
                  <a:tcPr anchor="ctr"/>
                </a:tc>
                <a:extLst>
                  <a:ext uri="{0D108BD9-81ED-4DB2-BD59-A6C34878D82A}">
                    <a16:rowId xmlns:a16="http://schemas.microsoft.com/office/drawing/2014/main" val="3697931387"/>
                  </a:ext>
                </a:extLst>
              </a:tr>
              <a:tr h="620434">
                <a:tc>
                  <a:txBody>
                    <a:bodyPr/>
                    <a:lstStyle/>
                    <a:p>
                      <a:pPr algn="ctr"/>
                      <a:r>
                        <a:rPr lang="en-US" sz="2800" dirty="0" smtClean="0"/>
                        <a:t>1</a:t>
                      </a:r>
                      <a:endParaRPr lang="en-US" sz="2800" dirty="0"/>
                    </a:p>
                  </a:txBody>
                  <a:tcPr anchor="ctr">
                    <a:solidFill>
                      <a:schemeClr val="accent1"/>
                    </a:solidFill>
                  </a:tcPr>
                </a:tc>
                <a:tc>
                  <a:txBody>
                    <a:bodyPr/>
                    <a:lstStyle/>
                    <a:p>
                      <a:pPr algn="ctr"/>
                      <a:r>
                        <a:rPr lang="en-US" sz="2800" dirty="0" smtClean="0"/>
                        <a:t>5</a:t>
                      </a:r>
                      <a:endParaRPr lang="en-US" sz="2800" dirty="0"/>
                    </a:p>
                  </a:txBody>
                  <a:tcPr anchor="ctr"/>
                </a:tc>
                <a:tc>
                  <a:txBody>
                    <a:bodyPr/>
                    <a:lstStyle/>
                    <a:p>
                      <a:pPr algn="ctr"/>
                      <a:r>
                        <a:rPr lang="en-US" sz="2800" i="1" dirty="0" smtClean="0"/>
                        <a:t>5</a:t>
                      </a:r>
                      <a:endParaRPr lang="en-US" sz="2800" i="1" dirty="0"/>
                    </a:p>
                  </a:txBody>
                  <a:tcPr anchor="ctr"/>
                </a:tc>
                <a:extLst>
                  <a:ext uri="{0D108BD9-81ED-4DB2-BD59-A6C34878D82A}">
                    <a16:rowId xmlns:a16="http://schemas.microsoft.com/office/drawing/2014/main" val="3610452233"/>
                  </a:ext>
                </a:extLst>
              </a:tr>
              <a:tr h="620434">
                <a:tc>
                  <a:txBody>
                    <a:bodyPr/>
                    <a:lstStyle/>
                    <a:p>
                      <a:pPr algn="ctr"/>
                      <a:r>
                        <a:rPr lang="en-US" sz="2800" dirty="0" smtClean="0"/>
                        <a:t>0</a:t>
                      </a:r>
                      <a:endParaRPr lang="en-US" sz="2800" dirty="0"/>
                    </a:p>
                  </a:txBody>
                  <a:tcPr anchor="ctr">
                    <a:solidFill>
                      <a:schemeClr val="accent1"/>
                    </a:solidFill>
                  </a:tcPr>
                </a:tc>
                <a:tc>
                  <a:txBody>
                    <a:bodyPr/>
                    <a:lstStyle/>
                    <a:p>
                      <a:pPr algn="ctr"/>
                      <a:r>
                        <a:rPr lang="en-US" sz="2800" dirty="0" smtClean="0"/>
                        <a:t>10</a:t>
                      </a:r>
                      <a:endParaRPr lang="en-US" sz="2800" dirty="0"/>
                    </a:p>
                  </a:txBody>
                  <a:tcPr anchor="ctr"/>
                </a:tc>
                <a:tc>
                  <a:txBody>
                    <a:bodyPr/>
                    <a:lstStyle/>
                    <a:p>
                      <a:pPr algn="ctr"/>
                      <a:r>
                        <a:rPr lang="en-US" sz="2800" dirty="0" smtClean="0"/>
                        <a:t>90</a:t>
                      </a:r>
                      <a:endParaRPr lang="en-US" sz="2800" dirty="0"/>
                    </a:p>
                  </a:txBody>
                  <a:tcPr anchor="ctr"/>
                </a:tc>
                <a:extLst>
                  <a:ext uri="{0D108BD9-81ED-4DB2-BD59-A6C34878D82A}">
                    <a16:rowId xmlns:a16="http://schemas.microsoft.com/office/drawing/2014/main" val="750834296"/>
                  </a:ext>
                </a:extLst>
              </a:tr>
            </a:tbl>
          </a:graphicData>
        </a:graphic>
      </p:graphicFrame>
      <p:sp>
        <p:nvSpPr>
          <p:cNvPr id="11" name="TextBox 10"/>
          <p:cNvSpPr txBox="1"/>
          <p:nvPr/>
        </p:nvSpPr>
        <p:spPr>
          <a:xfrm>
            <a:off x="6221556" y="3421629"/>
            <a:ext cx="1426423" cy="338554"/>
          </a:xfrm>
          <a:prstGeom prst="rect">
            <a:avLst/>
          </a:prstGeom>
          <a:noFill/>
        </p:spPr>
        <p:txBody>
          <a:bodyPr wrap="square" rtlCol="0">
            <a:spAutoFit/>
          </a:bodyPr>
          <a:lstStyle/>
          <a:p>
            <a:pPr algn="ctr"/>
            <a:r>
              <a:rPr lang="en-US" sz="1600" dirty="0" smtClean="0"/>
              <a:t>Cancer</a:t>
            </a:r>
            <a:endParaRPr lang="en-US" sz="1600" dirty="0"/>
          </a:p>
        </p:txBody>
      </p:sp>
      <p:sp>
        <p:nvSpPr>
          <p:cNvPr id="12" name="TextBox 11"/>
          <p:cNvSpPr txBox="1"/>
          <p:nvPr/>
        </p:nvSpPr>
        <p:spPr>
          <a:xfrm>
            <a:off x="6921911" y="3212141"/>
            <a:ext cx="1247028" cy="338554"/>
          </a:xfrm>
          <a:prstGeom prst="rect">
            <a:avLst/>
          </a:prstGeom>
          <a:noFill/>
        </p:spPr>
        <p:txBody>
          <a:bodyPr wrap="square" rtlCol="0">
            <a:spAutoFit/>
          </a:bodyPr>
          <a:lstStyle/>
          <a:p>
            <a:pPr algn="ctr"/>
            <a:r>
              <a:rPr lang="en-US" sz="1600" dirty="0" smtClean="0"/>
              <a:t>No Cancer</a:t>
            </a:r>
            <a:endParaRPr lang="en-US" sz="1600" dirty="0"/>
          </a:p>
        </p:txBody>
      </p:sp>
      <p:cxnSp>
        <p:nvCxnSpPr>
          <p:cNvPr id="13" name="Straight Connector 12"/>
          <p:cNvCxnSpPr/>
          <p:nvPr/>
        </p:nvCxnSpPr>
        <p:spPr>
          <a:xfrm>
            <a:off x="6403259" y="3212141"/>
            <a:ext cx="1736183" cy="5670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693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 Intuition</a:t>
            </a:r>
            <a:endParaRPr lang="en-US" dirty="0"/>
          </a:p>
        </p:txBody>
      </p:sp>
      <p:pic>
        <p:nvPicPr>
          <p:cNvPr id="5" name="Picture 4"/>
          <p:cNvPicPr>
            <a:picLocks noChangeAspect="1"/>
          </p:cNvPicPr>
          <p:nvPr/>
        </p:nvPicPr>
        <p:blipFill rotWithShape="1">
          <a:blip r:embed="rId3"/>
          <a:srcRect l="8230" t="36587" r="50036" b="12259"/>
          <a:stretch/>
        </p:blipFill>
        <p:spPr>
          <a:xfrm>
            <a:off x="3981157" y="2011679"/>
            <a:ext cx="5430130" cy="3742007"/>
          </a:xfrm>
          <a:prstGeom prst="rect">
            <a:avLst/>
          </a:prstGeom>
        </p:spPr>
      </p:pic>
    </p:spTree>
    <p:extLst>
      <p:ext uri="{BB962C8B-B14F-4D97-AF65-F5344CB8AC3E}">
        <p14:creationId xmlns:p14="http://schemas.microsoft.com/office/powerpoint/2010/main" val="2884137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terms to remember? And How??</a:t>
            </a:r>
            <a:endParaRPr lang="en-US" dirty="0"/>
          </a:p>
        </p:txBody>
      </p:sp>
      <p:sp>
        <p:nvSpPr>
          <p:cNvPr id="9" name="TextBox 8"/>
          <p:cNvSpPr txBox="1"/>
          <p:nvPr/>
        </p:nvSpPr>
        <p:spPr>
          <a:xfrm>
            <a:off x="1044676" y="1873045"/>
            <a:ext cx="9574161" cy="1938992"/>
          </a:xfrm>
          <a:prstGeom prst="rect">
            <a:avLst/>
          </a:prstGeom>
          <a:noFill/>
        </p:spPr>
        <p:txBody>
          <a:bodyPr wrap="square" rtlCol="0">
            <a:spAutoFit/>
          </a:bodyPr>
          <a:lstStyle/>
          <a:p>
            <a:r>
              <a:rPr lang="en-US" sz="2400" dirty="0" smtClean="0"/>
              <a:t>If nothing else, just remember Precision &amp; Recall!!</a:t>
            </a:r>
          </a:p>
          <a:p>
            <a:endParaRPr lang="en-US" sz="2400" dirty="0"/>
          </a:p>
          <a:p>
            <a:r>
              <a:rPr lang="en-US" sz="2400" dirty="0" smtClean="0">
                <a:solidFill>
                  <a:srgbClr val="FF0000"/>
                </a:solidFill>
              </a:rPr>
              <a:t>P</a:t>
            </a:r>
            <a:r>
              <a:rPr lang="en-US" sz="2400" dirty="0" smtClean="0"/>
              <a:t>recision = TP/(</a:t>
            </a:r>
            <a:r>
              <a:rPr lang="en-US" sz="2400" dirty="0" smtClean="0">
                <a:solidFill>
                  <a:srgbClr val="FF0000"/>
                </a:solidFill>
              </a:rPr>
              <a:t>P</a:t>
            </a:r>
            <a:r>
              <a:rPr lang="en-US" sz="2400" dirty="0" smtClean="0"/>
              <a:t>redicted Positive)</a:t>
            </a:r>
          </a:p>
          <a:p>
            <a:r>
              <a:rPr lang="en-US" sz="2400" dirty="0" smtClean="0">
                <a:solidFill>
                  <a:srgbClr val="FF0000"/>
                </a:solidFill>
              </a:rPr>
              <a:t>R</a:t>
            </a:r>
            <a:r>
              <a:rPr lang="en-US" sz="2400" dirty="0" smtClean="0"/>
              <a:t>ecall = TP/(</a:t>
            </a:r>
            <a:r>
              <a:rPr lang="en-US" sz="2400" dirty="0" smtClean="0">
                <a:solidFill>
                  <a:srgbClr val="FF0000"/>
                </a:solidFill>
              </a:rPr>
              <a:t>R</a:t>
            </a:r>
            <a:r>
              <a:rPr lang="en-US" sz="2400" dirty="0" smtClean="0"/>
              <a:t>eal Positive)</a:t>
            </a:r>
            <a:endParaRPr lang="en-US" sz="2400" dirty="0"/>
          </a:p>
          <a:p>
            <a:endParaRPr lang="en-US" sz="2400" dirty="0"/>
          </a:p>
        </p:txBody>
      </p:sp>
    </p:spTree>
    <p:extLst>
      <p:ext uri="{BB962C8B-B14F-4D97-AF65-F5344CB8AC3E}">
        <p14:creationId xmlns:p14="http://schemas.microsoft.com/office/powerpoint/2010/main" val="15651462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Imbalanced Data</a:t>
            </a:r>
            <a:endParaRPr lang="en-US" dirty="0"/>
          </a:p>
        </p:txBody>
      </p:sp>
      <p:sp>
        <p:nvSpPr>
          <p:cNvPr id="3" name="Content Placeholder 2"/>
          <p:cNvSpPr>
            <a:spLocks noGrp="1"/>
          </p:cNvSpPr>
          <p:nvPr>
            <p:ph idx="1"/>
          </p:nvPr>
        </p:nvSpPr>
        <p:spPr/>
        <p:txBody>
          <a:bodyPr/>
          <a:lstStyle/>
          <a:p>
            <a:r>
              <a:rPr lang="en-US" dirty="0" smtClean="0"/>
              <a:t>Choose appropriate threshold using ROC-AUC</a:t>
            </a:r>
          </a:p>
          <a:p>
            <a:r>
              <a:rPr lang="en-US" dirty="0" smtClean="0"/>
              <a:t>Balance the data and stick to 0.5 threshold</a:t>
            </a:r>
            <a:endParaRPr lang="en-US" dirty="0"/>
          </a:p>
        </p:txBody>
      </p:sp>
    </p:spTree>
    <p:extLst>
      <p:ext uri="{BB962C8B-B14F-4D97-AF65-F5344CB8AC3E}">
        <p14:creationId xmlns:p14="http://schemas.microsoft.com/office/powerpoint/2010/main" val="2916807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Curves</a:t>
            </a:r>
            <a:endParaRPr lang="en-US" dirty="0"/>
          </a:p>
        </p:txBody>
      </p:sp>
      <p:sp>
        <p:nvSpPr>
          <p:cNvPr id="9" name="TextBox 8"/>
          <p:cNvSpPr txBox="1"/>
          <p:nvPr/>
        </p:nvSpPr>
        <p:spPr>
          <a:xfrm>
            <a:off x="956187" y="1873045"/>
            <a:ext cx="10060859"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One of the problems with the confusion matrix is that all the values that are populated is based on an arbitrary choice of the threshold</a:t>
            </a:r>
          </a:p>
          <a:p>
            <a:pPr marL="342900" indent="-342900">
              <a:buFont typeface="Arial" panose="020B0604020202020204" pitchFamily="34" charset="0"/>
              <a:buChar char="•"/>
            </a:pPr>
            <a:r>
              <a:rPr lang="en-US" sz="2400" dirty="0" smtClean="0"/>
              <a:t>Lets reconsider the Cancer patients example. Do you think a 50% threshold is justified in this case?</a:t>
            </a:r>
          </a:p>
          <a:p>
            <a:pPr marL="342900" indent="-342900">
              <a:buFont typeface="Arial" panose="020B0604020202020204" pitchFamily="34" charset="0"/>
              <a:buChar char="•"/>
            </a:pPr>
            <a:r>
              <a:rPr lang="en-US" sz="2400" dirty="0" smtClean="0"/>
              <a:t>What if we could evaluate multiple thresholds and see their impact? This is how ROC curves are generated</a:t>
            </a:r>
          </a:p>
          <a:p>
            <a:pPr marL="342900" indent="-342900">
              <a:buFont typeface="Arial" panose="020B0604020202020204" pitchFamily="34" charset="0"/>
              <a:buChar char="•"/>
            </a:pPr>
            <a:r>
              <a:rPr lang="en-US" sz="2400" dirty="0" smtClean="0"/>
              <a:t>ROC curves also help in deciding the threshold when you have unbalanced data with you</a:t>
            </a:r>
          </a:p>
          <a:p>
            <a:endParaRPr lang="en-US" sz="2400" dirty="0"/>
          </a:p>
        </p:txBody>
      </p:sp>
    </p:spTree>
    <p:extLst>
      <p:ext uri="{BB962C8B-B14F-4D97-AF65-F5344CB8AC3E}">
        <p14:creationId xmlns:p14="http://schemas.microsoft.com/office/powerpoint/2010/main" val="13206536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Curves</a:t>
            </a:r>
            <a:endParaRPr lang="en-US" dirty="0"/>
          </a:p>
        </p:txBody>
      </p:sp>
      <p:sp>
        <p:nvSpPr>
          <p:cNvPr id="9" name="TextBox 8"/>
          <p:cNvSpPr txBox="1"/>
          <p:nvPr/>
        </p:nvSpPr>
        <p:spPr>
          <a:xfrm>
            <a:off x="956187" y="1873045"/>
            <a:ext cx="10060859"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Lets understand more about ROC curves</a:t>
            </a:r>
          </a:p>
          <a:p>
            <a:pPr marL="342900" indent="-342900">
              <a:buFont typeface="Arial" panose="020B0604020202020204" pitchFamily="34" charset="0"/>
              <a:buChar char="•"/>
            </a:pPr>
            <a:r>
              <a:rPr lang="en-US" sz="2400" dirty="0">
                <a:hlinkClick r:id="rId3"/>
              </a:rPr>
              <a:t>http://www.navan.name/roc</a:t>
            </a:r>
            <a:r>
              <a:rPr lang="en-US" sz="2400" dirty="0" smtClean="0">
                <a:hlinkClick r:id="rId3"/>
              </a:rPr>
              <a:t>/</a:t>
            </a:r>
            <a:endParaRPr lang="en-US" sz="2400" dirty="0" smtClean="0"/>
          </a:p>
          <a:p>
            <a:pPr marL="342900" indent="-342900">
              <a:buFont typeface="Arial" panose="020B0604020202020204" pitchFamily="34" charset="0"/>
              <a:buChar char="•"/>
            </a:pPr>
            <a:r>
              <a:rPr lang="en-US" sz="2400" dirty="0">
                <a:hlinkClick r:id="rId4"/>
              </a:rPr>
              <a:t>https://</a:t>
            </a:r>
            <a:r>
              <a:rPr lang="en-US" sz="2400" dirty="0" smtClean="0">
                <a:hlinkClick r:id="rId4"/>
              </a:rPr>
              <a:t>youtu.be/OAl6eAyP-yo</a:t>
            </a:r>
            <a:endParaRPr lang="en-US" sz="2400" dirty="0" smtClean="0"/>
          </a:p>
          <a:p>
            <a:pPr marL="342900" indent="-342900">
              <a:buFont typeface="Arial" panose="020B0604020202020204" pitchFamily="34" charset="0"/>
              <a:buChar char="•"/>
            </a:pPr>
            <a:endParaRPr lang="en-US" sz="2400" dirty="0" smtClean="0"/>
          </a:p>
          <a:p>
            <a:endParaRPr lang="en-US" sz="2400" dirty="0"/>
          </a:p>
        </p:txBody>
      </p:sp>
    </p:spTree>
    <p:extLst>
      <p:ext uri="{BB962C8B-B14F-4D97-AF65-F5344CB8AC3E}">
        <p14:creationId xmlns:p14="http://schemas.microsoft.com/office/powerpoint/2010/main" val="36997907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ways of dealing with Unbalanced Data</a:t>
            </a:r>
            <a:endParaRPr lang="en-US" dirty="0"/>
          </a:p>
        </p:txBody>
      </p:sp>
      <p:sp>
        <p:nvSpPr>
          <p:cNvPr id="3" name="Content Placeholder 2"/>
          <p:cNvSpPr>
            <a:spLocks noGrp="1"/>
          </p:cNvSpPr>
          <p:nvPr>
            <p:ph idx="1"/>
          </p:nvPr>
        </p:nvSpPr>
        <p:spPr/>
        <p:txBody>
          <a:bodyPr/>
          <a:lstStyle/>
          <a:p>
            <a:pPr marL="0" indent="0">
              <a:buNone/>
            </a:pPr>
            <a:r>
              <a:rPr lang="en-US" dirty="0" smtClean="0"/>
              <a:t>Sampling Techniques:</a:t>
            </a:r>
          </a:p>
          <a:p>
            <a:r>
              <a:rPr lang="en-US" dirty="0" smtClean="0"/>
              <a:t>Under sampling</a:t>
            </a:r>
          </a:p>
          <a:p>
            <a:r>
              <a:rPr lang="en-US" dirty="0" smtClean="0"/>
              <a:t>Over sampling</a:t>
            </a:r>
          </a:p>
          <a:p>
            <a:r>
              <a:rPr lang="en-US" dirty="0" smtClean="0"/>
              <a:t>Under &amp; Over Sampling</a:t>
            </a:r>
          </a:p>
          <a:p>
            <a:r>
              <a:rPr lang="en-US" dirty="0" smtClean="0"/>
              <a:t>Synthetic Data Generation</a:t>
            </a:r>
          </a:p>
          <a:p>
            <a:pPr lvl="1"/>
            <a:r>
              <a:rPr lang="en-US" dirty="0"/>
              <a:t>SMOTE (Synthetic Minority Over-sampling Technique)</a:t>
            </a:r>
          </a:p>
          <a:p>
            <a:pPr lvl="1"/>
            <a:r>
              <a:rPr lang="en-US" dirty="0" smtClean="0"/>
              <a:t>ROSE (</a:t>
            </a:r>
            <a:r>
              <a:rPr lang="en-US" dirty="0"/>
              <a:t>Random Over Sampling Examples</a:t>
            </a:r>
            <a:r>
              <a:rPr lang="en-US" dirty="0" smtClean="0"/>
              <a:t>)</a:t>
            </a:r>
            <a:endParaRPr lang="en-US" dirty="0"/>
          </a:p>
        </p:txBody>
      </p:sp>
    </p:spTree>
    <p:extLst>
      <p:ext uri="{BB962C8B-B14F-4D97-AF65-F5344CB8AC3E}">
        <p14:creationId xmlns:p14="http://schemas.microsoft.com/office/powerpoint/2010/main" val="24570141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SMOTE &amp; ROSE</a:t>
            </a:r>
            <a:endParaRPr lang="en-US" dirty="0"/>
          </a:p>
        </p:txBody>
      </p:sp>
      <p:sp>
        <p:nvSpPr>
          <p:cNvPr id="3" name="Content Placeholder 2"/>
          <p:cNvSpPr>
            <a:spLocks noGrp="1"/>
          </p:cNvSpPr>
          <p:nvPr>
            <p:ph idx="1"/>
          </p:nvPr>
        </p:nvSpPr>
        <p:spPr/>
        <p:txBody>
          <a:bodyPr/>
          <a:lstStyle/>
          <a:p>
            <a:pPr fontAlgn="base"/>
            <a:r>
              <a:rPr lang="en-US" dirty="0"/>
              <a:t>ROSE uses smoothed bootstrapping to draw artificial samples from the feature space </a:t>
            </a:r>
            <a:r>
              <a:rPr lang="en-US" dirty="0" smtClean="0"/>
              <a:t>neighborhood </a:t>
            </a:r>
            <a:r>
              <a:rPr lang="en-US" dirty="0"/>
              <a:t>around the minority </a:t>
            </a:r>
            <a:r>
              <a:rPr lang="en-US" dirty="0" smtClean="0"/>
              <a:t>class</a:t>
            </a:r>
            <a:endParaRPr lang="en-US" dirty="0"/>
          </a:p>
          <a:p>
            <a:pPr fontAlgn="base"/>
            <a:r>
              <a:rPr lang="en-US" dirty="0"/>
              <a:t>SMOTE draws artificial samples by choosing points that lie on the line connecting the rare observation to one of its nearest neighbors in the feature </a:t>
            </a:r>
            <a:r>
              <a:rPr lang="en-US" dirty="0" smtClean="0"/>
              <a:t>space</a:t>
            </a:r>
          </a:p>
          <a:p>
            <a:pPr fontAlgn="base"/>
            <a:r>
              <a:rPr lang="en-US" dirty="0">
                <a:hlinkClick r:id="rId2"/>
              </a:rPr>
              <a:t>https://</a:t>
            </a:r>
            <a:r>
              <a:rPr lang="en-US" dirty="0" smtClean="0">
                <a:hlinkClick r:id="rId2"/>
              </a:rPr>
              <a:t>www.openstarts.units.it/bitstream/10077/4002/1/Menardi%20Torelli%20DEAMS%20WPS2.pdf</a:t>
            </a:r>
            <a:endParaRPr lang="en-US" dirty="0" smtClean="0"/>
          </a:p>
          <a:p>
            <a:pPr marL="0" indent="0" fontAlgn="base">
              <a:buNone/>
            </a:pPr>
            <a:endParaRPr lang="en-US" dirty="0"/>
          </a:p>
          <a:p>
            <a:pPr marL="0" indent="0">
              <a:buNone/>
            </a:pPr>
            <a:endParaRPr lang="en-US" dirty="0"/>
          </a:p>
        </p:txBody>
      </p:sp>
    </p:spTree>
    <p:extLst>
      <p:ext uri="{BB962C8B-B14F-4D97-AF65-F5344CB8AC3E}">
        <p14:creationId xmlns:p14="http://schemas.microsoft.com/office/powerpoint/2010/main" val="29525608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SMOTE</a:t>
            </a:r>
            <a:endParaRPr lang="en-US" dirty="0"/>
          </a:p>
        </p:txBody>
      </p:sp>
      <p:pic>
        <p:nvPicPr>
          <p:cNvPr id="4" name="Picture 3"/>
          <p:cNvPicPr>
            <a:picLocks noChangeAspect="1"/>
          </p:cNvPicPr>
          <p:nvPr/>
        </p:nvPicPr>
        <p:blipFill rotWithShape="1">
          <a:blip r:embed="rId3"/>
          <a:srcRect l="22531" t="31351" r="24307" b="33367"/>
          <a:stretch/>
        </p:blipFill>
        <p:spPr>
          <a:xfrm>
            <a:off x="1339054" y="1902540"/>
            <a:ext cx="9802372" cy="3657601"/>
          </a:xfrm>
          <a:prstGeom prst="rect">
            <a:avLst/>
          </a:prstGeom>
        </p:spPr>
      </p:pic>
    </p:spTree>
    <p:extLst>
      <p:ext uri="{BB962C8B-B14F-4D97-AF65-F5344CB8AC3E}">
        <p14:creationId xmlns:p14="http://schemas.microsoft.com/office/powerpoint/2010/main" val="21277228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SMOTE</a:t>
            </a:r>
            <a:endParaRPr lang="en-US" dirty="0"/>
          </a:p>
        </p:txBody>
      </p:sp>
      <p:pic>
        <p:nvPicPr>
          <p:cNvPr id="4" name="Picture 3"/>
          <p:cNvPicPr>
            <a:picLocks noChangeAspect="1"/>
          </p:cNvPicPr>
          <p:nvPr/>
        </p:nvPicPr>
        <p:blipFill rotWithShape="1">
          <a:blip r:embed="rId2"/>
          <a:srcRect l="22305" t="32359" r="24874" b="29334"/>
          <a:stretch/>
        </p:blipFill>
        <p:spPr>
          <a:xfrm>
            <a:off x="1873045" y="1961534"/>
            <a:ext cx="9079261" cy="3701845"/>
          </a:xfrm>
          <a:prstGeom prst="rect">
            <a:avLst/>
          </a:prstGeom>
        </p:spPr>
      </p:pic>
    </p:spTree>
    <p:extLst>
      <p:ext uri="{BB962C8B-B14F-4D97-AF65-F5344CB8AC3E}">
        <p14:creationId xmlns:p14="http://schemas.microsoft.com/office/powerpoint/2010/main" val="18116532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SMOTE</a:t>
            </a:r>
            <a:endParaRPr lang="en-US" dirty="0"/>
          </a:p>
        </p:txBody>
      </p:sp>
      <p:pic>
        <p:nvPicPr>
          <p:cNvPr id="4" name="Picture 3"/>
          <p:cNvPicPr>
            <a:picLocks noChangeAspect="1"/>
          </p:cNvPicPr>
          <p:nvPr/>
        </p:nvPicPr>
        <p:blipFill rotWithShape="1">
          <a:blip r:embed="rId2"/>
          <a:srcRect l="22645" t="38406" r="25440" b="26513"/>
          <a:stretch/>
        </p:blipFill>
        <p:spPr>
          <a:xfrm>
            <a:off x="1418135" y="2005782"/>
            <a:ext cx="9355730" cy="3554360"/>
          </a:xfrm>
          <a:prstGeom prst="rect">
            <a:avLst/>
          </a:prstGeom>
        </p:spPr>
      </p:pic>
    </p:spTree>
    <p:extLst>
      <p:ext uri="{BB962C8B-B14F-4D97-AF65-F5344CB8AC3E}">
        <p14:creationId xmlns:p14="http://schemas.microsoft.com/office/powerpoint/2010/main" val="3663446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 Intuition</a:t>
            </a:r>
            <a:endParaRPr lang="en-US" dirty="0"/>
          </a:p>
        </p:txBody>
      </p:sp>
      <p:pic>
        <p:nvPicPr>
          <p:cNvPr id="3" name="Picture 2"/>
          <p:cNvPicPr>
            <a:picLocks noChangeAspect="1"/>
          </p:cNvPicPr>
          <p:nvPr/>
        </p:nvPicPr>
        <p:blipFill rotWithShape="1">
          <a:blip r:embed="rId3"/>
          <a:srcRect l="59154" t="59856" r="15222" b="13991"/>
          <a:stretch/>
        </p:blipFill>
        <p:spPr>
          <a:xfrm>
            <a:off x="2725340" y="1690688"/>
            <a:ext cx="6393949" cy="3669103"/>
          </a:xfrm>
          <a:prstGeom prst="rect">
            <a:avLst/>
          </a:prstGeom>
        </p:spPr>
      </p:pic>
      <p:sp>
        <p:nvSpPr>
          <p:cNvPr id="4" name="TextBox 3"/>
          <p:cNvSpPr txBox="1"/>
          <p:nvPr/>
        </p:nvSpPr>
        <p:spPr>
          <a:xfrm>
            <a:off x="9119289" y="2110154"/>
            <a:ext cx="1951985" cy="369332"/>
          </a:xfrm>
          <a:prstGeom prst="rect">
            <a:avLst/>
          </a:prstGeom>
          <a:noFill/>
        </p:spPr>
        <p:txBody>
          <a:bodyPr wrap="square" rtlCol="0">
            <a:spAutoFit/>
          </a:bodyPr>
          <a:lstStyle/>
          <a:p>
            <a:r>
              <a:rPr lang="en-US" dirty="0" smtClean="0"/>
              <a:t>y = b0 + b1*x</a:t>
            </a:r>
            <a:endParaRPr lang="en-US" dirty="0"/>
          </a:p>
        </p:txBody>
      </p:sp>
      <p:sp>
        <p:nvSpPr>
          <p:cNvPr id="6" name="TextBox 5"/>
          <p:cNvSpPr txBox="1"/>
          <p:nvPr/>
        </p:nvSpPr>
        <p:spPr>
          <a:xfrm>
            <a:off x="8753528" y="2898952"/>
            <a:ext cx="2430287" cy="2031325"/>
          </a:xfrm>
          <a:prstGeom prst="rect">
            <a:avLst/>
          </a:prstGeom>
          <a:noFill/>
        </p:spPr>
        <p:txBody>
          <a:bodyPr wrap="square" rtlCol="0">
            <a:spAutoFit/>
          </a:bodyPr>
          <a:lstStyle/>
          <a:p>
            <a:r>
              <a:rPr lang="en-US" dirty="0"/>
              <a:t>l</a:t>
            </a:r>
            <a:r>
              <a:rPr lang="en-US" dirty="0" smtClean="0"/>
              <a:t>n(p/(1-p)) = b0 + b1*x, </a:t>
            </a:r>
          </a:p>
          <a:p>
            <a:endParaRPr lang="en-US" dirty="0" smtClean="0"/>
          </a:p>
          <a:p>
            <a:r>
              <a:rPr lang="en-US" dirty="0" smtClean="0"/>
              <a:t>Where</a:t>
            </a:r>
          </a:p>
          <a:p>
            <a:r>
              <a:rPr lang="en-US" dirty="0" smtClean="0"/>
              <a:t>P = 1/(1+e</a:t>
            </a:r>
            <a:r>
              <a:rPr lang="en-US" baseline="30000" dirty="0" smtClean="0"/>
              <a:t>-y</a:t>
            </a:r>
            <a:r>
              <a:rPr lang="en-US" dirty="0" smtClean="0"/>
              <a:t>) is the logit/sigmoid function. p/(1-p) is called the odds ratio</a:t>
            </a:r>
          </a:p>
        </p:txBody>
      </p:sp>
      <p:sp>
        <p:nvSpPr>
          <p:cNvPr id="7" name="Down Arrow 6"/>
          <p:cNvSpPr/>
          <p:nvPr/>
        </p:nvSpPr>
        <p:spPr>
          <a:xfrm>
            <a:off x="9692640" y="2479486"/>
            <a:ext cx="276031" cy="4194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958069" y="2550719"/>
            <a:ext cx="2096719" cy="276999"/>
          </a:xfrm>
          <a:prstGeom prst="rect">
            <a:avLst/>
          </a:prstGeom>
          <a:noFill/>
        </p:spPr>
        <p:txBody>
          <a:bodyPr wrap="square" rtlCol="0">
            <a:spAutoFit/>
          </a:bodyPr>
          <a:lstStyle/>
          <a:p>
            <a:r>
              <a:rPr lang="en-US" sz="1200" dirty="0" smtClean="0"/>
              <a:t>Sigmoid Transformation</a:t>
            </a:r>
            <a:endParaRPr lang="en-US" sz="1200" dirty="0"/>
          </a:p>
        </p:txBody>
      </p:sp>
    </p:spTree>
    <p:extLst>
      <p:ext uri="{BB962C8B-B14F-4D97-AF65-F5344CB8AC3E}">
        <p14:creationId xmlns:p14="http://schemas.microsoft.com/office/powerpoint/2010/main" val="2859057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 Intuition</a:t>
            </a:r>
            <a:endParaRPr lang="en-US" dirty="0"/>
          </a:p>
        </p:txBody>
      </p:sp>
      <p:pic>
        <p:nvPicPr>
          <p:cNvPr id="4" name="Picture 3"/>
          <p:cNvPicPr>
            <a:picLocks noChangeAspect="1"/>
          </p:cNvPicPr>
          <p:nvPr/>
        </p:nvPicPr>
        <p:blipFill rotWithShape="1">
          <a:blip r:embed="rId2"/>
          <a:srcRect l="17420" t="35241" r="22574" b="12837"/>
          <a:stretch/>
        </p:blipFill>
        <p:spPr>
          <a:xfrm>
            <a:off x="1856935" y="2349305"/>
            <a:ext cx="7807570" cy="3798278"/>
          </a:xfrm>
          <a:prstGeom prst="rect">
            <a:avLst/>
          </a:prstGeom>
        </p:spPr>
      </p:pic>
    </p:spTree>
    <p:extLst>
      <p:ext uri="{BB962C8B-B14F-4D97-AF65-F5344CB8AC3E}">
        <p14:creationId xmlns:p14="http://schemas.microsoft.com/office/powerpoint/2010/main" val="1030031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 Intuition</a:t>
            </a:r>
            <a:endParaRPr lang="en-US" dirty="0"/>
          </a:p>
        </p:txBody>
      </p:sp>
      <p:pic>
        <p:nvPicPr>
          <p:cNvPr id="4" name="Picture 3"/>
          <p:cNvPicPr>
            <a:picLocks noChangeAspect="1"/>
          </p:cNvPicPr>
          <p:nvPr/>
        </p:nvPicPr>
        <p:blipFill rotWithShape="1">
          <a:blip r:embed="rId2"/>
          <a:srcRect l="26069" t="34279" r="24087" b="22644"/>
          <a:stretch/>
        </p:blipFill>
        <p:spPr>
          <a:xfrm>
            <a:off x="2982351" y="2278966"/>
            <a:ext cx="6485206" cy="3151163"/>
          </a:xfrm>
          <a:prstGeom prst="rect">
            <a:avLst/>
          </a:prstGeom>
        </p:spPr>
      </p:pic>
    </p:spTree>
    <p:extLst>
      <p:ext uri="{BB962C8B-B14F-4D97-AF65-F5344CB8AC3E}">
        <p14:creationId xmlns:p14="http://schemas.microsoft.com/office/powerpoint/2010/main" val="3107499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 Intuition</a:t>
            </a:r>
            <a:endParaRPr lang="en-US" dirty="0"/>
          </a:p>
        </p:txBody>
      </p:sp>
      <p:sp>
        <p:nvSpPr>
          <p:cNvPr id="3" name="Content Placeholder 2"/>
          <p:cNvSpPr>
            <a:spLocks noGrp="1"/>
          </p:cNvSpPr>
          <p:nvPr>
            <p:ph idx="1"/>
          </p:nvPr>
        </p:nvSpPr>
        <p:spPr/>
        <p:txBody>
          <a:bodyPr/>
          <a:lstStyle/>
          <a:p>
            <a:r>
              <a:rPr lang="en-US" dirty="0" smtClean="0"/>
              <a:t>P(y = 1|x) = y</a:t>
            </a:r>
            <a:r>
              <a:rPr lang="en-US" baseline="30000" dirty="0" smtClean="0"/>
              <a:t>-hat</a:t>
            </a:r>
          </a:p>
          <a:p>
            <a:r>
              <a:rPr lang="en-US" dirty="0" smtClean="0"/>
              <a:t>P(y = 0|x) = (1-y</a:t>
            </a:r>
            <a:r>
              <a:rPr lang="en-US" baseline="30000" dirty="0" smtClean="0"/>
              <a:t>-hat</a:t>
            </a:r>
            <a:r>
              <a:rPr lang="en-US" dirty="0" smtClean="0"/>
              <a:t>)</a:t>
            </a:r>
          </a:p>
          <a:p>
            <a:r>
              <a:rPr lang="en-US" dirty="0" smtClean="0"/>
              <a:t>This can be written compactly as P(</a:t>
            </a:r>
            <a:r>
              <a:rPr lang="en-US" dirty="0" err="1" smtClean="0"/>
              <a:t>y|x</a:t>
            </a:r>
            <a:r>
              <a:rPr lang="en-US" dirty="0" smtClean="0"/>
              <a:t>) = </a:t>
            </a:r>
            <a:r>
              <a:rPr lang="en-US" dirty="0" err="1" smtClean="0"/>
              <a:t>y</a:t>
            </a:r>
            <a:r>
              <a:rPr lang="en-US" baseline="30000" dirty="0" err="1" smtClean="0"/>
              <a:t>-hat</a:t>
            </a:r>
            <a:r>
              <a:rPr lang="en-US" dirty="0" err="1" smtClean="0"/>
              <a:t>^y</a:t>
            </a:r>
            <a:r>
              <a:rPr lang="en-US" dirty="0" smtClean="0"/>
              <a:t> </a:t>
            </a:r>
            <a:r>
              <a:rPr lang="en-US" dirty="0" smtClean="0"/>
              <a:t>* </a:t>
            </a:r>
            <a:r>
              <a:rPr lang="en-US" dirty="0" smtClean="0"/>
              <a:t>(1-y</a:t>
            </a:r>
            <a:r>
              <a:rPr lang="en-US" baseline="30000" dirty="0" smtClean="0"/>
              <a:t>-hat</a:t>
            </a:r>
            <a:r>
              <a:rPr lang="en-US" dirty="0" smtClean="0"/>
              <a:t>)^(1-y)</a:t>
            </a:r>
          </a:p>
          <a:p>
            <a:r>
              <a:rPr lang="en-US" dirty="0" smtClean="0"/>
              <a:t>This is called likelihood. </a:t>
            </a:r>
          </a:p>
          <a:p>
            <a:r>
              <a:rPr lang="en-US" dirty="0" smtClean="0"/>
              <a:t>If we take the log of likelihood, we get</a:t>
            </a:r>
          </a:p>
          <a:p>
            <a:pPr marL="2286000" lvl="5" indent="0">
              <a:buNone/>
            </a:pPr>
            <a:r>
              <a:rPr lang="en-US" dirty="0"/>
              <a:t>	</a:t>
            </a:r>
            <a:r>
              <a:rPr lang="en-US" sz="2400" dirty="0" smtClean="0"/>
              <a:t>Log(y</a:t>
            </a:r>
            <a:r>
              <a:rPr lang="en-US" sz="2400" baseline="30000" dirty="0" smtClean="0"/>
              <a:t>-hat</a:t>
            </a:r>
            <a:r>
              <a:rPr lang="en-US" sz="2400" dirty="0" smtClean="0"/>
              <a:t>, y) = y*log(y</a:t>
            </a:r>
            <a:r>
              <a:rPr lang="en-US" sz="2400" baseline="30000" dirty="0" smtClean="0"/>
              <a:t>-hat</a:t>
            </a:r>
            <a:r>
              <a:rPr lang="en-US" sz="2400" dirty="0" smtClean="0"/>
              <a:t>) + (1-y)*log(1-y</a:t>
            </a:r>
            <a:r>
              <a:rPr lang="en-US" sz="2400" baseline="30000" dirty="0" smtClean="0"/>
              <a:t>-hat</a:t>
            </a:r>
            <a:r>
              <a:rPr lang="en-US" sz="2400" dirty="0" smtClean="0"/>
              <a:t>)</a:t>
            </a:r>
            <a:endParaRPr lang="en-US" sz="2400" dirty="0"/>
          </a:p>
          <a:p>
            <a:r>
              <a:rPr lang="en-US" dirty="0" smtClean="0"/>
              <a:t>This is the cost function for logistic regression. The objective is to maximize this log likelihood for all the inputs variables</a:t>
            </a:r>
          </a:p>
          <a:p>
            <a:endParaRPr lang="en-US" dirty="0" smtClean="0"/>
          </a:p>
          <a:p>
            <a:endParaRPr lang="en-US" dirty="0"/>
          </a:p>
        </p:txBody>
      </p:sp>
    </p:spTree>
    <p:extLst>
      <p:ext uri="{BB962C8B-B14F-4D97-AF65-F5344CB8AC3E}">
        <p14:creationId xmlns:p14="http://schemas.microsoft.com/office/powerpoint/2010/main" val="2779605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Logistic Regression</a:t>
            </a:r>
            <a:endParaRPr lang="en-US" dirty="0"/>
          </a:p>
        </p:txBody>
      </p:sp>
      <p:sp>
        <p:nvSpPr>
          <p:cNvPr id="3" name="Content Placeholder 2"/>
          <p:cNvSpPr>
            <a:spLocks noGrp="1"/>
          </p:cNvSpPr>
          <p:nvPr>
            <p:ph idx="1"/>
          </p:nvPr>
        </p:nvSpPr>
        <p:spPr/>
        <p:txBody>
          <a:bodyPr/>
          <a:lstStyle/>
          <a:p>
            <a:r>
              <a:rPr lang="en-US" dirty="0" smtClean="0"/>
              <a:t>Belongs to the family of Generalized Linear Models</a:t>
            </a:r>
          </a:p>
          <a:p>
            <a:endParaRPr lang="en-US" dirty="0"/>
          </a:p>
        </p:txBody>
      </p:sp>
    </p:spTree>
    <p:extLst>
      <p:ext uri="{BB962C8B-B14F-4D97-AF65-F5344CB8AC3E}">
        <p14:creationId xmlns:p14="http://schemas.microsoft.com/office/powerpoint/2010/main" val="2333049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Logistic Regression</a:t>
            </a:r>
            <a:endParaRPr lang="en-US" dirty="0"/>
          </a:p>
        </p:txBody>
      </p:sp>
      <p:sp>
        <p:nvSpPr>
          <p:cNvPr id="3" name="Content Placeholder 2"/>
          <p:cNvSpPr>
            <a:spLocks noGrp="1"/>
          </p:cNvSpPr>
          <p:nvPr>
            <p:ph idx="1"/>
          </p:nvPr>
        </p:nvSpPr>
        <p:spPr/>
        <p:txBody>
          <a:bodyPr>
            <a:normAutofit/>
          </a:bodyPr>
          <a:lstStyle/>
          <a:p>
            <a:r>
              <a:rPr lang="en-US" dirty="0" smtClean="0"/>
              <a:t>What are Generalized Linear Models?</a:t>
            </a:r>
          </a:p>
          <a:p>
            <a:r>
              <a:rPr lang="en-US" dirty="0" smtClean="0"/>
              <a:t>GLMs are </a:t>
            </a:r>
            <a:r>
              <a:rPr lang="en-US" dirty="0"/>
              <a:t>an extension of the linear model framework, which includes dependent variables which are </a:t>
            </a:r>
            <a:r>
              <a:rPr lang="en-US" dirty="0" smtClean="0"/>
              <a:t>non-normal. </a:t>
            </a:r>
            <a:r>
              <a:rPr lang="en-US" dirty="0"/>
              <a:t>In general, they possess three characteristics:</a:t>
            </a:r>
          </a:p>
          <a:p>
            <a:pPr lvl="1"/>
            <a:r>
              <a:rPr lang="en-US" dirty="0"/>
              <a:t>These models comprise a linear combination of input features.</a:t>
            </a:r>
          </a:p>
          <a:p>
            <a:pPr lvl="1"/>
            <a:r>
              <a:rPr lang="en-US" dirty="0"/>
              <a:t>The mean of the response variable is related to the linear combination of input features via a link function.</a:t>
            </a:r>
          </a:p>
          <a:p>
            <a:pPr lvl="1"/>
            <a:r>
              <a:rPr lang="en-US" dirty="0"/>
              <a:t>The response variable is considered to have an underlying probability distribution belonging to the family of exponential distributions such as binomial distribution, Poisson distribution, or Gaussian distribution. </a:t>
            </a:r>
            <a:endParaRPr lang="en-US" dirty="0" smtClean="0"/>
          </a:p>
          <a:p>
            <a:endParaRPr lang="en-US" dirty="0"/>
          </a:p>
        </p:txBody>
      </p:sp>
    </p:spTree>
    <p:extLst>
      <p:ext uri="{BB962C8B-B14F-4D97-AF65-F5344CB8AC3E}">
        <p14:creationId xmlns:p14="http://schemas.microsoft.com/office/powerpoint/2010/main" val="3719891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4564</TotalTime>
  <Words>1357</Words>
  <Application>Microsoft Office PowerPoint</Application>
  <PresentationFormat>Widescreen</PresentationFormat>
  <Paragraphs>263</Paragraphs>
  <Slides>38</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Roboto</vt:lpstr>
      <vt:lpstr>Office Theme</vt:lpstr>
      <vt:lpstr>Logistic Regression</vt:lpstr>
      <vt:lpstr>Logistic Regression - Intuition</vt:lpstr>
      <vt:lpstr>Logistic Regression - Intuition</vt:lpstr>
      <vt:lpstr>Logistic Regression - Intuition</vt:lpstr>
      <vt:lpstr>Logistic Regression - Intuition</vt:lpstr>
      <vt:lpstr>Logistic Regression - Intuition</vt:lpstr>
      <vt:lpstr>Logistic Regression - Intuition</vt:lpstr>
      <vt:lpstr>More on Logistic Regression</vt:lpstr>
      <vt:lpstr>More on Logistic Regression</vt:lpstr>
      <vt:lpstr>More on Logistic Regression</vt:lpstr>
      <vt:lpstr>Lets consider an example…</vt:lpstr>
      <vt:lpstr>Lets understand the output….</vt:lpstr>
      <vt:lpstr>Lets understand the output….</vt:lpstr>
      <vt:lpstr>Lets understand the output….</vt:lpstr>
      <vt:lpstr>Lets understand the output….</vt:lpstr>
      <vt:lpstr>Lets understand the output….</vt:lpstr>
      <vt:lpstr>Lets understand the output….</vt:lpstr>
      <vt:lpstr>Lets understand the output….</vt:lpstr>
      <vt:lpstr>Lets understand the output….</vt:lpstr>
      <vt:lpstr>Lets understand Confusion Matrix in details…</vt:lpstr>
      <vt:lpstr>Lets understand Confusion Matrix in details…</vt:lpstr>
      <vt:lpstr>Lets understand Confusion Matrix in details…</vt:lpstr>
      <vt:lpstr>Lets understand Confusion Matrix in details…</vt:lpstr>
      <vt:lpstr>Lets understand Confusion Matrix in details…</vt:lpstr>
      <vt:lpstr>Lets understand Confusion Matrix in details…</vt:lpstr>
      <vt:lpstr>Lets understand Confusion Matrix in details…</vt:lpstr>
      <vt:lpstr>Lets understand Confusion Matrix in details…</vt:lpstr>
      <vt:lpstr>Why not just use accuracy?</vt:lpstr>
      <vt:lpstr>Why not just use accuracy?</vt:lpstr>
      <vt:lpstr>Which terms to remember? And How??</vt:lpstr>
      <vt:lpstr>Dealing with Imbalanced Data</vt:lpstr>
      <vt:lpstr>ROC Curves</vt:lpstr>
      <vt:lpstr>ROC Curves</vt:lpstr>
      <vt:lpstr>Other ways of dealing with Unbalanced Data</vt:lpstr>
      <vt:lpstr>SMOTE &amp; ROSE</vt:lpstr>
      <vt:lpstr>SMOTE</vt:lpstr>
      <vt:lpstr>SMOTE</vt:lpstr>
      <vt:lpstr>SMOTE</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Poddar, Rahul (Cognizant)</dc:creator>
  <cp:lastModifiedBy>Poddar, Rahul (Cognizant)</cp:lastModifiedBy>
  <cp:revision>46</cp:revision>
  <dcterms:created xsi:type="dcterms:W3CDTF">2018-02-26T03:35:25Z</dcterms:created>
  <dcterms:modified xsi:type="dcterms:W3CDTF">2018-10-27T10:34:18Z</dcterms:modified>
</cp:coreProperties>
</file>