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57" r:id="rId7"/>
    <p:sldId id="266" r:id="rId8"/>
    <p:sldId id="258" r:id="rId9"/>
    <p:sldId id="259" r:id="rId10"/>
    <p:sldId id="274" r:id="rId11"/>
    <p:sldId id="260" r:id="rId12"/>
    <p:sldId id="261" r:id="rId13"/>
    <p:sldId id="273" r:id="rId14"/>
    <p:sldId id="262" r:id="rId15"/>
    <p:sldId id="263" r:id="rId16"/>
    <p:sldId id="264" r:id="rId17"/>
    <p:sldId id="265" r:id="rId18"/>
    <p:sldId id="275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4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4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2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9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8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1C219-86C4-4EAF-A178-4516F9803F80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4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1C219-86C4-4EAF-A178-4516F9803F80}" type="datetimeFigureOut">
              <a:rPr lang="en-US" smtClean="0"/>
              <a:t>1/5/2018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5080-9DAC-4905-8853-261BEF206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Recommender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43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Filtering</a:t>
            </a:r>
            <a:endParaRPr lang="en-US" dirty="0"/>
          </a:p>
        </p:txBody>
      </p:sp>
      <p:pic>
        <p:nvPicPr>
          <p:cNvPr id="6146" name="Picture 2" descr="Beginners Guide Recommender Systems Content Based Fil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094" y="1384346"/>
            <a:ext cx="4933950" cy="53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2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 is made based on similarity comparison between the content of the items and the user’s profile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544186"/>
              </p:ext>
            </p:extLst>
          </p:nvPr>
        </p:nvGraphicFramePr>
        <p:xfrm>
          <a:off x="6254929" y="2821576"/>
          <a:ext cx="3633654" cy="193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827">
                  <a:extLst>
                    <a:ext uri="{9D8B030D-6E8A-4147-A177-3AD203B41FA5}">
                      <a16:colId xmlns:a16="http://schemas.microsoft.com/office/drawing/2014/main" val="1945111849"/>
                    </a:ext>
                  </a:extLst>
                </a:gridCol>
                <a:gridCol w="1816827">
                  <a:extLst>
                    <a:ext uri="{9D8B030D-6E8A-4147-A177-3AD203B41FA5}">
                      <a16:colId xmlns:a16="http://schemas.microsoft.com/office/drawing/2014/main" val="4242038140"/>
                    </a:ext>
                  </a:extLst>
                </a:gridCol>
              </a:tblGrid>
              <a:tr h="470963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Vector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3764"/>
                  </a:ext>
                </a:extLst>
              </a:tr>
              <a:tr h="345809"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[0.9, 0.1]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345581"/>
                  </a:ext>
                </a:extLst>
              </a:tr>
              <a:tr h="345809"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[0.8, 0.2]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81369"/>
                  </a:ext>
                </a:extLst>
              </a:tr>
              <a:tr h="345809"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[0.1, 0.9]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22594"/>
                  </a:ext>
                </a:extLst>
              </a:tr>
              <a:tr h="345809"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[0.01, 0.99]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2864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985484"/>
              </p:ext>
            </p:extLst>
          </p:nvPr>
        </p:nvGraphicFramePr>
        <p:xfrm>
          <a:off x="1588225" y="2821576"/>
          <a:ext cx="39166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1945111849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424203814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96641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34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8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2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2864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643154" y="3553097"/>
            <a:ext cx="452846" cy="448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445368"/>
              </p:ext>
            </p:extLst>
          </p:nvPr>
        </p:nvGraphicFramePr>
        <p:xfrm>
          <a:off x="1588225" y="4863806"/>
          <a:ext cx="39166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1945111849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424203814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96641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34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8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2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28646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643154" y="5728766"/>
            <a:ext cx="452846" cy="448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033832"/>
              </p:ext>
            </p:extLst>
          </p:nvPr>
        </p:nvGraphicFramePr>
        <p:xfrm>
          <a:off x="6254929" y="4863806"/>
          <a:ext cx="36336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827">
                  <a:extLst>
                    <a:ext uri="{9D8B030D-6E8A-4147-A177-3AD203B41FA5}">
                      <a16:colId xmlns:a16="http://schemas.microsoft.com/office/drawing/2014/main" val="1945111849"/>
                    </a:ext>
                  </a:extLst>
                </a:gridCol>
                <a:gridCol w="1816827">
                  <a:extLst>
                    <a:ext uri="{9D8B030D-6E8A-4147-A177-3AD203B41FA5}">
                      <a16:colId xmlns:a16="http://schemas.microsoft.com/office/drawing/2014/main" val="4242038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 Vector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[0.9, 0.1]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34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[1, 0]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8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[0.1, 0.9]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2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[0, 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2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12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Based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 is made by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	Max(U</a:t>
            </a:r>
            <a:r>
              <a:rPr lang="en-US" sz="1400" dirty="0" smtClean="0"/>
              <a:t>(j)</a:t>
            </a:r>
            <a:r>
              <a:rPr lang="en-US" baseline="30000" dirty="0" smtClean="0"/>
              <a:t>T</a:t>
            </a:r>
            <a:r>
              <a:rPr lang="en-US" dirty="0" smtClean="0"/>
              <a:t>.I</a:t>
            </a:r>
            <a:r>
              <a:rPr lang="en-US" sz="1400" dirty="0" smtClean="0"/>
              <a:t>(</a:t>
            </a:r>
            <a:r>
              <a:rPr lang="en-US" sz="1400" dirty="0" err="1" smtClean="0"/>
              <a:t>i</a:t>
            </a:r>
            <a:r>
              <a:rPr lang="en-US" sz="1400" dirty="0" smtClean="0"/>
              <a:t>)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For User 1: Max(</a:t>
            </a:r>
            <a:r>
              <a:rPr lang="en-US" dirty="0" smtClean="0">
                <a:solidFill>
                  <a:prstClr val="black"/>
                </a:solidFill>
              </a:rPr>
              <a:t>U</a:t>
            </a:r>
            <a:r>
              <a:rPr lang="en-US" sz="1400" dirty="0" smtClean="0">
                <a:solidFill>
                  <a:prstClr val="black"/>
                </a:solidFill>
              </a:rPr>
              <a:t>(1)</a:t>
            </a:r>
            <a:r>
              <a:rPr lang="en-US" baseline="30000" dirty="0" smtClean="0">
                <a:solidFill>
                  <a:prstClr val="black"/>
                </a:solidFill>
              </a:rPr>
              <a:t>T</a:t>
            </a:r>
            <a:r>
              <a:rPr lang="en-US" dirty="0" smtClean="0">
                <a:solidFill>
                  <a:prstClr val="black"/>
                </a:solidFill>
              </a:rPr>
              <a:t>.I</a:t>
            </a:r>
            <a:r>
              <a:rPr lang="en-US" sz="1400" dirty="0" smtClean="0">
                <a:solidFill>
                  <a:prstClr val="black"/>
                </a:solidFill>
              </a:rPr>
              <a:t>(1), </a:t>
            </a:r>
            <a:r>
              <a:rPr lang="en-US" dirty="0" smtClean="0">
                <a:solidFill>
                  <a:prstClr val="black"/>
                </a:solidFill>
              </a:rPr>
              <a:t>U</a:t>
            </a:r>
            <a:r>
              <a:rPr lang="en-US" sz="1400" dirty="0" smtClean="0">
                <a:solidFill>
                  <a:prstClr val="black"/>
                </a:solidFill>
              </a:rPr>
              <a:t>(1)</a:t>
            </a:r>
            <a:r>
              <a:rPr lang="en-US" baseline="30000" dirty="0" smtClean="0">
                <a:solidFill>
                  <a:prstClr val="black"/>
                </a:solidFill>
              </a:rPr>
              <a:t>T</a:t>
            </a:r>
            <a:r>
              <a:rPr lang="en-US" dirty="0" smtClean="0">
                <a:solidFill>
                  <a:prstClr val="black"/>
                </a:solidFill>
              </a:rPr>
              <a:t>.I</a:t>
            </a:r>
            <a:r>
              <a:rPr lang="en-US" sz="1400" dirty="0" smtClean="0">
                <a:solidFill>
                  <a:prstClr val="black"/>
                </a:solidFill>
              </a:rPr>
              <a:t>(</a:t>
            </a:r>
            <a:r>
              <a:rPr lang="en-US" sz="1400" dirty="0">
                <a:solidFill>
                  <a:prstClr val="black"/>
                </a:solidFill>
              </a:rPr>
              <a:t>2</a:t>
            </a:r>
            <a:r>
              <a:rPr lang="en-US" sz="1400" dirty="0" smtClean="0">
                <a:solidFill>
                  <a:prstClr val="black"/>
                </a:solidFill>
              </a:rPr>
              <a:t>), </a:t>
            </a:r>
            <a:r>
              <a:rPr lang="en-US" dirty="0" smtClean="0">
                <a:solidFill>
                  <a:prstClr val="black"/>
                </a:solidFill>
              </a:rPr>
              <a:t>U</a:t>
            </a:r>
            <a:r>
              <a:rPr lang="en-US" sz="1400" dirty="0" smtClean="0">
                <a:solidFill>
                  <a:prstClr val="black"/>
                </a:solidFill>
              </a:rPr>
              <a:t>(1)</a:t>
            </a:r>
            <a:r>
              <a:rPr lang="en-US" baseline="30000" dirty="0" smtClean="0">
                <a:solidFill>
                  <a:prstClr val="black"/>
                </a:solidFill>
              </a:rPr>
              <a:t>T</a:t>
            </a:r>
            <a:r>
              <a:rPr lang="en-US" dirty="0" smtClean="0">
                <a:solidFill>
                  <a:prstClr val="black"/>
                </a:solidFill>
              </a:rPr>
              <a:t>.I</a:t>
            </a:r>
            <a:r>
              <a:rPr lang="en-US" sz="1400" dirty="0" smtClean="0">
                <a:solidFill>
                  <a:prstClr val="black"/>
                </a:solidFill>
              </a:rPr>
              <a:t>(</a:t>
            </a:r>
            <a:r>
              <a:rPr lang="en-US" sz="1400" dirty="0">
                <a:solidFill>
                  <a:prstClr val="black"/>
                </a:solidFill>
              </a:rPr>
              <a:t>3</a:t>
            </a:r>
            <a:r>
              <a:rPr lang="en-US" sz="1400" dirty="0" smtClean="0">
                <a:solidFill>
                  <a:prstClr val="black"/>
                </a:solidFill>
              </a:rPr>
              <a:t>), </a:t>
            </a:r>
            <a:r>
              <a:rPr lang="en-US" dirty="0" smtClean="0">
                <a:solidFill>
                  <a:prstClr val="black"/>
                </a:solidFill>
              </a:rPr>
              <a:t>U</a:t>
            </a:r>
            <a:r>
              <a:rPr lang="en-US" sz="1400" dirty="0" smtClean="0">
                <a:solidFill>
                  <a:prstClr val="black"/>
                </a:solidFill>
              </a:rPr>
              <a:t>(1)</a:t>
            </a:r>
            <a:r>
              <a:rPr lang="en-US" baseline="30000" dirty="0" smtClean="0">
                <a:solidFill>
                  <a:prstClr val="black"/>
                </a:solidFill>
              </a:rPr>
              <a:t>T</a:t>
            </a:r>
            <a:r>
              <a:rPr lang="en-US" dirty="0" smtClean="0">
                <a:solidFill>
                  <a:prstClr val="black"/>
                </a:solidFill>
              </a:rPr>
              <a:t>.I</a:t>
            </a:r>
            <a:r>
              <a:rPr lang="en-US" sz="1400" dirty="0" smtClean="0">
                <a:solidFill>
                  <a:prstClr val="black"/>
                </a:solidFill>
              </a:rPr>
              <a:t>(</a:t>
            </a:r>
            <a:r>
              <a:rPr lang="en-US" sz="1400" dirty="0">
                <a:solidFill>
                  <a:prstClr val="black"/>
                </a:solidFill>
              </a:rPr>
              <a:t>4</a:t>
            </a:r>
            <a:r>
              <a:rPr lang="en-US" sz="1400" dirty="0" smtClean="0">
                <a:solidFill>
                  <a:prstClr val="black"/>
                </a:solidFill>
              </a:rPr>
              <a:t>)</a:t>
            </a:r>
            <a:r>
              <a:rPr lang="en-US" dirty="0" smtClean="0"/>
              <a:t>) = Max(0.82, 0.9, 0.18, 0.1)</a:t>
            </a:r>
          </a:p>
          <a:p>
            <a:r>
              <a:rPr lang="en-US" dirty="0" smtClean="0"/>
              <a:t>Hence Recommend Phone2, Phone1, Phone3, Phone4 in that order to User1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6230982" y="2351314"/>
            <a:ext cx="33963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70617" y="2303808"/>
            <a:ext cx="4378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Cosine Distance, might need feature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75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pic>
        <p:nvPicPr>
          <p:cNvPr id="5122" name="Picture 2" descr="Beginners Guide Recommender Systems Collaborative Fil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72" y="1690688"/>
            <a:ext cx="7995648" cy="438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5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with CBF – Need to know &amp; evaluate the various features of the items</a:t>
            </a:r>
          </a:p>
          <a:p>
            <a:r>
              <a:rPr lang="en-US" dirty="0" smtClean="0"/>
              <a:t>CF considers similarity in </a:t>
            </a:r>
            <a:r>
              <a:rPr lang="en-US" i="1" dirty="0" smtClean="0"/>
              <a:t>User Behavior</a:t>
            </a:r>
            <a:r>
              <a:rPr lang="en-US" dirty="0" smtClean="0"/>
              <a:t>, instead of that in Items</a:t>
            </a:r>
            <a:r>
              <a:rPr lang="en-US" i="1" dirty="0" smtClean="0"/>
              <a:t> </a:t>
            </a:r>
            <a:r>
              <a:rPr lang="en-US" dirty="0" smtClean="0"/>
              <a:t>to make a recommendation</a:t>
            </a:r>
          </a:p>
          <a:p>
            <a:r>
              <a:rPr lang="en-US" dirty="0" smtClean="0"/>
              <a:t>If User A </a:t>
            </a:r>
            <a:r>
              <a:rPr lang="en-US" sz="2000" dirty="0" smtClean="0"/>
              <a:t>~</a:t>
            </a:r>
            <a:r>
              <a:rPr lang="en-US" dirty="0" smtClean="0"/>
              <a:t> User B =&gt; Recommend Items that User A likes to User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0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46821"/>
          </a:xfrm>
        </p:spPr>
        <p:txBody>
          <a:bodyPr/>
          <a:lstStyle/>
          <a:p>
            <a:r>
              <a:rPr lang="en-US" dirty="0" smtClean="0"/>
              <a:t>We start with the same User-Feature Matrix. How do we get this?</a:t>
            </a:r>
          </a:p>
          <a:p>
            <a:pPr lvl="1"/>
            <a:r>
              <a:rPr lang="en-US" dirty="0" smtClean="0"/>
              <a:t>User Reviews</a:t>
            </a:r>
          </a:p>
          <a:p>
            <a:pPr lvl="1"/>
            <a:r>
              <a:rPr lang="en-US" dirty="0" smtClean="0"/>
              <a:t>User Ratings</a:t>
            </a:r>
          </a:p>
          <a:p>
            <a:pPr lvl="1"/>
            <a:r>
              <a:rPr lang="en-US" dirty="0" smtClean="0"/>
              <a:t>Surveys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616552"/>
              </p:ext>
            </p:extLst>
          </p:nvPr>
        </p:nvGraphicFramePr>
        <p:xfrm>
          <a:off x="3629297" y="3727336"/>
          <a:ext cx="39166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1945111849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424203814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96641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34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8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2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2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53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time we have a User-Behavior matrix instead of Item-Feature Matrix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Goal is to derive features of Items using the User-Behavior matrix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364333"/>
              </p:ext>
            </p:extLst>
          </p:nvPr>
        </p:nvGraphicFramePr>
        <p:xfrm>
          <a:off x="2724331" y="3175483"/>
          <a:ext cx="580571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2237582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704906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1636654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399078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2918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166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718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87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810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339143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8765177" y="3918857"/>
            <a:ext cx="457200" cy="326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53003" y="3124131"/>
            <a:ext cx="2481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Sparse Utility Matrix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What is it?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Why is it sparse?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How is it created?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Explicitly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Implicitly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7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the feature vector of Item1 be [f</a:t>
            </a:r>
            <a:r>
              <a:rPr lang="en-US" sz="1600" dirty="0" smtClean="0"/>
              <a:t>1</a:t>
            </a:r>
            <a:r>
              <a:rPr lang="en-US" dirty="0" smtClean="0"/>
              <a:t>, f</a:t>
            </a:r>
            <a:r>
              <a:rPr lang="en-US" sz="1600" dirty="0" smtClean="0"/>
              <a:t>2</a:t>
            </a:r>
            <a:r>
              <a:rPr lang="en-US" dirty="0" smtClean="0"/>
              <a:t>]</a:t>
            </a:r>
          </a:p>
          <a:p>
            <a:r>
              <a:rPr lang="en-US" dirty="0" smtClean="0"/>
              <a:t>So using the User-Behavior matrix:</a:t>
            </a:r>
          </a:p>
          <a:p>
            <a:pPr marL="457200" lvl="1" indent="0">
              <a:buNone/>
            </a:pPr>
            <a:r>
              <a:rPr lang="en-US" dirty="0" smtClean="0"/>
              <a:t>				U</a:t>
            </a:r>
            <a:r>
              <a:rPr lang="en-US" sz="1400" dirty="0" smtClean="0"/>
              <a:t>1</a:t>
            </a:r>
            <a:r>
              <a:rPr lang="en-US" baseline="30000" dirty="0" smtClean="0"/>
              <a:t>T</a:t>
            </a:r>
            <a:r>
              <a:rPr lang="en-US" dirty="0" smtClean="0"/>
              <a:t>.I</a:t>
            </a:r>
            <a:r>
              <a:rPr lang="en-US" sz="1400" dirty="0" smtClean="0"/>
              <a:t>1</a:t>
            </a:r>
            <a:r>
              <a:rPr lang="en-US" dirty="0" smtClean="0"/>
              <a:t> = 5</a:t>
            </a:r>
          </a:p>
          <a:p>
            <a:pPr marL="457200" lvl="1" indent="0">
              <a:buNone/>
            </a:pPr>
            <a:r>
              <a:rPr lang="en-US" dirty="0" smtClean="0"/>
              <a:t>				U</a:t>
            </a:r>
            <a:r>
              <a:rPr lang="en-US" sz="1200" dirty="0" smtClean="0"/>
              <a:t>2</a:t>
            </a:r>
            <a:r>
              <a:rPr lang="en-US" baseline="30000" dirty="0" smtClean="0"/>
              <a:t>T</a:t>
            </a:r>
            <a:r>
              <a:rPr lang="en-US" dirty="0" smtClean="0"/>
              <a:t>.I</a:t>
            </a:r>
            <a:r>
              <a:rPr lang="en-US" sz="1200" dirty="0" smtClean="0"/>
              <a:t>1</a:t>
            </a:r>
            <a:r>
              <a:rPr lang="en-US" dirty="0" smtClean="0"/>
              <a:t> = 4.5</a:t>
            </a:r>
          </a:p>
          <a:p>
            <a:pPr marL="457200" lvl="1" indent="0">
              <a:buNone/>
            </a:pPr>
            <a:r>
              <a:rPr lang="en-US" dirty="0" smtClean="0"/>
              <a:t>			i.e. [0.9, 0.1]</a:t>
            </a:r>
            <a:r>
              <a:rPr lang="en-US" baseline="30000" dirty="0" smtClean="0"/>
              <a:t>T</a:t>
            </a:r>
            <a:r>
              <a:rPr lang="en-US" dirty="0" smtClean="0"/>
              <a:t>.[f</a:t>
            </a:r>
            <a:r>
              <a:rPr lang="en-US" sz="1400" dirty="0" smtClean="0"/>
              <a:t>1</a:t>
            </a:r>
            <a:r>
              <a:rPr lang="en-US" dirty="0" smtClean="0"/>
              <a:t>, f</a:t>
            </a:r>
            <a:r>
              <a:rPr lang="en-US" sz="1400" dirty="0" smtClean="0"/>
              <a:t>2</a:t>
            </a:r>
            <a:r>
              <a:rPr lang="en-US" dirty="0" smtClean="0"/>
              <a:t>] = 5</a:t>
            </a:r>
          </a:p>
          <a:p>
            <a:pPr marL="457200" lvl="1" indent="0">
              <a:buNone/>
            </a:pPr>
            <a:r>
              <a:rPr lang="en-US" dirty="0" smtClean="0"/>
              <a:t>			&amp; [0.8, 0.2]</a:t>
            </a:r>
            <a:r>
              <a:rPr lang="en-US" baseline="30000" dirty="0" smtClean="0"/>
              <a:t>T</a:t>
            </a:r>
            <a:r>
              <a:rPr lang="en-US" dirty="0" smtClean="0"/>
              <a:t>.[f</a:t>
            </a:r>
            <a:r>
              <a:rPr lang="en-US" sz="1400" dirty="0" smtClean="0"/>
              <a:t>1</a:t>
            </a:r>
            <a:r>
              <a:rPr lang="en-US" dirty="0" smtClean="0"/>
              <a:t>, f</a:t>
            </a:r>
            <a:r>
              <a:rPr lang="en-US" sz="1400" dirty="0" smtClean="0"/>
              <a:t>2</a:t>
            </a:r>
            <a:r>
              <a:rPr lang="en-US" dirty="0" smtClean="0"/>
              <a:t>] = 4.5</a:t>
            </a:r>
          </a:p>
          <a:p>
            <a:r>
              <a:rPr lang="en-US" dirty="0" smtClean="0"/>
              <a:t>Solving these equations, we get: I</a:t>
            </a:r>
            <a:r>
              <a:rPr lang="en-US" sz="1800" dirty="0" smtClean="0"/>
              <a:t>1</a:t>
            </a:r>
            <a:r>
              <a:rPr lang="en-US" dirty="0" smtClean="0"/>
              <a:t> = [5.5, 0.5]</a:t>
            </a:r>
          </a:p>
          <a:p>
            <a:r>
              <a:rPr lang="en-US" dirty="0" smtClean="0"/>
              <a:t>Similarly, I</a:t>
            </a:r>
            <a:r>
              <a:rPr lang="en-US" sz="1800" dirty="0"/>
              <a:t>2</a:t>
            </a:r>
            <a:r>
              <a:rPr lang="en-US" dirty="0" smtClean="0"/>
              <a:t> = [5.5, 0], I</a:t>
            </a:r>
            <a:r>
              <a:rPr lang="en-US" sz="1800" dirty="0"/>
              <a:t>3</a:t>
            </a:r>
            <a:r>
              <a:rPr lang="en-US" dirty="0" smtClean="0"/>
              <a:t> = [0.5, 5.5] &amp; I</a:t>
            </a:r>
            <a:r>
              <a:rPr lang="en-US" sz="1800" dirty="0"/>
              <a:t>4</a:t>
            </a:r>
            <a:r>
              <a:rPr lang="en-US" dirty="0" smtClean="0"/>
              <a:t> = [2.7, 5.25]</a:t>
            </a:r>
          </a:p>
          <a:p>
            <a:r>
              <a:rPr lang="en-US" dirty="0" smtClean="0"/>
              <a:t>Now recommendation can be made using: Max(U</a:t>
            </a:r>
            <a:r>
              <a:rPr lang="en-US" sz="1600" dirty="0" smtClean="0"/>
              <a:t>(j)</a:t>
            </a:r>
            <a:r>
              <a:rPr lang="en-US" baseline="30000" dirty="0" smtClean="0"/>
              <a:t>T</a:t>
            </a:r>
            <a:r>
              <a:rPr lang="en-US" dirty="0" smtClean="0"/>
              <a:t>.I</a:t>
            </a:r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600" dirty="0" smtClean="0"/>
              <a:t>)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7430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304" t="29018" r="41232" b="21875"/>
          <a:stretch/>
        </p:blipFill>
        <p:spPr>
          <a:xfrm>
            <a:off x="2704012" y="1476103"/>
            <a:ext cx="7289074" cy="48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4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UV-decomposition (instance of SVD)</a:t>
            </a:r>
          </a:p>
          <a:p>
            <a:r>
              <a:rPr lang="en-US" dirty="0" smtClean="0"/>
              <a:t>Used to estimate the blank spaces in the sparse utility matrix</a:t>
            </a:r>
          </a:p>
          <a:p>
            <a:r>
              <a:rPr lang="en-US" dirty="0" smtClean="0"/>
              <a:t>Assumption is that Utility Matrix ~ Product of two long, thin matrices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Facebook: “People You May Know”</a:t>
            </a:r>
            <a:endParaRPr lang="en-US" dirty="0"/>
          </a:p>
        </p:txBody>
      </p:sp>
      <p:pic>
        <p:nvPicPr>
          <p:cNvPr id="1026" name="Picture 2" descr="Introduction What is a Recommendation Engin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112" y="1882140"/>
            <a:ext cx="3893911" cy="481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279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Sparse Matrix M (n x m) = Matrix U (n x d) x Matrix V (d x m)</a:t>
            </a:r>
          </a:p>
          <a:p>
            <a:r>
              <a:rPr lang="en-US" dirty="0" smtClean="0"/>
              <a:t>UV matrix is used to approximate blank entries in M</a:t>
            </a:r>
          </a:p>
          <a:p>
            <a:r>
              <a:rPr lang="en-US" dirty="0" smtClean="0"/>
              <a:t>Both user and items can now be characterized using only d dimensions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Netflix: “Other Movies You Might Enjoy”</a:t>
            </a:r>
            <a:endParaRPr lang="en-US" dirty="0"/>
          </a:p>
        </p:txBody>
      </p:sp>
      <p:pic>
        <p:nvPicPr>
          <p:cNvPr id="2050" name="Picture 2" descr="Introduction What is a Recommendation Engine Netfli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700" y="1690688"/>
            <a:ext cx="7068186" cy="47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73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LinkedIn: “Jobs You May be Interested In” </a:t>
            </a:r>
            <a:endParaRPr lang="en-US" dirty="0"/>
          </a:p>
        </p:txBody>
      </p:sp>
      <p:pic>
        <p:nvPicPr>
          <p:cNvPr id="3074" name="Picture 2" descr="Beginners Guide Recommender Systems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598" y="1598613"/>
            <a:ext cx="4520927" cy="441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02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Amazon: “Customers Who Bought This Item Also Bought…</a:t>
            </a:r>
            <a:endParaRPr lang="en-US" dirty="0"/>
          </a:p>
        </p:txBody>
      </p:sp>
      <p:pic>
        <p:nvPicPr>
          <p:cNvPr id="4098" name="Picture 2" descr="Introduction What is a Recommendation Engine Linked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993" y="1945277"/>
            <a:ext cx="8650854" cy="267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19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Recommender Systems?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 to mine patterns in huge datasets to learn and identify user behavior and filter out items that can be recommender to a user</a:t>
            </a:r>
          </a:p>
          <a:p>
            <a:r>
              <a:rPr lang="en-US" dirty="0" smtClean="0"/>
              <a:t>Two elements of a recommender system – user &amp; item</a:t>
            </a:r>
          </a:p>
          <a:p>
            <a:r>
              <a:rPr lang="en-US" dirty="0" smtClean="0"/>
              <a:t>Users have preference for certain items – aim of the RS is to learn this preference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2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Recommender System?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Tail Phenomenon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92731" y="2377440"/>
            <a:ext cx="65315" cy="354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18857" y="5917474"/>
            <a:ext cx="6021977" cy="52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4454434" y="2560320"/>
            <a:ext cx="4676503" cy="3095897"/>
          </a:xfrm>
          <a:custGeom>
            <a:avLst/>
            <a:gdLst>
              <a:gd name="connsiteX0" fmla="*/ 0 w 4676503"/>
              <a:gd name="connsiteY0" fmla="*/ 0 h 3095897"/>
              <a:gd name="connsiteX1" fmla="*/ 104503 w 4676503"/>
              <a:gd name="connsiteY1" fmla="*/ 1162594 h 3095897"/>
              <a:gd name="connsiteX2" fmla="*/ 326572 w 4676503"/>
              <a:gd name="connsiteY2" fmla="*/ 1972491 h 3095897"/>
              <a:gd name="connsiteX3" fmla="*/ 836023 w 4676503"/>
              <a:gd name="connsiteY3" fmla="*/ 2442754 h 3095897"/>
              <a:gd name="connsiteX4" fmla="*/ 1724297 w 4676503"/>
              <a:gd name="connsiteY4" fmla="*/ 2769326 h 3095897"/>
              <a:gd name="connsiteX5" fmla="*/ 3161212 w 4676503"/>
              <a:gd name="connsiteY5" fmla="*/ 2978331 h 3095897"/>
              <a:gd name="connsiteX6" fmla="*/ 4676503 w 4676503"/>
              <a:gd name="connsiteY6" fmla="*/ 3095897 h 3095897"/>
              <a:gd name="connsiteX7" fmla="*/ 4676503 w 4676503"/>
              <a:gd name="connsiteY7" fmla="*/ 3095897 h 3095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76503" h="3095897">
                <a:moveTo>
                  <a:pt x="0" y="0"/>
                </a:moveTo>
                <a:cubicBezTo>
                  <a:pt x="25037" y="416923"/>
                  <a:pt x="50074" y="833846"/>
                  <a:pt x="104503" y="1162594"/>
                </a:cubicBezTo>
                <a:cubicBezTo>
                  <a:pt x="158932" y="1491342"/>
                  <a:pt x="204652" y="1759131"/>
                  <a:pt x="326572" y="1972491"/>
                </a:cubicBezTo>
                <a:cubicBezTo>
                  <a:pt x="448492" y="2185851"/>
                  <a:pt x="603069" y="2309948"/>
                  <a:pt x="836023" y="2442754"/>
                </a:cubicBezTo>
                <a:cubicBezTo>
                  <a:pt x="1068977" y="2575560"/>
                  <a:pt x="1336766" y="2680063"/>
                  <a:pt x="1724297" y="2769326"/>
                </a:cubicBezTo>
                <a:cubicBezTo>
                  <a:pt x="2111828" y="2858589"/>
                  <a:pt x="2669178" y="2923903"/>
                  <a:pt x="3161212" y="2978331"/>
                </a:cubicBezTo>
                <a:cubicBezTo>
                  <a:pt x="3653246" y="3032760"/>
                  <a:pt x="4676503" y="3095897"/>
                  <a:pt x="4676503" y="3095897"/>
                </a:cubicBezTo>
                <a:lnTo>
                  <a:pt x="4676503" y="309589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586446" y="3678128"/>
            <a:ext cx="1332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Popularity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4377" y="5984426"/>
            <a:ext cx="1332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Item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9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Item-Feature </a:t>
            </a:r>
            <a:r>
              <a:rPr lang="en-US" dirty="0" smtClean="0"/>
              <a:t>Matrix</a:t>
            </a:r>
          </a:p>
          <a:p>
            <a:r>
              <a:rPr lang="en-US" dirty="0" smtClean="0"/>
              <a:t>User-Feature </a:t>
            </a:r>
            <a:r>
              <a:rPr lang="en-US" dirty="0" smtClean="0"/>
              <a:t>Matrix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649824"/>
              </p:ext>
            </p:extLst>
          </p:nvPr>
        </p:nvGraphicFramePr>
        <p:xfrm>
          <a:off x="6359434" y="3074194"/>
          <a:ext cx="39166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1945111849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424203814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96641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34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8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2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User4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2864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48564"/>
              </p:ext>
            </p:extLst>
          </p:nvPr>
        </p:nvGraphicFramePr>
        <p:xfrm>
          <a:off x="1365068" y="3074194"/>
          <a:ext cx="39166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1945111849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424203814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96641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Display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34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8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32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Phone4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28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9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23805" y="2109648"/>
            <a:ext cx="4310742" cy="9666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Recommender Engines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541417" y="3585466"/>
            <a:ext cx="2194560" cy="9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 Based Filtering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381899" y="3570511"/>
            <a:ext cx="2194560" cy="9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97726" y="4643556"/>
            <a:ext cx="252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Recommendation is done based on the property of the items recommended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368836" y="4628600"/>
            <a:ext cx="252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Recommendation is done based on similarity measures between users and/or items</a:t>
            </a:r>
            <a:endParaRPr lang="en-US" sz="1200" dirty="0"/>
          </a:p>
        </p:txBody>
      </p:sp>
      <p:sp>
        <p:nvSpPr>
          <p:cNvPr id="15" name="Rounded Rectangle 14"/>
          <p:cNvSpPr/>
          <p:nvPr/>
        </p:nvSpPr>
        <p:spPr>
          <a:xfrm>
            <a:off x="9196254" y="3570511"/>
            <a:ext cx="2194560" cy="9013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Dimensionality Reduction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196254" y="4628600"/>
            <a:ext cx="2521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Recommendation is done based on reducing the dimensionality of the utility matrix</a:t>
            </a:r>
            <a:endParaRPr lang="en-US" sz="1200" dirty="0"/>
          </a:p>
        </p:txBody>
      </p:sp>
      <p:cxnSp>
        <p:nvCxnSpPr>
          <p:cNvPr id="26" name="Elbow Connector 25"/>
          <p:cNvCxnSpPr>
            <a:stCxn id="4" idx="2"/>
            <a:endCxn id="5" idx="0"/>
          </p:cNvCxnSpPr>
          <p:nvPr/>
        </p:nvCxnSpPr>
        <p:spPr>
          <a:xfrm rot="5400000">
            <a:off x="4304354" y="1410644"/>
            <a:ext cx="509166" cy="38404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" idx="2"/>
            <a:endCxn id="6" idx="0"/>
          </p:cNvCxnSpPr>
          <p:nvPr/>
        </p:nvCxnSpPr>
        <p:spPr>
          <a:xfrm rot="16200000" flipH="1">
            <a:off x="6232072" y="3323403"/>
            <a:ext cx="494211" cy="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4" idx="2"/>
            <a:endCxn id="15" idx="0"/>
          </p:cNvCxnSpPr>
          <p:nvPr/>
        </p:nvCxnSpPr>
        <p:spPr>
          <a:xfrm rot="16200000" flipH="1">
            <a:off x="8139250" y="1416226"/>
            <a:ext cx="494211" cy="3814358"/>
          </a:xfrm>
          <a:prstGeom prst="bentConnector3">
            <a:avLst>
              <a:gd name="adj1" fmla="val 526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92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569</Words>
  <Application>Microsoft Office PowerPoint</Application>
  <PresentationFormat>Widescreen</PresentationFormat>
  <Paragraphs>195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Recommender Systems</vt:lpstr>
      <vt:lpstr>Facebook: “People You May Know”</vt:lpstr>
      <vt:lpstr>Netflix: “Other Movies You Might Enjoy”</vt:lpstr>
      <vt:lpstr>LinkedIn: “Jobs You May be Interested In” </vt:lpstr>
      <vt:lpstr>Amazon: “Customers Who Bought This Item Also Bought…</vt:lpstr>
      <vt:lpstr>What are Recommender Systems?</vt:lpstr>
      <vt:lpstr>Why do we need Recommender System?</vt:lpstr>
      <vt:lpstr>Basics of RE</vt:lpstr>
      <vt:lpstr>Types of RE</vt:lpstr>
      <vt:lpstr>Content Based Filtering</vt:lpstr>
      <vt:lpstr>Content Based Filtering</vt:lpstr>
      <vt:lpstr>Content Based Filtering</vt:lpstr>
      <vt:lpstr>Collaborative Filtering</vt:lpstr>
      <vt:lpstr>Collaborative Filtering</vt:lpstr>
      <vt:lpstr>Collaborative Filtering</vt:lpstr>
      <vt:lpstr>Collaborative Filtering</vt:lpstr>
      <vt:lpstr>Collaborative Filtering</vt:lpstr>
      <vt:lpstr>Dimensionality Reduction</vt:lpstr>
      <vt:lpstr>Dimensionality Reduction</vt:lpstr>
      <vt:lpstr>Dimensionality Reduction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Poddar, Rahul (Cognizant)</dc:creator>
  <cp:lastModifiedBy>Poddar, Rahul (Cognizant)</cp:lastModifiedBy>
  <cp:revision>27</cp:revision>
  <dcterms:created xsi:type="dcterms:W3CDTF">2018-01-01T00:42:00Z</dcterms:created>
  <dcterms:modified xsi:type="dcterms:W3CDTF">2018-01-05T15:23:58Z</dcterms:modified>
</cp:coreProperties>
</file>