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Fredoka" charset="1" panose="02000000000000000000"/>
      <p:regular r:id="rId14"/>
    </p:embeddedFont>
    <p:embeddedFont>
      <p:font typeface="Glacial Indifference Bold Italics" charset="1" panose="00000800000000000000"/>
      <p:regular r:id="rId15"/>
    </p:embeddedFont>
    <p:embeddedFont>
      <p:font typeface="Playpen Sans" charset="1" panose="00000000000000000000"/>
      <p:regular r:id="rId16"/>
    </p:embeddedFont>
    <p:embeddedFont>
      <p:font typeface="IM Fell English SC" charset="1" panose="02000000000000000000"/>
      <p:regular r:id="rId17"/>
    </p:embeddedFont>
    <p:embeddedFont>
      <p:font typeface="Engravers' Old English BT" charset="1" panose="030407020406080306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14.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ADDBB"/>
        </a:solidFill>
      </p:bgPr>
    </p:bg>
    <p:spTree>
      <p:nvGrpSpPr>
        <p:cNvPr id="1" name=""/>
        <p:cNvGrpSpPr/>
        <p:nvPr/>
      </p:nvGrpSpPr>
      <p:grpSpPr>
        <a:xfrm>
          <a:off x="0" y="0"/>
          <a:ext cx="0" cy="0"/>
          <a:chOff x="0" y="0"/>
          <a:chExt cx="0" cy="0"/>
        </a:xfrm>
      </p:grpSpPr>
      <p:sp>
        <p:nvSpPr>
          <p:cNvPr name="Freeform 2" id="2"/>
          <p:cNvSpPr/>
          <p:nvPr/>
        </p:nvSpPr>
        <p:spPr>
          <a:xfrm flipH="false" flipV="false" rot="0">
            <a:off x="0" y="-948690"/>
            <a:ext cx="18288000" cy="12182475"/>
          </a:xfrm>
          <a:custGeom>
            <a:avLst/>
            <a:gdLst/>
            <a:ahLst/>
            <a:cxnLst/>
            <a:rect r="r" b="b" t="t" l="l"/>
            <a:pathLst>
              <a:path h="12182475" w="18288000">
                <a:moveTo>
                  <a:pt x="0" y="0"/>
                </a:moveTo>
                <a:lnTo>
                  <a:pt x="18288000" y="0"/>
                </a:lnTo>
                <a:lnTo>
                  <a:pt x="18288000" y="12182475"/>
                </a:lnTo>
                <a:lnTo>
                  <a:pt x="0" y="12182475"/>
                </a:lnTo>
                <a:lnTo>
                  <a:pt x="0" y="0"/>
                </a:lnTo>
                <a:close/>
              </a:path>
            </a:pathLst>
          </a:custGeom>
          <a:blipFill>
            <a:blip r:embed="rId2">
              <a:alphaModFix amt="48000"/>
            </a:blip>
            <a:stretch>
              <a:fillRect l="0" t="0" r="0" b="0"/>
            </a:stretch>
          </a:blipFill>
        </p:spPr>
      </p:sp>
      <p:grpSp>
        <p:nvGrpSpPr>
          <p:cNvPr name="Group 3" id="3"/>
          <p:cNvGrpSpPr>
            <a:grpSpLocks noChangeAspect="true"/>
          </p:cNvGrpSpPr>
          <p:nvPr/>
        </p:nvGrpSpPr>
        <p:grpSpPr>
          <a:xfrm rot="0">
            <a:off x="-18964" y="-1394136"/>
            <a:ext cx="4029989" cy="3154575"/>
            <a:chOff x="0" y="0"/>
            <a:chExt cx="4029989" cy="3154578"/>
          </a:xfrm>
        </p:grpSpPr>
        <p:sp>
          <p:nvSpPr>
            <p:cNvPr name="Freeform 4" id="4"/>
            <p:cNvSpPr/>
            <p:nvPr/>
          </p:nvSpPr>
          <p:spPr>
            <a:xfrm flipH="false" flipV="false" rot="0">
              <a:off x="64643" y="1394079"/>
              <a:ext cx="3140837" cy="1696974"/>
            </a:xfrm>
            <a:custGeom>
              <a:avLst/>
              <a:gdLst/>
              <a:ahLst/>
              <a:cxnLst/>
              <a:rect r="r" b="b" t="t" l="l"/>
              <a:pathLst>
                <a:path h="1696974" w="3140837">
                  <a:moveTo>
                    <a:pt x="0" y="0"/>
                  </a:moveTo>
                  <a:cubicBezTo>
                    <a:pt x="3683" y="89154"/>
                    <a:pt x="16383" y="177165"/>
                    <a:pt x="38608" y="262001"/>
                  </a:cubicBezTo>
                  <a:cubicBezTo>
                    <a:pt x="114554" y="560070"/>
                    <a:pt x="309372" y="819150"/>
                    <a:pt x="521716" y="1058799"/>
                  </a:cubicBezTo>
                  <a:cubicBezTo>
                    <a:pt x="734060" y="1300353"/>
                    <a:pt x="965835" y="1520571"/>
                    <a:pt x="1244473" y="1625727"/>
                  </a:cubicBezTo>
                  <a:cubicBezTo>
                    <a:pt x="1375156" y="1673860"/>
                    <a:pt x="1515872" y="1696974"/>
                    <a:pt x="1657985" y="1696974"/>
                  </a:cubicBezTo>
                  <a:cubicBezTo>
                    <a:pt x="1820926" y="1696974"/>
                    <a:pt x="1985645" y="1666494"/>
                    <a:pt x="2138680" y="1608201"/>
                  </a:cubicBezTo>
                  <a:cubicBezTo>
                    <a:pt x="2423160" y="1501013"/>
                    <a:pt x="2662682" y="1296543"/>
                    <a:pt x="2824480" y="1054989"/>
                  </a:cubicBezTo>
                  <a:cubicBezTo>
                    <a:pt x="2986278" y="813435"/>
                    <a:pt x="3066034" y="534797"/>
                    <a:pt x="3110865" y="246507"/>
                  </a:cubicBezTo>
                  <a:cubicBezTo>
                    <a:pt x="3124200" y="165100"/>
                    <a:pt x="3134487" y="82931"/>
                    <a:pt x="3140837" y="127"/>
                  </a:cubicBezTo>
                  <a:close/>
                </a:path>
              </a:pathLst>
            </a:custGeom>
            <a:solidFill>
              <a:srgbClr val="D6591E"/>
            </a:solidFill>
          </p:spPr>
        </p:sp>
        <p:sp>
          <p:nvSpPr>
            <p:cNvPr name="Freeform 5" id="5"/>
            <p:cNvSpPr/>
            <p:nvPr/>
          </p:nvSpPr>
          <p:spPr>
            <a:xfrm flipH="false" flipV="false" rot="0">
              <a:off x="1639570" y="1394079"/>
              <a:ext cx="2303526" cy="950341"/>
            </a:xfrm>
            <a:custGeom>
              <a:avLst/>
              <a:gdLst/>
              <a:ahLst/>
              <a:cxnLst/>
              <a:rect r="r" b="b" t="t" l="l"/>
              <a:pathLst>
                <a:path h="950341" w="2303526">
                  <a:moveTo>
                    <a:pt x="0" y="0"/>
                  </a:moveTo>
                  <a:cubicBezTo>
                    <a:pt x="13208" y="96266"/>
                    <a:pt x="35814" y="189611"/>
                    <a:pt x="71501" y="278384"/>
                  </a:cubicBezTo>
                  <a:cubicBezTo>
                    <a:pt x="155067" y="488442"/>
                    <a:pt x="310515" y="675640"/>
                    <a:pt x="507238" y="796798"/>
                  </a:cubicBezTo>
                  <a:cubicBezTo>
                    <a:pt x="667385" y="895350"/>
                    <a:pt x="854964" y="950341"/>
                    <a:pt x="1037590" y="950341"/>
                  </a:cubicBezTo>
                  <a:cubicBezTo>
                    <a:pt x="1079373" y="950341"/>
                    <a:pt x="1121029" y="947420"/>
                    <a:pt x="1161923" y="941578"/>
                  </a:cubicBezTo>
                  <a:cubicBezTo>
                    <a:pt x="1381506" y="911352"/>
                    <a:pt x="1582801" y="792861"/>
                    <a:pt x="1771650" y="660273"/>
                  </a:cubicBezTo>
                  <a:cubicBezTo>
                    <a:pt x="1961896" y="527812"/>
                    <a:pt x="2138299" y="379603"/>
                    <a:pt x="2236216" y="188722"/>
                  </a:cubicBezTo>
                  <a:cubicBezTo>
                    <a:pt x="2266061" y="129286"/>
                    <a:pt x="2288413" y="65786"/>
                    <a:pt x="2303526" y="0"/>
                  </a:cubicBezTo>
                  <a:close/>
                </a:path>
              </a:pathLst>
            </a:custGeom>
            <a:solidFill>
              <a:srgbClr val="DF8F66"/>
            </a:solidFill>
          </p:spPr>
        </p:sp>
      </p:grpSp>
      <p:sp>
        <p:nvSpPr>
          <p:cNvPr name="Freeform 6" id="6"/>
          <p:cNvSpPr/>
          <p:nvPr/>
        </p:nvSpPr>
        <p:spPr>
          <a:xfrm flipH="false" flipV="false" rot="0">
            <a:off x="2284628" y="1710547"/>
            <a:ext cx="13718743" cy="5642800"/>
          </a:xfrm>
          <a:custGeom>
            <a:avLst/>
            <a:gdLst/>
            <a:ahLst/>
            <a:cxnLst/>
            <a:rect r="r" b="b" t="t" l="l"/>
            <a:pathLst>
              <a:path h="5642800" w="13718743">
                <a:moveTo>
                  <a:pt x="0" y="0"/>
                </a:moveTo>
                <a:lnTo>
                  <a:pt x="13718744" y="0"/>
                </a:lnTo>
                <a:lnTo>
                  <a:pt x="13718744" y="5642801"/>
                </a:lnTo>
                <a:lnTo>
                  <a:pt x="0" y="564280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a:grpSpLocks noChangeAspect="true"/>
          </p:cNvGrpSpPr>
          <p:nvPr/>
        </p:nvGrpSpPr>
        <p:grpSpPr>
          <a:xfrm rot="0">
            <a:off x="16659368" y="5260238"/>
            <a:ext cx="1692126" cy="5048793"/>
            <a:chOff x="0" y="0"/>
            <a:chExt cx="1692135" cy="5048783"/>
          </a:xfrm>
        </p:grpSpPr>
        <p:sp>
          <p:nvSpPr>
            <p:cNvPr name="Freeform 8" id="8"/>
            <p:cNvSpPr/>
            <p:nvPr/>
          </p:nvSpPr>
          <p:spPr>
            <a:xfrm flipH="false" flipV="false" rot="0">
              <a:off x="25273" y="1733804"/>
              <a:ext cx="1603375" cy="3248025"/>
            </a:xfrm>
            <a:custGeom>
              <a:avLst/>
              <a:gdLst/>
              <a:ahLst/>
              <a:cxnLst/>
              <a:rect r="r" b="b" t="t" l="l"/>
              <a:pathLst>
                <a:path h="3248025" w="1603375">
                  <a:moveTo>
                    <a:pt x="1603375" y="0"/>
                  </a:moveTo>
                  <a:cubicBezTo>
                    <a:pt x="1324102" y="26035"/>
                    <a:pt x="1056767" y="82804"/>
                    <a:pt x="822198" y="209296"/>
                  </a:cubicBezTo>
                  <a:cubicBezTo>
                    <a:pt x="545592" y="357378"/>
                    <a:pt x="311785" y="600837"/>
                    <a:pt x="175387" y="891159"/>
                  </a:cubicBezTo>
                  <a:cubicBezTo>
                    <a:pt x="38989" y="1181481"/>
                    <a:pt x="0" y="1518539"/>
                    <a:pt x="77978" y="1816481"/>
                  </a:cubicBezTo>
                  <a:cubicBezTo>
                    <a:pt x="153924" y="2114550"/>
                    <a:pt x="348742" y="2373630"/>
                    <a:pt x="561086" y="2613279"/>
                  </a:cubicBezTo>
                  <a:cubicBezTo>
                    <a:pt x="773430" y="2854833"/>
                    <a:pt x="1005205" y="3075051"/>
                    <a:pt x="1283843" y="3180207"/>
                  </a:cubicBezTo>
                  <a:cubicBezTo>
                    <a:pt x="1385570" y="3217672"/>
                    <a:pt x="1493520" y="3240024"/>
                    <a:pt x="1603375" y="3248025"/>
                  </a:cubicBezTo>
                  <a:lnTo>
                    <a:pt x="1603375" y="0"/>
                  </a:lnTo>
                  <a:close/>
                </a:path>
              </a:pathLst>
            </a:custGeom>
            <a:solidFill>
              <a:srgbClr val="AACB75"/>
            </a:solidFill>
          </p:spPr>
        </p:sp>
        <p:sp>
          <p:nvSpPr>
            <p:cNvPr name="Freeform 9" id="9"/>
            <p:cNvSpPr/>
            <p:nvPr/>
          </p:nvSpPr>
          <p:spPr>
            <a:xfrm flipH="false" flipV="false" rot="0">
              <a:off x="604520" y="92837"/>
              <a:ext cx="1024128" cy="2305304"/>
            </a:xfrm>
            <a:custGeom>
              <a:avLst/>
              <a:gdLst/>
              <a:ahLst/>
              <a:cxnLst/>
              <a:rect r="r" b="b" t="t" l="l"/>
              <a:pathLst>
                <a:path h="2305304" w="1024128">
                  <a:moveTo>
                    <a:pt x="1024128" y="0"/>
                  </a:moveTo>
                  <a:cubicBezTo>
                    <a:pt x="870585" y="23241"/>
                    <a:pt x="724408" y="63881"/>
                    <a:pt x="592455" y="135001"/>
                  </a:cubicBezTo>
                  <a:cubicBezTo>
                    <a:pt x="393065" y="241681"/>
                    <a:pt x="224663" y="417195"/>
                    <a:pt x="126365" y="626364"/>
                  </a:cubicBezTo>
                  <a:cubicBezTo>
                    <a:pt x="28067" y="835533"/>
                    <a:pt x="0" y="1078357"/>
                    <a:pt x="56134" y="1293241"/>
                  </a:cubicBezTo>
                  <a:cubicBezTo>
                    <a:pt x="110871" y="1507998"/>
                    <a:pt x="251333" y="1694815"/>
                    <a:pt x="404241" y="1867408"/>
                  </a:cubicBezTo>
                  <a:cubicBezTo>
                    <a:pt x="557276" y="2041525"/>
                    <a:pt x="724281" y="2200148"/>
                    <a:pt x="925068" y="2275967"/>
                  </a:cubicBezTo>
                  <a:cubicBezTo>
                    <a:pt x="957326" y="2287778"/>
                    <a:pt x="990346" y="2297557"/>
                    <a:pt x="1024001" y="2305304"/>
                  </a:cubicBezTo>
                  <a:lnTo>
                    <a:pt x="1024001" y="0"/>
                  </a:lnTo>
                  <a:close/>
                </a:path>
              </a:pathLst>
            </a:custGeom>
            <a:solidFill>
              <a:srgbClr val="DCAD16"/>
            </a:solidFill>
          </p:spPr>
        </p:sp>
      </p:grpSp>
      <p:sp>
        <p:nvSpPr>
          <p:cNvPr name="TextBox 10" id="10"/>
          <p:cNvSpPr txBox="true"/>
          <p:nvPr/>
        </p:nvSpPr>
        <p:spPr>
          <a:xfrm rot="0">
            <a:off x="3079575" y="4188514"/>
            <a:ext cx="12371175" cy="1647063"/>
          </a:xfrm>
          <a:prstGeom prst="rect">
            <a:avLst/>
          </a:prstGeom>
        </p:spPr>
        <p:txBody>
          <a:bodyPr anchor="t" rtlCol="false" tIns="0" lIns="0" bIns="0" rIns="0">
            <a:spAutoFit/>
          </a:bodyPr>
          <a:lstStyle/>
          <a:p>
            <a:pPr algn="l">
              <a:lnSpc>
                <a:spcPts val="13439"/>
              </a:lnSpc>
            </a:pPr>
            <a:r>
              <a:rPr lang="en-US" sz="9600">
                <a:solidFill>
                  <a:srgbClr val="000000"/>
                </a:solidFill>
                <a:latin typeface="Fredoka"/>
                <a:ea typeface="Fredoka"/>
                <a:cs typeface="Fredoka"/>
                <a:sym typeface="Fredoka"/>
              </a:rPr>
              <a:t>SPACE SHOOTER 2D</a:t>
            </a:r>
          </a:p>
        </p:txBody>
      </p:sp>
      <p:sp>
        <p:nvSpPr>
          <p:cNvPr name="TextBox 11" id="11"/>
          <p:cNvSpPr txBox="true"/>
          <p:nvPr/>
        </p:nvSpPr>
        <p:spPr>
          <a:xfrm rot="-194700">
            <a:off x="5332169" y="1970468"/>
            <a:ext cx="4479579" cy="1194206"/>
          </a:xfrm>
          <a:prstGeom prst="rect">
            <a:avLst/>
          </a:prstGeom>
        </p:spPr>
        <p:txBody>
          <a:bodyPr anchor="t" rtlCol="false" tIns="0" lIns="0" bIns="0" rIns="0">
            <a:spAutoFit/>
          </a:bodyPr>
          <a:lstStyle/>
          <a:p>
            <a:pPr algn="l">
              <a:lnSpc>
                <a:spcPts val="9745"/>
              </a:lnSpc>
            </a:pPr>
            <a:r>
              <a:rPr lang="en-US" b="true" sz="6961" i="true">
                <a:solidFill>
                  <a:srgbClr val="000000"/>
                </a:solidFill>
                <a:latin typeface="Glacial Indifference Bold Italics"/>
                <a:ea typeface="Glacial Indifference Bold Italics"/>
                <a:cs typeface="Glacial Indifference Bold Italics"/>
                <a:sym typeface="Glacial Indifference Bold Italics"/>
              </a:rPr>
              <a:t>LET'S PLAY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F8F66"/>
        </a:solidFill>
      </p:bgPr>
    </p:bg>
    <p:spTree>
      <p:nvGrpSpPr>
        <p:cNvPr id="1" name=""/>
        <p:cNvGrpSpPr/>
        <p:nvPr/>
      </p:nvGrpSpPr>
      <p:grpSpPr>
        <a:xfrm>
          <a:off x="0" y="0"/>
          <a:ext cx="0" cy="0"/>
          <a:chOff x="0" y="0"/>
          <a:chExt cx="0" cy="0"/>
        </a:xfrm>
      </p:grpSpPr>
      <p:sp>
        <p:nvSpPr>
          <p:cNvPr name="Freeform 2" id="2"/>
          <p:cNvSpPr/>
          <p:nvPr/>
        </p:nvSpPr>
        <p:spPr>
          <a:xfrm flipH="false" flipV="false" rot="0">
            <a:off x="0" y="-948690"/>
            <a:ext cx="18288000" cy="12182475"/>
          </a:xfrm>
          <a:custGeom>
            <a:avLst/>
            <a:gdLst/>
            <a:ahLst/>
            <a:cxnLst/>
            <a:rect r="r" b="b" t="t" l="l"/>
            <a:pathLst>
              <a:path h="12182475" w="18288000">
                <a:moveTo>
                  <a:pt x="0" y="0"/>
                </a:moveTo>
                <a:lnTo>
                  <a:pt x="18288000" y="0"/>
                </a:lnTo>
                <a:lnTo>
                  <a:pt x="18288000" y="12182475"/>
                </a:lnTo>
                <a:lnTo>
                  <a:pt x="0" y="12182475"/>
                </a:lnTo>
                <a:lnTo>
                  <a:pt x="0" y="0"/>
                </a:lnTo>
                <a:close/>
              </a:path>
            </a:pathLst>
          </a:custGeom>
          <a:blipFill>
            <a:blip r:embed="rId2">
              <a:alphaModFix amt="48000"/>
            </a:blip>
            <a:stretch>
              <a:fillRect l="0" t="0" r="0" b="0"/>
            </a:stretch>
          </a:blipFill>
        </p:spPr>
      </p:sp>
      <p:sp>
        <p:nvSpPr>
          <p:cNvPr name="Freeform 3" id="3"/>
          <p:cNvSpPr/>
          <p:nvPr/>
        </p:nvSpPr>
        <p:spPr>
          <a:xfrm flipH="false" flipV="false" rot="0">
            <a:off x="504168" y="1446467"/>
            <a:ext cx="16577739" cy="8269214"/>
          </a:xfrm>
          <a:custGeom>
            <a:avLst/>
            <a:gdLst/>
            <a:ahLst/>
            <a:cxnLst/>
            <a:rect r="r" b="b" t="t" l="l"/>
            <a:pathLst>
              <a:path h="8269214" w="16577739">
                <a:moveTo>
                  <a:pt x="0" y="0"/>
                </a:moveTo>
                <a:lnTo>
                  <a:pt x="16577738" y="0"/>
                </a:lnTo>
                <a:lnTo>
                  <a:pt x="16577738" y="8269214"/>
                </a:lnTo>
                <a:lnTo>
                  <a:pt x="0" y="8269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028579" y="3755165"/>
            <a:ext cx="13287127" cy="4239339"/>
          </a:xfrm>
          <a:prstGeom prst="rect">
            <a:avLst/>
          </a:prstGeom>
        </p:spPr>
        <p:txBody>
          <a:bodyPr anchor="t" rtlCol="false" tIns="0" lIns="0" bIns="0" rIns="0">
            <a:spAutoFit/>
          </a:bodyPr>
          <a:lstStyle/>
          <a:p>
            <a:pPr algn="l">
              <a:lnSpc>
                <a:spcPts val="2382"/>
              </a:lnSpc>
            </a:pPr>
            <a:r>
              <a:rPr lang="en-US" sz="1889">
                <a:solidFill>
                  <a:srgbClr val="000000"/>
                </a:solidFill>
                <a:latin typeface="Playpen Sans"/>
                <a:ea typeface="Playpen Sans"/>
                <a:cs typeface="Playpen Sans"/>
                <a:sym typeface="Playpen Sans"/>
              </a:rPr>
              <a:t>1. Gameplay Mechanics: - Movement: Players can move their ships in multiple directions using keyboard or controller. - Shooting: Players fire projectiles to defeat enemies, often with upgrades available. 2. Enemies: - Various types of enemy ships, each with unique behaviors and attack patterns. - Boss battles typically occur at the end of levels, requiring strategy to defeat. 3. Power-Ups: - Collectible items that enhance player abilities, such as health, weapon upgrades, and shields. 4. Levels and Progression: - Multiple levels with increasing difficulty and diverse backgrounds, often set in different space environments. - Scoring systems that reward players for performance and accomplishments.</a:t>
            </a:r>
          </a:p>
        </p:txBody>
      </p:sp>
      <p:sp>
        <p:nvSpPr>
          <p:cNvPr name="TextBox 5" id="5"/>
          <p:cNvSpPr txBox="true"/>
          <p:nvPr/>
        </p:nvSpPr>
        <p:spPr>
          <a:xfrm rot="-194700">
            <a:off x="2626575" y="1932613"/>
            <a:ext cx="6247114" cy="750532"/>
          </a:xfrm>
          <a:prstGeom prst="rect">
            <a:avLst/>
          </a:prstGeom>
        </p:spPr>
        <p:txBody>
          <a:bodyPr anchor="t" rtlCol="false" tIns="0" lIns="0" bIns="0" rIns="0">
            <a:spAutoFit/>
          </a:bodyPr>
          <a:lstStyle/>
          <a:p>
            <a:pPr algn="l">
              <a:lnSpc>
                <a:spcPts val="6019"/>
              </a:lnSpc>
            </a:pPr>
            <a:r>
              <a:rPr lang="en-US" b="true" sz="4299" i="true">
                <a:solidFill>
                  <a:srgbClr val="000000"/>
                </a:solidFill>
                <a:latin typeface="Glacial Indifference Bold Italics"/>
                <a:ea typeface="Glacial Indifference Bold Italics"/>
                <a:cs typeface="Glacial Indifference Bold Italics"/>
                <a:sym typeface="Glacial Indifference Bold Italics"/>
              </a:rPr>
              <a:t>BRIEF ABOUT THE GAME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F8F66"/>
        </a:solidFill>
      </p:bgPr>
    </p:bg>
    <p:spTree>
      <p:nvGrpSpPr>
        <p:cNvPr id="1" name=""/>
        <p:cNvGrpSpPr/>
        <p:nvPr/>
      </p:nvGrpSpPr>
      <p:grpSpPr>
        <a:xfrm>
          <a:off x="0" y="0"/>
          <a:ext cx="0" cy="0"/>
          <a:chOff x="0" y="0"/>
          <a:chExt cx="0" cy="0"/>
        </a:xfrm>
      </p:grpSpPr>
      <p:sp>
        <p:nvSpPr>
          <p:cNvPr name="Freeform 2" id="2"/>
          <p:cNvSpPr/>
          <p:nvPr/>
        </p:nvSpPr>
        <p:spPr>
          <a:xfrm flipH="false" flipV="false" rot="0">
            <a:off x="0" y="-948690"/>
            <a:ext cx="18288000" cy="12182475"/>
          </a:xfrm>
          <a:custGeom>
            <a:avLst/>
            <a:gdLst/>
            <a:ahLst/>
            <a:cxnLst/>
            <a:rect r="r" b="b" t="t" l="l"/>
            <a:pathLst>
              <a:path h="12182475" w="18288000">
                <a:moveTo>
                  <a:pt x="0" y="0"/>
                </a:moveTo>
                <a:lnTo>
                  <a:pt x="18288000" y="0"/>
                </a:lnTo>
                <a:lnTo>
                  <a:pt x="18288000" y="12182475"/>
                </a:lnTo>
                <a:lnTo>
                  <a:pt x="0" y="12182475"/>
                </a:lnTo>
                <a:lnTo>
                  <a:pt x="0" y="0"/>
                </a:lnTo>
                <a:close/>
              </a:path>
            </a:pathLst>
          </a:custGeom>
          <a:blipFill>
            <a:blip r:embed="rId2">
              <a:alphaModFix amt="48000"/>
            </a:blip>
            <a:stretch>
              <a:fillRect l="0" t="0" r="0" b="0"/>
            </a:stretch>
          </a:blipFill>
        </p:spPr>
      </p:sp>
      <p:sp>
        <p:nvSpPr>
          <p:cNvPr name="Freeform 3" id="3"/>
          <p:cNvSpPr/>
          <p:nvPr/>
        </p:nvSpPr>
        <p:spPr>
          <a:xfrm flipH="false" flipV="false" rot="0">
            <a:off x="277873" y="111385"/>
            <a:ext cx="16804034" cy="9604286"/>
          </a:xfrm>
          <a:custGeom>
            <a:avLst/>
            <a:gdLst/>
            <a:ahLst/>
            <a:cxnLst/>
            <a:rect r="r" b="b" t="t" l="l"/>
            <a:pathLst>
              <a:path h="9604286" w="16804034">
                <a:moveTo>
                  <a:pt x="0" y="0"/>
                </a:moveTo>
                <a:lnTo>
                  <a:pt x="16804033" y="0"/>
                </a:lnTo>
                <a:lnTo>
                  <a:pt x="16804033" y="9604286"/>
                </a:lnTo>
                <a:lnTo>
                  <a:pt x="0" y="96042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006147" y="4831632"/>
            <a:ext cx="10865587" cy="3644875"/>
          </a:xfrm>
          <a:prstGeom prst="rect">
            <a:avLst/>
          </a:prstGeom>
        </p:spPr>
        <p:txBody>
          <a:bodyPr anchor="t" rtlCol="false" tIns="0" lIns="0" bIns="0" rIns="0">
            <a:spAutoFit/>
          </a:bodyPr>
          <a:lstStyle/>
          <a:p>
            <a:pPr algn="l">
              <a:lnSpc>
                <a:spcPts val="2385"/>
              </a:lnSpc>
            </a:pPr>
            <a:r>
              <a:rPr lang="en-US" sz="1872">
                <a:solidFill>
                  <a:srgbClr val="000000"/>
                </a:solidFill>
                <a:latin typeface="Playpen Sans"/>
                <a:ea typeface="Playpen Sans"/>
                <a:cs typeface="Playpen Sans"/>
                <a:sym typeface="Playpen Sans"/>
              </a:rPr>
              <a:t>- Each level introduces new enemy types and challenges, increasing in difficulty. 3. Enemies: - A variety of enemy ships with unique behaviors: - Fighters: Basic ships that attack in swarms. - Bombers: Slow-moving ships that drop bombs. - Stealth Ships: Temporary cloaking to ambush players. - Boss battles at the end of each level, featuring multi-phase fights. 4. Score and Progression: - A scoring system based on enemies defeated, levels completed, and collectibles gathered. - Unlockable achievements and upgrades based on performance.</a:t>
            </a:r>
          </a:p>
        </p:txBody>
      </p:sp>
      <p:sp>
        <p:nvSpPr>
          <p:cNvPr name="TextBox 5" id="5"/>
          <p:cNvSpPr txBox="true"/>
          <p:nvPr/>
        </p:nvSpPr>
        <p:spPr>
          <a:xfrm rot="0">
            <a:off x="3006147" y="2105816"/>
            <a:ext cx="12604652" cy="2130533"/>
          </a:xfrm>
          <a:prstGeom prst="rect">
            <a:avLst/>
          </a:prstGeom>
        </p:spPr>
        <p:txBody>
          <a:bodyPr anchor="t" rtlCol="false" tIns="0" lIns="0" bIns="0" rIns="0">
            <a:spAutoFit/>
          </a:bodyPr>
          <a:lstStyle/>
          <a:p>
            <a:pPr algn="l">
              <a:lnSpc>
                <a:spcPts val="2385"/>
              </a:lnSpc>
            </a:pPr>
            <a:r>
              <a:rPr lang="en-US" sz="1872">
                <a:solidFill>
                  <a:srgbClr val="000000"/>
                </a:solidFill>
                <a:latin typeface="Playpen Sans"/>
                <a:ea typeface="Playpen Sans"/>
                <a:cs typeface="Playpen Sans"/>
                <a:sym typeface="Playpen Sans"/>
              </a:rPr>
              <a:t>1. Player Character: - Players choose from several unique spaceship designs, each with distinct abilities, speed, and firepower. - Customization options allow players to upgrade weapons, shields, and special abilities. 2. Controls: - Simple and intuitive controls for movement (WASD/Arrow keys) and shooting (spacebar or mouse). - Ability to use special attacks or power-ups via keyboard shortcuts.</a:t>
            </a:r>
          </a:p>
        </p:txBody>
      </p:sp>
      <p:sp>
        <p:nvSpPr>
          <p:cNvPr name="TextBox 6" id="6"/>
          <p:cNvSpPr txBox="true"/>
          <p:nvPr/>
        </p:nvSpPr>
        <p:spPr>
          <a:xfrm rot="-194700">
            <a:off x="1499254" y="597551"/>
            <a:ext cx="6349575" cy="750532"/>
          </a:xfrm>
          <a:prstGeom prst="rect">
            <a:avLst/>
          </a:prstGeom>
        </p:spPr>
        <p:txBody>
          <a:bodyPr anchor="t" rtlCol="false" tIns="0" lIns="0" bIns="0" rIns="0">
            <a:spAutoFit/>
          </a:bodyPr>
          <a:lstStyle/>
          <a:p>
            <a:pPr algn="l">
              <a:lnSpc>
                <a:spcPts val="6019"/>
              </a:lnSpc>
            </a:pPr>
            <a:r>
              <a:rPr lang="en-US" b="true" sz="4299" i="true">
                <a:solidFill>
                  <a:srgbClr val="000000"/>
                </a:solidFill>
                <a:latin typeface="Glacial Indifference Bold Italics"/>
                <a:ea typeface="Glacial Indifference Bold Italics"/>
                <a:cs typeface="Glacial Indifference Bold Italics"/>
                <a:sym typeface="Glacial Indifference Bold Italics"/>
              </a:rPr>
              <a:t>CONCEPT OF THE GAME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F8F66"/>
        </a:solidFill>
      </p:bgPr>
    </p:bg>
    <p:spTree>
      <p:nvGrpSpPr>
        <p:cNvPr id="1" name=""/>
        <p:cNvGrpSpPr/>
        <p:nvPr/>
      </p:nvGrpSpPr>
      <p:grpSpPr>
        <a:xfrm>
          <a:off x="0" y="0"/>
          <a:ext cx="0" cy="0"/>
          <a:chOff x="0" y="0"/>
          <a:chExt cx="0" cy="0"/>
        </a:xfrm>
      </p:grpSpPr>
      <p:sp>
        <p:nvSpPr>
          <p:cNvPr name="Freeform 2" id="2"/>
          <p:cNvSpPr/>
          <p:nvPr/>
        </p:nvSpPr>
        <p:spPr>
          <a:xfrm flipH="false" flipV="false" rot="0">
            <a:off x="0" y="-948690"/>
            <a:ext cx="18288000" cy="12182475"/>
          </a:xfrm>
          <a:custGeom>
            <a:avLst/>
            <a:gdLst/>
            <a:ahLst/>
            <a:cxnLst/>
            <a:rect r="r" b="b" t="t" l="l"/>
            <a:pathLst>
              <a:path h="12182475" w="18288000">
                <a:moveTo>
                  <a:pt x="0" y="0"/>
                </a:moveTo>
                <a:lnTo>
                  <a:pt x="18288000" y="0"/>
                </a:lnTo>
                <a:lnTo>
                  <a:pt x="18288000" y="12182475"/>
                </a:lnTo>
                <a:lnTo>
                  <a:pt x="0" y="12182475"/>
                </a:lnTo>
                <a:lnTo>
                  <a:pt x="0" y="0"/>
                </a:lnTo>
                <a:close/>
              </a:path>
            </a:pathLst>
          </a:custGeom>
          <a:blipFill>
            <a:blip r:embed="rId2">
              <a:alphaModFix amt="48000"/>
            </a:blip>
            <a:stretch>
              <a:fillRect l="0" t="0" r="0" b="0"/>
            </a:stretch>
          </a:blipFill>
        </p:spPr>
      </p:sp>
      <p:sp>
        <p:nvSpPr>
          <p:cNvPr name="Freeform 3" id="3"/>
          <p:cNvSpPr/>
          <p:nvPr/>
        </p:nvSpPr>
        <p:spPr>
          <a:xfrm flipH="false" flipV="false" rot="0">
            <a:off x="0" y="246464"/>
            <a:ext cx="17793719" cy="9794072"/>
          </a:xfrm>
          <a:custGeom>
            <a:avLst/>
            <a:gdLst/>
            <a:ahLst/>
            <a:cxnLst/>
            <a:rect r="r" b="b" t="t" l="l"/>
            <a:pathLst>
              <a:path h="9794072" w="17793719">
                <a:moveTo>
                  <a:pt x="0" y="0"/>
                </a:moveTo>
                <a:lnTo>
                  <a:pt x="17793719" y="0"/>
                </a:lnTo>
                <a:lnTo>
                  <a:pt x="17793719" y="9794072"/>
                </a:lnTo>
                <a:lnTo>
                  <a:pt x="0" y="979407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490255" y="1985677"/>
            <a:ext cx="3459299" cy="277235"/>
          </a:xfrm>
          <a:prstGeom prst="rect">
            <a:avLst/>
          </a:prstGeom>
        </p:spPr>
        <p:txBody>
          <a:bodyPr anchor="t" rtlCol="false" tIns="0" lIns="0" bIns="0" rIns="0">
            <a:spAutoFit/>
          </a:bodyPr>
          <a:lstStyle/>
          <a:p>
            <a:pPr algn="l">
              <a:lnSpc>
                <a:spcPts val="2100"/>
              </a:lnSpc>
            </a:pPr>
            <a:r>
              <a:rPr lang="en-US" sz="1415" spc="319">
                <a:solidFill>
                  <a:srgbClr val="000000"/>
                </a:solidFill>
                <a:latin typeface="Playpen Sans"/>
                <a:ea typeface="Playpen Sans"/>
                <a:cs typeface="Playpen Sans"/>
                <a:sym typeface="Playpen Sans"/>
              </a:rPr>
              <a:t>Game Development Engines</a:t>
            </a:r>
          </a:p>
        </p:txBody>
      </p:sp>
      <p:sp>
        <p:nvSpPr>
          <p:cNvPr name="TextBox 5" id="5"/>
          <p:cNvSpPr txBox="true"/>
          <p:nvPr/>
        </p:nvSpPr>
        <p:spPr>
          <a:xfrm rot="0">
            <a:off x="3490255" y="2252377"/>
            <a:ext cx="863413" cy="277235"/>
          </a:xfrm>
          <a:prstGeom prst="rect">
            <a:avLst/>
          </a:prstGeom>
        </p:spPr>
        <p:txBody>
          <a:bodyPr anchor="t" rtlCol="false" tIns="0" lIns="0" bIns="0" rIns="0">
            <a:spAutoFit/>
          </a:bodyPr>
          <a:lstStyle/>
          <a:p>
            <a:pPr algn="l">
              <a:lnSpc>
                <a:spcPts val="2100"/>
              </a:lnSpc>
            </a:pPr>
            <a:r>
              <a:rPr lang="en-US" sz="1415" spc="319">
                <a:solidFill>
                  <a:srgbClr val="000000"/>
                </a:solidFill>
                <a:latin typeface="Playpen Sans"/>
                <a:ea typeface="Playpen Sans"/>
                <a:cs typeface="Playpen Sans"/>
                <a:sym typeface="Playpen Sans"/>
              </a:rPr>
              <a:t>1.Unity</a:t>
            </a:r>
          </a:p>
        </p:txBody>
      </p:sp>
      <p:sp>
        <p:nvSpPr>
          <p:cNvPr name="TextBox 6" id="6"/>
          <p:cNvSpPr txBox="true"/>
          <p:nvPr/>
        </p:nvSpPr>
        <p:spPr>
          <a:xfrm rot="0">
            <a:off x="3490255" y="2519077"/>
            <a:ext cx="966549" cy="277235"/>
          </a:xfrm>
          <a:prstGeom prst="rect">
            <a:avLst/>
          </a:prstGeom>
        </p:spPr>
        <p:txBody>
          <a:bodyPr anchor="t" rtlCol="false" tIns="0" lIns="0" bIns="0" rIns="0">
            <a:spAutoFit/>
          </a:bodyPr>
          <a:lstStyle/>
          <a:p>
            <a:pPr algn="l">
              <a:lnSpc>
                <a:spcPts val="2100"/>
              </a:lnSpc>
            </a:pPr>
            <a:r>
              <a:rPr lang="en-US" sz="1415" spc="319">
                <a:solidFill>
                  <a:srgbClr val="000000"/>
                </a:solidFill>
                <a:latin typeface="Playpen Sans"/>
                <a:ea typeface="Playpen Sans"/>
                <a:cs typeface="Playpen Sans"/>
                <a:sym typeface="Playpen Sans"/>
              </a:rPr>
              <a:t>2.Godot</a:t>
            </a:r>
          </a:p>
        </p:txBody>
      </p:sp>
      <p:sp>
        <p:nvSpPr>
          <p:cNvPr name="TextBox 7" id="7"/>
          <p:cNvSpPr txBox="true"/>
          <p:nvPr/>
        </p:nvSpPr>
        <p:spPr>
          <a:xfrm rot="0">
            <a:off x="3490255" y="2785777"/>
            <a:ext cx="1576473" cy="277235"/>
          </a:xfrm>
          <a:prstGeom prst="rect">
            <a:avLst/>
          </a:prstGeom>
        </p:spPr>
        <p:txBody>
          <a:bodyPr anchor="t" rtlCol="false" tIns="0" lIns="0" bIns="0" rIns="0">
            <a:spAutoFit/>
          </a:bodyPr>
          <a:lstStyle/>
          <a:p>
            <a:pPr algn="l">
              <a:lnSpc>
                <a:spcPts val="2100"/>
              </a:lnSpc>
            </a:pPr>
            <a:r>
              <a:rPr lang="en-US" sz="1415" spc="319">
                <a:solidFill>
                  <a:srgbClr val="000000"/>
                </a:solidFill>
                <a:latin typeface="Playpen Sans"/>
                <a:ea typeface="Playpen Sans"/>
                <a:cs typeface="Playpen Sans"/>
                <a:sym typeface="Playpen Sans"/>
              </a:rPr>
              <a:t>3. Construct</a:t>
            </a:r>
          </a:p>
        </p:txBody>
      </p:sp>
      <p:sp>
        <p:nvSpPr>
          <p:cNvPr name="TextBox 8" id="8"/>
          <p:cNvSpPr txBox="true"/>
          <p:nvPr/>
        </p:nvSpPr>
        <p:spPr>
          <a:xfrm rot="0">
            <a:off x="3490255" y="3052477"/>
            <a:ext cx="2739266" cy="277235"/>
          </a:xfrm>
          <a:prstGeom prst="rect">
            <a:avLst/>
          </a:prstGeom>
        </p:spPr>
        <p:txBody>
          <a:bodyPr anchor="t" rtlCol="false" tIns="0" lIns="0" bIns="0" rIns="0">
            <a:spAutoFit/>
          </a:bodyPr>
          <a:lstStyle/>
          <a:p>
            <a:pPr algn="l">
              <a:lnSpc>
                <a:spcPts val="2100"/>
              </a:lnSpc>
            </a:pPr>
            <a:r>
              <a:rPr lang="en-US" sz="1415" spc="319">
                <a:solidFill>
                  <a:srgbClr val="000000"/>
                </a:solidFill>
                <a:latin typeface="Playpen Sans"/>
                <a:ea typeface="Playpen Sans"/>
                <a:cs typeface="Playpen Sans"/>
                <a:sym typeface="Playpen Sans"/>
              </a:rPr>
              <a:t>4.Game Maker Studio</a:t>
            </a:r>
          </a:p>
        </p:txBody>
      </p:sp>
      <p:sp>
        <p:nvSpPr>
          <p:cNvPr name="TextBox 9" id="9"/>
          <p:cNvSpPr txBox="true"/>
          <p:nvPr/>
        </p:nvSpPr>
        <p:spPr>
          <a:xfrm rot="0">
            <a:off x="3490255" y="3585877"/>
            <a:ext cx="3868741" cy="277235"/>
          </a:xfrm>
          <a:prstGeom prst="rect">
            <a:avLst/>
          </a:prstGeom>
        </p:spPr>
        <p:txBody>
          <a:bodyPr anchor="t" rtlCol="false" tIns="0" lIns="0" bIns="0" rIns="0">
            <a:spAutoFit/>
          </a:bodyPr>
          <a:lstStyle/>
          <a:p>
            <a:pPr algn="l">
              <a:lnSpc>
                <a:spcPts val="2100"/>
              </a:lnSpc>
            </a:pPr>
            <a:r>
              <a:rPr lang="en-US" sz="1415" spc="319">
                <a:solidFill>
                  <a:srgbClr val="000000"/>
                </a:solidFill>
                <a:latin typeface="Playpen Sans"/>
                <a:ea typeface="Playpen Sans"/>
                <a:cs typeface="Playpen Sans"/>
                <a:sym typeface="Playpen Sans"/>
              </a:rPr>
              <a:t>Graphics and Animation Tools</a:t>
            </a:r>
          </a:p>
        </p:txBody>
      </p:sp>
      <p:sp>
        <p:nvSpPr>
          <p:cNvPr name="TextBox 10" id="10"/>
          <p:cNvSpPr txBox="true"/>
          <p:nvPr/>
        </p:nvSpPr>
        <p:spPr>
          <a:xfrm rot="0">
            <a:off x="3490255" y="3852577"/>
            <a:ext cx="1243689" cy="277235"/>
          </a:xfrm>
          <a:prstGeom prst="rect">
            <a:avLst/>
          </a:prstGeom>
        </p:spPr>
        <p:txBody>
          <a:bodyPr anchor="t" rtlCol="false" tIns="0" lIns="0" bIns="0" rIns="0">
            <a:spAutoFit/>
          </a:bodyPr>
          <a:lstStyle/>
          <a:p>
            <a:pPr algn="l">
              <a:lnSpc>
                <a:spcPts val="2100"/>
              </a:lnSpc>
            </a:pPr>
            <a:r>
              <a:rPr lang="en-US" sz="1415" spc="319">
                <a:solidFill>
                  <a:srgbClr val="000000"/>
                </a:solidFill>
                <a:latin typeface="Playpen Sans"/>
                <a:ea typeface="Playpen Sans"/>
                <a:cs typeface="Playpen Sans"/>
                <a:sym typeface="Playpen Sans"/>
              </a:rPr>
              <a:t>1.Aseprite</a:t>
            </a:r>
          </a:p>
        </p:txBody>
      </p:sp>
      <p:sp>
        <p:nvSpPr>
          <p:cNvPr name="TextBox 11" id="11"/>
          <p:cNvSpPr txBox="true"/>
          <p:nvPr/>
        </p:nvSpPr>
        <p:spPr>
          <a:xfrm rot="0">
            <a:off x="3490255" y="4119277"/>
            <a:ext cx="2508561" cy="277235"/>
          </a:xfrm>
          <a:prstGeom prst="rect">
            <a:avLst/>
          </a:prstGeom>
        </p:spPr>
        <p:txBody>
          <a:bodyPr anchor="t" rtlCol="false" tIns="0" lIns="0" bIns="0" rIns="0">
            <a:spAutoFit/>
          </a:bodyPr>
          <a:lstStyle/>
          <a:p>
            <a:pPr algn="l">
              <a:lnSpc>
                <a:spcPts val="2100"/>
              </a:lnSpc>
            </a:pPr>
            <a:r>
              <a:rPr lang="en-US" sz="1415" spc="319">
                <a:solidFill>
                  <a:srgbClr val="000000"/>
                </a:solidFill>
                <a:latin typeface="Playpen Sans"/>
                <a:ea typeface="Playpen Sans"/>
                <a:cs typeface="Playpen Sans"/>
                <a:sym typeface="Playpen Sans"/>
              </a:rPr>
              <a:t>2.Photoshop / GIMP</a:t>
            </a:r>
          </a:p>
        </p:txBody>
      </p:sp>
      <p:sp>
        <p:nvSpPr>
          <p:cNvPr name="TextBox 12" id="12"/>
          <p:cNvSpPr txBox="true"/>
          <p:nvPr/>
        </p:nvSpPr>
        <p:spPr>
          <a:xfrm rot="0">
            <a:off x="3490255" y="4385977"/>
            <a:ext cx="1321375" cy="277235"/>
          </a:xfrm>
          <a:prstGeom prst="rect">
            <a:avLst/>
          </a:prstGeom>
        </p:spPr>
        <p:txBody>
          <a:bodyPr anchor="t" rtlCol="false" tIns="0" lIns="0" bIns="0" rIns="0">
            <a:spAutoFit/>
          </a:bodyPr>
          <a:lstStyle/>
          <a:p>
            <a:pPr algn="l">
              <a:lnSpc>
                <a:spcPts val="2100"/>
              </a:lnSpc>
            </a:pPr>
            <a:r>
              <a:rPr lang="en-US" sz="1415" spc="319">
                <a:solidFill>
                  <a:srgbClr val="000000"/>
                </a:solidFill>
                <a:latin typeface="Playpen Sans"/>
                <a:ea typeface="Playpen Sans"/>
                <a:cs typeface="Playpen Sans"/>
                <a:sym typeface="Playpen Sans"/>
              </a:rPr>
              <a:t>3.Inkscape</a:t>
            </a:r>
          </a:p>
        </p:txBody>
      </p:sp>
      <p:sp>
        <p:nvSpPr>
          <p:cNvPr name="TextBox 13" id="13"/>
          <p:cNvSpPr txBox="true"/>
          <p:nvPr/>
        </p:nvSpPr>
        <p:spPr>
          <a:xfrm rot="0">
            <a:off x="3490255" y="4919377"/>
            <a:ext cx="2236994" cy="277235"/>
          </a:xfrm>
          <a:prstGeom prst="rect">
            <a:avLst/>
          </a:prstGeom>
        </p:spPr>
        <p:txBody>
          <a:bodyPr anchor="t" rtlCol="false" tIns="0" lIns="0" bIns="0" rIns="0">
            <a:spAutoFit/>
          </a:bodyPr>
          <a:lstStyle/>
          <a:p>
            <a:pPr algn="l">
              <a:lnSpc>
                <a:spcPts val="2100"/>
              </a:lnSpc>
            </a:pPr>
            <a:r>
              <a:rPr lang="en-US" sz="1415" spc="319">
                <a:solidFill>
                  <a:srgbClr val="000000"/>
                </a:solidFill>
                <a:latin typeface="Playpen Sans"/>
                <a:ea typeface="Playpen Sans"/>
                <a:cs typeface="Playpen Sans"/>
                <a:sym typeface="Playpen Sans"/>
              </a:rPr>
              <a:t> Sound and Music</a:t>
            </a:r>
          </a:p>
        </p:txBody>
      </p:sp>
      <p:sp>
        <p:nvSpPr>
          <p:cNvPr name="TextBox 14" id="14"/>
          <p:cNvSpPr txBox="true"/>
          <p:nvPr/>
        </p:nvSpPr>
        <p:spPr>
          <a:xfrm rot="0">
            <a:off x="3490255" y="5186077"/>
            <a:ext cx="1299391" cy="277235"/>
          </a:xfrm>
          <a:prstGeom prst="rect">
            <a:avLst/>
          </a:prstGeom>
        </p:spPr>
        <p:txBody>
          <a:bodyPr anchor="t" rtlCol="false" tIns="0" lIns="0" bIns="0" rIns="0">
            <a:spAutoFit/>
          </a:bodyPr>
          <a:lstStyle/>
          <a:p>
            <a:pPr algn="l">
              <a:lnSpc>
                <a:spcPts val="2100"/>
              </a:lnSpc>
            </a:pPr>
            <a:r>
              <a:rPr lang="en-US" sz="1415" spc="319">
                <a:solidFill>
                  <a:srgbClr val="000000"/>
                </a:solidFill>
                <a:latin typeface="Playpen Sans"/>
                <a:ea typeface="Playpen Sans"/>
                <a:cs typeface="Playpen Sans"/>
                <a:sym typeface="Playpen Sans"/>
              </a:rPr>
              <a:t>1.Audacity</a:t>
            </a:r>
          </a:p>
        </p:txBody>
      </p:sp>
      <p:sp>
        <p:nvSpPr>
          <p:cNvPr name="TextBox 15" id="15"/>
          <p:cNvSpPr txBox="true"/>
          <p:nvPr/>
        </p:nvSpPr>
        <p:spPr>
          <a:xfrm rot="0">
            <a:off x="3490255" y="5452777"/>
            <a:ext cx="3398891" cy="277235"/>
          </a:xfrm>
          <a:prstGeom prst="rect">
            <a:avLst/>
          </a:prstGeom>
        </p:spPr>
        <p:txBody>
          <a:bodyPr anchor="t" rtlCol="false" tIns="0" lIns="0" bIns="0" rIns="0">
            <a:spAutoFit/>
          </a:bodyPr>
          <a:lstStyle/>
          <a:p>
            <a:pPr algn="l">
              <a:lnSpc>
                <a:spcPts val="2100"/>
              </a:lnSpc>
            </a:pPr>
            <a:r>
              <a:rPr lang="en-US" sz="1415" spc="319">
                <a:solidFill>
                  <a:srgbClr val="000000"/>
                </a:solidFill>
                <a:latin typeface="Playpen Sans"/>
                <a:ea typeface="Playpen Sans"/>
                <a:cs typeface="Playpen Sans"/>
                <a:sym typeface="Playpen Sans"/>
              </a:rPr>
              <a:t>2.FL Studio / Ableton Live</a:t>
            </a:r>
          </a:p>
        </p:txBody>
      </p:sp>
      <p:sp>
        <p:nvSpPr>
          <p:cNvPr name="TextBox 16" id="16"/>
          <p:cNvSpPr txBox="true"/>
          <p:nvPr/>
        </p:nvSpPr>
        <p:spPr>
          <a:xfrm rot="0">
            <a:off x="3490255" y="5719477"/>
            <a:ext cx="753799" cy="277235"/>
          </a:xfrm>
          <a:prstGeom prst="rect">
            <a:avLst/>
          </a:prstGeom>
        </p:spPr>
        <p:txBody>
          <a:bodyPr anchor="t" rtlCol="false" tIns="0" lIns="0" bIns="0" rIns="0">
            <a:spAutoFit/>
          </a:bodyPr>
          <a:lstStyle/>
          <a:p>
            <a:pPr algn="l">
              <a:lnSpc>
                <a:spcPts val="2100"/>
              </a:lnSpc>
            </a:pPr>
            <a:r>
              <a:rPr lang="en-US" sz="1415" spc="319">
                <a:solidFill>
                  <a:srgbClr val="000000"/>
                </a:solidFill>
                <a:latin typeface="Playpen Sans"/>
                <a:ea typeface="Playpen Sans"/>
                <a:cs typeface="Playpen Sans"/>
                <a:sym typeface="Playpen Sans"/>
              </a:rPr>
              <a:t>3.Bfxr</a:t>
            </a:r>
          </a:p>
        </p:txBody>
      </p:sp>
      <p:sp>
        <p:nvSpPr>
          <p:cNvPr name="TextBox 17" id="17"/>
          <p:cNvSpPr txBox="true"/>
          <p:nvPr/>
        </p:nvSpPr>
        <p:spPr>
          <a:xfrm rot="0">
            <a:off x="3490255" y="6252877"/>
            <a:ext cx="2482596" cy="277235"/>
          </a:xfrm>
          <a:prstGeom prst="rect">
            <a:avLst/>
          </a:prstGeom>
        </p:spPr>
        <p:txBody>
          <a:bodyPr anchor="t" rtlCol="false" tIns="0" lIns="0" bIns="0" rIns="0">
            <a:spAutoFit/>
          </a:bodyPr>
          <a:lstStyle/>
          <a:p>
            <a:pPr algn="l">
              <a:lnSpc>
                <a:spcPts val="2100"/>
              </a:lnSpc>
            </a:pPr>
            <a:r>
              <a:rPr lang="en-US" sz="1415" spc="319">
                <a:solidFill>
                  <a:srgbClr val="000000"/>
                </a:solidFill>
                <a:latin typeface="Playpen Sans"/>
                <a:ea typeface="Playpen Sans"/>
                <a:cs typeface="Playpen Sans"/>
                <a:sym typeface="Playpen Sans"/>
              </a:rPr>
              <a:t> Level Design Tools</a:t>
            </a:r>
          </a:p>
        </p:txBody>
      </p:sp>
      <p:sp>
        <p:nvSpPr>
          <p:cNvPr name="TextBox 18" id="18"/>
          <p:cNvSpPr txBox="true"/>
          <p:nvPr/>
        </p:nvSpPr>
        <p:spPr>
          <a:xfrm rot="0">
            <a:off x="3490255" y="6519577"/>
            <a:ext cx="813206" cy="277235"/>
          </a:xfrm>
          <a:prstGeom prst="rect">
            <a:avLst/>
          </a:prstGeom>
        </p:spPr>
        <p:txBody>
          <a:bodyPr anchor="t" rtlCol="false" tIns="0" lIns="0" bIns="0" rIns="0">
            <a:spAutoFit/>
          </a:bodyPr>
          <a:lstStyle/>
          <a:p>
            <a:pPr algn="l">
              <a:lnSpc>
                <a:spcPts val="2100"/>
              </a:lnSpc>
            </a:pPr>
            <a:r>
              <a:rPr lang="en-US" sz="1415" spc="319">
                <a:solidFill>
                  <a:srgbClr val="000000"/>
                </a:solidFill>
                <a:latin typeface="Playpen Sans"/>
                <a:ea typeface="Playpen Sans"/>
                <a:cs typeface="Playpen Sans"/>
                <a:sym typeface="Playpen Sans"/>
              </a:rPr>
              <a:t>1.Tiled</a:t>
            </a:r>
          </a:p>
        </p:txBody>
      </p:sp>
      <p:sp>
        <p:nvSpPr>
          <p:cNvPr name="TextBox 19" id="19"/>
          <p:cNvSpPr txBox="true"/>
          <p:nvPr/>
        </p:nvSpPr>
        <p:spPr>
          <a:xfrm rot="0">
            <a:off x="3519235" y="6787286"/>
            <a:ext cx="2424636" cy="277235"/>
          </a:xfrm>
          <a:prstGeom prst="rect">
            <a:avLst/>
          </a:prstGeom>
        </p:spPr>
        <p:txBody>
          <a:bodyPr anchor="t" rtlCol="false" tIns="0" lIns="0" bIns="0" rIns="0">
            <a:spAutoFit/>
          </a:bodyPr>
          <a:lstStyle/>
          <a:p>
            <a:pPr algn="l">
              <a:lnSpc>
                <a:spcPts val="2100"/>
              </a:lnSpc>
            </a:pPr>
            <a:r>
              <a:rPr lang="en-US" sz="1415" spc="319">
                <a:solidFill>
                  <a:srgbClr val="000000"/>
                </a:solidFill>
                <a:latin typeface="Playpen Sans"/>
                <a:ea typeface="Playpen Sans"/>
                <a:cs typeface="Playpen Sans"/>
                <a:sym typeface="Playpen Sans"/>
              </a:rPr>
              <a:t>2. **Unity Tilemap</a:t>
            </a:r>
          </a:p>
        </p:txBody>
      </p:sp>
      <p:sp>
        <p:nvSpPr>
          <p:cNvPr name="TextBox 20" id="20"/>
          <p:cNvSpPr txBox="true"/>
          <p:nvPr/>
        </p:nvSpPr>
        <p:spPr>
          <a:xfrm rot="0">
            <a:off x="3490255" y="7319677"/>
            <a:ext cx="2101748" cy="277235"/>
          </a:xfrm>
          <a:prstGeom prst="rect">
            <a:avLst/>
          </a:prstGeom>
        </p:spPr>
        <p:txBody>
          <a:bodyPr anchor="t" rtlCol="false" tIns="0" lIns="0" bIns="0" rIns="0">
            <a:spAutoFit/>
          </a:bodyPr>
          <a:lstStyle/>
          <a:p>
            <a:pPr algn="l">
              <a:lnSpc>
                <a:spcPts val="2100"/>
              </a:lnSpc>
            </a:pPr>
            <a:r>
              <a:rPr lang="en-US" sz="1415" spc="319">
                <a:solidFill>
                  <a:srgbClr val="000000"/>
                </a:solidFill>
                <a:latin typeface="Playpen Sans"/>
                <a:ea typeface="Playpen Sans"/>
                <a:cs typeface="Playpen Sans"/>
                <a:sym typeface="Playpen Sans"/>
              </a:rPr>
              <a:t> Version Control</a:t>
            </a:r>
          </a:p>
        </p:txBody>
      </p:sp>
      <p:sp>
        <p:nvSpPr>
          <p:cNvPr name="TextBox 21" id="21"/>
          <p:cNvSpPr txBox="true"/>
          <p:nvPr/>
        </p:nvSpPr>
        <p:spPr>
          <a:xfrm rot="0">
            <a:off x="3490255" y="7586377"/>
            <a:ext cx="695163" cy="277235"/>
          </a:xfrm>
          <a:prstGeom prst="rect">
            <a:avLst/>
          </a:prstGeom>
        </p:spPr>
        <p:txBody>
          <a:bodyPr anchor="t" rtlCol="false" tIns="0" lIns="0" bIns="0" rIns="0">
            <a:spAutoFit/>
          </a:bodyPr>
          <a:lstStyle/>
          <a:p>
            <a:pPr algn="l">
              <a:lnSpc>
                <a:spcPts val="2100"/>
              </a:lnSpc>
            </a:pPr>
            <a:r>
              <a:rPr lang="en-US" sz="1415" spc="319">
                <a:solidFill>
                  <a:srgbClr val="000000"/>
                </a:solidFill>
                <a:latin typeface="Playpen Sans"/>
                <a:ea typeface="Playpen Sans"/>
                <a:cs typeface="Playpen Sans"/>
                <a:sym typeface="Playpen Sans"/>
              </a:rPr>
              <a:t>1. Git</a:t>
            </a:r>
          </a:p>
        </p:txBody>
      </p:sp>
      <p:sp>
        <p:nvSpPr>
          <p:cNvPr name="TextBox 22" id="22"/>
          <p:cNvSpPr txBox="true"/>
          <p:nvPr/>
        </p:nvSpPr>
        <p:spPr>
          <a:xfrm rot="0">
            <a:off x="3490255" y="8119777"/>
            <a:ext cx="5266144" cy="277235"/>
          </a:xfrm>
          <a:prstGeom prst="rect">
            <a:avLst/>
          </a:prstGeom>
        </p:spPr>
        <p:txBody>
          <a:bodyPr anchor="t" rtlCol="false" tIns="0" lIns="0" bIns="0" rIns="0">
            <a:spAutoFit/>
          </a:bodyPr>
          <a:lstStyle/>
          <a:p>
            <a:pPr algn="l">
              <a:lnSpc>
                <a:spcPts val="2100"/>
              </a:lnSpc>
            </a:pPr>
            <a:r>
              <a:rPr lang="en-US" sz="1415" spc="319">
                <a:solidFill>
                  <a:srgbClr val="000000"/>
                </a:solidFill>
                <a:latin typeface="Playpen Sans"/>
                <a:ea typeface="Playpen Sans"/>
                <a:cs typeface="Playpen Sans"/>
                <a:sym typeface="Playpen Sans"/>
              </a:rPr>
              <a:t> Documentation and Project Management</a:t>
            </a:r>
          </a:p>
        </p:txBody>
      </p:sp>
      <p:sp>
        <p:nvSpPr>
          <p:cNvPr name="TextBox 23" id="23"/>
          <p:cNvSpPr txBox="true"/>
          <p:nvPr/>
        </p:nvSpPr>
        <p:spPr>
          <a:xfrm rot="0">
            <a:off x="3490255" y="8386477"/>
            <a:ext cx="2240128" cy="277235"/>
          </a:xfrm>
          <a:prstGeom prst="rect">
            <a:avLst/>
          </a:prstGeom>
        </p:spPr>
        <p:txBody>
          <a:bodyPr anchor="t" rtlCol="false" tIns="0" lIns="0" bIns="0" rIns="0">
            <a:spAutoFit/>
          </a:bodyPr>
          <a:lstStyle/>
          <a:p>
            <a:pPr algn="l">
              <a:lnSpc>
                <a:spcPts val="2100"/>
              </a:lnSpc>
            </a:pPr>
            <a:r>
              <a:rPr lang="en-US" sz="1415" spc="319">
                <a:solidFill>
                  <a:srgbClr val="000000"/>
                </a:solidFill>
                <a:latin typeface="Playpen Sans"/>
                <a:ea typeface="Playpen Sans"/>
                <a:cs typeface="Playpen Sans"/>
                <a:sym typeface="Playpen Sans"/>
              </a:rPr>
              <a:t>1. Trello / Notion</a:t>
            </a:r>
          </a:p>
        </p:txBody>
      </p:sp>
      <p:sp>
        <p:nvSpPr>
          <p:cNvPr name="TextBox 24" id="24"/>
          <p:cNvSpPr txBox="true"/>
          <p:nvPr/>
        </p:nvSpPr>
        <p:spPr>
          <a:xfrm rot="0">
            <a:off x="3490255" y="8653177"/>
            <a:ext cx="1910563" cy="277235"/>
          </a:xfrm>
          <a:prstGeom prst="rect">
            <a:avLst/>
          </a:prstGeom>
        </p:spPr>
        <p:txBody>
          <a:bodyPr anchor="t" rtlCol="false" tIns="0" lIns="0" bIns="0" rIns="0">
            <a:spAutoFit/>
          </a:bodyPr>
          <a:lstStyle/>
          <a:p>
            <a:pPr algn="l">
              <a:lnSpc>
                <a:spcPts val="2100"/>
              </a:lnSpc>
            </a:pPr>
            <a:r>
              <a:rPr lang="en-US" sz="1415" spc="319">
                <a:solidFill>
                  <a:srgbClr val="000000"/>
                </a:solidFill>
                <a:latin typeface="Playpen Sans"/>
                <a:ea typeface="Playpen Sans"/>
                <a:cs typeface="Playpen Sans"/>
                <a:sym typeface="Playpen Sans"/>
              </a:rPr>
              <a:t>2. Google Docs</a:t>
            </a:r>
          </a:p>
        </p:txBody>
      </p:sp>
      <p:sp>
        <p:nvSpPr>
          <p:cNvPr name="TextBox 25" id="25"/>
          <p:cNvSpPr txBox="true"/>
          <p:nvPr/>
        </p:nvSpPr>
        <p:spPr>
          <a:xfrm rot="-194700">
            <a:off x="3303101" y="1016687"/>
            <a:ext cx="2280558" cy="600343"/>
          </a:xfrm>
          <a:prstGeom prst="rect">
            <a:avLst/>
          </a:prstGeom>
        </p:spPr>
        <p:txBody>
          <a:bodyPr anchor="t" rtlCol="false" tIns="0" lIns="0" bIns="0" rIns="0">
            <a:spAutoFit/>
          </a:bodyPr>
          <a:lstStyle/>
          <a:p>
            <a:pPr algn="l">
              <a:lnSpc>
                <a:spcPts val="4814"/>
              </a:lnSpc>
            </a:pPr>
            <a:r>
              <a:rPr lang="en-US" b="true" sz="3439" i="true">
                <a:solidFill>
                  <a:srgbClr val="000000"/>
                </a:solidFill>
                <a:latin typeface="Glacial Indifference Bold Italics"/>
                <a:ea typeface="Glacial Indifference Bold Italics"/>
                <a:cs typeface="Glacial Indifference Bold Italics"/>
                <a:sym typeface="Glacial Indifference Bold Italics"/>
              </a:rPr>
              <a:t>SOFTWARE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F8F66"/>
        </a:solidFill>
      </p:bgPr>
    </p:bg>
    <p:spTree>
      <p:nvGrpSpPr>
        <p:cNvPr id="1" name=""/>
        <p:cNvGrpSpPr/>
        <p:nvPr/>
      </p:nvGrpSpPr>
      <p:grpSpPr>
        <a:xfrm>
          <a:off x="0" y="0"/>
          <a:ext cx="0" cy="0"/>
          <a:chOff x="0" y="0"/>
          <a:chExt cx="0" cy="0"/>
        </a:xfrm>
      </p:grpSpPr>
      <p:sp>
        <p:nvSpPr>
          <p:cNvPr name="Freeform 2" id="2"/>
          <p:cNvSpPr/>
          <p:nvPr/>
        </p:nvSpPr>
        <p:spPr>
          <a:xfrm flipH="false" flipV="false" rot="0">
            <a:off x="0" y="-948690"/>
            <a:ext cx="18288000" cy="12182475"/>
          </a:xfrm>
          <a:custGeom>
            <a:avLst/>
            <a:gdLst/>
            <a:ahLst/>
            <a:cxnLst/>
            <a:rect r="r" b="b" t="t" l="l"/>
            <a:pathLst>
              <a:path h="12182475" w="18288000">
                <a:moveTo>
                  <a:pt x="0" y="0"/>
                </a:moveTo>
                <a:lnTo>
                  <a:pt x="18288000" y="0"/>
                </a:lnTo>
                <a:lnTo>
                  <a:pt x="18288000" y="12182475"/>
                </a:lnTo>
                <a:lnTo>
                  <a:pt x="0" y="12182475"/>
                </a:lnTo>
                <a:lnTo>
                  <a:pt x="0" y="0"/>
                </a:lnTo>
                <a:close/>
              </a:path>
            </a:pathLst>
          </a:custGeom>
          <a:blipFill>
            <a:blip r:embed="rId2">
              <a:alphaModFix amt="48000"/>
            </a:blip>
            <a:stretch>
              <a:fillRect l="0" t="0" r="0" b="0"/>
            </a:stretch>
          </a:blipFill>
        </p:spPr>
      </p:sp>
      <p:sp>
        <p:nvSpPr>
          <p:cNvPr name="Freeform 3" id="3"/>
          <p:cNvSpPr/>
          <p:nvPr/>
        </p:nvSpPr>
        <p:spPr>
          <a:xfrm flipH="false" flipV="false" rot="0">
            <a:off x="-858269" y="231481"/>
            <a:ext cx="18223640" cy="9824037"/>
          </a:xfrm>
          <a:custGeom>
            <a:avLst/>
            <a:gdLst/>
            <a:ahLst/>
            <a:cxnLst/>
            <a:rect r="r" b="b" t="t" l="l"/>
            <a:pathLst>
              <a:path h="9824037" w="18223640">
                <a:moveTo>
                  <a:pt x="0" y="0"/>
                </a:moveTo>
                <a:lnTo>
                  <a:pt x="18223639" y="0"/>
                </a:lnTo>
                <a:lnTo>
                  <a:pt x="18223639" y="9824038"/>
                </a:lnTo>
                <a:lnTo>
                  <a:pt x="0" y="982403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292944" y="2381231"/>
            <a:ext cx="2303374" cy="283750"/>
          </a:xfrm>
          <a:prstGeom prst="rect">
            <a:avLst/>
          </a:prstGeom>
        </p:spPr>
        <p:txBody>
          <a:bodyPr anchor="t" rtlCol="false" tIns="0" lIns="0" bIns="0" rIns="0">
            <a:spAutoFit/>
          </a:bodyPr>
          <a:lstStyle/>
          <a:p>
            <a:pPr algn="l">
              <a:lnSpc>
                <a:spcPts val="2201"/>
              </a:lnSpc>
            </a:pPr>
            <a:r>
              <a:rPr lang="en-US" sz="1572">
                <a:solidFill>
                  <a:srgbClr val="000000"/>
                </a:solidFill>
                <a:latin typeface="Playpen Sans"/>
                <a:ea typeface="Playpen Sans"/>
                <a:cs typeface="Playpen Sans"/>
                <a:sym typeface="Playpen Sans"/>
              </a:rPr>
              <a:t> Development Hardware</a:t>
            </a:r>
          </a:p>
        </p:txBody>
      </p:sp>
      <p:sp>
        <p:nvSpPr>
          <p:cNvPr name="TextBox 5" id="5"/>
          <p:cNvSpPr txBox="true"/>
          <p:nvPr/>
        </p:nvSpPr>
        <p:spPr>
          <a:xfrm rot="0">
            <a:off x="2292944" y="7710364"/>
            <a:ext cx="10654846" cy="944861"/>
          </a:xfrm>
          <a:prstGeom prst="rect">
            <a:avLst/>
          </a:prstGeom>
        </p:spPr>
        <p:txBody>
          <a:bodyPr anchor="t" rtlCol="false" tIns="0" lIns="0" bIns="0" rIns="0">
            <a:spAutoFit/>
          </a:bodyPr>
          <a:lstStyle/>
          <a:p>
            <a:pPr algn="l">
              <a:lnSpc>
                <a:spcPts val="3930"/>
              </a:lnSpc>
            </a:pPr>
            <a:r>
              <a:rPr lang="en-US" sz="1572">
                <a:solidFill>
                  <a:srgbClr val="000000"/>
                </a:solidFill>
                <a:latin typeface="Playpen Sans"/>
                <a:ea typeface="Playpen Sans"/>
                <a:cs typeface="Playpen Sans"/>
                <a:sym typeface="Playpen Sans"/>
              </a:rPr>
              <a:t>3.Display:  - A monitor with a resolution of at least 1920x1080 for clear visuals while developing and testing your game.</a:t>
            </a:r>
          </a:p>
        </p:txBody>
      </p:sp>
      <p:sp>
        <p:nvSpPr>
          <p:cNvPr name="TextBox 6" id="6"/>
          <p:cNvSpPr txBox="true"/>
          <p:nvPr/>
        </p:nvSpPr>
        <p:spPr>
          <a:xfrm rot="0">
            <a:off x="2292944" y="3217678"/>
            <a:ext cx="15072427" cy="2941615"/>
          </a:xfrm>
          <a:prstGeom prst="rect">
            <a:avLst/>
          </a:prstGeom>
        </p:spPr>
        <p:txBody>
          <a:bodyPr anchor="t" rtlCol="false" tIns="0" lIns="0" bIns="0" rIns="0">
            <a:spAutoFit/>
          </a:bodyPr>
          <a:lstStyle/>
          <a:p>
            <a:pPr algn="l">
              <a:lnSpc>
                <a:spcPts val="3930"/>
              </a:lnSpc>
            </a:pPr>
            <a:r>
              <a:rPr lang="en-US" sz="1572">
                <a:solidFill>
                  <a:srgbClr val="000000"/>
                </a:solidFill>
                <a:latin typeface="Playpen Sans"/>
                <a:ea typeface="Playpen Sans"/>
                <a:cs typeface="Playpen Sans"/>
                <a:sym typeface="Playpen Sans"/>
              </a:rPr>
              <a:t>1.Computer Specifications:  - Processor (CPU): A modern multi-core processor (e.g., Intel i5 or AMD Ryzen 5 or better) to handle game engine performance and resource management.  - RAM: At least 8GB of RAM; 16GB is recommended for smoother multitasking, especially if using multiple software tools simultaneously.  - Graphics Card (GPU) 2.Input Devices:  -Mouse: Essential for navigating the development environment and for testing controls.</a:t>
            </a:r>
          </a:p>
        </p:txBody>
      </p:sp>
      <p:sp>
        <p:nvSpPr>
          <p:cNvPr name="TextBox 7" id="7"/>
          <p:cNvSpPr txBox="true"/>
          <p:nvPr/>
        </p:nvSpPr>
        <p:spPr>
          <a:xfrm rot="0">
            <a:off x="2292944" y="6212796"/>
            <a:ext cx="86392" cy="445675"/>
          </a:xfrm>
          <a:prstGeom prst="rect">
            <a:avLst/>
          </a:prstGeom>
        </p:spPr>
        <p:txBody>
          <a:bodyPr anchor="t" rtlCol="false" tIns="0" lIns="0" bIns="0" rIns="0">
            <a:spAutoFit/>
          </a:bodyPr>
          <a:lstStyle/>
          <a:p>
            <a:pPr algn="l">
              <a:lnSpc>
                <a:spcPts val="3930"/>
              </a:lnSpc>
            </a:pPr>
            <a:r>
              <a:rPr lang="en-US" sz="1572">
                <a:solidFill>
                  <a:srgbClr val="000000"/>
                </a:solidFill>
                <a:latin typeface="Playpen Sans"/>
                <a:ea typeface="Playpen Sans"/>
                <a:cs typeface="Playpen Sans"/>
                <a:sym typeface="Playpen Sans"/>
              </a:rPr>
              <a:t> </a:t>
            </a:r>
          </a:p>
        </p:txBody>
      </p:sp>
      <p:sp>
        <p:nvSpPr>
          <p:cNvPr name="TextBox 8" id="8"/>
          <p:cNvSpPr txBox="true"/>
          <p:nvPr/>
        </p:nvSpPr>
        <p:spPr>
          <a:xfrm rot="0">
            <a:off x="2527859" y="6212796"/>
            <a:ext cx="5255704" cy="445675"/>
          </a:xfrm>
          <a:prstGeom prst="rect">
            <a:avLst/>
          </a:prstGeom>
        </p:spPr>
        <p:txBody>
          <a:bodyPr anchor="t" rtlCol="false" tIns="0" lIns="0" bIns="0" rIns="0">
            <a:spAutoFit/>
          </a:bodyPr>
          <a:lstStyle/>
          <a:p>
            <a:pPr algn="l">
              <a:lnSpc>
                <a:spcPts val="3930"/>
              </a:lnSpc>
            </a:pPr>
            <a:r>
              <a:rPr lang="en-US" sz="1572">
                <a:solidFill>
                  <a:srgbClr val="000000"/>
                </a:solidFill>
                <a:latin typeface="Playpen Sans"/>
                <a:ea typeface="Playpen Sans"/>
                <a:cs typeface="Playpen Sans"/>
                <a:sym typeface="Playpen Sans"/>
              </a:rPr>
              <a:t>-Keyboard: Required for coding and general navigation.</a:t>
            </a:r>
          </a:p>
        </p:txBody>
      </p:sp>
      <p:sp>
        <p:nvSpPr>
          <p:cNvPr name="TextBox 9" id="9"/>
          <p:cNvSpPr txBox="true"/>
          <p:nvPr/>
        </p:nvSpPr>
        <p:spPr>
          <a:xfrm rot="0">
            <a:off x="2292944" y="6711982"/>
            <a:ext cx="9571844" cy="445675"/>
          </a:xfrm>
          <a:prstGeom prst="rect">
            <a:avLst/>
          </a:prstGeom>
        </p:spPr>
        <p:txBody>
          <a:bodyPr anchor="t" rtlCol="false" tIns="0" lIns="0" bIns="0" rIns="0">
            <a:spAutoFit/>
          </a:bodyPr>
          <a:lstStyle/>
          <a:p>
            <a:pPr algn="l">
              <a:lnSpc>
                <a:spcPts val="3930"/>
              </a:lnSpc>
            </a:pPr>
            <a:r>
              <a:rPr lang="en-US" sz="1572">
                <a:solidFill>
                  <a:srgbClr val="000000"/>
                </a:solidFill>
                <a:latin typeface="Playpen Sans"/>
                <a:ea typeface="Playpen Sans"/>
                <a:cs typeface="Playpen Sans"/>
                <a:sym typeface="Playpen Sans"/>
              </a:rPr>
              <a:t> -Game Controller: Optional but useful for testing gameplay if you plan to support gamepad input.</a:t>
            </a:r>
          </a:p>
        </p:txBody>
      </p:sp>
      <p:sp>
        <p:nvSpPr>
          <p:cNvPr name="TextBox 10" id="10"/>
          <p:cNvSpPr txBox="true"/>
          <p:nvPr/>
        </p:nvSpPr>
        <p:spPr>
          <a:xfrm rot="-194700">
            <a:off x="3031512" y="893245"/>
            <a:ext cx="3033408" cy="750532"/>
          </a:xfrm>
          <a:prstGeom prst="rect">
            <a:avLst/>
          </a:prstGeom>
        </p:spPr>
        <p:txBody>
          <a:bodyPr anchor="t" rtlCol="false" tIns="0" lIns="0" bIns="0" rIns="0">
            <a:spAutoFit/>
          </a:bodyPr>
          <a:lstStyle/>
          <a:p>
            <a:pPr algn="l">
              <a:lnSpc>
                <a:spcPts val="6019"/>
              </a:lnSpc>
            </a:pPr>
            <a:r>
              <a:rPr lang="en-US" b="true" sz="4299" i="true">
                <a:solidFill>
                  <a:srgbClr val="000000"/>
                </a:solidFill>
                <a:latin typeface="Glacial Indifference Bold Italics"/>
                <a:ea typeface="Glacial Indifference Bold Italics"/>
                <a:cs typeface="Glacial Indifference Bold Italics"/>
                <a:sym typeface="Glacial Indifference Bold Italics"/>
              </a:rPr>
              <a:t>HARDWARE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B5B3B5"/>
        </a:solidFill>
      </p:bgPr>
    </p:bg>
    <p:spTree>
      <p:nvGrpSpPr>
        <p:cNvPr id="1" name=""/>
        <p:cNvGrpSpPr/>
        <p:nvPr/>
      </p:nvGrpSpPr>
      <p:grpSpPr>
        <a:xfrm>
          <a:off x="0" y="0"/>
          <a:ext cx="0" cy="0"/>
          <a:chOff x="0" y="0"/>
          <a:chExt cx="0" cy="0"/>
        </a:xfrm>
      </p:grpSpPr>
      <p:sp>
        <p:nvSpPr>
          <p:cNvPr name="Freeform 2" id="2"/>
          <p:cNvSpPr/>
          <p:nvPr/>
        </p:nvSpPr>
        <p:spPr>
          <a:xfrm flipH="false" flipV="false" rot="0">
            <a:off x="0" y="-948690"/>
            <a:ext cx="18288000" cy="12182475"/>
          </a:xfrm>
          <a:custGeom>
            <a:avLst/>
            <a:gdLst/>
            <a:ahLst/>
            <a:cxnLst/>
            <a:rect r="r" b="b" t="t" l="l"/>
            <a:pathLst>
              <a:path h="12182475" w="18288000">
                <a:moveTo>
                  <a:pt x="0" y="0"/>
                </a:moveTo>
                <a:lnTo>
                  <a:pt x="18288000" y="0"/>
                </a:lnTo>
                <a:lnTo>
                  <a:pt x="18288000" y="12182475"/>
                </a:lnTo>
                <a:lnTo>
                  <a:pt x="0" y="12182475"/>
                </a:lnTo>
                <a:lnTo>
                  <a:pt x="0" y="0"/>
                </a:lnTo>
                <a:close/>
              </a:path>
            </a:pathLst>
          </a:custGeom>
          <a:blipFill>
            <a:blip r:embed="rId2">
              <a:alphaModFix amt="48000"/>
            </a:blip>
            <a:stretch>
              <a:fillRect l="0" t="0" r="0" b="0"/>
            </a:stretch>
          </a:blipFill>
        </p:spPr>
      </p:sp>
      <p:sp>
        <p:nvSpPr>
          <p:cNvPr name="Freeform 3" id="3"/>
          <p:cNvSpPr/>
          <p:nvPr/>
        </p:nvSpPr>
        <p:spPr>
          <a:xfrm flipH="false" flipV="false" rot="0">
            <a:off x="795966" y="691334"/>
            <a:ext cx="7450998" cy="3246463"/>
          </a:xfrm>
          <a:custGeom>
            <a:avLst/>
            <a:gdLst/>
            <a:ahLst/>
            <a:cxnLst/>
            <a:rect r="r" b="b" t="t" l="l"/>
            <a:pathLst>
              <a:path h="3246463" w="7450998">
                <a:moveTo>
                  <a:pt x="0" y="0"/>
                </a:moveTo>
                <a:lnTo>
                  <a:pt x="7450998" y="0"/>
                </a:lnTo>
                <a:lnTo>
                  <a:pt x="7450998" y="3246463"/>
                </a:lnTo>
                <a:lnTo>
                  <a:pt x="0" y="324646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a:grpSpLocks noChangeAspect="true"/>
          </p:cNvGrpSpPr>
          <p:nvPr/>
        </p:nvGrpSpPr>
        <p:grpSpPr>
          <a:xfrm rot="0">
            <a:off x="14865077" y="7599474"/>
            <a:ext cx="1734836" cy="1801616"/>
            <a:chOff x="0" y="0"/>
            <a:chExt cx="1734833" cy="1801609"/>
          </a:xfrm>
        </p:grpSpPr>
        <p:sp>
          <p:nvSpPr>
            <p:cNvPr name="Freeform 5" id="5"/>
            <p:cNvSpPr/>
            <p:nvPr/>
          </p:nvSpPr>
          <p:spPr>
            <a:xfrm flipH="false" flipV="false" rot="0">
              <a:off x="-21082" y="-7493"/>
              <a:ext cx="1766570" cy="1826641"/>
            </a:xfrm>
            <a:custGeom>
              <a:avLst/>
              <a:gdLst/>
              <a:ahLst/>
              <a:cxnLst/>
              <a:rect r="r" b="b" t="t" l="l"/>
              <a:pathLst>
                <a:path h="1826641" w="1766570">
                  <a:moveTo>
                    <a:pt x="1470406" y="95504"/>
                  </a:moveTo>
                  <a:cubicBezTo>
                    <a:pt x="1606677" y="184531"/>
                    <a:pt x="1689354" y="355219"/>
                    <a:pt x="1727962" y="522605"/>
                  </a:cubicBezTo>
                  <a:cubicBezTo>
                    <a:pt x="1766570" y="688975"/>
                    <a:pt x="1761236" y="852043"/>
                    <a:pt x="1735455" y="1009904"/>
                  </a:cubicBezTo>
                  <a:cubicBezTo>
                    <a:pt x="1710817" y="1168781"/>
                    <a:pt x="1666748" y="1322197"/>
                    <a:pt x="1577721" y="1455293"/>
                  </a:cubicBezTo>
                  <a:cubicBezTo>
                    <a:pt x="1488694" y="1588389"/>
                    <a:pt x="1356614" y="1701038"/>
                    <a:pt x="1199896" y="1760093"/>
                  </a:cubicBezTo>
                  <a:cubicBezTo>
                    <a:pt x="1042162" y="1820164"/>
                    <a:pt x="861822" y="1826641"/>
                    <a:pt x="707263" y="1769745"/>
                  </a:cubicBezTo>
                  <a:cubicBezTo>
                    <a:pt x="553847" y="1711833"/>
                    <a:pt x="426085" y="1590548"/>
                    <a:pt x="309118" y="1457452"/>
                  </a:cubicBezTo>
                  <a:cubicBezTo>
                    <a:pt x="192151" y="1325499"/>
                    <a:pt x="84836" y="1182751"/>
                    <a:pt x="42926" y="1018540"/>
                  </a:cubicBezTo>
                  <a:cubicBezTo>
                    <a:pt x="0" y="854329"/>
                    <a:pt x="21463" y="668655"/>
                    <a:pt x="96647" y="508762"/>
                  </a:cubicBezTo>
                  <a:cubicBezTo>
                    <a:pt x="171831" y="348869"/>
                    <a:pt x="300609" y="214630"/>
                    <a:pt x="453009" y="133096"/>
                  </a:cubicBezTo>
                  <a:cubicBezTo>
                    <a:pt x="604266" y="51562"/>
                    <a:pt x="780288" y="22606"/>
                    <a:pt x="962787" y="11811"/>
                  </a:cubicBezTo>
                  <a:cubicBezTo>
                    <a:pt x="1145159" y="0"/>
                    <a:pt x="1334135" y="7493"/>
                    <a:pt x="1470406" y="95504"/>
                  </a:cubicBezTo>
                  <a:close/>
                </a:path>
              </a:pathLst>
            </a:custGeom>
            <a:solidFill>
              <a:srgbClr val="DCAD16"/>
            </a:solidFill>
          </p:spPr>
        </p:sp>
      </p:grpSp>
      <p:sp>
        <p:nvSpPr>
          <p:cNvPr name="Freeform 6" id="6"/>
          <p:cNvSpPr/>
          <p:nvPr/>
        </p:nvSpPr>
        <p:spPr>
          <a:xfrm flipH="false" flipV="false" rot="0">
            <a:off x="2953826" y="2248976"/>
            <a:ext cx="12382500" cy="6038850"/>
          </a:xfrm>
          <a:custGeom>
            <a:avLst/>
            <a:gdLst/>
            <a:ahLst/>
            <a:cxnLst/>
            <a:rect r="r" b="b" t="t" l="l"/>
            <a:pathLst>
              <a:path h="6038850" w="12382500">
                <a:moveTo>
                  <a:pt x="0" y="0"/>
                </a:moveTo>
                <a:lnTo>
                  <a:pt x="12382500" y="0"/>
                </a:lnTo>
                <a:lnTo>
                  <a:pt x="12382500" y="6038850"/>
                </a:lnTo>
                <a:lnTo>
                  <a:pt x="0" y="6038850"/>
                </a:lnTo>
                <a:lnTo>
                  <a:pt x="0" y="0"/>
                </a:lnTo>
                <a:close/>
              </a:path>
            </a:pathLst>
          </a:custGeom>
          <a:blipFill>
            <a:blip r:embed="rId5"/>
            <a:stretch>
              <a:fillRect l="0" t="0" r="-1230" b="0"/>
            </a:stretch>
          </a:blipFill>
        </p:spPr>
      </p:sp>
      <p:sp>
        <p:nvSpPr>
          <p:cNvPr name="TextBox 7" id="7"/>
          <p:cNvSpPr txBox="true"/>
          <p:nvPr/>
        </p:nvSpPr>
        <p:spPr>
          <a:xfrm rot="-346200">
            <a:off x="3633972" y="1298994"/>
            <a:ext cx="2757573" cy="750532"/>
          </a:xfrm>
          <a:prstGeom prst="rect">
            <a:avLst/>
          </a:prstGeom>
        </p:spPr>
        <p:txBody>
          <a:bodyPr anchor="t" rtlCol="false" tIns="0" lIns="0" bIns="0" rIns="0">
            <a:spAutoFit/>
          </a:bodyPr>
          <a:lstStyle/>
          <a:p>
            <a:pPr algn="l">
              <a:lnSpc>
                <a:spcPts val="6019"/>
              </a:lnSpc>
            </a:pPr>
            <a:r>
              <a:rPr lang="en-US" b="true" sz="4299" i="true">
                <a:solidFill>
                  <a:srgbClr val="000000"/>
                </a:solidFill>
                <a:latin typeface="Glacial Indifference Bold Italics"/>
                <a:ea typeface="Glacial Indifference Bold Italics"/>
                <a:cs typeface="Glacial Indifference Bold Italics"/>
                <a:sym typeface="Glacial Indifference Bold Italics"/>
              </a:rPr>
              <a:t>GAME PIC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F8F66"/>
        </a:solidFill>
      </p:bgPr>
    </p:bg>
    <p:spTree>
      <p:nvGrpSpPr>
        <p:cNvPr id="1" name=""/>
        <p:cNvGrpSpPr/>
        <p:nvPr/>
      </p:nvGrpSpPr>
      <p:grpSpPr>
        <a:xfrm>
          <a:off x="0" y="0"/>
          <a:ext cx="0" cy="0"/>
          <a:chOff x="0" y="0"/>
          <a:chExt cx="0" cy="0"/>
        </a:xfrm>
      </p:grpSpPr>
      <p:sp>
        <p:nvSpPr>
          <p:cNvPr name="Freeform 2" id="2"/>
          <p:cNvSpPr/>
          <p:nvPr/>
        </p:nvSpPr>
        <p:spPr>
          <a:xfrm flipH="false" flipV="false" rot="0">
            <a:off x="0" y="-948690"/>
            <a:ext cx="18288000" cy="12182475"/>
          </a:xfrm>
          <a:custGeom>
            <a:avLst/>
            <a:gdLst/>
            <a:ahLst/>
            <a:cxnLst/>
            <a:rect r="r" b="b" t="t" l="l"/>
            <a:pathLst>
              <a:path h="12182475" w="18288000">
                <a:moveTo>
                  <a:pt x="0" y="0"/>
                </a:moveTo>
                <a:lnTo>
                  <a:pt x="18288000" y="0"/>
                </a:lnTo>
                <a:lnTo>
                  <a:pt x="18288000" y="12182475"/>
                </a:lnTo>
                <a:lnTo>
                  <a:pt x="0" y="12182475"/>
                </a:lnTo>
                <a:lnTo>
                  <a:pt x="0" y="0"/>
                </a:lnTo>
                <a:close/>
              </a:path>
            </a:pathLst>
          </a:custGeom>
          <a:blipFill>
            <a:blip r:embed="rId2">
              <a:alphaModFix amt="48000"/>
            </a:blip>
            <a:stretch>
              <a:fillRect l="0" t="0" r="0" b="0"/>
            </a:stretch>
          </a:blipFill>
        </p:spPr>
      </p:sp>
      <p:sp>
        <p:nvSpPr>
          <p:cNvPr name="Freeform 3" id="3"/>
          <p:cNvSpPr/>
          <p:nvPr/>
        </p:nvSpPr>
        <p:spPr>
          <a:xfrm flipH="false" flipV="false" rot="0">
            <a:off x="314696" y="111385"/>
            <a:ext cx="17671599" cy="9960007"/>
          </a:xfrm>
          <a:custGeom>
            <a:avLst/>
            <a:gdLst/>
            <a:ahLst/>
            <a:cxnLst/>
            <a:rect r="r" b="b" t="t" l="l"/>
            <a:pathLst>
              <a:path h="9960007" w="17671599">
                <a:moveTo>
                  <a:pt x="0" y="0"/>
                </a:moveTo>
                <a:lnTo>
                  <a:pt x="17671600" y="0"/>
                </a:lnTo>
                <a:lnTo>
                  <a:pt x="17671600" y="9960007"/>
                </a:lnTo>
                <a:lnTo>
                  <a:pt x="0" y="99600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194700">
            <a:off x="3301107" y="597541"/>
            <a:ext cx="3550710" cy="750532"/>
          </a:xfrm>
          <a:prstGeom prst="rect">
            <a:avLst/>
          </a:prstGeom>
        </p:spPr>
        <p:txBody>
          <a:bodyPr anchor="t" rtlCol="false" tIns="0" lIns="0" bIns="0" rIns="0">
            <a:spAutoFit/>
          </a:bodyPr>
          <a:lstStyle/>
          <a:p>
            <a:pPr algn="l">
              <a:lnSpc>
                <a:spcPts val="6019"/>
              </a:lnSpc>
            </a:pPr>
            <a:r>
              <a:rPr lang="en-US" b="true" sz="4299" i="true">
                <a:solidFill>
                  <a:srgbClr val="000000"/>
                </a:solidFill>
                <a:latin typeface="Glacial Indifference Bold Italics"/>
                <a:ea typeface="Glacial Indifference Bold Italics"/>
                <a:cs typeface="Glacial Indifference Bold Italics"/>
                <a:sym typeface="Glacial Indifference Bold Italics"/>
              </a:rPr>
              <a:t>CONCLUSION</a:t>
            </a:r>
          </a:p>
        </p:txBody>
      </p:sp>
      <p:sp>
        <p:nvSpPr>
          <p:cNvPr name="TextBox 5" id="5"/>
          <p:cNvSpPr txBox="true"/>
          <p:nvPr/>
        </p:nvSpPr>
        <p:spPr>
          <a:xfrm rot="0">
            <a:off x="2475414" y="1745723"/>
            <a:ext cx="13603748" cy="6984873"/>
          </a:xfrm>
          <a:prstGeom prst="rect">
            <a:avLst/>
          </a:prstGeom>
        </p:spPr>
        <p:txBody>
          <a:bodyPr anchor="t" rtlCol="false" tIns="0" lIns="0" bIns="0" rIns="0">
            <a:spAutoFit/>
          </a:bodyPr>
          <a:lstStyle/>
          <a:p>
            <a:pPr algn="ctr">
              <a:lnSpc>
                <a:spcPts val="7948"/>
              </a:lnSpc>
            </a:pPr>
            <a:r>
              <a:rPr lang="en-US" sz="3600" spc="133">
                <a:solidFill>
                  <a:srgbClr val="000000"/>
                </a:solidFill>
                <a:latin typeface="Playpen Sans"/>
                <a:ea typeface="Playpen Sans"/>
                <a:cs typeface="Playpen Sans"/>
                <a:sym typeface="Playpen Sans"/>
              </a:rPr>
              <a:t>As the dust settles after the climactic confrontation with Supreme Commander Vrax, the galaxy holds its breath for the outcome of Captain Zara's pivotal decision. The choice she made—whether to engage in further conflict or pursue a path of diplomacy—shapes not only her fate but also that of humanity and the Krythians.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6569069" y="1796872"/>
            <a:ext cx="5963745" cy="6297968"/>
          </a:xfrm>
          <a:custGeom>
            <a:avLst/>
            <a:gdLst/>
            <a:ahLst/>
            <a:cxnLst/>
            <a:rect r="r" b="b" t="t" l="l"/>
            <a:pathLst>
              <a:path h="6297968" w="5963745">
                <a:moveTo>
                  <a:pt x="0" y="0"/>
                </a:moveTo>
                <a:lnTo>
                  <a:pt x="5963745" y="0"/>
                </a:lnTo>
                <a:lnTo>
                  <a:pt x="5963745" y="6297968"/>
                </a:lnTo>
                <a:lnTo>
                  <a:pt x="0" y="62979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414268" y="5530958"/>
            <a:ext cx="5867095" cy="2382145"/>
          </a:xfrm>
          <a:prstGeom prst="rect">
            <a:avLst/>
          </a:prstGeom>
        </p:spPr>
        <p:txBody>
          <a:bodyPr anchor="t" rtlCol="false" tIns="0" lIns="0" bIns="0" rIns="0">
            <a:spAutoFit/>
          </a:bodyPr>
          <a:lstStyle/>
          <a:p>
            <a:pPr algn="l">
              <a:lnSpc>
                <a:spcPts val="19159"/>
              </a:lnSpc>
            </a:pPr>
            <a:r>
              <a:rPr lang="en-US" sz="13685">
                <a:solidFill>
                  <a:srgbClr val="FFFFFF"/>
                </a:solidFill>
                <a:latin typeface="IM Fell English SC"/>
                <a:ea typeface="IM Fell English SC"/>
                <a:cs typeface="IM Fell English SC"/>
                <a:sym typeface="IM Fell English SC"/>
              </a:rPr>
              <a:t>the end</a:t>
            </a:r>
          </a:p>
        </p:txBody>
      </p:sp>
      <p:sp>
        <p:nvSpPr>
          <p:cNvPr name="TextBox 4" id="4"/>
          <p:cNvSpPr txBox="true"/>
          <p:nvPr/>
        </p:nvSpPr>
        <p:spPr>
          <a:xfrm rot="0">
            <a:off x="13612844" y="9462726"/>
            <a:ext cx="107985" cy="638527"/>
          </a:xfrm>
          <a:prstGeom prst="rect">
            <a:avLst/>
          </a:prstGeom>
        </p:spPr>
        <p:txBody>
          <a:bodyPr anchor="t" rtlCol="false" tIns="0" lIns="0" bIns="0" rIns="0">
            <a:spAutoFit/>
          </a:bodyPr>
          <a:lstStyle/>
          <a:p>
            <a:pPr algn="l">
              <a:lnSpc>
                <a:spcPts val="5118"/>
              </a:lnSpc>
            </a:pPr>
            <a:r>
              <a:rPr lang="en-US" sz="3655" spc="1308">
                <a:solidFill>
                  <a:srgbClr val="FFFFFF"/>
                </a:solidFill>
                <a:latin typeface="Engravers' Old English BT"/>
                <a:ea typeface="Engravers' Old English BT"/>
                <a:cs typeface="Engravers' Old English BT"/>
                <a:sym typeface="Engravers' Old English BT"/>
              </a:rPr>
              <a:t> </a:t>
            </a:r>
          </a:p>
        </p:txBody>
      </p:sp>
      <p:sp>
        <p:nvSpPr>
          <p:cNvPr name="TextBox 5" id="5"/>
          <p:cNvSpPr txBox="true"/>
          <p:nvPr/>
        </p:nvSpPr>
        <p:spPr>
          <a:xfrm rot="0">
            <a:off x="14429175" y="9462726"/>
            <a:ext cx="3656895" cy="638527"/>
          </a:xfrm>
          <a:prstGeom prst="rect">
            <a:avLst/>
          </a:prstGeom>
        </p:spPr>
        <p:txBody>
          <a:bodyPr anchor="t" rtlCol="false" tIns="0" lIns="0" bIns="0" rIns="0">
            <a:spAutoFit/>
          </a:bodyPr>
          <a:lstStyle/>
          <a:p>
            <a:pPr algn="l">
              <a:lnSpc>
                <a:spcPts val="5118"/>
              </a:lnSpc>
            </a:pPr>
            <a:r>
              <a:rPr lang="en-US" sz="3655" spc="1308">
                <a:solidFill>
                  <a:srgbClr val="FFFFFF">
                    <a:alpha val="94902"/>
                  </a:srgbClr>
                </a:solidFill>
                <a:latin typeface="Engravers' Old English BT"/>
                <a:ea typeface="Engravers' Old English BT"/>
                <a:cs typeface="Engravers' Old English BT"/>
                <a:sym typeface="Engravers' Old English BT"/>
              </a:rPr>
              <a:t>TEAM NO.1</a:t>
            </a:r>
          </a:p>
        </p:txBody>
      </p:sp>
      <p:sp>
        <p:nvSpPr>
          <p:cNvPr name="TextBox 6" id="6"/>
          <p:cNvSpPr txBox="true"/>
          <p:nvPr/>
        </p:nvSpPr>
        <p:spPr>
          <a:xfrm rot="0">
            <a:off x="13690740" y="8829199"/>
            <a:ext cx="561851" cy="713461"/>
          </a:xfrm>
          <a:prstGeom prst="rect">
            <a:avLst/>
          </a:prstGeom>
        </p:spPr>
        <p:txBody>
          <a:bodyPr anchor="t" rtlCol="false" tIns="0" lIns="0" bIns="0" rIns="0">
            <a:spAutoFit/>
          </a:bodyPr>
          <a:lstStyle/>
          <a:p>
            <a:pPr algn="l">
              <a:lnSpc>
                <a:spcPts val="5723"/>
              </a:lnSpc>
            </a:pPr>
            <a:r>
              <a:rPr lang="en-US" sz="4088" spc="580">
                <a:solidFill>
                  <a:srgbClr val="FFFFFF">
                    <a:alpha val="46667"/>
                  </a:srgbClr>
                </a:solidFill>
                <a:latin typeface="Engravers' Old English BT"/>
                <a:ea typeface="Engravers' Old English BT"/>
                <a:cs typeface="Engravers' Old English BT"/>
                <a:sym typeface="Engravers' Old English BT"/>
              </a:rPr>
              <a:t>by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DAGSyXoAxZo</dc:identifier>
  <dcterms:modified xsi:type="dcterms:W3CDTF">2011-08-01T06:04:30Z</dcterms:modified>
  <cp:revision>1</cp:revision>
  <dc:title>Measurement Knockout Game Presentation in Cream Playful Style (1).pdf</dc:title>
</cp:coreProperties>
</file>