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753600" cy="7315200"/>
  <p:notesSz cx="6858000" cy="9144000"/>
  <p:embeddedFontLst>
    <p:embeddedFont>
      <p:font typeface="Archivo Black" charset="1" panose="020B0A03020202020B04"/>
      <p:regular r:id="rId17"/>
    </p:embeddedFont>
    <p:embeddedFont>
      <p:font typeface="Montserrat" charset="1" panose="000005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022080" y="2669615"/>
            <a:ext cx="1975970" cy="197597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4CC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123825"/>
              <a:ext cx="660400" cy="612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5585620"/>
            <a:ext cx="9753600" cy="3144561"/>
          </a:xfrm>
          <a:custGeom>
            <a:avLst/>
            <a:gdLst/>
            <a:ahLst/>
            <a:cxnLst/>
            <a:rect r="r" b="b" t="t" l="l"/>
            <a:pathLst>
              <a:path h="3144561" w="9753600">
                <a:moveTo>
                  <a:pt x="0" y="0"/>
                </a:moveTo>
                <a:lnTo>
                  <a:pt x="9753600" y="0"/>
                </a:lnTo>
                <a:lnTo>
                  <a:pt x="9753600" y="3144560"/>
                </a:lnTo>
                <a:lnTo>
                  <a:pt x="0" y="3144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1377552" y="-1179509"/>
            <a:ext cx="2755104" cy="275510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4CC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123825"/>
              <a:ext cx="660400" cy="612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731520" y="5224634"/>
            <a:ext cx="1025814" cy="1025814"/>
          </a:xfrm>
          <a:custGeom>
            <a:avLst/>
            <a:gdLst/>
            <a:ahLst/>
            <a:cxnLst/>
            <a:rect r="r" b="b" t="t" l="l"/>
            <a:pathLst>
              <a:path h="1025814" w="1025814">
                <a:moveTo>
                  <a:pt x="0" y="0"/>
                </a:moveTo>
                <a:lnTo>
                  <a:pt x="1025814" y="0"/>
                </a:lnTo>
                <a:lnTo>
                  <a:pt x="1025814" y="1025814"/>
                </a:lnTo>
                <a:lnTo>
                  <a:pt x="0" y="10258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377552" y="1226463"/>
            <a:ext cx="7049753" cy="1337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040"/>
              </a:lnSpc>
            </a:pPr>
            <a:r>
              <a:rPr lang="en-US" sz="5600">
                <a:solidFill>
                  <a:srgbClr val="1F3685"/>
                </a:solidFill>
                <a:latin typeface="Archivo Black"/>
                <a:ea typeface="Archivo Black"/>
                <a:cs typeface="Archivo Black"/>
                <a:sym typeface="Archivo Black"/>
              </a:rPr>
              <a:t>ZIGBEE TECHNOLOGY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011429" y="3064364"/>
            <a:ext cx="3872716" cy="2160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29"/>
              </a:lnSpc>
            </a:pPr>
            <a:r>
              <a:rPr lang="en-US" sz="26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Team-</a:t>
            </a:r>
          </a:p>
          <a:p>
            <a:pPr algn="l">
              <a:lnSpc>
                <a:spcPts val="2429"/>
              </a:lnSpc>
            </a:pPr>
          </a:p>
          <a:p>
            <a:pPr algn="l">
              <a:lnSpc>
                <a:spcPts val="2429"/>
              </a:lnSpc>
            </a:pPr>
            <a:r>
              <a:rPr lang="en-US" sz="26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Vikhyat Mishra</a:t>
            </a:r>
          </a:p>
          <a:p>
            <a:pPr algn="l">
              <a:lnSpc>
                <a:spcPts val="2429"/>
              </a:lnSpc>
            </a:pPr>
            <a:r>
              <a:rPr lang="en-US" sz="26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Himanshu Soni</a:t>
            </a:r>
          </a:p>
          <a:p>
            <a:pPr algn="l">
              <a:lnSpc>
                <a:spcPts val="2429"/>
              </a:lnSpc>
            </a:pPr>
            <a:r>
              <a:rPr lang="en-US" sz="26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Ashish Kr. Gupta</a:t>
            </a:r>
          </a:p>
          <a:p>
            <a:pPr algn="l">
              <a:lnSpc>
                <a:spcPts val="2429"/>
              </a:lnSpc>
            </a:pPr>
            <a:r>
              <a:rPr lang="en-US" sz="26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Suryansh Pandey</a:t>
            </a:r>
          </a:p>
          <a:p>
            <a:pPr algn="l" marL="0" indent="0" lvl="0">
              <a:lnSpc>
                <a:spcPts val="2429"/>
              </a:lnSpc>
            </a:pPr>
            <a:r>
              <a:rPr lang="en-US" sz="26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Yashwant Yadav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7512401" y="-521129"/>
            <a:ext cx="1074077" cy="1074077"/>
          </a:xfrm>
          <a:custGeom>
            <a:avLst/>
            <a:gdLst/>
            <a:ahLst/>
            <a:cxnLst/>
            <a:rect r="r" b="b" t="t" l="l"/>
            <a:pathLst>
              <a:path h="1074077" w="1074077">
                <a:moveTo>
                  <a:pt x="0" y="0"/>
                </a:moveTo>
                <a:lnTo>
                  <a:pt x="1074076" y="0"/>
                </a:lnTo>
                <a:lnTo>
                  <a:pt x="1074076" y="1074076"/>
                </a:lnTo>
                <a:lnTo>
                  <a:pt x="0" y="10740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022080" y="2669615"/>
            <a:ext cx="1975970" cy="197597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4CC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123825"/>
              <a:ext cx="660400" cy="612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5585620"/>
            <a:ext cx="9753600" cy="3144561"/>
          </a:xfrm>
          <a:custGeom>
            <a:avLst/>
            <a:gdLst/>
            <a:ahLst/>
            <a:cxnLst/>
            <a:rect r="r" b="b" t="t" l="l"/>
            <a:pathLst>
              <a:path h="3144561" w="9753600">
                <a:moveTo>
                  <a:pt x="0" y="0"/>
                </a:moveTo>
                <a:lnTo>
                  <a:pt x="9753600" y="0"/>
                </a:lnTo>
                <a:lnTo>
                  <a:pt x="9753600" y="3144560"/>
                </a:lnTo>
                <a:lnTo>
                  <a:pt x="0" y="3144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1377552" y="-1179509"/>
            <a:ext cx="2755104" cy="275510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4CC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123825"/>
              <a:ext cx="660400" cy="612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731520" y="5224634"/>
            <a:ext cx="1025814" cy="1025814"/>
          </a:xfrm>
          <a:custGeom>
            <a:avLst/>
            <a:gdLst/>
            <a:ahLst/>
            <a:cxnLst/>
            <a:rect r="r" b="b" t="t" l="l"/>
            <a:pathLst>
              <a:path h="1025814" w="1025814">
                <a:moveTo>
                  <a:pt x="0" y="0"/>
                </a:moveTo>
                <a:lnTo>
                  <a:pt x="1025814" y="0"/>
                </a:lnTo>
                <a:lnTo>
                  <a:pt x="1025814" y="1025814"/>
                </a:lnTo>
                <a:lnTo>
                  <a:pt x="0" y="10258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512401" y="-521129"/>
            <a:ext cx="1074077" cy="1074077"/>
          </a:xfrm>
          <a:custGeom>
            <a:avLst/>
            <a:gdLst/>
            <a:ahLst/>
            <a:cxnLst/>
            <a:rect r="r" b="b" t="t" l="l"/>
            <a:pathLst>
              <a:path h="1074077" w="1074077">
                <a:moveTo>
                  <a:pt x="0" y="0"/>
                </a:moveTo>
                <a:lnTo>
                  <a:pt x="1074076" y="0"/>
                </a:lnTo>
                <a:lnTo>
                  <a:pt x="1074076" y="1074076"/>
                </a:lnTo>
                <a:lnTo>
                  <a:pt x="0" y="10740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351923" y="876459"/>
            <a:ext cx="7049753" cy="1337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040"/>
              </a:lnSpc>
            </a:pPr>
            <a:r>
              <a:rPr lang="en-US" sz="5600">
                <a:solidFill>
                  <a:srgbClr val="1F3685"/>
                </a:solidFill>
                <a:latin typeface="Archivo Black"/>
                <a:ea typeface="Archivo Black"/>
                <a:cs typeface="Archivo Black"/>
                <a:sym typeface="Archivo Black"/>
              </a:rPr>
              <a:t>MODES OF OPERATION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77552" y="2470945"/>
            <a:ext cx="7157249" cy="3027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7972" indent="-318986" lvl="1">
              <a:lnSpc>
                <a:spcPts val="2659"/>
              </a:lnSpc>
              <a:buFont typeface="Arial"/>
              <a:buChar char="•"/>
            </a:pPr>
            <a:r>
              <a:rPr lang="en-US" sz="295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Sleep Mode – saves energy when device is idle.</a:t>
            </a:r>
          </a:p>
          <a:p>
            <a:pPr algn="l">
              <a:lnSpc>
                <a:spcPts val="2659"/>
              </a:lnSpc>
            </a:pPr>
          </a:p>
          <a:p>
            <a:pPr algn="l" marL="637972" indent="-318986" lvl="1">
              <a:lnSpc>
                <a:spcPts val="2659"/>
              </a:lnSpc>
              <a:buFont typeface="Arial"/>
              <a:buChar char="•"/>
            </a:pPr>
            <a:r>
              <a:rPr lang="en-US" sz="295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Active Mode – device is fully operational.</a:t>
            </a:r>
          </a:p>
          <a:p>
            <a:pPr algn="l">
              <a:lnSpc>
                <a:spcPts val="2659"/>
              </a:lnSpc>
            </a:pPr>
          </a:p>
          <a:p>
            <a:pPr algn="l" marL="637972" indent="-318986" lvl="1">
              <a:lnSpc>
                <a:spcPts val="2659"/>
              </a:lnSpc>
              <a:buFont typeface="Arial"/>
              <a:buChar char="•"/>
            </a:pPr>
            <a:r>
              <a:rPr lang="en-US" sz="295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Idle Mode – device is on but not transmitting.</a:t>
            </a:r>
          </a:p>
          <a:p>
            <a:pPr algn="l" marL="0" indent="0" lvl="0">
              <a:lnSpc>
                <a:spcPts val="2659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022080" y="2669615"/>
            <a:ext cx="1975970" cy="197597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4CC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123825"/>
              <a:ext cx="660400" cy="612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5585620"/>
            <a:ext cx="9753600" cy="3144561"/>
          </a:xfrm>
          <a:custGeom>
            <a:avLst/>
            <a:gdLst/>
            <a:ahLst/>
            <a:cxnLst/>
            <a:rect r="r" b="b" t="t" l="l"/>
            <a:pathLst>
              <a:path h="3144561" w="9753600">
                <a:moveTo>
                  <a:pt x="0" y="0"/>
                </a:moveTo>
                <a:lnTo>
                  <a:pt x="9753600" y="0"/>
                </a:lnTo>
                <a:lnTo>
                  <a:pt x="9753600" y="3144560"/>
                </a:lnTo>
                <a:lnTo>
                  <a:pt x="0" y="3144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1377552" y="-1179509"/>
            <a:ext cx="2755104" cy="275510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4CC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123825"/>
              <a:ext cx="660400" cy="612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731520" y="5224634"/>
            <a:ext cx="1025814" cy="1025814"/>
          </a:xfrm>
          <a:custGeom>
            <a:avLst/>
            <a:gdLst/>
            <a:ahLst/>
            <a:cxnLst/>
            <a:rect r="r" b="b" t="t" l="l"/>
            <a:pathLst>
              <a:path h="1025814" w="1025814">
                <a:moveTo>
                  <a:pt x="0" y="0"/>
                </a:moveTo>
                <a:lnTo>
                  <a:pt x="1025814" y="0"/>
                </a:lnTo>
                <a:lnTo>
                  <a:pt x="1025814" y="1025814"/>
                </a:lnTo>
                <a:lnTo>
                  <a:pt x="0" y="10258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512401" y="-521129"/>
            <a:ext cx="1074077" cy="1074077"/>
          </a:xfrm>
          <a:custGeom>
            <a:avLst/>
            <a:gdLst/>
            <a:ahLst/>
            <a:cxnLst/>
            <a:rect r="r" b="b" t="t" l="l"/>
            <a:pathLst>
              <a:path h="1074077" w="1074077">
                <a:moveTo>
                  <a:pt x="0" y="0"/>
                </a:moveTo>
                <a:lnTo>
                  <a:pt x="1074076" y="0"/>
                </a:lnTo>
                <a:lnTo>
                  <a:pt x="1074076" y="1074076"/>
                </a:lnTo>
                <a:lnTo>
                  <a:pt x="0" y="10740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351923" y="876459"/>
            <a:ext cx="7049753" cy="699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040"/>
              </a:lnSpc>
            </a:pPr>
            <a:r>
              <a:rPr lang="en-US" sz="5600">
                <a:solidFill>
                  <a:srgbClr val="1F3685"/>
                </a:solidFill>
                <a:latin typeface="Archivo Black"/>
                <a:ea typeface="Archivo Black"/>
                <a:cs typeface="Archivo Black"/>
                <a:sym typeface="Archivo Black"/>
              </a:rPr>
              <a:t>CONCLUSION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77552" y="2043558"/>
            <a:ext cx="7157249" cy="3693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7972" indent="-318986" lvl="1">
              <a:lnSpc>
                <a:spcPts val="2659"/>
              </a:lnSpc>
              <a:buFont typeface="Arial"/>
              <a:buChar char="•"/>
            </a:pPr>
            <a:r>
              <a:rPr lang="en-US" sz="295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Zigbee is a secure, energy-efficient, and scalable wireless technology.</a:t>
            </a:r>
          </a:p>
          <a:p>
            <a:pPr algn="l">
              <a:lnSpc>
                <a:spcPts val="2659"/>
              </a:lnSpc>
            </a:pPr>
          </a:p>
          <a:p>
            <a:pPr algn="l" marL="637972" indent="-318986" lvl="1">
              <a:lnSpc>
                <a:spcPts val="2659"/>
              </a:lnSpc>
              <a:buFont typeface="Arial"/>
              <a:buChar char="•"/>
            </a:pPr>
            <a:r>
              <a:rPr lang="en-US" sz="295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Ideal for smart homes, IoT, industrial, and healthcare applications.</a:t>
            </a:r>
          </a:p>
          <a:p>
            <a:pPr algn="l">
              <a:lnSpc>
                <a:spcPts val="2659"/>
              </a:lnSpc>
            </a:pPr>
          </a:p>
          <a:p>
            <a:pPr algn="l" marL="637972" indent="-318986" lvl="1">
              <a:lnSpc>
                <a:spcPts val="2659"/>
              </a:lnSpc>
              <a:buFont typeface="Arial"/>
              <a:buChar char="•"/>
            </a:pPr>
            <a:r>
              <a:rPr lang="en-US" sz="295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Future-ready with Zigbee 3.0 for unified IoT communication.</a:t>
            </a:r>
          </a:p>
          <a:p>
            <a:pPr algn="l" marL="0" indent="0" lvl="0">
              <a:lnSpc>
                <a:spcPts val="2659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022080" y="2669615"/>
            <a:ext cx="1975970" cy="197597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4CC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123825"/>
              <a:ext cx="660400" cy="612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5585620"/>
            <a:ext cx="9753600" cy="3144561"/>
          </a:xfrm>
          <a:custGeom>
            <a:avLst/>
            <a:gdLst/>
            <a:ahLst/>
            <a:cxnLst/>
            <a:rect r="r" b="b" t="t" l="l"/>
            <a:pathLst>
              <a:path h="3144561" w="9753600">
                <a:moveTo>
                  <a:pt x="0" y="0"/>
                </a:moveTo>
                <a:lnTo>
                  <a:pt x="9753600" y="0"/>
                </a:lnTo>
                <a:lnTo>
                  <a:pt x="9753600" y="3144560"/>
                </a:lnTo>
                <a:lnTo>
                  <a:pt x="0" y="3144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1377552" y="-1179509"/>
            <a:ext cx="2755104" cy="275510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4CC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123825"/>
              <a:ext cx="660400" cy="612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731520" y="5224634"/>
            <a:ext cx="1025814" cy="1025814"/>
          </a:xfrm>
          <a:custGeom>
            <a:avLst/>
            <a:gdLst/>
            <a:ahLst/>
            <a:cxnLst/>
            <a:rect r="r" b="b" t="t" l="l"/>
            <a:pathLst>
              <a:path h="1025814" w="1025814">
                <a:moveTo>
                  <a:pt x="0" y="0"/>
                </a:moveTo>
                <a:lnTo>
                  <a:pt x="1025814" y="0"/>
                </a:lnTo>
                <a:lnTo>
                  <a:pt x="1025814" y="1025814"/>
                </a:lnTo>
                <a:lnTo>
                  <a:pt x="0" y="10258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512401" y="-521129"/>
            <a:ext cx="1074077" cy="1074077"/>
          </a:xfrm>
          <a:custGeom>
            <a:avLst/>
            <a:gdLst/>
            <a:ahLst/>
            <a:cxnLst/>
            <a:rect r="r" b="b" t="t" l="l"/>
            <a:pathLst>
              <a:path h="1074077" w="1074077">
                <a:moveTo>
                  <a:pt x="0" y="0"/>
                </a:moveTo>
                <a:lnTo>
                  <a:pt x="1074076" y="0"/>
                </a:lnTo>
                <a:lnTo>
                  <a:pt x="1074076" y="1074076"/>
                </a:lnTo>
                <a:lnTo>
                  <a:pt x="0" y="10740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351923" y="876459"/>
            <a:ext cx="7049753" cy="699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040"/>
              </a:lnSpc>
            </a:pPr>
            <a:r>
              <a:rPr lang="en-US" sz="5600">
                <a:solidFill>
                  <a:srgbClr val="1F3685"/>
                </a:solidFill>
                <a:latin typeface="Archivo Black"/>
                <a:ea typeface="Archivo Black"/>
                <a:cs typeface="Archivo Black"/>
                <a:sym typeface="Archivo Black"/>
              </a:rPr>
              <a:t>INTRODUCTION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77552" y="2457440"/>
            <a:ext cx="7157249" cy="3360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7972" indent="-318986" lvl="1">
              <a:lnSpc>
                <a:spcPts val="2659"/>
              </a:lnSpc>
              <a:buFont typeface="Arial"/>
              <a:buChar char="•"/>
            </a:pPr>
            <a:r>
              <a:rPr lang="en-US" sz="295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Zigbee is a wireless communication protocol based on IEEE 802.15.4 standard.</a:t>
            </a:r>
          </a:p>
          <a:p>
            <a:pPr algn="l">
              <a:lnSpc>
                <a:spcPts val="2659"/>
              </a:lnSpc>
            </a:pPr>
          </a:p>
          <a:p>
            <a:pPr algn="l" marL="637972" indent="-318986" lvl="1">
              <a:lnSpc>
                <a:spcPts val="2659"/>
              </a:lnSpc>
              <a:buFont typeface="Arial"/>
              <a:buChar char="•"/>
            </a:pPr>
            <a:r>
              <a:rPr lang="en-US" sz="295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Designed for short-range, low-power, low-data-rate applications.</a:t>
            </a:r>
          </a:p>
          <a:p>
            <a:pPr algn="l">
              <a:lnSpc>
                <a:spcPts val="2659"/>
              </a:lnSpc>
            </a:pPr>
          </a:p>
          <a:p>
            <a:pPr algn="l" marL="637972" indent="-318986" lvl="1">
              <a:lnSpc>
                <a:spcPts val="2659"/>
              </a:lnSpc>
              <a:buFont typeface="Arial"/>
              <a:buChar char="•"/>
            </a:pPr>
            <a:r>
              <a:rPr lang="en-US" sz="295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Commonly used in IoT, smart homes, and industrial automation.</a:t>
            </a:r>
          </a:p>
          <a:p>
            <a:pPr algn="l" marL="0" indent="0" lvl="0">
              <a:lnSpc>
                <a:spcPts val="2659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022080" y="2669615"/>
            <a:ext cx="1975970" cy="197597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4CC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123825"/>
              <a:ext cx="660400" cy="612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5585620"/>
            <a:ext cx="9753600" cy="3144561"/>
          </a:xfrm>
          <a:custGeom>
            <a:avLst/>
            <a:gdLst/>
            <a:ahLst/>
            <a:cxnLst/>
            <a:rect r="r" b="b" t="t" l="l"/>
            <a:pathLst>
              <a:path h="3144561" w="9753600">
                <a:moveTo>
                  <a:pt x="0" y="0"/>
                </a:moveTo>
                <a:lnTo>
                  <a:pt x="9753600" y="0"/>
                </a:lnTo>
                <a:lnTo>
                  <a:pt x="9753600" y="3144560"/>
                </a:lnTo>
                <a:lnTo>
                  <a:pt x="0" y="3144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1377552" y="-1179509"/>
            <a:ext cx="2755104" cy="275510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4CC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123825"/>
              <a:ext cx="660400" cy="612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731520" y="5224634"/>
            <a:ext cx="1025814" cy="1025814"/>
          </a:xfrm>
          <a:custGeom>
            <a:avLst/>
            <a:gdLst/>
            <a:ahLst/>
            <a:cxnLst/>
            <a:rect r="r" b="b" t="t" l="l"/>
            <a:pathLst>
              <a:path h="1025814" w="1025814">
                <a:moveTo>
                  <a:pt x="0" y="0"/>
                </a:moveTo>
                <a:lnTo>
                  <a:pt x="1025814" y="0"/>
                </a:lnTo>
                <a:lnTo>
                  <a:pt x="1025814" y="1025814"/>
                </a:lnTo>
                <a:lnTo>
                  <a:pt x="0" y="10258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512401" y="-521129"/>
            <a:ext cx="1074077" cy="1074077"/>
          </a:xfrm>
          <a:custGeom>
            <a:avLst/>
            <a:gdLst/>
            <a:ahLst/>
            <a:cxnLst/>
            <a:rect r="r" b="b" t="t" l="l"/>
            <a:pathLst>
              <a:path h="1074077" w="1074077">
                <a:moveTo>
                  <a:pt x="0" y="0"/>
                </a:moveTo>
                <a:lnTo>
                  <a:pt x="1074076" y="0"/>
                </a:lnTo>
                <a:lnTo>
                  <a:pt x="1074076" y="1074076"/>
                </a:lnTo>
                <a:lnTo>
                  <a:pt x="0" y="10740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351923" y="876459"/>
            <a:ext cx="7049753" cy="699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040"/>
              </a:lnSpc>
            </a:pPr>
            <a:r>
              <a:rPr lang="en-US" sz="5600">
                <a:solidFill>
                  <a:srgbClr val="1F3685"/>
                </a:solidFill>
                <a:latin typeface="Archivo Black"/>
                <a:ea typeface="Archivo Black"/>
                <a:cs typeface="Archivo Black"/>
                <a:sym typeface="Archivo Black"/>
              </a:rPr>
              <a:t>HISTORY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77552" y="1661320"/>
            <a:ext cx="7157249" cy="4694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7972" indent="-318986" lvl="1">
              <a:lnSpc>
                <a:spcPts val="2659"/>
              </a:lnSpc>
              <a:buFont typeface="Arial"/>
              <a:buChar char="•"/>
            </a:pPr>
            <a:r>
              <a:rPr lang="en-US" sz="295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Zigbee Alliance formed in 2002.</a:t>
            </a:r>
          </a:p>
          <a:p>
            <a:pPr algn="l">
              <a:lnSpc>
                <a:spcPts val="2659"/>
              </a:lnSpc>
            </a:pPr>
          </a:p>
          <a:p>
            <a:pPr algn="l" marL="637972" indent="-318986" lvl="1">
              <a:lnSpc>
                <a:spcPts val="2659"/>
              </a:lnSpc>
              <a:buFont typeface="Arial"/>
              <a:buChar char="•"/>
            </a:pPr>
            <a:r>
              <a:rPr lang="en-US" sz="295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First Zigbee specification released in 2004.</a:t>
            </a:r>
          </a:p>
          <a:p>
            <a:pPr algn="l">
              <a:lnSpc>
                <a:spcPts val="2659"/>
              </a:lnSpc>
            </a:pPr>
          </a:p>
          <a:p>
            <a:pPr algn="l" marL="637972" indent="-318986" lvl="1">
              <a:lnSpc>
                <a:spcPts val="2659"/>
              </a:lnSpc>
              <a:buFont typeface="Arial"/>
              <a:buChar char="•"/>
            </a:pPr>
            <a:r>
              <a:rPr lang="en-US" sz="295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Z</a:t>
            </a:r>
            <a:r>
              <a:rPr lang="en-US" sz="295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igbee 2006 improved interoperability.</a:t>
            </a:r>
          </a:p>
          <a:p>
            <a:pPr algn="l">
              <a:lnSpc>
                <a:spcPts val="2659"/>
              </a:lnSpc>
            </a:pPr>
          </a:p>
          <a:p>
            <a:pPr algn="l" marL="637972" indent="-318986" lvl="1">
              <a:lnSpc>
                <a:spcPts val="2659"/>
              </a:lnSpc>
              <a:buFont typeface="Arial"/>
              <a:buChar char="•"/>
            </a:pPr>
            <a:r>
              <a:rPr lang="en-US" sz="295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Zigbee PRO (2007) enhanced scalability &amp; security.</a:t>
            </a:r>
          </a:p>
          <a:p>
            <a:pPr algn="l">
              <a:lnSpc>
                <a:spcPts val="2659"/>
              </a:lnSpc>
            </a:pPr>
          </a:p>
          <a:p>
            <a:pPr algn="l" marL="637972" indent="-318986" lvl="1">
              <a:lnSpc>
                <a:spcPts val="2659"/>
              </a:lnSpc>
              <a:buFont typeface="Arial"/>
              <a:buChar char="•"/>
            </a:pPr>
            <a:r>
              <a:rPr lang="en-US" sz="295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Zigbee 3.0 (2016) unified standards for IoT.</a:t>
            </a:r>
          </a:p>
          <a:p>
            <a:pPr algn="l" marL="0" indent="0" lvl="0">
              <a:lnSpc>
                <a:spcPts val="265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022080" y="2669615"/>
            <a:ext cx="1975970" cy="197597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4CC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123825"/>
              <a:ext cx="660400" cy="612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5585620"/>
            <a:ext cx="9753600" cy="3144561"/>
          </a:xfrm>
          <a:custGeom>
            <a:avLst/>
            <a:gdLst/>
            <a:ahLst/>
            <a:cxnLst/>
            <a:rect r="r" b="b" t="t" l="l"/>
            <a:pathLst>
              <a:path h="3144561" w="9753600">
                <a:moveTo>
                  <a:pt x="0" y="0"/>
                </a:moveTo>
                <a:lnTo>
                  <a:pt x="9753600" y="0"/>
                </a:lnTo>
                <a:lnTo>
                  <a:pt x="9753600" y="3144560"/>
                </a:lnTo>
                <a:lnTo>
                  <a:pt x="0" y="3144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1377552" y="-1179509"/>
            <a:ext cx="2755104" cy="275510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4CC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123825"/>
              <a:ext cx="660400" cy="612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731520" y="5224634"/>
            <a:ext cx="1025814" cy="1025814"/>
          </a:xfrm>
          <a:custGeom>
            <a:avLst/>
            <a:gdLst/>
            <a:ahLst/>
            <a:cxnLst/>
            <a:rect r="r" b="b" t="t" l="l"/>
            <a:pathLst>
              <a:path h="1025814" w="1025814">
                <a:moveTo>
                  <a:pt x="0" y="0"/>
                </a:moveTo>
                <a:lnTo>
                  <a:pt x="1025814" y="0"/>
                </a:lnTo>
                <a:lnTo>
                  <a:pt x="1025814" y="1025814"/>
                </a:lnTo>
                <a:lnTo>
                  <a:pt x="0" y="10258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512401" y="-521129"/>
            <a:ext cx="1074077" cy="1074077"/>
          </a:xfrm>
          <a:custGeom>
            <a:avLst/>
            <a:gdLst/>
            <a:ahLst/>
            <a:cxnLst/>
            <a:rect r="r" b="b" t="t" l="l"/>
            <a:pathLst>
              <a:path h="1074077" w="1074077">
                <a:moveTo>
                  <a:pt x="0" y="0"/>
                </a:moveTo>
                <a:lnTo>
                  <a:pt x="1074076" y="0"/>
                </a:lnTo>
                <a:lnTo>
                  <a:pt x="1074076" y="1074076"/>
                </a:lnTo>
                <a:lnTo>
                  <a:pt x="0" y="10740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351923" y="876459"/>
            <a:ext cx="7049753" cy="699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040"/>
              </a:lnSpc>
            </a:pPr>
            <a:r>
              <a:rPr lang="en-US" sz="5600">
                <a:solidFill>
                  <a:srgbClr val="1F3685"/>
                </a:solidFill>
                <a:latin typeface="Archivo Black"/>
                <a:ea typeface="Archivo Black"/>
                <a:cs typeface="Archivo Black"/>
                <a:sym typeface="Archivo Black"/>
              </a:rPr>
              <a:t>VERSIONS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77552" y="2043558"/>
            <a:ext cx="7157249" cy="3693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7972" indent="-318986" lvl="1">
              <a:lnSpc>
                <a:spcPts val="2659"/>
              </a:lnSpc>
              <a:buFont typeface="Arial"/>
              <a:buChar char="•"/>
            </a:pPr>
            <a:r>
              <a:rPr lang="en-US" sz="295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Zigbee 2004 – Initial version.</a:t>
            </a:r>
          </a:p>
          <a:p>
            <a:pPr algn="l">
              <a:lnSpc>
                <a:spcPts val="2659"/>
              </a:lnSpc>
            </a:pPr>
          </a:p>
          <a:p>
            <a:pPr algn="l" marL="637972" indent="-318986" lvl="1">
              <a:lnSpc>
                <a:spcPts val="2659"/>
              </a:lnSpc>
              <a:buFont typeface="Arial"/>
              <a:buChar char="•"/>
            </a:pPr>
            <a:r>
              <a:rPr lang="en-US" sz="295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Z</a:t>
            </a:r>
            <a:r>
              <a:rPr lang="en-US" sz="295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igbee 2006 – Enhanced interoperability.</a:t>
            </a:r>
          </a:p>
          <a:p>
            <a:pPr algn="l">
              <a:lnSpc>
                <a:spcPts val="2659"/>
              </a:lnSpc>
            </a:pPr>
          </a:p>
          <a:p>
            <a:pPr algn="l" marL="637972" indent="-318986" lvl="1">
              <a:lnSpc>
                <a:spcPts val="2659"/>
              </a:lnSpc>
              <a:buFont typeface="Arial"/>
              <a:buChar char="•"/>
            </a:pPr>
            <a:r>
              <a:rPr lang="en-US" sz="295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Zigbee PRO 2007 – I</a:t>
            </a:r>
            <a:r>
              <a:rPr lang="en-US" sz="295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mproved routing &amp; security.</a:t>
            </a:r>
          </a:p>
          <a:p>
            <a:pPr algn="l">
              <a:lnSpc>
                <a:spcPts val="2659"/>
              </a:lnSpc>
            </a:pPr>
          </a:p>
          <a:p>
            <a:pPr algn="l" marL="637972" indent="-318986" lvl="1">
              <a:lnSpc>
                <a:spcPts val="2659"/>
              </a:lnSpc>
              <a:buFont typeface="Arial"/>
              <a:buChar char="•"/>
            </a:pPr>
            <a:r>
              <a:rPr lang="en-US" sz="295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Zigbee 3.0 (2016) – Unified version for IoT applications.</a:t>
            </a:r>
          </a:p>
          <a:p>
            <a:pPr algn="l" marL="0" indent="0" lvl="0">
              <a:lnSpc>
                <a:spcPts val="265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022080" y="2669615"/>
            <a:ext cx="1975970" cy="197597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4CC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123825"/>
              <a:ext cx="660400" cy="612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5585620"/>
            <a:ext cx="9753600" cy="3144561"/>
          </a:xfrm>
          <a:custGeom>
            <a:avLst/>
            <a:gdLst/>
            <a:ahLst/>
            <a:cxnLst/>
            <a:rect r="r" b="b" t="t" l="l"/>
            <a:pathLst>
              <a:path h="3144561" w="9753600">
                <a:moveTo>
                  <a:pt x="0" y="0"/>
                </a:moveTo>
                <a:lnTo>
                  <a:pt x="9753600" y="0"/>
                </a:lnTo>
                <a:lnTo>
                  <a:pt x="9753600" y="3144560"/>
                </a:lnTo>
                <a:lnTo>
                  <a:pt x="0" y="3144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1377552" y="-1179509"/>
            <a:ext cx="2755104" cy="275510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4CC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123825"/>
              <a:ext cx="660400" cy="612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731520" y="5224634"/>
            <a:ext cx="1025814" cy="1025814"/>
          </a:xfrm>
          <a:custGeom>
            <a:avLst/>
            <a:gdLst/>
            <a:ahLst/>
            <a:cxnLst/>
            <a:rect r="r" b="b" t="t" l="l"/>
            <a:pathLst>
              <a:path h="1025814" w="1025814">
                <a:moveTo>
                  <a:pt x="0" y="0"/>
                </a:moveTo>
                <a:lnTo>
                  <a:pt x="1025814" y="0"/>
                </a:lnTo>
                <a:lnTo>
                  <a:pt x="1025814" y="1025814"/>
                </a:lnTo>
                <a:lnTo>
                  <a:pt x="0" y="10258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512401" y="-521129"/>
            <a:ext cx="1074077" cy="1074077"/>
          </a:xfrm>
          <a:custGeom>
            <a:avLst/>
            <a:gdLst/>
            <a:ahLst/>
            <a:cxnLst/>
            <a:rect r="r" b="b" t="t" l="l"/>
            <a:pathLst>
              <a:path h="1074077" w="1074077">
                <a:moveTo>
                  <a:pt x="0" y="0"/>
                </a:moveTo>
                <a:lnTo>
                  <a:pt x="1074076" y="0"/>
                </a:lnTo>
                <a:lnTo>
                  <a:pt x="1074076" y="1074076"/>
                </a:lnTo>
                <a:lnTo>
                  <a:pt x="0" y="10740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351923" y="876459"/>
            <a:ext cx="7049753" cy="699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040"/>
              </a:lnSpc>
            </a:pPr>
            <a:r>
              <a:rPr lang="en-US" sz="5600">
                <a:solidFill>
                  <a:srgbClr val="1F3685"/>
                </a:solidFill>
                <a:latin typeface="Archivo Black"/>
                <a:ea typeface="Archivo Black"/>
                <a:cs typeface="Archivo Black"/>
                <a:sym typeface="Archivo Black"/>
              </a:rPr>
              <a:t>FEATURES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77552" y="1889715"/>
            <a:ext cx="7157249" cy="43607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7972" indent="-318986" lvl="1">
              <a:lnSpc>
                <a:spcPts val="2659"/>
              </a:lnSpc>
              <a:buFont typeface="Arial"/>
              <a:buChar char="•"/>
            </a:pPr>
            <a:r>
              <a:rPr lang="en-US" sz="295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Low power consumption.</a:t>
            </a:r>
          </a:p>
          <a:p>
            <a:pPr algn="l">
              <a:lnSpc>
                <a:spcPts val="2659"/>
              </a:lnSpc>
            </a:pPr>
          </a:p>
          <a:p>
            <a:pPr algn="l" marL="637972" indent="-318986" lvl="1">
              <a:lnSpc>
                <a:spcPts val="2659"/>
              </a:lnSpc>
              <a:buFont typeface="Arial"/>
              <a:buChar char="•"/>
            </a:pPr>
            <a:r>
              <a:rPr lang="en-US" sz="295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Supports large number of nodes (up to 65,000).</a:t>
            </a:r>
          </a:p>
          <a:p>
            <a:pPr algn="l">
              <a:lnSpc>
                <a:spcPts val="2659"/>
              </a:lnSpc>
            </a:pPr>
          </a:p>
          <a:p>
            <a:pPr algn="l" marL="637972" indent="-318986" lvl="1">
              <a:lnSpc>
                <a:spcPts val="2659"/>
              </a:lnSpc>
              <a:buFont typeface="Arial"/>
              <a:buChar char="•"/>
            </a:pPr>
            <a:r>
              <a:rPr lang="en-US" sz="295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Operates at 2.4 GHz globally.</a:t>
            </a:r>
          </a:p>
          <a:p>
            <a:pPr algn="l">
              <a:lnSpc>
                <a:spcPts val="2659"/>
              </a:lnSpc>
            </a:pPr>
          </a:p>
          <a:p>
            <a:pPr algn="l" marL="637972" indent="-318986" lvl="1">
              <a:lnSpc>
                <a:spcPts val="2659"/>
              </a:lnSpc>
              <a:buFont typeface="Arial"/>
              <a:buChar char="•"/>
            </a:pPr>
            <a:r>
              <a:rPr lang="en-US" sz="295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Secure and scalable communication.</a:t>
            </a:r>
          </a:p>
          <a:p>
            <a:pPr algn="l">
              <a:lnSpc>
                <a:spcPts val="2659"/>
              </a:lnSpc>
            </a:pPr>
          </a:p>
          <a:p>
            <a:pPr algn="l" marL="637972" indent="-318986" lvl="1">
              <a:lnSpc>
                <a:spcPts val="2659"/>
              </a:lnSpc>
              <a:buFont typeface="Arial"/>
              <a:buChar char="•"/>
            </a:pPr>
            <a:r>
              <a:rPr lang="en-US" sz="295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Short to medium range (10–100 meters).</a:t>
            </a:r>
          </a:p>
          <a:p>
            <a:pPr algn="l" marL="0" indent="0" lvl="0">
              <a:lnSpc>
                <a:spcPts val="265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022080" y="2669615"/>
            <a:ext cx="1975970" cy="197597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4CC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123825"/>
              <a:ext cx="660400" cy="612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5585620"/>
            <a:ext cx="9753600" cy="3144561"/>
          </a:xfrm>
          <a:custGeom>
            <a:avLst/>
            <a:gdLst/>
            <a:ahLst/>
            <a:cxnLst/>
            <a:rect r="r" b="b" t="t" l="l"/>
            <a:pathLst>
              <a:path h="3144561" w="9753600">
                <a:moveTo>
                  <a:pt x="0" y="0"/>
                </a:moveTo>
                <a:lnTo>
                  <a:pt x="9753600" y="0"/>
                </a:lnTo>
                <a:lnTo>
                  <a:pt x="9753600" y="3144560"/>
                </a:lnTo>
                <a:lnTo>
                  <a:pt x="0" y="3144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1377552" y="-1179509"/>
            <a:ext cx="2755104" cy="275510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4CC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123825"/>
              <a:ext cx="660400" cy="612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731520" y="5224634"/>
            <a:ext cx="1025814" cy="1025814"/>
          </a:xfrm>
          <a:custGeom>
            <a:avLst/>
            <a:gdLst/>
            <a:ahLst/>
            <a:cxnLst/>
            <a:rect r="r" b="b" t="t" l="l"/>
            <a:pathLst>
              <a:path h="1025814" w="1025814">
                <a:moveTo>
                  <a:pt x="0" y="0"/>
                </a:moveTo>
                <a:lnTo>
                  <a:pt x="1025814" y="0"/>
                </a:lnTo>
                <a:lnTo>
                  <a:pt x="1025814" y="1025814"/>
                </a:lnTo>
                <a:lnTo>
                  <a:pt x="0" y="10258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512401" y="-521129"/>
            <a:ext cx="1074077" cy="1074077"/>
          </a:xfrm>
          <a:custGeom>
            <a:avLst/>
            <a:gdLst/>
            <a:ahLst/>
            <a:cxnLst/>
            <a:rect r="r" b="b" t="t" l="l"/>
            <a:pathLst>
              <a:path h="1074077" w="1074077">
                <a:moveTo>
                  <a:pt x="0" y="0"/>
                </a:moveTo>
                <a:lnTo>
                  <a:pt x="1074076" y="0"/>
                </a:lnTo>
                <a:lnTo>
                  <a:pt x="1074076" y="1074076"/>
                </a:lnTo>
                <a:lnTo>
                  <a:pt x="0" y="10740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351923" y="876459"/>
            <a:ext cx="7049753" cy="699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040"/>
              </a:lnSpc>
            </a:pPr>
            <a:r>
              <a:rPr lang="en-US" sz="5600">
                <a:solidFill>
                  <a:srgbClr val="1F3685"/>
                </a:solidFill>
                <a:latin typeface="Archivo Black"/>
                <a:ea typeface="Archivo Black"/>
                <a:cs typeface="Archivo Black"/>
                <a:sym typeface="Archivo Black"/>
              </a:rPr>
              <a:t>COMPONENTS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77552" y="2186846"/>
            <a:ext cx="7157249" cy="3027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7972" indent="-318986" lvl="1">
              <a:lnSpc>
                <a:spcPts val="2659"/>
              </a:lnSpc>
              <a:buFont typeface="Arial"/>
              <a:buChar char="•"/>
            </a:pPr>
            <a:r>
              <a:rPr lang="en-US" sz="295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Zigbee Coordinator (ZC) – manages the network.</a:t>
            </a:r>
          </a:p>
          <a:p>
            <a:pPr algn="l">
              <a:lnSpc>
                <a:spcPts val="2659"/>
              </a:lnSpc>
            </a:pPr>
          </a:p>
          <a:p>
            <a:pPr algn="l" marL="637972" indent="-318986" lvl="1">
              <a:lnSpc>
                <a:spcPts val="2659"/>
              </a:lnSpc>
              <a:buFont typeface="Arial"/>
              <a:buChar char="•"/>
            </a:pPr>
            <a:r>
              <a:rPr lang="en-US" sz="295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Zigbee Router (ZR) – extends coverage.</a:t>
            </a:r>
          </a:p>
          <a:p>
            <a:pPr algn="l">
              <a:lnSpc>
                <a:spcPts val="2659"/>
              </a:lnSpc>
            </a:pPr>
          </a:p>
          <a:p>
            <a:pPr algn="l" marL="637972" indent="-318986" lvl="1">
              <a:lnSpc>
                <a:spcPts val="2659"/>
              </a:lnSpc>
              <a:buFont typeface="Arial"/>
              <a:buChar char="•"/>
            </a:pPr>
            <a:r>
              <a:rPr lang="en-US" sz="295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Zigbee End </a:t>
            </a:r>
            <a:r>
              <a:rPr lang="en-US" sz="295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Device (ZED) – simple, low-power nodes.</a:t>
            </a:r>
          </a:p>
          <a:p>
            <a:pPr algn="l" marL="0" indent="0" lvl="0">
              <a:lnSpc>
                <a:spcPts val="265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022080" y="2669615"/>
            <a:ext cx="1975970" cy="197597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4CC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123825"/>
              <a:ext cx="660400" cy="612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5585620"/>
            <a:ext cx="9753600" cy="3144561"/>
          </a:xfrm>
          <a:custGeom>
            <a:avLst/>
            <a:gdLst/>
            <a:ahLst/>
            <a:cxnLst/>
            <a:rect r="r" b="b" t="t" l="l"/>
            <a:pathLst>
              <a:path h="3144561" w="9753600">
                <a:moveTo>
                  <a:pt x="0" y="0"/>
                </a:moveTo>
                <a:lnTo>
                  <a:pt x="9753600" y="0"/>
                </a:lnTo>
                <a:lnTo>
                  <a:pt x="9753600" y="3144560"/>
                </a:lnTo>
                <a:lnTo>
                  <a:pt x="0" y="3144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1377552" y="-1179509"/>
            <a:ext cx="2755104" cy="275510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4CC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123825"/>
              <a:ext cx="660400" cy="612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731520" y="5224634"/>
            <a:ext cx="1025814" cy="1025814"/>
          </a:xfrm>
          <a:custGeom>
            <a:avLst/>
            <a:gdLst/>
            <a:ahLst/>
            <a:cxnLst/>
            <a:rect r="r" b="b" t="t" l="l"/>
            <a:pathLst>
              <a:path h="1025814" w="1025814">
                <a:moveTo>
                  <a:pt x="0" y="0"/>
                </a:moveTo>
                <a:lnTo>
                  <a:pt x="1025814" y="0"/>
                </a:lnTo>
                <a:lnTo>
                  <a:pt x="1025814" y="1025814"/>
                </a:lnTo>
                <a:lnTo>
                  <a:pt x="0" y="10258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512401" y="-521129"/>
            <a:ext cx="1074077" cy="1074077"/>
          </a:xfrm>
          <a:custGeom>
            <a:avLst/>
            <a:gdLst/>
            <a:ahLst/>
            <a:cxnLst/>
            <a:rect r="r" b="b" t="t" l="l"/>
            <a:pathLst>
              <a:path h="1074077" w="1074077">
                <a:moveTo>
                  <a:pt x="0" y="0"/>
                </a:moveTo>
                <a:lnTo>
                  <a:pt x="1074076" y="0"/>
                </a:lnTo>
                <a:lnTo>
                  <a:pt x="1074076" y="1074076"/>
                </a:lnTo>
                <a:lnTo>
                  <a:pt x="0" y="10740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351923" y="876459"/>
            <a:ext cx="7049753" cy="1337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040"/>
              </a:lnSpc>
            </a:pPr>
            <a:r>
              <a:rPr lang="en-US" sz="5600">
                <a:solidFill>
                  <a:srgbClr val="1F3685"/>
                </a:solidFill>
                <a:latin typeface="Archivo Black"/>
                <a:ea typeface="Archivo Black"/>
                <a:cs typeface="Archivo Black"/>
                <a:sym typeface="Archivo Black"/>
              </a:rPr>
              <a:t>REAL LIFE APPLICATIONS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11286" y="2299495"/>
            <a:ext cx="7644528" cy="3693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7972" indent="-318986" lvl="1">
              <a:lnSpc>
                <a:spcPts val="2659"/>
              </a:lnSpc>
              <a:buFont typeface="Arial"/>
              <a:buChar char="•"/>
            </a:pPr>
            <a:r>
              <a:rPr lang="en-US" sz="295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Smart lighting systems (Philips Hue).</a:t>
            </a:r>
          </a:p>
          <a:p>
            <a:pPr algn="l">
              <a:lnSpc>
                <a:spcPts val="2659"/>
              </a:lnSpc>
            </a:pPr>
          </a:p>
          <a:p>
            <a:pPr algn="l" marL="637972" indent="-318986" lvl="1">
              <a:lnSpc>
                <a:spcPts val="2659"/>
              </a:lnSpc>
              <a:buFont typeface="Arial"/>
              <a:buChar char="•"/>
            </a:pPr>
            <a:r>
              <a:rPr lang="en-US" sz="295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Smart thermostats and HVAC control.</a:t>
            </a:r>
          </a:p>
          <a:p>
            <a:pPr algn="l">
              <a:lnSpc>
                <a:spcPts val="2659"/>
              </a:lnSpc>
            </a:pPr>
          </a:p>
          <a:p>
            <a:pPr algn="l" marL="637972" indent="-318986" lvl="1">
              <a:lnSpc>
                <a:spcPts val="2659"/>
              </a:lnSpc>
              <a:buFont typeface="Arial"/>
              <a:buChar char="•"/>
            </a:pPr>
            <a:r>
              <a:rPr lang="en-US" sz="295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-US" sz="295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ndustrial IoT monitoring systems.</a:t>
            </a:r>
          </a:p>
          <a:p>
            <a:pPr algn="l">
              <a:lnSpc>
                <a:spcPts val="2659"/>
              </a:lnSpc>
            </a:pPr>
          </a:p>
          <a:p>
            <a:pPr algn="l" marL="637972" indent="-318986" lvl="1">
              <a:lnSpc>
                <a:spcPts val="2659"/>
              </a:lnSpc>
              <a:buFont typeface="Arial"/>
              <a:buChar char="•"/>
            </a:pPr>
            <a:r>
              <a:rPr lang="en-US" sz="295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Healthcare and patient monitoring.</a:t>
            </a:r>
          </a:p>
          <a:p>
            <a:pPr algn="l">
              <a:lnSpc>
                <a:spcPts val="2659"/>
              </a:lnSpc>
            </a:pPr>
          </a:p>
          <a:p>
            <a:pPr algn="l" marL="637972" indent="-318986" lvl="1">
              <a:lnSpc>
                <a:spcPts val="2659"/>
              </a:lnSpc>
              <a:buFont typeface="Arial"/>
              <a:buChar char="•"/>
            </a:pPr>
            <a:r>
              <a:rPr lang="en-US" sz="295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Agricultural sensor networks.</a:t>
            </a:r>
          </a:p>
          <a:p>
            <a:pPr algn="l" marL="0" indent="0" lvl="0">
              <a:lnSpc>
                <a:spcPts val="2659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022080" y="2669615"/>
            <a:ext cx="1975970" cy="197597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4CC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123825"/>
              <a:ext cx="660400" cy="612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5585620"/>
            <a:ext cx="9753600" cy="3144561"/>
          </a:xfrm>
          <a:custGeom>
            <a:avLst/>
            <a:gdLst/>
            <a:ahLst/>
            <a:cxnLst/>
            <a:rect r="r" b="b" t="t" l="l"/>
            <a:pathLst>
              <a:path h="3144561" w="9753600">
                <a:moveTo>
                  <a:pt x="0" y="0"/>
                </a:moveTo>
                <a:lnTo>
                  <a:pt x="9753600" y="0"/>
                </a:lnTo>
                <a:lnTo>
                  <a:pt x="9753600" y="3144560"/>
                </a:lnTo>
                <a:lnTo>
                  <a:pt x="0" y="3144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1377552" y="-1179509"/>
            <a:ext cx="2755104" cy="275510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4CC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123825"/>
              <a:ext cx="660400" cy="612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731520" y="5224634"/>
            <a:ext cx="1025814" cy="1025814"/>
          </a:xfrm>
          <a:custGeom>
            <a:avLst/>
            <a:gdLst/>
            <a:ahLst/>
            <a:cxnLst/>
            <a:rect r="r" b="b" t="t" l="l"/>
            <a:pathLst>
              <a:path h="1025814" w="1025814">
                <a:moveTo>
                  <a:pt x="0" y="0"/>
                </a:moveTo>
                <a:lnTo>
                  <a:pt x="1025814" y="0"/>
                </a:lnTo>
                <a:lnTo>
                  <a:pt x="1025814" y="1025814"/>
                </a:lnTo>
                <a:lnTo>
                  <a:pt x="0" y="10258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512401" y="-521129"/>
            <a:ext cx="1074077" cy="1074077"/>
          </a:xfrm>
          <a:custGeom>
            <a:avLst/>
            <a:gdLst/>
            <a:ahLst/>
            <a:cxnLst/>
            <a:rect r="r" b="b" t="t" l="l"/>
            <a:pathLst>
              <a:path h="1074077" w="1074077">
                <a:moveTo>
                  <a:pt x="0" y="0"/>
                </a:moveTo>
                <a:lnTo>
                  <a:pt x="1074076" y="0"/>
                </a:lnTo>
                <a:lnTo>
                  <a:pt x="1074076" y="1074076"/>
                </a:lnTo>
                <a:lnTo>
                  <a:pt x="0" y="10740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351923" y="597638"/>
            <a:ext cx="7049753" cy="1337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040"/>
              </a:lnSpc>
            </a:pPr>
            <a:r>
              <a:rPr lang="en-US" sz="5600">
                <a:solidFill>
                  <a:srgbClr val="1F3685"/>
                </a:solidFill>
                <a:latin typeface="Archivo Black"/>
                <a:ea typeface="Archivo Black"/>
                <a:cs typeface="Archivo Black"/>
                <a:sym typeface="Archivo Black"/>
              </a:rPr>
              <a:t>WORKING PRINCIPLE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44427" y="2058773"/>
            <a:ext cx="8129890" cy="40273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7972" indent="-318986" lvl="1">
              <a:lnSpc>
                <a:spcPts val="2659"/>
              </a:lnSpc>
              <a:buFont typeface="Arial"/>
              <a:buChar char="•"/>
            </a:pPr>
            <a:r>
              <a:rPr lang="en-US" sz="295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Zigbee operates in the 2.4 GHz ISM band using radio waves.</a:t>
            </a:r>
          </a:p>
          <a:p>
            <a:pPr algn="l">
              <a:lnSpc>
                <a:spcPts val="2659"/>
              </a:lnSpc>
            </a:pPr>
          </a:p>
          <a:p>
            <a:pPr algn="l" marL="637972" indent="-318986" lvl="1">
              <a:lnSpc>
                <a:spcPts val="2659"/>
              </a:lnSpc>
              <a:buFont typeface="Arial"/>
              <a:buChar char="•"/>
            </a:pPr>
            <a:r>
              <a:rPr lang="en-US" sz="295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Devices communicate using star, tree, or mesh topology.</a:t>
            </a:r>
          </a:p>
          <a:p>
            <a:pPr algn="l">
              <a:lnSpc>
                <a:spcPts val="2659"/>
              </a:lnSpc>
            </a:pPr>
          </a:p>
          <a:p>
            <a:pPr algn="l" marL="637972" indent="-318986" lvl="1">
              <a:lnSpc>
                <a:spcPts val="2659"/>
              </a:lnSpc>
              <a:buFont typeface="Arial"/>
              <a:buChar char="•"/>
            </a:pPr>
            <a:r>
              <a:rPr lang="en-US" sz="295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Data transmission is reliable with AES-128 encryption.</a:t>
            </a:r>
          </a:p>
          <a:p>
            <a:pPr algn="l">
              <a:lnSpc>
                <a:spcPts val="2659"/>
              </a:lnSpc>
            </a:pPr>
          </a:p>
          <a:p>
            <a:pPr algn="l" marL="637972" indent="-318986" lvl="1">
              <a:lnSpc>
                <a:spcPts val="2659"/>
              </a:lnSpc>
              <a:buFont typeface="Arial"/>
              <a:buChar char="•"/>
            </a:pPr>
            <a:r>
              <a:rPr lang="en-US" sz="295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Coordinator forms the network, routers extend it, and end devices connect.</a:t>
            </a:r>
          </a:p>
          <a:p>
            <a:pPr algn="l" marL="0" indent="0" lvl="0">
              <a:lnSpc>
                <a:spcPts val="2659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022080" y="2669615"/>
            <a:ext cx="1975970" cy="197597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4CC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123825"/>
              <a:ext cx="660400" cy="612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5585620"/>
            <a:ext cx="9753600" cy="3144561"/>
          </a:xfrm>
          <a:custGeom>
            <a:avLst/>
            <a:gdLst/>
            <a:ahLst/>
            <a:cxnLst/>
            <a:rect r="r" b="b" t="t" l="l"/>
            <a:pathLst>
              <a:path h="3144561" w="9753600">
                <a:moveTo>
                  <a:pt x="0" y="0"/>
                </a:moveTo>
                <a:lnTo>
                  <a:pt x="9753600" y="0"/>
                </a:lnTo>
                <a:lnTo>
                  <a:pt x="9753600" y="3144560"/>
                </a:lnTo>
                <a:lnTo>
                  <a:pt x="0" y="3144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1377552" y="-1179509"/>
            <a:ext cx="2755104" cy="275510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4CC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123825"/>
              <a:ext cx="660400" cy="612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731520" y="5224634"/>
            <a:ext cx="1025814" cy="1025814"/>
          </a:xfrm>
          <a:custGeom>
            <a:avLst/>
            <a:gdLst/>
            <a:ahLst/>
            <a:cxnLst/>
            <a:rect r="r" b="b" t="t" l="l"/>
            <a:pathLst>
              <a:path h="1025814" w="1025814">
                <a:moveTo>
                  <a:pt x="0" y="0"/>
                </a:moveTo>
                <a:lnTo>
                  <a:pt x="1025814" y="0"/>
                </a:lnTo>
                <a:lnTo>
                  <a:pt x="1025814" y="1025814"/>
                </a:lnTo>
                <a:lnTo>
                  <a:pt x="0" y="10258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512401" y="-521129"/>
            <a:ext cx="1074077" cy="1074077"/>
          </a:xfrm>
          <a:custGeom>
            <a:avLst/>
            <a:gdLst/>
            <a:ahLst/>
            <a:cxnLst/>
            <a:rect r="r" b="b" t="t" l="l"/>
            <a:pathLst>
              <a:path h="1074077" w="1074077">
                <a:moveTo>
                  <a:pt x="0" y="0"/>
                </a:moveTo>
                <a:lnTo>
                  <a:pt x="1074076" y="0"/>
                </a:lnTo>
                <a:lnTo>
                  <a:pt x="1074076" y="1074076"/>
                </a:lnTo>
                <a:lnTo>
                  <a:pt x="0" y="10740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762445" y="1934948"/>
            <a:ext cx="6824032" cy="4111917"/>
          </a:xfrm>
          <a:custGeom>
            <a:avLst/>
            <a:gdLst/>
            <a:ahLst/>
            <a:cxnLst/>
            <a:rect r="r" b="b" t="t" l="l"/>
            <a:pathLst>
              <a:path h="4111917" w="6824032">
                <a:moveTo>
                  <a:pt x="0" y="0"/>
                </a:moveTo>
                <a:lnTo>
                  <a:pt x="6824032" y="0"/>
                </a:lnTo>
                <a:lnTo>
                  <a:pt x="6824032" y="4111917"/>
                </a:lnTo>
                <a:lnTo>
                  <a:pt x="0" y="411191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351923" y="597638"/>
            <a:ext cx="7049753" cy="1337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040"/>
              </a:lnSpc>
            </a:pPr>
            <a:r>
              <a:rPr lang="en-US" sz="5600">
                <a:solidFill>
                  <a:srgbClr val="1F3685"/>
                </a:solidFill>
                <a:latin typeface="Archivo Black"/>
                <a:ea typeface="Archivo Black"/>
                <a:cs typeface="Archivo Black"/>
                <a:sym typeface="Archivo Black"/>
              </a:rPr>
              <a:t>WORKING PRINCIPLE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DAGzDEcLtmQ</dc:identifier>
  <dcterms:modified xsi:type="dcterms:W3CDTF">2011-08-01T06:04:30Z</dcterms:modified>
  <cp:revision>1</cp:revision>
  <dc:title>Zigbee_Full_Presentation.pptx</dc:title>
</cp:coreProperties>
</file>