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530" r:id="rId5"/>
    <p:sldId id="531" r:id="rId6"/>
    <p:sldId id="533" r:id="rId7"/>
    <p:sldId id="553" r:id="rId8"/>
    <p:sldId id="554" r:id="rId9"/>
    <p:sldId id="555" r:id="rId10"/>
    <p:sldId id="556" r:id="rId11"/>
    <p:sldId id="557" r:id="rId12"/>
    <p:sldId id="558" r:id="rId13"/>
    <p:sldId id="534" r:id="rId14"/>
    <p:sldId id="546" r:id="rId15"/>
    <p:sldId id="547" r:id="rId16"/>
    <p:sldId id="549" r:id="rId17"/>
    <p:sldId id="548" r:id="rId18"/>
    <p:sldId id="550" r:id="rId19"/>
    <p:sldId id="551" r:id="rId20"/>
    <p:sldId id="552" r:id="rId21"/>
    <p:sldId id="545" r:id="rId22"/>
    <p:sldId id="559"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20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FF"/>
    <a:srgbClr val="BA20DB"/>
    <a:srgbClr val="8822EE"/>
    <a:srgbClr val="F01688"/>
    <a:srgbClr val="2F21F3"/>
    <a:srgbClr val="FEB52B"/>
    <a:srgbClr val="F01689"/>
    <a:srgbClr val="6F22E3"/>
    <a:srgbClr val="E218A3"/>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03" autoAdjust="0"/>
  </p:normalViewPr>
  <p:slideViewPr>
    <p:cSldViewPr snapToGrid="0" showGuides="1">
      <p:cViewPr varScale="1">
        <p:scale>
          <a:sx n="104" d="100"/>
          <a:sy n="104" d="100"/>
        </p:scale>
        <p:origin x="144" y="252"/>
      </p:cViewPr>
      <p:guideLst>
        <p:guide orient="horz" pos="2160"/>
        <p:guide pos="6209"/>
      </p:guideLst>
    </p:cSldViewPr>
  </p:slideViewPr>
  <p:outlineViewPr>
    <p:cViewPr>
      <p:scale>
        <a:sx n="33" d="100"/>
        <a:sy n="33" d="100"/>
      </p:scale>
      <p:origin x="0" y="-17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2"/>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cxnSp>
        <p:nvCxnSpPr>
          <p:cNvPr id="21" name="Straight Connector 20"/>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5" name="Oval 4"/>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12" name="Text Placeholder 11"/>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ummary">
    <p:spTree>
      <p:nvGrpSpPr>
        <p:cNvPr id="1" name=""/>
        <p:cNvGrpSpPr/>
        <p:nvPr/>
      </p:nvGrpSpPr>
      <p:grpSpPr>
        <a:xfrm>
          <a:off x="0" y="0"/>
          <a:ext cx="0" cy="0"/>
          <a:chOff x="0" y="0"/>
          <a:chExt cx="0" cy="0"/>
        </a:xfrm>
      </p:grpSpPr>
      <p:sp>
        <p:nvSpPr>
          <p:cNvPr id="24" name="Freeform: Shape 23"/>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losing">
    <p:spTree>
      <p:nvGrpSpPr>
        <p:cNvPr id="1" name=""/>
        <p:cNvGrpSpPr/>
        <p:nvPr/>
      </p:nvGrpSpPr>
      <p:grpSpPr>
        <a:xfrm>
          <a:off x="0" y="0"/>
          <a:ext cx="0" cy="0"/>
          <a:chOff x="0" y="0"/>
          <a:chExt cx="0" cy="0"/>
        </a:xfrm>
      </p:grpSpPr>
      <p:sp>
        <p:nvSpPr>
          <p:cNvPr id="2" name="Title 1"/>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Crypto: investing &amp; trading</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p:cNvSpPr>
            <a:spLocks noGrp="1"/>
          </p:cNvSpPr>
          <p:nvPr>
            <p:ph type="sldNum" sz="quarter" idx="11"/>
          </p:nvPr>
        </p:nvSpPr>
        <p:spPr/>
        <p:txBody>
          <a:bodyPr>
            <a:noAutofit/>
          </a:bodyPr>
          <a:lstStyle/>
          <a:p>
            <a:fld id="{294A09A9-5501-47C1-A89A-A340965A2BE2}" type="slidenum">
              <a:rPr lang="en-US" smtClean="0"/>
              <a:t>‹#›</a:t>
            </a:fld>
            <a:endParaRPr lang="en-US" dirty="0"/>
          </a:p>
        </p:txBody>
      </p:sp>
      <p:sp>
        <p:nvSpPr>
          <p:cNvPr id="7" name="Footer Placeholder 6"/>
          <p:cNvSpPr>
            <a:spLocks noGrp="1"/>
          </p:cNvSpPr>
          <p:nvPr>
            <p:ph type="ftr" sz="quarter" idx="10"/>
          </p:nvPr>
        </p:nvSpPr>
        <p:spPr/>
        <p:txBody>
          <a:bodyPr>
            <a:noAutofit/>
          </a:bodyPr>
          <a:lstStyle/>
          <a:p>
            <a:r>
              <a:rPr lang="en-US"/>
              <a:t>Crypto: investing &amp; trading</a:t>
            </a:r>
            <a:endParaRPr lang="en-US" dirty="0"/>
          </a:p>
        </p:txBody>
      </p:sp>
      <p:sp>
        <p:nvSpPr>
          <p:cNvPr id="2" name="Title 1"/>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536192" y="2212848"/>
            <a:ext cx="6422136" cy="3282696"/>
          </a:xfrm>
        </p:spPr>
        <p:txBody>
          <a:bodyPr>
            <a:noAutofit/>
          </a:bodyPr>
          <a:lstStyle>
            <a:lvl1pPr marL="347345">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Introduction">
    <p:spTree>
      <p:nvGrpSpPr>
        <p:cNvPr id="1" name=""/>
        <p:cNvGrpSpPr/>
        <p:nvPr/>
      </p:nvGrpSpPr>
      <p:grpSpPr>
        <a:xfrm>
          <a:off x="0" y="0"/>
          <a:ext cx="0" cy="0"/>
          <a:chOff x="0" y="0"/>
          <a:chExt cx="0" cy="0"/>
        </a:xfrm>
      </p:grpSpPr>
      <p:sp>
        <p:nvSpPr>
          <p:cNvPr id="25" name="Freeform: Shape 24"/>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noAutofit/>
          </a:bodyPr>
          <a:lstStyle/>
          <a:p>
            <a:fld id="{294A09A9-5501-47C1-A89A-A340965A2BE2}" type="slidenum">
              <a:rPr lang="en-US" smtClean="0"/>
              <a:t>‹#›</a:t>
            </a:fld>
            <a:endParaRPr lang="en-US" dirty="0"/>
          </a:p>
        </p:txBody>
      </p:sp>
      <p:sp>
        <p:nvSpPr>
          <p:cNvPr id="4" name="Footer Placeholder 3"/>
          <p:cNvSpPr>
            <a:spLocks noGrp="1"/>
          </p:cNvSpPr>
          <p:nvPr>
            <p:ph type="ftr" sz="quarter" idx="10"/>
          </p:nvPr>
        </p:nvSpPr>
        <p:spPr/>
        <p:txBody>
          <a:bodyPr>
            <a:noAutofit/>
          </a:bodyPr>
          <a:lstStyle/>
          <a:p>
            <a:r>
              <a:rPr lang="en-US"/>
              <a:t>Crypto: investing &amp; trading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sp>
        <p:nvSpPr>
          <p:cNvPr id="21" name="Freeform 6"/>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51" name="Text Placeholder 50"/>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cxnSp>
        <p:nvCxnSpPr>
          <p:cNvPr id="5" name="Straight Connector 4"/>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t>‹#›</a:t>
            </a:fld>
            <a:endParaRPr lang="en-US" dirty="0"/>
          </a:p>
        </p:txBody>
      </p:sp>
      <p:sp>
        <p:nvSpPr>
          <p:cNvPr id="5" name="Footer Placeholder 4"/>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345"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345"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345"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410" y="1016128"/>
            <a:ext cx="9921240" cy="1143000"/>
          </a:xfrm>
        </p:spPr>
        <p:txBody>
          <a:bodyPr/>
          <a:lstStyle/>
          <a:p>
            <a:r>
              <a:rPr lang="en-US" sz="7200" u="sng" dirty="0">
                <a:solidFill>
                  <a:srgbClr val="FFB7FF"/>
                </a:solidFill>
                <a:effectLst>
                  <a:outerShdw blurRad="38100" dist="38100" dir="2700000" algn="tl">
                    <a:srgbClr val="000000">
                      <a:alpha val="43137"/>
                    </a:srgbClr>
                  </a:outerShdw>
                </a:effectLst>
                <a:latin typeface="Algerian" panose="04020705040A02060702" pitchFamily="82" charset="0"/>
              </a:rPr>
              <a:t>BANK ANALYSIS</a:t>
            </a:r>
          </a:p>
        </p:txBody>
      </p:sp>
      <p:sp>
        <p:nvSpPr>
          <p:cNvPr id="3" name="Subtitle 2"/>
          <p:cNvSpPr>
            <a:spLocks noGrp="1"/>
          </p:cNvSpPr>
          <p:nvPr>
            <p:ph type="subTitle" idx="1"/>
          </p:nvPr>
        </p:nvSpPr>
        <p:spPr>
          <a:xfrm>
            <a:off x="7318058" y="3471862"/>
            <a:ext cx="6169343" cy="3208402"/>
          </a:xfrm>
        </p:spPr>
        <p:txBody>
          <a:bodyPr/>
          <a:lstStyle/>
          <a:p>
            <a:pPr marL="457200" indent="-457200" algn="l">
              <a:buFont typeface="+mj-lt"/>
              <a:buAutoNum type="arabicPeriod"/>
            </a:pPr>
            <a:r>
              <a:rPr lang="en-US" sz="2000" b="1" dirty="0"/>
              <a:t>ASHISH RANJAN</a:t>
            </a:r>
          </a:p>
          <a:p>
            <a:pPr marL="457200" indent="-457200" algn="l">
              <a:buFont typeface="+mj-lt"/>
              <a:buAutoNum type="arabicPeriod"/>
            </a:pPr>
            <a:r>
              <a:rPr lang="en-US" sz="2000" b="1" dirty="0"/>
              <a:t>IPSHA RANI SETHY</a:t>
            </a:r>
          </a:p>
          <a:p>
            <a:pPr marL="457200" indent="-457200" algn="l">
              <a:buFont typeface="+mj-lt"/>
              <a:buAutoNum type="arabicPeriod"/>
            </a:pPr>
            <a:r>
              <a:rPr lang="en-US" sz="2000" b="1" dirty="0"/>
              <a:t>PIYUSH AJAY MODA </a:t>
            </a:r>
          </a:p>
          <a:p>
            <a:pPr marL="457200" indent="-457200" algn="l">
              <a:buFont typeface="+mj-lt"/>
              <a:buAutoNum type="arabicPeriod"/>
            </a:pPr>
            <a:r>
              <a:rPr lang="en-US" sz="2000" b="1" dirty="0"/>
              <a:t>RAJNIKANT RAM AMRADEV JAISAWAL</a:t>
            </a:r>
          </a:p>
          <a:p>
            <a:pPr marL="457200" indent="-457200" algn="l">
              <a:buFont typeface="+mj-lt"/>
              <a:buAutoNum type="arabicPeriod"/>
            </a:pPr>
            <a:r>
              <a:rPr lang="en-US" sz="2000" b="1" dirty="0"/>
              <a:t>SONAL M. KHOBRAGADE</a:t>
            </a:r>
          </a:p>
          <a:p>
            <a:pPr marL="457200" indent="-457200" algn="l">
              <a:buFont typeface="+mj-lt"/>
              <a:buAutoNum type="arabicPeriod"/>
            </a:pPr>
            <a:r>
              <a:rPr lang="en-US" sz="2000" b="1" dirty="0"/>
              <a:t>SUPRIYA JALINDAR JADHAV</a:t>
            </a:r>
          </a:p>
          <a:p>
            <a:pPr marL="457200" indent="-457200" algn="l">
              <a:buFont typeface="+mj-lt"/>
              <a:buAutoNum type="arabicPeriod"/>
            </a:pPr>
            <a:r>
              <a:rPr lang="en-US" sz="2000" b="1" dirty="0"/>
              <a:t>TANISHKA MAHESHWARI</a:t>
            </a:r>
          </a:p>
          <a:p>
            <a:pPr marL="457200" indent="-457200" algn="l">
              <a:buFont typeface="+mj-lt"/>
              <a:buAutoNum type="arabicPeriod"/>
            </a:pPr>
            <a:r>
              <a:rPr lang="en-US" sz="2000" b="1" dirty="0"/>
              <a:t>TEJASWI SOLANKI</a:t>
            </a:r>
          </a:p>
        </p:txBody>
      </p:sp>
      <p:sp>
        <p:nvSpPr>
          <p:cNvPr id="4" name="TextBox 3"/>
          <p:cNvSpPr txBox="1"/>
          <p:nvPr/>
        </p:nvSpPr>
        <p:spPr>
          <a:xfrm>
            <a:off x="4714875" y="2667619"/>
            <a:ext cx="2114550" cy="523220"/>
          </a:xfrm>
          <a:prstGeom prst="rect">
            <a:avLst/>
          </a:prstGeom>
          <a:noFill/>
        </p:spPr>
        <p:txBody>
          <a:bodyPr wrap="square" rtlCol="0">
            <a:spAutoFit/>
          </a:bodyPr>
          <a:lstStyle/>
          <a:p>
            <a:pPr algn="ctr"/>
            <a:r>
              <a:rPr lang="en-US" sz="2800" b="1" u="sng" dirty="0">
                <a:solidFill>
                  <a:schemeClr val="bg1"/>
                </a:solidFill>
                <a:latin typeface="Arial Rounded MT Bold" panose="020F0704030504030204" pitchFamily="34" charset="0"/>
              </a:rPr>
              <a:t>GROUP - 1</a:t>
            </a:r>
          </a:p>
        </p:txBody>
      </p:sp>
      <p:sp>
        <p:nvSpPr>
          <p:cNvPr id="5" name="TextBox 4"/>
          <p:cNvSpPr txBox="1"/>
          <p:nvPr/>
        </p:nvSpPr>
        <p:spPr>
          <a:xfrm>
            <a:off x="5203508" y="3471862"/>
            <a:ext cx="2114550" cy="461665"/>
          </a:xfrm>
          <a:prstGeom prst="rect">
            <a:avLst/>
          </a:prstGeom>
          <a:noFill/>
        </p:spPr>
        <p:txBody>
          <a:bodyPr wrap="square" rtlCol="0">
            <a:spAutoFit/>
          </a:bodyPr>
          <a:lstStyle/>
          <a:p>
            <a:r>
              <a:rPr lang="en-US" sz="2400" b="1" dirty="0">
                <a:solidFill>
                  <a:schemeClr val="bg1"/>
                </a:solidFill>
              </a:rPr>
              <a:t>MEMBERS </a:t>
            </a:r>
            <a:r>
              <a:rPr lang="en-US" sz="1600" b="1" dirty="0">
                <a:solidFill>
                  <a:schemeClr val="bg1"/>
                </a:solidFill>
              </a:rPr>
              <a:t>--</a:t>
            </a:r>
            <a:endParaRPr lang="en-US" sz="1600" dirty="0"/>
          </a:p>
        </p:txBody>
      </p:sp>
      <p:pic>
        <p:nvPicPr>
          <p:cNvPr id="7" name="Picture 6"/>
          <p:cNvPicPr>
            <a:picLocks noChangeAspect="1"/>
          </p:cNvPicPr>
          <p:nvPr/>
        </p:nvPicPr>
        <p:blipFill>
          <a:blip r:embed="rId2"/>
          <a:stretch>
            <a:fillRect/>
          </a:stretch>
        </p:blipFill>
        <p:spPr>
          <a:xfrm>
            <a:off x="304609" y="4101655"/>
            <a:ext cx="2578609" cy="2578609"/>
          </a:xfrm>
          <a:prstGeom prst="flowChartConnector">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263" y="101155"/>
            <a:ext cx="9144000" cy="727414"/>
          </a:xfrm>
        </p:spPr>
        <p:txBody>
          <a:bodyPr/>
          <a:lstStyle/>
          <a:p>
            <a:r>
              <a:rPr lang="en-US" sz="5400" dirty="0">
                <a:ln w="28575">
                  <a:noFill/>
                  <a:prstDash val="solid"/>
                </a:ln>
                <a:solidFill>
                  <a:schemeClr val="accent6">
                    <a:lumMod val="90000"/>
                  </a:schemeClr>
                </a:solidFill>
                <a:latin typeface="Algerian" panose="04020705040A02060702" pitchFamily="82" charset="0"/>
              </a:rPr>
              <a:t>EXCEL</a:t>
            </a:r>
            <a:r>
              <a:rPr lang="en-US" dirty="0">
                <a:solidFill>
                  <a:schemeClr val="accent6">
                    <a:lumMod val="75000"/>
                  </a:schemeClr>
                </a:solidFill>
              </a:rPr>
              <a:t> </a:t>
            </a:r>
            <a:r>
              <a:rPr lang="en-US" sz="5400" dirty="0">
                <a:ln w="28575">
                  <a:noFill/>
                  <a:prstDash val="solid"/>
                </a:ln>
                <a:solidFill>
                  <a:schemeClr val="accent6">
                    <a:lumMod val="90000"/>
                  </a:schemeClr>
                </a:solidFill>
                <a:latin typeface="Algerian" panose="04020705040A02060702" pitchFamily="82" charset="0"/>
              </a:rPr>
              <a:t>DASHBOARD</a:t>
            </a:r>
          </a:p>
        </p:txBody>
      </p:sp>
      <p:pic>
        <p:nvPicPr>
          <p:cNvPr id="7" name="Picture 6"/>
          <p:cNvPicPr>
            <a:picLocks noChangeAspect="1"/>
          </p:cNvPicPr>
          <p:nvPr/>
        </p:nvPicPr>
        <p:blipFill>
          <a:blip r:embed="rId2"/>
          <a:stretch>
            <a:fillRect/>
          </a:stretch>
        </p:blipFill>
        <p:spPr>
          <a:xfrm>
            <a:off x="104811" y="828569"/>
            <a:ext cx="11982377" cy="5200862"/>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263" y="101155"/>
            <a:ext cx="9144000" cy="727414"/>
          </a:xfrm>
        </p:spPr>
        <p:txBody>
          <a:bodyPr/>
          <a:lstStyle/>
          <a:p>
            <a:r>
              <a:rPr lang="en-US" sz="5400" dirty="0">
                <a:ln w="28575">
                  <a:noFill/>
                  <a:prstDash val="solid"/>
                </a:ln>
                <a:solidFill>
                  <a:schemeClr val="accent6">
                    <a:lumMod val="90000"/>
                  </a:schemeClr>
                </a:solidFill>
                <a:latin typeface="Algerian" panose="04020705040A02060702" pitchFamily="82" charset="0"/>
              </a:rPr>
              <a:t>POWER BI DASHBOARD</a:t>
            </a:r>
          </a:p>
        </p:txBody>
      </p:sp>
      <p:pic>
        <p:nvPicPr>
          <p:cNvPr id="4" name="Picture 3"/>
          <p:cNvPicPr>
            <a:picLocks noChangeAspect="1"/>
          </p:cNvPicPr>
          <p:nvPr/>
        </p:nvPicPr>
        <p:blipFill>
          <a:blip r:embed="rId2"/>
          <a:stretch>
            <a:fillRect/>
          </a:stretch>
        </p:blipFill>
        <p:spPr>
          <a:xfrm>
            <a:off x="1157288" y="828569"/>
            <a:ext cx="9733392" cy="52871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263" y="101155"/>
            <a:ext cx="9144000" cy="727414"/>
          </a:xfrm>
        </p:spPr>
        <p:txBody>
          <a:bodyPr/>
          <a:lstStyle/>
          <a:p>
            <a:r>
              <a:rPr lang="en-US" sz="5400" dirty="0">
                <a:ln w="28575">
                  <a:noFill/>
                  <a:prstDash val="solid"/>
                </a:ln>
                <a:solidFill>
                  <a:schemeClr val="accent6">
                    <a:lumMod val="90000"/>
                  </a:schemeClr>
                </a:solidFill>
                <a:latin typeface="Algerian" panose="04020705040A02060702" pitchFamily="82" charset="0"/>
              </a:rPr>
              <a:t>POWER BI DASHBOARD </a:t>
            </a:r>
          </a:p>
        </p:txBody>
      </p:sp>
      <p:pic>
        <p:nvPicPr>
          <p:cNvPr id="4" name="Picture 3"/>
          <p:cNvPicPr>
            <a:picLocks noChangeAspect="1"/>
          </p:cNvPicPr>
          <p:nvPr/>
        </p:nvPicPr>
        <p:blipFill>
          <a:blip r:embed="rId2"/>
          <a:stretch>
            <a:fillRect/>
          </a:stretch>
        </p:blipFill>
        <p:spPr>
          <a:xfrm>
            <a:off x="1546566" y="890233"/>
            <a:ext cx="8935697" cy="5077534"/>
          </a:xfrm>
          <a:prstGeom prst="roundRect">
            <a:avLst>
              <a:gd name="adj" fmla="val 3129"/>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Oval 4"/>
          <p:cNvSpPr/>
          <p:nvPr/>
        </p:nvSpPr>
        <p:spPr>
          <a:xfrm>
            <a:off x="11144251" y="5872848"/>
            <a:ext cx="914400" cy="9144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600" b="1" dirty="0">
                <a:solidFill>
                  <a:schemeClr val="tx1"/>
                </a:solidFill>
                <a:latin typeface="Algerian" panose="04020705040A02060702" pitchFamily="82"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263" y="101155"/>
            <a:ext cx="9144000" cy="727414"/>
          </a:xfrm>
        </p:spPr>
        <p:txBody>
          <a:bodyPr/>
          <a:lstStyle/>
          <a:p>
            <a:r>
              <a:rPr lang="en-US" sz="5400" dirty="0">
                <a:ln w="28575">
                  <a:noFill/>
                  <a:prstDash val="solid"/>
                </a:ln>
                <a:solidFill>
                  <a:schemeClr val="accent6">
                    <a:lumMod val="90000"/>
                  </a:schemeClr>
                </a:solidFill>
                <a:latin typeface="Algerian" panose="04020705040A02060702" pitchFamily="82" charset="0"/>
              </a:rPr>
              <a:t>TABLEAU DASHBOARD</a:t>
            </a:r>
          </a:p>
        </p:txBody>
      </p:sp>
      <p:pic>
        <p:nvPicPr>
          <p:cNvPr id="4" name="Picture 3"/>
          <p:cNvPicPr>
            <a:picLocks noChangeAspect="1"/>
          </p:cNvPicPr>
          <p:nvPr/>
        </p:nvPicPr>
        <p:blipFill>
          <a:blip r:embed="rId2"/>
          <a:stretch>
            <a:fillRect/>
          </a:stretch>
        </p:blipFill>
        <p:spPr>
          <a:xfrm>
            <a:off x="1338263" y="828569"/>
            <a:ext cx="9173855" cy="5572903"/>
          </a:xfrm>
          <a:prstGeom prst="roundRect">
            <a:avLst>
              <a:gd name="adj" fmla="val 1282"/>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545" y="101155"/>
            <a:ext cx="8982717" cy="727414"/>
          </a:xfrm>
        </p:spPr>
        <p:txBody>
          <a:bodyPr/>
          <a:lstStyle/>
          <a:p>
            <a:r>
              <a:rPr lang="en-US" dirty="0">
                <a:ln w="28575">
                  <a:noFill/>
                  <a:prstDash val="solid"/>
                </a:ln>
                <a:solidFill>
                  <a:schemeClr val="accent6">
                    <a:lumMod val="90000"/>
                  </a:schemeClr>
                </a:solidFill>
                <a:latin typeface="Algerian" panose="04020705040A02060702" pitchFamily="82" charset="0"/>
              </a:rPr>
              <a:t>TABLEAU  DASHBOARD </a:t>
            </a:r>
          </a:p>
        </p:txBody>
      </p:sp>
      <p:pic>
        <p:nvPicPr>
          <p:cNvPr id="4" name="Picture 3"/>
          <p:cNvPicPr>
            <a:picLocks noChangeAspect="1"/>
          </p:cNvPicPr>
          <p:nvPr/>
        </p:nvPicPr>
        <p:blipFill>
          <a:blip r:embed="rId3"/>
          <a:stretch>
            <a:fillRect/>
          </a:stretch>
        </p:blipFill>
        <p:spPr>
          <a:xfrm>
            <a:off x="1499546" y="828569"/>
            <a:ext cx="9192908" cy="5591955"/>
          </a:xfrm>
          <a:prstGeom prst="roundRect">
            <a:avLst>
              <a:gd name="adj" fmla="val 3129"/>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Oval 4"/>
          <p:cNvSpPr/>
          <p:nvPr/>
        </p:nvSpPr>
        <p:spPr>
          <a:xfrm>
            <a:off x="11144251" y="5872848"/>
            <a:ext cx="914400" cy="9144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600" b="1" dirty="0">
                <a:solidFill>
                  <a:schemeClr val="tx1"/>
                </a:solidFill>
                <a:latin typeface="Algerian" panose="04020705040A02060702" pitchFamily="82" charset="0"/>
              </a:rPr>
              <a:t>2</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38" y="154039"/>
            <a:ext cx="7763256" cy="746818"/>
          </a:xfrm>
        </p:spPr>
        <p:txBody>
          <a:bodyPr/>
          <a:lstStyle/>
          <a:p>
            <a:r>
              <a:rPr lang="en-US" sz="4800" dirty="0">
                <a:ln w="28575">
                  <a:noFill/>
                  <a:prstDash val="solid"/>
                </a:ln>
                <a:solidFill>
                  <a:schemeClr val="accent6">
                    <a:lumMod val="90000"/>
                  </a:schemeClr>
                </a:solidFill>
                <a:latin typeface="Algerian" panose="04020705040A02060702" pitchFamily="82" charset="0"/>
              </a:rPr>
              <a:t>SQL  QUERIES </a:t>
            </a:r>
          </a:p>
        </p:txBody>
      </p:sp>
      <p:sp>
        <p:nvSpPr>
          <p:cNvPr id="16" name="Subtitle 15"/>
          <p:cNvSpPr>
            <a:spLocks noGrp="1"/>
          </p:cNvSpPr>
          <p:nvPr>
            <p:ph type="subTitle" idx="1"/>
          </p:nvPr>
        </p:nvSpPr>
        <p:spPr>
          <a:xfrm>
            <a:off x="752461" y="1017724"/>
            <a:ext cx="3372321" cy="353894"/>
          </a:xfr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a:lstStyle/>
          <a:p>
            <a:pPr algn="ctr"/>
            <a:r>
              <a:rPr lang="en-US" sz="1600" dirty="0">
                <a:solidFill>
                  <a:schemeClr val="tx1"/>
                </a:solidFill>
                <a:latin typeface="Arial Rounded MT Bold" panose="020F0704030504030204" pitchFamily="34" charset="0"/>
              </a:rPr>
              <a:t>KPI 1 – TOTAL LOAN AMOUNT</a:t>
            </a:r>
          </a:p>
        </p:txBody>
      </p:sp>
      <p:pic>
        <p:nvPicPr>
          <p:cNvPr id="5" name="Picture 4"/>
          <p:cNvPicPr>
            <a:picLocks noChangeAspect="1"/>
          </p:cNvPicPr>
          <p:nvPr/>
        </p:nvPicPr>
        <p:blipFill>
          <a:blip r:embed="rId2"/>
          <a:stretch>
            <a:fillRect/>
          </a:stretch>
        </p:blipFill>
        <p:spPr>
          <a:xfrm>
            <a:off x="752461" y="1393153"/>
            <a:ext cx="4821567" cy="1280303"/>
          </a:xfrm>
          <a:prstGeom prst="rect">
            <a:avLst/>
          </a:prstGeom>
          <a:ln w="12700">
            <a:solidFill>
              <a:schemeClr val="accent6">
                <a:lumMod val="75000"/>
              </a:schemeClr>
            </a:solidFill>
          </a:ln>
        </p:spPr>
      </p:pic>
      <p:pic>
        <p:nvPicPr>
          <p:cNvPr id="7" name="Picture 6"/>
          <p:cNvPicPr>
            <a:picLocks noChangeAspect="1"/>
          </p:cNvPicPr>
          <p:nvPr/>
        </p:nvPicPr>
        <p:blipFill>
          <a:blip r:embed="rId3"/>
          <a:stretch>
            <a:fillRect/>
          </a:stretch>
        </p:blipFill>
        <p:spPr>
          <a:xfrm>
            <a:off x="6671595" y="1393154"/>
            <a:ext cx="4925225" cy="1116922"/>
          </a:xfrm>
          <a:prstGeom prst="rect">
            <a:avLst/>
          </a:prstGeom>
        </p:spPr>
      </p:pic>
      <p:pic>
        <p:nvPicPr>
          <p:cNvPr id="9" name="Picture 8"/>
          <p:cNvPicPr>
            <a:picLocks noChangeAspect="1"/>
          </p:cNvPicPr>
          <p:nvPr/>
        </p:nvPicPr>
        <p:blipFill>
          <a:blip r:embed="rId4"/>
          <a:stretch>
            <a:fillRect/>
          </a:stretch>
        </p:blipFill>
        <p:spPr>
          <a:xfrm>
            <a:off x="705167" y="3300732"/>
            <a:ext cx="4619643" cy="1066949"/>
          </a:xfrm>
          <a:prstGeom prst="rect">
            <a:avLst/>
          </a:prstGeom>
        </p:spPr>
      </p:pic>
      <p:pic>
        <p:nvPicPr>
          <p:cNvPr id="11" name="Picture 10"/>
          <p:cNvPicPr>
            <a:picLocks noChangeAspect="1"/>
          </p:cNvPicPr>
          <p:nvPr/>
        </p:nvPicPr>
        <p:blipFill>
          <a:blip r:embed="rId5"/>
          <a:stretch>
            <a:fillRect/>
          </a:stretch>
        </p:blipFill>
        <p:spPr>
          <a:xfrm>
            <a:off x="6633226" y="2991357"/>
            <a:ext cx="4044030" cy="1233251"/>
          </a:xfrm>
          <a:prstGeom prst="rect">
            <a:avLst/>
          </a:prstGeom>
        </p:spPr>
      </p:pic>
      <p:pic>
        <p:nvPicPr>
          <p:cNvPr id="13" name="Picture 12"/>
          <p:cNvPicPr>
            <a:picLocks noChangeAspect="1"/>
          </p:cNvPicPr>
          <p:nvPr/>
        </p:nvPicPr>
        <p:blipFill>
          <a:blip r:embed="rId6"/>
          <a:stretch>
            <a:fillRect/>
          </a:stretch>
        </p:blipFill>
        <p:spPr>
          <a:xfrm>
            <a:off x="691161" y="4994957"/>
            <a:ext cx="4944166" cy="1438778"/>
          </a:xfrm>
          <a:prstGeom prst="rect">
            <a:avLst/>
          </a:prstGeom>
        </p:spPr>
      </p:pic>
      <p:pic>
        <p:nvPicPr>
          <p:cNvPr id="15" name="Picture 14"/>
          <p:cNvPicPr>
            <a:picLocks noChangeAspect="1"/>
          </p:cNvPicPr>
          <p:nvPr/>
        </p:nvPicPr>
        <p:blipFill>
          <a:blip r:embed="rId7"/>
          <a:srcRect t="48749" r="15475"/>
          <a:stretch>
            <a:fillRect/>
          </a:stretch>
        </p:blipFill>
        <p:spPr>
          <a:xfrm>
            <a:off x="6671594" y="4600576"/>
            <a:ext cx="4658393" cy="2089694"/>
          </a:xfrm>
          <a:prstGeom prst="rect">
            <a:avLst/>
          </a:prstGeom>
        </p:spPr>
      </p:pic>
      <p:sp>
        <p:nvSpPr>
          <p:cNvPr id="17" name="Subtitle 15"/>
          <p:cNvSpPr txBox="1"/>
          <p:nvPr/>
        </p:nvSpPr>
        <p:spPr>
          <a:xfrm>
            <a:off x="705167" y="2946838"/>
            <a:ext cx="3372321"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KPI 3 – TOTAL CUSTOMERS</a:t>
            </a:r>
          </a:p>
        </p:txBody>
      </p:sp>
      <p:sp>
        <p:nvSpPr>
          <p:cNvPr id="19" name="Subtitle 15"/>
          <p:cNvSpPr txBox="1"/>
          <p:nvPr/>
        </p:nvSpPr>
        <p:spPr>
          <a:xfrm>
            <a:off x="6671594" y="4423629"/>
            <a:ext cx="4044029"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CHART 1 - YEAR WISE LOAN STATUS</a:t>
            </a:r>
          </a:p>
        </p:txBody>
      </p:sp>
      <p:sp>
        <p:nvSpPr>
          <p:cNvPr id="20" name="Subtitle 15"/>
          <p:cNvSpPr txBox="1"/>
          <p:nvPr/>
        </p:nvSpPr>
        <p:spPr>
          <a:xfrm>
            <a:off x="6633226" y="2615389"/>
            <a:ext cx="3596624"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KPI 4 – AVERAGE INTEREST RATE</a:t>
            </a:r>
          </a:p>
        </p:txBody>
      </p:sp>
      <p:sp>
        <p:nvSpPr>
          <p:cNvPr id="21" name="Subtitle 15"/>
          <p:cNvSpPr txBox="1"/>
          <p:nvPr/>
        </p:nvSpPr>
        <p:spPr>
          <a:xfrm>
            <a:off x="6671594" y="1039259"/>
            <a:ext cx="3715419"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KPI 2 – TOTAL FUNDED AMOUNT </a:t>
            </a:r>
          </a:p>
        </p:txBody>
      </p:sp>
      <p:sp>
        <p:nvSpPr>
          <p:cNvPr id="22" name="Subtitle 15"/>
          <p:cNvSpPr txBox="1"/>
          <p:nvPr/>
        </p:nvSpPr>
        <p:spPr>
          <a:xfrm>
            <a:off x="705167" y="4638238"/>
            <a:ext cx="3938271"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KPI 5 – TOTAL REVOLVING BALANCE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372" y="0"/>
            <a:ext cx="7763256" cy="786384"/>
          </a:xfrm>
        </p:spPr>
        <p:txBody>
          <a:bodyPr/>
          <a:lstStyle/>
          <a:p>
            <a:r>
              <a:rPr lang="en-US" sz="4800" dirty="0">
                <a:ln w="28575">
                  <a:noFill/>
                  <a:prstDash val="solid"/>
                </a:ln>
                <a:solidFill>
                  <a:schemeClr val="accent6">
                    <a:lumMod val="90000"/>
                  </a:schemeClr>
                </a:solidFill>
                <a:latin typeface="Algerian" panose="04020705040A02060702" pitchFamily="82" charset="0"/>
              </a:rPr>
              <a:t>SQL  QUERIES </a:t>
            </a:r>
          </a:p>
        </p:txBody>
      </p:sp>
      <p:pic>
        <p:nvPicPr>
          <p:cNvPr id="5" name="Picture 4"/>
          <p:cNvPicPr>
            <a:picLocks noChangeAspect="1"/>
          </p:cNvPicPr>
          <p:nvPr/>
        </p:nvPicPr>
        <p:blipFill>
          <a:blip r:embed="rId2"/>
          <a:stretch>
            <a:fillRect/>
          </a:stretch>
        </p:blipFill>
        <p:spPr>
          <a:xfrm>
            <a:off x="811627" y="1115233"/>
            <a:ext cx="4989707" cy="2541705"/>
          </a:xfrm>
          <a:prstGeom prst="rect">
            <a:avLst/>
          </a:prstGeom>
          <a:ln w="28575">
            <a:solidFill>
              <a:schemeClr val="accent6">
                <a:lumMod val="75000"/>
              </a:schemeClr>
            </a:solidFill>
          </a:ln>
        </p:spPr>
      </p:pic>
      <p:pic>
        <p:nvPicPr>
          <p:cNvPr id="7" name="Picture 6"/>
          <p:cNvPicPr>
            <a:picLocks noChangeAspect="1"/>
          </p:cNvPicPr>
          <p:nvPr/>
        </p:nvPicPr>
        <p:blipFill>
          <a:blip r:embed="rId3"/>
          <a:stretch>
            <a:fillRect/>
          </a:stretch>
        </p:blipFill>
        <p:spPr>
          <a:xfrm>
            <a:off x="6309991" y="1115233"/>
            <a:ext cx="4777109" cy="2354086"/>
          </a:xfrm>
          <a:prstGeom prst="rect">
            <a:avLst/>
          </a:prstGeom>
          <a:ln w="28575">
            <a:solidFill>
              <a:schemeClr val="accent6">
                <a:lumMod val="75000"/>
              </a:schemeClr>
            </a:solidFill>
          </a:ln>
        </p:spPr>
      </p:pic>
      <p:pic>
        <p:nvPicPr>
          <p:cNvPr id="9" name="Picture 8"/>
          <p:cNvPicPr>
            <a:picLocks noChangeAspect="1"/>
          </p:cNvPicPr>
          <p:nvPr/>
        </p:nvPicPr>
        <p:blipFill>
          <a:blip r:embed="rId4"/>
          <a:stretch>
            <a:fillRect/>
          </a:stretch>
        </p:blipFill>
        <p:spPr>
          <a:xfrm>
            <a:off x="811627" y="4113334"/>
            <a:ext cx="4929657" cy="2316041"/>
          </a:xfrm>
          <a:prstGeom prst="rect">
            <a:avLst/>
          </a:prstGeom>
          <a:ln w="28575">
            <a:solidFill>
              <a:schemeClr val="accent6">
                <a:lumMod val="75000"/>
              </a:schemeClr>
            </a:solidFill>
          </a:ln>
        </p:spPr>
      </p:pic>
      <p:pic>
        <p:nvPicPr>
          <p:cNvPr id="11" name="Picture 10"/>
          <p:cNvPicPr>
            <a:picLocks noChangeAspect="1"/>
          </p:cNvPicPr>
          <p:nvPr/>
        </p:nvPicPr>
        <p:blipFill>
          <a:blip r:embed="rId5"/>
          <a:stretch>
            <a:fillRect/>
          </a:stretch>
        </p:blipFill>
        <p:spPr>
          <a:xfrm>
            <a:off x="6309990" y="4062082"/>
            <a:ext cx="4929657" cy="2543494"/>
          </a:xfrm>
          <a:prstGeom prst="rect">
            <a:avLst/>
          </a:prstGeom>
          <a:ln w="28575">
            <a:solidFill>
              <a:schemeClr val="accent6">
                <a:lumMod val="75000"/>
              </a:schemeClr>
            </a:solidFill>
          </a:ln>
        </p:spPr>
      </p:pic>
      <p:sp>
        <p:nvSpPr>
          <p:cNvPr id="12" name="Subtitle 15"/>
          <p:cNvSpPr txBox="1"/>
          <p:nvPr/>
        </p:nvSpPr>
        <p:spPr>
          <a:xfrm>
            <a:off x="824267" y="761339"/>
            <a:ext cx="4371296"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CHART 2 – MONTH WISE LOAN STATUS</a:t>
            </a:r>
          </a:p>
        </p:txBody>
      </p:sp>
      <p:sp>
        <p:nvSpPr>
          <p:cNvPr id="13" name="Subtitle 15"/>
          <p:cNvSpPr txBox="1"/>
          <p:nvPr/>
        </p:nvSpPr>
        <p:spPr>
          <a:xfrm>
            <a:off x="811627" y="3752879"/>
            <a:ext cx="4929657"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100" dirty="0">
                <a:solidFill>
                  <a:schemeClr val="tx1"/>
                </a:solidFill>
                <a:latin typeface="Arial Rounded MT Bold" panose="020F0704030504030204" pitchFamily="34" charset="0"/>
              </a:rPr>
              <a:t>CHART 3 </a:t>
            </a:r>
            <a:r>
              <a:rPr lang="en-US" sz="1200" dirty="0">
                <a:solidFill>
                  <a:schemeClr val="tx1"/>
                </a:solidFill>
                <a:latin typeface="Arial Rounded MT Bold" panose="020F0704030504030204" pitchFamily="34" charset="0"/>
              </a:rPr>
              <a:t>– VERIFIED / NON-VERIFIED TOTAL PAYMENT STATUS</a:t>
            </a:r>
          </a:p>
        </p:txBody>
      </p:sp>
      <p:sp>
        <p:nvSpPr>
          <p:cNvPr id="14" name="Subtitle 15"/>
          <p:cNvSpPr txBox="1"/>
          <p:nvPr/>
        </p:nvSpPr>
        <p:spPr>
          <a:xfrm>
            <a:off x="6309990" y="3705644"/>
            <a:ext cx="5262885"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200" dirty="0">
                <a:solidFill>
                  <a:schemeClr val="tx1"/>
                </a:solidFill>
                <a:latin typeface="Arial Rounded MT Bold" panose="020F0704030504030204" pitchFamily="34" charset="0"/>
              </a:rPr>
              <a:t>CHART 5 </a:t>
            </a:r>
            <a:r>
              <a:rPr lang="en-US" sz="1600" dirty="0">
                <a:solidFill>
                  <a:schemeClr val="tx1"/>
                </a:solidFill>
                <a:latin typeface="Arial Rounded MT Bold" panose="020F0704030504030204" pitchFamily="34" charset="0"/>
              </a:rPr>
              <a:t>– </a:t>
            </a:r>
            <a:r>
              <a:rPr lang="en-US" sz="1400" dirty="0">
                <a:solidFill>
                  <a:schemeClr val="tx1"/>
                </a:solidFill>
                <a:latin typeface="Arial Rounded MT Bold" panose="020F0704030504030204" pitchFamily="34" charset="0"/>
              </a:rPr>
              <a:t>HOME OWNERSHIP VS LAST PAY. DATE STATUS</a:t>
            </a:r>
            <a:endParaRPr lang="en-US" sz="1600" dirty="0">
              <a:solidFill>
                <a:schemeClr val="tx1"/>
              </a:solidFill>
              <a:latin typeface="Arial Rounded MT Bold" panose="020F0704030504030204" pitchFamily="34" charset="0"/>
            </a:endParaRPr>
          </a:p>
        </p:txBody>
      </p:sp>
      <p:sp>
        <p:nvSpPr>
          <p:cNvPr id="15" name="Subtitle 15"/>
          <p:cNvSpPr txBox="1"/>
          <p:nvPr/>
        </p:nvSpPr>
        <p:spPr>
          <a:xfrm>
            <a:off x="6309990" y="758795"/>
            <a:ext cx="4777110"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100" dirty="0">
                <a:solidFill>
                  <a:schemeClr val="tx1"/>
                </a:solidFill>
                <a:latin typeface="Arial Rounded MT Bold" panose="020F0704030504030204" pitchFamily="34" charset="0"/>
              </a:rPr>
              <a:t>CHART 4 – </a:t>
            </a:r>
            <a:r>
              <a:rPr lang="en-US" sz="1400" dirty="0">
                <a:solidFill>
                  <a:schemeClr val="tx1"/>
                </a:solidFill>
                <a:latin typeface="Arial Rounded MT Bold" panose="020F0704030504030204" pitchFamily="34" charset="0"/>
              </a:rPr>
              <a:t>GRADE &amp; SUBGRADE WISE LOAN AMOUNT</a:t>
            </a:r>
            <a:endParaRPr lang="en-US" sz="1200" dirty="0">
              <a:solidFill>
                <a:schemeClr val="tx1"/>
              </a:solidFill>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372" y="0"/>
            <a:ext cx="7763256" cy="786384"/>
          </a:xfrm>
        </p:spPr>
        <p:txBody>
          <a:bodyPr/>
          <a:lstStyle/>
          <a:p>
            <a:r>
              <a:rPr lang="en-US" sz="4800" dirty="0">
                <a:ln w="28575">
                  <a:noFill/>
                  <a:prstDash val="solid"/>
                </a:ln>
                <a:solidFill>
                  <a:schemeClr val="accent6">
                    <a:lumMod val="90000"/>
                  </a:schemeClr>
                </a:solidFill>
                <a:latin typeface="Algerian" panose="04020705040A02060702" pitchFamily="82" charset="0"/>
              </a:rPr>
              <a:t>SQL  QUERIES </a:t>
            </a:r>
          </a:p>
        </p:txBody>
      </p:sp>
      <p:pic>
        <p:nvPicPr>
          <p:cNvPr id="4" name="Picture 3"/>
          <p:cNvPicPr>
            <a:picLocks noChangeAspect="1"/>
          </p:cNvPicPr>
          <p:nvPr/>
        </p:nvPicPr>
        <p:blipFill>
          <a:blip r:embed="rId2"/>
          <a:stretch>
            <a:fillRect/>
          </a:stretch>
        </p:blipFill>
        <p:spPr>
          <a:xfrm>
            <a:off x="814819" y="1563597"/>
            <a:ext cx="5102737" cy="2350999"/>
          </a:xfrm>
          <a:prstGeom prst="rect">
            <a:avLst/>
          </a:prstGeom>
          <a:ln>
            <a:solidFill>
              <a:schemeClr val="accent6">
                <a:lumMod val="75000"/>
              </a:schemeClr>
            </a:solidFill>
          </a:ln>
        </p:spPr>
      </p:pic>
      <p:pic>
        <p:nvPicPr>
          <p:cNvPr id="6" name="Picture 5"/>
          <p:cNvPicPr>
            <a:picLocks noChangeAspect="1"/>
          </p:cNvPicPr>
          <p:nvPr/>
        </p:nvPicPr>
        <p:blipFill>
          <a:blip r:embed="rId3"/>
          <a:stretch>
            <a:fillRect/>
          </a:stretch>
        </p:blipFill>
        <p:spPr>
          <a:xfrm>
            <a:off x="6898671" y="1553412"/>
            <a:ext cx="4374167" cy="2351000"/>
          </a:xfrm>
          <a:prstGeom prst="rect">
            <a:avLst/>
          </a:prstGeom>
          <a:ln>
            <a:solidFill>
              <a:schemeClr val="accent6">
                <a:lumMod val="75000"/>
              </a:schemeClr>
            </a:solidFill>
          </a:ln>
        </p:spPr>
      </p:pic>
      <p:pic>
        <p:nvPicPr>
          <p:cNvPr id="8" name="Picture 7"/>
          <p:cNvPicPr>
            <a:picLocks noChangeAspect="1"/>
          </p:cNvPicPr>
          <p:nvPr/>
        </p:nvPicPr>
        <p:blipFill>
          <a:blip r:embed="rId4"/>
          <a:stretch>
            <a:fillRect/>
          </a:stretch>
        </p:blipFill>
        <p:spPr>
          <a:xfrm>
            <a:off x="4297249" y="4129088"/>
            <a:ext cx="3875202" cy="2607766"/>
          </a:xfrm>
          <a:prstGeom prst="rect">
            <a:avLst/>
          </a:prstGeom>
          <a:ln>
            <a:solidFill>
              <a:schemeClr val="accent6">
                <a:lumMod val="75000"/>
              </a:schemeClr>
            </a:solidFill>
          </a:ln>
        </p:spPr>
      </p:pic>
      <p:sp>
        <p:nvSpPr>
          <p:cNvPr id="9" name="Subtitle 15"/>
          <p:cNvSpPr txBox="1"/>
          <p:nvPr/>
        </p:nvSpPr>
        <p:spPr>
          <a:xfrm>
            <a:off x="814820" y="1209704"/>
            <a:ext cx="5102736"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dirty="0">
                <a:solidFill>
                  <a:schemeClr val="tx1"/>
                </a:solidFill>
                <a:latin typeface="Arial Rounded MT Bold" panose="020F0704030504030204" pitchFamily="34" charset="0"/>
              </a:rPr>
              <a:t>1- STATUS WISE LOAN AMOUNT</a:t>
            </a:r>
            <a:endParaRPr lang="en-US" sz="1800" dirty="0">
              <a:solidFill>
                <a:schemeClr val="tx1"/>
              </a:solidFill>
              <a:latin typeface="Arial Rounded MT Bold" panose="020F0704030504030204" pitchFamily="34" charset="0"/>
            </a:endParaRPr>
          </a:p>
        </p:txBody>
      </p:sp>
      <p:sp>
        <p:nvSpPr>
          <p:cNvPr id="10" name="Subtitle 15"/>
          <p:cNvSpPr txBox="1"/>
          <p:nvPr/>
        </p:nvSpPr>
        <p:spPr>
          <a:xfrm>
            <a:off x="811626" y="4654427"/>
            <a:ext cx="3346038" cy="639975"/>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dirty="0">
                <a:solidFill>
                  <a:schemeClr val="tx1"/>
                </a:solidFill>
                <a:latin typeface="Arial Rounded MT Bold" panose="020F0704030504030204" pitchFamily="34" charset="0"/>
              </a:rPr>
              <a:t>3- STATE WISE NUMBER OF MEMBERS</a:t>
            </a:r>
          </a:p>
        </p:txBody>
      </p:sp>
      <p:sp>
        <p:nvSpPr>
          <p:cNvPr id="11" name="Subtitle 15"/>
          <p:cNvSpPr txBox="1"/>
          <p:nvPr/>
        </p:nvSpPr>
        <p:spPr>
          <a:xfrm>
            <a:off x="6898671" y="998043"/>
            <a:ext cx="4374166" cy="56555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dirty="0">
                <a:solidFill>
                  <a:schemeClr val="tx1"/>
                </a:solidFill>
                <a:latin typeface="Arial Rounded MT Bold" panose="020F0704030504030204" pitchFamily="34" charset="0"/>
              </a:rPr>
              <a:t>2- TOP 5 PURPOSE WISE FUND AMOUNT</a:t>
            </a:r>
            <a:endParaRPr lang="en-US" dirty="0">
              <a:solidFill>
                <a:schemeClr val="tx1"/>
              </a:solidFill>
              <a:latin typeface="Arial Rounded MT Bold" panose="020F0704030504030204" pitchFamily="34" charset="0"/>
            </a:endParaRPr>
          </a:p>
        </p:txBody>
      </p:sp>
      <p:sp>
        <p:nvSpPr>
          <p:cNvPr id="12" name="Subtitle 15"/>
          <p:cNvSpPr txBox="1"/>
          <p:nvPr/>
        </p:nvSpPr>
        <p:spPr>
          <a:xfrm>
            <a:off x="811626" y="662841"/>
            <a:ext cx="2698045" cy="353894"/>
          </a:xfrm>
          <a:prstGeom prst="rect">
            <a:avLst/>
          </a:prstGeom>
          <a:gradFill flip="none" rotWithShape="1">
            <a:gsLst>
              <a:gs pos="0">
                <a:schemeClr val="accent6">
                  <a:alpha val="71000"/>
                  <a:lumMod val="63000"/>
                </a:schemeClr>
              </a:gs>
              <a:gs pos="31000">
                <a:schemeClr val="accent6">
                  <a:lumMod val="97000"/>
                  <a:lumOff val="3000"/>
                </a:schemeClr>
              </a:gs>
              <a:gs pos="100000">
                <a:schemeClr val="accent6">
                  <a:lumMod val="60000"/>
                  <a:lumOff val="40000"/>
                </a:schemeClr>
              </a:gs>
            </a:gsLst>
            <a:lin ang="16200000" scaled="1"/>
            <a:tileRect/>
          </a:gradFill>
          <a:ln>
            <a:solidFill>
              <a:schemeClr val="accent6">
                <a:lumMod val="75000"/>
              </a:schemeClr>
            </a:solidFill>
          </a:ln>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dirty="0">
                <a:solidFill>
                  <a:schemeClr val="tx1"/>
                </a:solidFill>
                <a:latin typeface="Arial Rounded MT Bold" panose="020F0704030504030204" pitchFamily="34" charset="0"/>
              </a:rPr>
              <a:t>CUSTOM KPIs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58115"/>
            <a:ext cx="9933305" cy="694055"/>
          </a:xfrm>
        </p:spPr>
        <p:txBody>
          <a:bodyPr/>
          <a:lstStyle/>
          <a:p>
            <a:pPr>
              <a:lnSpc>
                <a:spcPct val="100000"/>
              </a:lnSpc>
            </a:pPr>
            <a:r>
              <a:rPr lang="en-US" u="sng" dirty="0">
                <a:ln w="28575">
                  <a:noFill/>
                  <a:prstDash val="solid"/>
                </a:ln>
                <a:solidFill>
                  <a:schemeClr val="accent6">
                    <a:lumMod val="90000"/>
                  </a:schemeClr>
                </a:solidFill>
                <a:latin typeface="Algerian" panose="04020705040A02060702" pitchFamily="82" charset="0"/>
              </a:rPr>
              <a:t>CHALLENGES &amp; OVERCOMES</a:t>
            </a:r>
          </a:p>
        </p:txBody>
      </p:sp>
      <p:sp>
        <p:nvSpPr>
          <p:cNvPr id="3" name="Text Box 2"/>
          <p:cNvSpPr txBox="1"/>
          <p:nvPr/>
        </p:nvSpPr>
        <p:spPr>
          <a:xfrm>
            <a:off x="742950" y="924560"/>
            <a:ext cx="11449050" cy="5775325"/>
          </a:xfrm>
          <a:prstGeom prst="rect">
            <a:avLst/>
          </a:prstGeom>
          <a:noFill/>
        </p:spPr>
        <p:txBody>
          <a:bodyPr wrap="square" rtlCol="0" anchor="t">
            <a:noAutofit/>
          </a:bodyPr>
          <a:lstStyle/>
          <a:p>
            <a:r>
              <a:rPr lang="en-IN" sz="2000" b="1" dirty="0">
                <a:solidFill>
                  <a:srgbClr val="FFB7FF"/>
                </a:solidFill>
                <a:sym typeface="+mn-ea"/>
              </a:rPr>
              <a:t>Data Standardise </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Barriers- Two file formats while importing in excel. One in excel and one in csv. Need a master file to import.</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Strategies- Imported files individually,merged two Excel files into a master file.</a:t>
            </a:r>
          </a:p>
          <a:p>
            <a:r>
              <a:rPr lang="en-IN" sz="2000" b="1" dirty="0">
                <a:solidFill>
                  <a:srgbClr val="FFB7FF"/>
                </a:solidFill>
                <a:sym typeface="+mn-ea"/>
              </a:rPr>
              <a:t>Data Type Inconsistencies</a:t>
            </a:r>
            <a:endParaRPr lang="en-IN" sz="2000" dirty="0">
              <a:solidFill>
                <a:srgbClr val="FFB7FF"/>
              </a:solidFill>
              <a:sym typeface="+mn-ea"/>
            </a:endParaRP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Strategies- Convert text fields to appropriate numeric types for proper calculations</a:t>
            </a:r>
            <a:r>
              <a:rPr lang="en-IN" sz="2000" dirty="0">
                <a:solidFill>
                  <a:schemeClr val="bg1"/>
                </a:solidFill>
                <a:sym typeface="+mn-ea"/>
              </a:rPr>
              <a:t>.</a:t>
            </a:r>
            <a:endParaRPr lang="en-IN" sz="2000" dirty="0">
              <a:solidFill>
                <a:schemeClr val="bg1"/>
              </a:solidFill>
            </a:endParaRPr>
          </a:p>
          <a:p>
            <a:r>
              <a:rPr lang="en-IN" sz="2000" b="1" dirty="0">
                <a:solidFill>
                  <a:srgbClr val="FFB7FF"/>
                </a:solidFill>
                <a:sym typeface="+mn-ea"/>
              </a:rPr>
              <a:t>Data Handling</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Strategies- Remove incomplete rows if not Removing Unnecessary data columns to make data less complicated and making it more efficient while loading in different modules</a:t>
            </a:r>
            <a:r>
              <a:rPr lang="en-IN" sz="2000" dirty="0">
                <a:solidFill>
                  <a:schemeClr val="bg1"/>
                </a:solidFill>
                <a:sym typeface="+mn-ea"/>
              </a:rPr>
              <a:t>.</a:t>
            </a:r>
          </a:p>
          <a:p>
            <a:r>
              <a:rPr lang="en-IN" sz="2000" b="1" dirty="0">
                <a:solidFill>
                  <a:srgbClr val="FFB7FF"/>
                </a:solidFill>
                <a:sym typeface="+mn-ea"/>
              </a:rPr>
              <a:t>Duplicate Entries</a:t>
            </a:r>
            <a:endParaRPr lang="en-IN" sz="2000" dirty="0">
              <a:solidFill>
                <a:srgbClr val="FFB7FF"/>
              </a:solidFill>
              <a:sym typeface="+mn-ea"/>
            </a:endParaRP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Strategies-  Identify and remove duplicates by checking the uniqueness of id values</a:t>
            </a:r>
          </a:p>
          <a:p>
            <a:r>
              <a:rPr lang="en-IN" sz="2000" b="1" dirty="0">
                <a:solidFill>
                  <a:srgbClr val="FFB7FF"/>
                </a:solidFill>
                <a:ea typeface="Calibri" panose="020F0502020204030204" pitchFamily="34" charset="0"/>
                <a:cs typeface="Calibri" panose="020F0502020204030204" pitchFamily="34" charset="0"/>
                <a:sym typeface="+mn-ea"/>
              </a:rPr>
              <a:t>Data Misalignment</a:t>
            </a:r>
            <a:r>
              <a:rPr lang="en-IN" sz="2000" b="1" dirty="0">
                <a:solidFill>
                  <a:srgbClr val="FFB7FF"/>
                </a:solidFill>
                <a:latin typeface="Calibri" panose="020F0502020204030204" pitchFamily="34" charset="0"/>
                <a:ea typeface="Calibri" panose="020F0502020204030204" pitchFamily="34" charset="0"/>
                <a:cs typeface="Calibri" panose="020F0502020204030204" pitchFamily="34" charset="0"/>
                <a:sym typeface="+mn-ea"/>
              </a:rPr>
              <a:t>:</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Barriers:-Mismatched records across files (e.g., missing rows in one file) could lead to loss of important data when merging.</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Strategies-Choose an appropriate merge method (e.g., inner join for only matching records, outer join for all records).</a:t>
            </a:r>
          </a:p>
          <a:p>
            <a:r>
              <a:rPr lang="en-IN" sz="2000" b="1" dirty="0">
                <a:solidFill>
                  <a:srgbClr val="BA20DB"/>
                </a:solidFill>
                <a:sym typeface="+mn-ea"/>
              </a:rPr>
              <a:t> </a:t>
            </a:r>
            <a:r>
              <a:rPr lang="en-IN" sz="2000" b="1" dirty="0">
                <a:solidFill>
                  <a:srgbClr val="FFB7FF"/>
                </a:solidFill>
                <a:sym typeface="+mn-ea"/>
              </a:rPr>
              <a:t>Inconsistent Date Formats</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Strategies-Normalize date formats (e.g., converting all dates to a common format like YYYY-MM-DD).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D0E80-7724-A868-9BE1-DF1B9758C501}"/>
              </a:ext>
            </a:extLst>
          </p:cNvPr>
          <p:cNvSpPr>
            <a:spLocks noGrp="1"/>
          </p:cNvSpPr>
          <p:nvPr>
            <p:ph type="ftr" sz="quarter" idx="11"/>
          </p:nvPr>
        </p:nvSpPr>
        <p:spPr>
          <a:xfrm flipH="1">
            <a:off x="-983411" y="6449280"/>
            <a:ext cx="604367" cy="274320"/>
          </a:xfrm>
        </p:spPr>
        <p:txBody>
          <a:bodyPr/>
          <a:lstStyle/>
          <a:p>
            <a:endParaRPr lang="en-US" dirty="0"/>
          </a:p>
        </p:txBody>
      </p:sp>
      <p:sp>
        <p:nvSpPr>
          <p:cNvPr id="3" name="Slide Number Placeholder 2">
            <a:extLst>
              <a:ext uri="{FF2B5EF4-FFF2-40B4-BE49-F238E27FC236}">
                <a16:creationId xmlns:a16="http://schemas.microsoft.com/office/drawing/2014/main" id="{7B1152E0-3275-E448-B297-270CE57A786A}"/>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4" name="Text Box 2">
            <a:extLst>
              <a:ext uri="{FF2B5EF4-FFF2-40B4-BE49-F238E27FC236}">
                <a16:creationId xmlns:a16="http://schemas.microsoft.com/office/drawing/2014/main" id="{39D0A3BB-6BE6-B61B-8993-3EA921C144C8}"/>
              </a:ext>
            </a:extLst>
          </p:cNvPr>
          <p:cNvSpPr txBox="1"/>
          <p:nvPr/>
        </p:nvSpPr>
        <p:spPr>
          <a:xfrm>
            <a:off x="1641883" y="2187790"/>
            <a:ext cx="9188450" cy="3468370"/>
          </a:xfrm>
          <a:prstGeom prst="rect">
            <a:avLst/>
          </a:prstGeom>
        </p:spPr>
        <p:txBody>
          <a:bodyPr>
            <a:noAutofit/>
          </a:bodyPr>
          <a:lstStyle/>
          <a:p>
            <a:r>
              <a:rPr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T</a:t>
            </a:r>
            <a:r>
              <a:rPr sz="2400" b="1" dirty="0">
                <a:solidFill>
                  <a:schemeClr val="bg1"/>
                </a:solidFill>
                <a:latin typeface="Calibri" panose="020F0502020204030204" pitchFamily="34" charset="0"/>
                <a:ea typeface="Calibri" panose="020F0502020204030204" pitchFamily="34" charset="0"/>
                <a:cs typeface="Calibri" panose="020F0502020204030204" pitchFamily="34" charset="0"/>
              </a:rPr>
              <a:t>his Bank Loan Analysis project has effectively demonstrated the significance of data-driven decision-making in the banking sector. By analyzing loan offerings, risk factors, and customer data through various KPIs and visual dashboards, the project offers a clear understanding of the loan landscape</a:t>
            </a: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sz="2400" b="1" dirty="0">
                <a:solidFill>
                  <a:schemeClr val="bg1"/>
                </a:solidFill>
                <a:latin typeface="Calibri" panose="020F0502020204030204" pitchFamily="34" charset="0"/>
                <a:ea typeface="Calibri" panose="020F0502020204030204" pitchFamily="34" charset="0"/>
                <a:cs typeface="Calibri" panose="020F0502020204030204" pitchFamily="34" charset="0"/>
              </a:rPr>
              <a:t>The project’s findings will help inform lending strategies and borrowing decisions, contributing to more efficient financial planning for both banks and customers.</a:t>
            </a:r>
          </a:p>
        </p:txBody>
      </p:sp>
      <p:sp>
        <p:nvSpPr>
          <p:cNvPr id="7" name="TextBox 6">
            <a:extLst>
              <a:ext uri="{FF2B5EF4-FFF2-40B4-BE49-F238E27FC236}">
                <a16:creationId xmlns:a16="http://schemas.microsoft.com/office/drawing/2014/main" id="{769A5F4F-306A-6ADA-A35E-470039846AB5}"/>
              </a:ext>
            </a:extLst>
          </p:cNvPr>
          <p:cNvSpPr txBox="1"/>
          <p:nvPr/>
        </p:nvSpPr>
        <p:spPr>
          <a:xfrm>
            <a:off x="2456285" y="786341"/>
            <a:ext cx="6586268" cy="830997"/>
          </a:xfrm>
          <a:prstGeom prst="rect">
            <a:avLst/>
          </a:prstGeom>
          <a:noFill/>
        </p:spPr>
        <p:txBody>
          <a:bodyPr wrap="square">
            <a:spAutoFit/>
          </a:bodyPr>
          <a:lstStyle/>
          <a:p>
            <a:pPr algn="ctr"/>
            <a:r>
              <a:rPr lang="en-IN" altLang="en-US" sz="4800" u="sng" dirty="0">
                <a:ln w="28575">
                  <a:noFill/>
                  <a:prstDash val="solid"/>
                </a:ln>
                <a:solidFill>
                  <a:schemeClr val="accent6">
                    <a:lumMod val="90000"/>
                  </a:schemeClr>
                </a:solidFill>
                <a:latin typeface="Algerian" panose="04020705040A02060702" pitchFamily="82" charset="0"/>
              </a:rPr>
              <a:t>CONCLUSION</a:t>
            </a:r>
            <a:endParaRPr lang="en-IN" sz="4800" dirty="0"/>
          </a:p>
        </p:txBody>
      </p:sp>
    </p:spTree>
    <p:extLst>
      <p:ext uri="{BB962C8B-B14F-4D97-AF65-F5344CB8AC3E}">
        <p14:creationId xmlns:p14="http://schemas.microsoft.com/office/powerpoint/2010/main" val="198859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spc="600" dirty="0">
                <a:ln w="28575">
                  <a:noFill/>
                  <a:prstDash val="solid"/>
                </a:ln>
                <a:solidFill>
                  <a:schemeClr val="accent6">
                    <a:lumMod val="90000"/>
                  </a:schemeClr>
                </a:solidFill>
                <a:latin typeface="Algerian" panose="04020705040A02060702" pitchFamily="82" charset="0"/>
              </a:rPr>
              <a:t>CONTENTS</a:t>
            </a:r>
            <a:endParaRPr lang="en-US" sz="5400" dirty="0">
              <a:solidFill>
                <a:schemeClr val="accent6">
                  <a:lumMod val="90000"/>
                </a:schemeClr>
              </a:solidFill>
              <a:latin typeface="Algerian" panose="04020705040A02060702" pitchFamily="82" charset="0"/>
            </a:endParaRPr>
          </a:p>
        </p:txBody>
      </p:sp>
      <p:sp>
        <p:nvSpPr>
          <p:cNvPr id="5" name="Slide Number Placeholder 4"/>
          <p:cNvSpPr>
            <a:spLocks noGrp="1"/>
          </p:cNvSpPr>
          <p:nvPr>
            <p:ph type="sldNum" sz="quarter" idx="11"/>
          </p:nvPr>
        </p:nvSpPr>
        <p:spPr>
          <a:xfrm>
            <a:off x="329184" y="411480"/>
            <a:ext cx="521208" cy="330392"/>
          </a:xfrm>
        </p:spPr>
        <p:txBody>
          <a:bodyPr/>
          <a:lstStyle/>
          <a:p>
            <a:r>
              <a:rPr lang="en-US" dirty="0"/>
              <a:t>2</a:t>
            </a:r>
          </a:p>
        </p:txBody>
      </p:sp>
      <p:sp>
        <p:nvSpPr>
          <p:cNvPr id="3" name="Content Placeholder 2"/>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sz="2800" b="1"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sz="2800" b="1" dirty="0">
                <a:latin typeface="Segoe UI Light" panose="020B0502040204020203" pitchFamily="34" charset="0"/>
                <a:cs typeface="Segoe UI Light" panose="020B0502040204020203" pitchFamily="34" charset="0"/>
              </a:rPr>
              <a:t>KPIs</a:t>
            </a:r>
            <a:endParaRPr lang="en-US" sz="2800" b="1"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800" b="1" dirty="0">
                <a:latin typeface="Segoe UI Light" panose="020B0502040204020203" pitchFamily="34" charset="0"/>
                <a:cs typeface="Segoe UI Light" panose="020B0502040204020203" pitchFamily="34" charset="0"/>
              </a:rPr>
              <a:t>Analysis report in different modules</a:t>
            </a:r>
            <a:endParaRPr lang="en-US" sz="2800" b="1"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800" b="1" dirty="0">
                <a:latin typeface="Segoe UI Light" panose="020B0502040204020203" pitchFamily="34" charset="0"/>
                <a:cs typeface="Segoe UI Light" panose="020B0502040204020203" pitchFamily="34" charset="0"/>
              </a:rPr>
              <a:t>Challenges and overcomes</a:t>
            </a:r>
            <a:endParaRPr lang="en-US" sz="2800" b="1"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800" b="1" dirty="0">
                <a:solidFill>
                  <a:schemeClr val="bg1"/>
                </a:solidFill>
                <a:latin typeface="Segoe UI Light" panose="020B0502040204020203" pitchFamily="34" charset="0"/>
                <a:cs typeface="Segoe UI Light" panose="020B0502040204020203" pitchFamily="34" charset="0"/>
              </a:rPr>
              <a:t>Summary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912" y="1327593"/>
            <a:ext cx="6700837" cy="1387031"/>
          </a:xfrm>
        </p:spPr>
        <p:txBody>
          <a:bodyPr/>
          <a:lstStyle/>
          <a:p>
            <a:r>
              <a:rPr lang="en-US" sz="8000" b="1" spc="600" dirty="0">
                <a:ln w="28575">
                  <a:noFill/>
                  <a:prstDash val="solid"/>
                </a:ln>
                <a:solidFill>
                  <a:schemeClr val="accent6">
                    <a:lumMod val="90000"/>
                  </a:schemeClr>
                </a:solidFill>
                <a:latin typeface="Algerian" panose="04020705040A02060702" pitchFamily="82" charset="0"/>
              </a:rPr>
              <a:t>THANK YOU</a:t>
            </a:r>
            <a:endParaRPr lang="en-US" sz="8000" dirty="0">
              <a:solidFill>
                <a:schemeClr val="accent6">
                  <a:lumMod val="90000"/>
                </a:schemeClr>
              </a:solidFill>
              <a:latin typeface="Algerian" panose="04020705040A02060702" pitchFamily="82" charset="0"/>
            </a:endParaRPr>
          </a:p>
        </p:txBody>
      </p:sp>
      <p:sp>
        <p:nvSpPr>
          <p:cNvPr id="3" name="Text Placeholder 2"/>
          <p:cNvSpPr>
            <a:spLocks noGrp="1"/>
          </p:cNvSpPr>
          <p:nvPr>
            <p:ph type="body" idx="1"/>
          </p:nvPr>
        </p:nvSpPr>
        <p:spPr>
          <a:xfrm>
            <a:off x="6655462" y="3285160"/>
            <a:ext cx="3651886" cy="1096707"/>
          </a:xfrm>
        </p:spPr>
        <p:txBody>
          <a:bodyPr/>
          <a:lstStyle/>
          <a:p>
            <a:pPr algn="l"/>
            <a:r>
              <a:rPr lang="en-US" dirty="0">
                <a:solidFill>
                  <a:schemeClr val="accent6">
                    <a:lumMod val="90000"/>
                  </a:schemeClr>
                </a:solidFill>
                <a:latin typeface="Amasis MT Pro Black" panose="02040A04050005020304" pitchFamily="18" charset="0"/>
                <a:cs typeface="Segoe UI Light" panose="020B0502040204020203" pitchFamily="34" charset="0"/>
              </a:rPr>
              <a:t>GROUP</a:t>
            </a:r>
            <a:r>
              <a:rPr lang="en-US" dirty="0">
                <a:latin typeface="Rockwell Extra Bold" panose="02060903040505020403" pitchFamily="18" charset="0"/>
                <a:cs typeface="Segoe UI Light" panose="020B0502040204020203" pitchFamily="34" charset="0"/>
              </a:rPr>
              <a:t>  </a:t>
            </a:r>
            <a:r>
              <a:rPr lang="en-US" dirty="0">
                <a:solidFill>
                  <a:schemeClr val="accent6">
                    <a:lumMod val="90000"/>
                  </a:schemeClr>
                </a:solidFill>
                <a:latin typeface="Amasis MT Pro Black" panose="02040A04050005020304" pitchFamily="18" charset="0"/>
                <a:cs typeface="Segoe UI Light" panose="020B0502040204020203" pitchFamily="34" charset="0"/>
              </a:rPr>
              <a:t>1</a:t>
            </a:r>
          </a:p>
        </p:txBody>
      </p:sp>
      <p:pic>
        <p:nvPicPr>
          <p:cNvPr id="4" name="Picture 3"/>
          <p:cNvPicPr>
            <a:picLocks noChangeAspect="1"/>
          </p:cNvPicPr>
          <p:nvPr/>
        </p:nvPicPr>
        <p:blipFill>
          <a:blip r:embed="rId2"/>
          <a:stretch>
            <a:fillRect/>
          </a:stretch>
        </p:blipFill>
        <p:spPr>
          <a:xfrm>
            <a:off x="476251" y="293178"/>
            <a:ext cx="3767137" cy="3767137"/>
          </a:xfrm>
          <a:prstGeom prst="flowChartConnector">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741" y="286608"/>
            <a:ext cx="6086855" cy="802958"/>
          </a:xfrm>
          <a:ln>
            <a:noFill/>
          </a:ln>
        </p:spPr>
        <p:txBody>
          <a:bodyPr/>
          <a:lstStyle/>
          <a:p>
            <a:pPr algn="ctr"/>
            <a:r>
              <a:rPr lang="en-US" sz="5400" dirty="0">
                <a:ln w="28575">
                  <a:noFill/>
                  <a:prstDash val="solid"/>
                </a:ln>
                <a:solidFill>
                  <a:schemeClr val="accent6">
                    <a:lumMod val="90000"/>
                  </a:schemeClr>
                </a:solidFill>
                <a:latin typeface="Algerian" panose="04020705040A02060702" pitchFamily="82" charset="0"/>
              </a:rPr>
              <a:t>INTRODUCTION</a:t>
            </a:r>
          </a:p>
        </p:txBody>
      </p:sp>
      <p:sp>
        <p:nvSpPr>
          <p:cNvPr id="9" name="Content Placeholder 8"/>
          <p:cNvSpPr>
            <a:spLocks noGrp="1"/>
          </p:cNvSpPr>
          <p:nvPr>
            <p:ph sz="half" idx="2"/>
          </p:nvPr>
        </p:nvSpPr>
        <p:spPr>
          <a:xfrm>
            <a:off x="901256" y="3099816"/>
            <a:ext cx="2953512" cy="2578608"/>
          </a:xfrm>
        </p:spPr>
        <p:txBody>
          <a:bodyPr/>
          <a:lstStyle/>
          <a:p>
            <a:r>
              <a:rPr lang="en-US" dirty="0">
                <a:latin typeface="Lucida Fax" panose="02060602050505020204" pitchFamily="18" charset="0"/>
              </a:rPr>
              <a:t>To evaluate loan offerings and terms.</a:t>
            </a:r>
          </a:p>
          <a:p>
            <a:r>
              <a:rPr lang="en-US" dirty="0">
                <a:latin typeface="Lucida Fax" panose="02060602050505020204" pitchFamily="18" charset="0"/>
              </a:rPr>
              <a:t>To assess the risk and benefits involved in securing a bank loan.</a:t>
            </a:r>
          </a:p>
          <a:p>
            <a:r>
              <a:rPr lang="en-US" dirty="0">
                <a:latin typeface="Lucida Fax" panose="02060602050505020204" pitchFamily="18" charset="0"/>
              </a:rPr>
              <a:t>To provide insights for informed borrowing decisions.</a:t>
            </a:r>
          </a:p>
        </p:txBody>
      </p:sp>
      <p:sp>
        <p:nvSpPr>
          <p:cNvPr id="10" name="Text Placeholder 9"/>
          <p:cNvSpPr>
            <a:spLocks noGrp="1"/>
          </p:cNvSpPr>
          <p:nvPr>
            <p:ph type="body" sz="quarter" idx="3"/>
          </p:nvPr>
        </p:nvSpPr>
        <p:spPr>
          <a:xfrm>
            <a:off x="4443413" y="2493168"/>
            <a:ext cx="2953512" cy="493776"/>
          </a:xfrm>
        </p:spPr>
        <p:txBody>
          <a:bodyPr/>
          <a:lstStyle/>
          <a:p>
            <a:r>
              <a:rPr lang="en-US" u="sng" dirty="0"/>
              <a:t>IMPORTANCE :</a:t>
            </a:r>
          </a:p>
        </p:txBody>
      </p:sp>
      <p:sp>
        <p:nvSpPr>
          <p:cNvPr id="11" name="Content Placeholder 10"/>
          <p:cNvSpPr>
            <a:spLocks noGrp="1"/>
          </p:cNvSpPr>
          <p:nvPr>
            <p:ph sz="quarter" idx="4"/>
          </p:nvPr>
        </p:nvSpPr>
        <p:spPr>
          <a:xfrm>
            <a:off x="4443413" y="3093529"/>
            <a:ext cx="3129343" cy="2935795"/>
          </a:xfrm>
        </p:spPr>
        <p:txBody>
          <a:bodyPr/>
          <a:lstStyle/>
          <a:p>
            <a:r>
              <a:rPr lang="en-US" dirty="0">
                <a:latin typeface="Lucida Fax" panose="02060602050505020204" pitchFamily="18" charset="0"/>
              </a:rPr>
              <a:t>Facilitates better financial planning and management.</a:t>
            </a:r>
          </a:p>
          <a:p>
            <a:r>
              <a:rPr lang="en-US" dirty="0">
                <a:latin typeface="Lucida Fax" panose="02060602050505020204" pitchFamily="18" charset="0"/>
              </a:rPr>
              <a:t>Helps in comparing different loan products effectively.</a:t>
            </a:r>
          </a:p>
          <a:p>
            <a:r>
              <a:rPr lang="en-US" dirty="0">
                <a:latin typeface="Lucida Fax" panose="02060602050505020204" pitchFamily="18" charset="0"/>
              </a:rPr>
              <a:t>Aids in understanding repayment structures and interest rates</a:t>
            </a:r>
          </a:p>
        </p:txBody>
      </p:sp>
      <p:sp>
        <p:nvSpPr>
          <p:cNvPr id="12" name="Text Placeholder 11"/>
          <p:cNvSpPr>
            <a:spLocks noGrp="1"/>
          </p:cNvSpPr>
          <p:nvPr>
            <p:ph type="body" sz="quarter" idx="13"/>
          </p:nvPr>
        </p:nvSpPr>
        <p:spPr>
          <a:xfrm>
            <a:off x="7802118" y="2493168"/>
            <a:ext cx="2953512" cy="493776"/>
          </a:xfrm>
        </p:spPr>
        <p:txBody>
          <a:bodyPr/>
          <a:lstStyle/>
          <a:p>
            <a:r>
              <a:rPr lang="en-US" u="sng" dirty="0"/>
              <a:t>SCOPE :</a:t>
            </a:r>
          </a:p>
        </p:txBody>
      </p:sp>
      <p:sp>
        <p:nvSpPr>
          <p:cNvPr id="13" name="Content Placeholder 12"/>
          <p:cNvSpPr>
            <a:spLocks noGrp="1"/>
          </p:cNvSpPr>
          <p:nvPr>
            <p:ph sz="quarter" idx="14"/>
          </p:nvPr>
        </p:nvSpPr>
        <p:spPr>
          <a:xfrm>
            <a:off x="7802117" y="3093529"/>
            <a:ext cx="3956495" cy="2935795"/>
          </a:xfrm>
        </p:spPr>
        <p:txBody>
          <a:bodyPr/>
          <a:lstStyle/>
          <a:p>
            <a:r>
              <a:rPr lang="en-US" sz="1800" b="0" i="0" dirty="0">
                <a:effectLst/>
                <a:latin typeface="Lucida Fax" panose="02060602050505020204" pitchFamily="18" charset="0"/>
              </a:rPr>
              <a:t>Overview of different types of bank loans home ownerships.</a:t>
            </a:r>
          </a:p>
          <a:p>
            <a:r>
              <a:rPr lang="en-US" sz="1800" b="0" i="0" dirty="0">
                <a:effectLst/>
                <a:latin typeface="Lucida Fax" panose="02060602050505020204" pitchFamily="18" charset="0"/>
              </a:rPr>
              <a:t>Key factors influencing loan approval and terms.</a:t>
            </a:r>
          </a:p>
          <a:p>
            <a:r>
              <a:rPr lang="en-US" sz="1800" b="0" i="0" dirty="0">
                <a:effectLst/>
                <a:latin typeface="Lucida Fax" panose="02060602050505020204" pitchFamily="18" charset="0"/>
              </a:rPr>
              <a:t>Analysis of loan structures.</a:t>
            </a:r>
          </a:p>
          <a:p>
            <a:r>
              <a:rPr lang="en-US" sz="1800" b="0" i="0" dirty="0">
                <a:effectLst/>
                <a:latin typeface="Lucida Fax" panose="02060602050505020204" pitchFamily="18" charset="0"/>
              </a:rPr>
              <a:t>Evaluation of credit scores and their impact.</a:t>
            </a:r>
          </a:p>
          <a:p>
            <a:r>
              <a:rPr lang="en-US" sz="1800" b="0" i="0" dirty="0">
                <a:effectLst/>
                <a:latin typeface="Lucida Fax" panose="02060602050505020204" pitchFamily="18" charset="0"/>
              </a:rPr>
              <a:t>Recommendations for borrowers.</a:t>
            </a:r>
          </a:p>
        </p:txBody>
      </p:sp>
      <p:sp>
        <p:nvSpPr>
          <p:cNvPr id="14" name="Subtitle 2"/>
          <p:cNvSpPr txBox="1"/>
          <p:nvPr/>
        </p:nvSpPr>
        <p:spPr>
          <a:xfrm>
            <a:off x="1085850" y="1443038"/>
            <a:ext cx="10072687" cy="94354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b="0" dirty="0">
                <a:latin typeface="Lucida Fax" panose="02060602050505020204" pitchFamily="18" charset="0"/>
              </a:rPr>
              <a:t>The </a:t>
            </a:r>
            <a:r>
              <a:rPr lang="en-US" sz="1800" dirty="0">
                <a:latin typeface="Lucida Fax" panose="02060602050505020204" pitchFamily="18" charset="0"/>
              </a:rPr>
              <a:t>Bank Loan Analysis</a:t>
            </a:r>
            <a:r>
              <a:rPr lang="en-US" sz="1800" b="0" dirty="0">
                <a:latin typeface="Lucida Fax" panose="02060602050505020204" pitchFamily="18" charset="0"/>
              </a:rPr>
              <a:t> project aims to examine loan transactions and customer data to enhance financial services. By leveraging a comprehensive dataset of loan applications and approvals, we seek to uncover valuable insights.</a:t>
            </a:r>
          </a:p>
        </p:txBody>
      </p:sp>
      <p:sp>
        <p:nvSpPr>
          <p:cNvPr id="17" name="Text Placeholder 16"/>
          <p:cNvSpPr>
            <a:spLocks noGrp="1"/>
          </p:cNvSpPr>
          <p:nvPr>
            <p:ph type="body" idx="1"/>
          </p:nvPr>
        </p:nvSpPr>
        <p:spPr>
          <a:xfrm>
            <a:off x="812769" y="2493168"/>
            <a:ext cx="3428047" cy="493776"/>
          </a:xfrm>
        </p:spPr>
        <p:txBody>
          <a:bodyPr/>
          <a:lstStyle/>
          <a:p>
            <a:r>
              <a:rPr lang="en-US" u="sng" dirty="0"/>
              <a:t>PURPOSE OF ANALYSIS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403" y="566928"/>
            <a:ext cx="9087239" cy="612834"/>
          </a:xfrm>
        </p:spPr>
        <p:txBody>
          <a:bodyPr>
            <a:normAutofit fontScale="90000"/>
          </a:bodyPr>
          <a:lstStyle/>
          <a:p>
            <a:r>
              <a:rPr lang="en-US" dirty="0">
                <a:ln w="28575">
                  <a:noFill/>
                  <a:prstDash val="solid"/>
                </a:ln>
                <a:solidFill>
                  <a:schemeClr val="accent6">
                    <a:lumMod val="90000"/>
                  </a:schemeClr>
                </a:solidFill>
                <a:latin typeface="Algerian" panose="04020705040A02060702" pitchFamily="82" charset="0"/>
              </a:rPr>
              <a:t>Year wise Loan Status</a:t>
            </a:r>
            <a:endParaRPr lang="en-IN" dirty="0">
              <a:solidFill>
                <a:schemeClr val="accent6">
                  <a:lumMod val="50000"/>
                </a:schemeClr>
              </a:solidFill>
            </a:endParaRPr>
          </a:p>
        </p:txBody>
      </p:sp>
      <p:sp>
        <p:nvSpPr>
          <p:cNvPr id="3" name="Content Placeholder 2"/>
          <p:cNvSpPr>
            <a:spLocks noGrp="1"/>
          </p:cNvSpPr>
          <p:nvPr>
            <p:ph sz="half" idx="1"/>
          </p:nvPr>
        </p:nvSpPr>
        <p:spPr>
          <a:xfrm>
            <a:off x="850392" y="2137763"/>
            <a:ext cx="3939074" cy="2582473"/>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As we have the data for the year       2007 to 2011, here we can see the loan amount was less compared to in 2011 i.e. 260.51m and in 2007 it was 2.22m.</a:t>
            </a:r>
          </a:p>
          <a:p>
            <a:r>
              <a:rPr lang="en-US" sz="2000" dirty="0">
                <a:latin typeface="Calibri" panose="020F0502020204030204" pitchFamily="34" charset="0"/>
                <a:ea typeface="Calibri" panose="020F0502020204030204" pitchFamily="34" charset="0"/>
                <a:cs typeface="Calibri" panose="020F0502020204030204" pitchFamily="34" charset="0"/>
              </a:rPr>
              <a:t>As the trends changes the amount was also increased.</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4777274" y="1604865"/>
            <a:ext cx="7305870" cy="4859943"/>
          </a:xfrm>
        </p:spPr>
        <p:txBody>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Analysis</a:t>
            </a:r>
          </a:p>
          <a:p>
            <a:r>
              <a:rPr lang="en-US" sz="2000" dirty="0">
                <a:latin typeface="Calibri" panose="020F0502020204030204" pitchFamily="34" charset="0"/>
                <a:ea typeface="Calibri" panose="020F0502020204030204" pitchFamily="34" charset="0"/>
                <a:cs typeface="Calibri" panose="020F0502020204030204" pitchFamily="34" charset="0"/>
              </a:rPr>
              <a:t>Trends Over Time: Analyze how each KPI has changed year over year.</a:t>
            </a:r>
          </a:p>
          <a:p>
            <a:r>
              <a:rPr lang="en-US" sz="2000" dirty="0">
                <a:latin typeface="Calibri" panose="020F0502020204030204" pitchFamily="34" charset="0"/>
                <a:ea typeface="Calibri" panose="020F0502020204030204" pitchFamily="34" charset="0"/>
                <a:cs typeface="Calibri" panose="020F0502020204030204" pitchFamily="34" charset="0"/>
              </a:rPr>
              <a:t>Risk Assessment: Pay attention to default and delinquency rates to assess the overall health of the loan portfolio.</a:t>
            </a:r>
          </a:p>
          <a:p>
            <a:r>
              <a:rPr lang="en-US" sz="2000" dirty="0">
                <a:latin typeface="Calibri" panose="020F0502020204030204" pitchFamily="34" charset="0"/>
                <a:ea typeface="Calibri" panose="020F0502020204030204" pitchFamily="34" charset="0"/>
                <a:cs typeface="Calibri" panose="020F0502020204030204" pitchFamily="34" charset="0"/>
              </a:rPr>
              <a:t>Operational Efficiency: Examine approval rates and cost of risk to evaluate operational effectiveness.</a:t>
            </a:r>
          </a:p>
          <a:p>
            <a:r>
              <a:rPr lang="en-US" sz="2000" dirty="0">
                <a:latin typeface="Calibri" panose="020F0502020204030204" pitchFamily="34" charset="0"/>
                <a:ea typeface="Calibri" panose="020F0502020204030204" pitchFamily="34" charset="0"/>
                <a:cs typeface="Calibri" panose="020F0502020204030204" pitchFamily="34" charset="0"/>
              </a:rPr>
              <a:t>Market Position: Use net loan growth and loan-to-deposit ratio to assess market competitiveness.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294A09A9-5501-47C1-A89A-A340965A2BE2}" type="slidenum">
              <a:rPr lang="en-US" smtClean="0"/>
              <a:t>4</a:t>
            </a:fld>
            <a:endParaRPr lang="en-US" dirty="0"/>
          </a:p>
        </p:txBody>
      </p:sp>
      <p:cxnSp>
        <p:nvCxnSpPr>
          <p:cNvPr id="7" name="Straight Connector 6">
            <a:extLst>
              <a:ext uri="{FF2B5EF4-FFF2-40B4-BE49-F238E27FC236}">
                <a16:creationId xmlns:a16="http://schemas.microsoft.com/office/drawing/2014/main" id="{70D306FC-3A80-CDE1-0E22-121ED211D285}"/>
              </a:ext>
            </a:extLst>
          </p:cNvPr>
          <p:cNvCxnSpPr>
            <a:cxnSpLocks/>
          </p:cNvCxnSpPr>
          <p:nvPr/>
        </p:nvCxnSpPr>
        <p:spPr>
          <a:xfrm flipH="1">
            <a:off x="4789466" y="2284412"/>
            <a:ext cx="12192" cy="209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51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088" y="1403861"/>
            <a:ext cx="7735824" cy="1133857"/>
          </a:xfrm>
        </p:spPr>
        <p:txBody>
          <a:bodyPr/>
          <a:lstStyle/>
          <a:p>
            <a:r>
              <a:rPr lang="en-US" sz="3200" dirty="0">
                <a:ln w="28575">
                  <a:noFill/>
                  <a:prstDash val="solid"/>
                </a:ln>
                <a:solidFill>
                  <a:schemeClr val="accent6">
                    <a:lumMod val="90000"/>
                  </a:schemeClr>
                </a:solidFill>
                <a:latin typeface="Algerian" panose="04020705040A02060702" pitchFamily="82" charset="0"/>
              </a:rPr>
              <a:t>Grade</a:t>
            </a:r>
            <a:r>
              <a:rPr lang="en-US" sz="3600" dirty="0">
                <a:solidFill>
                  <a:schemeClr val="accent6">
                    <a:lumMod val="75000"/>
                  </a:schemeClr>
                </a:solidFill>
              </a:rPr>
              <a:t> </a:t>
            </a:r>
            <a:r>
              <a:rPr lang="en-US" sz="3200" dirty="0">
                <a:ln w="28575">
                  <a:noFill/>
                  <a:prstDash val="solid"/>
                </a:ln>
                <a:solidFill>
                  <a:schemeClr val="accent6">
                    <a:lumMod val="90000"/>
                  </a:schemeClr>
                </a:solidFill>
                <a:latin typeface="Algerian" panose="04020705040A02060702" pitchFamily="82" charset="0"/>
              </a:rPr>
              <a:t>and sub grade wise revolving balance</a:t>
            </a:r>
            <a:endParaRPr lang="en-IN" sz="3200" dirty="0">
              <a:ln w="28575">
                <a:noFill/>
                <a:prstDash val="solid"/>
              </a:ln>
              <a:solidFill>
                <a:schemeClr val="accent6">
                  <a:lumMod val="90000"/>
                </a:schemeClr>
              </a:solidFill>
              <a:latin typeface="Algerian" panose="04020705040A02060702" pitchFamily="82" charset="0"/>
            </a:endParaRPr>
          </a:p>
        </p:txBody>
      </p:sp>
      <p:sp>
        <p:nvSpPr>
          <p:cNvPr id="3" name="Subtitle 2"/>
          <p:cNvSpPr>
            <a:spLocks noGrp="1"/>
          </p:cNvSpPr>
          <p:nvPr>
            <p:ph type="subTitle" idx="1"/>
          </p:nvPr>
        </p:nvSpPr>
        <p:spPr>
          <a:xfrm>
            <a:off x="2228088" y="3685031"/>
            <a:ext cx="7735824" cy="2232689"/>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Key Components for Analysis</a:t>
            </a:r>
          </a:p>
          <a:p>
            <a:r>
              <a:rPr lang="en-US" b="1" dirty="0">
                <a:latin typeface="Calibri" panose="020F0502020204030204" pitchFamily="34" charset="0"/>
                <a:ea typeface="Calibri" panose="020F0502020204030204" pitchFamily="34" charset="0"/>
                <a:cs typeface="Calibri" panose="020F0502020204030204" pitchFamily="34" charset="0"/>
              </a:rPr>
              <a:t>Loan Grades: Define the grading system used (e.g., A, B, C, D, F) based on creditworthiness.</a:t>
            </a:r>
          </a:p>
          <a:p>
            <a:r>
              <a:rPr lang="en-US" b="1" dirty="0">
                <a:latin typeface="Calibri" panose="020F0502020204030204" pitchFamily="34" charset="0"/>
                <a:ea typeface="Calibri" panose="020F0502020204030204" pitchFamily="34" charset="0"/>
                <a:cs typeface="Calibri" panose="020F0502020204030204" pitchFamily="34" charset="0"/>
              </a:rPr>
              <a:t>Sub-Grades: Further classify each grade into sub-grades (e.g., A1, A2, B1, B2).</a:t>
            </a:r>
          </a:p>
          <a:p>
            <a:r>
              <a:rPr lang="en-US" b="1" dirty="0">
                <a:latin typeface="Calibri" panose="020F0502020204030204" pitchFamily="34" charset="0"/>
                <a:ea typeface="Calibri" panose="020F0502020204030204" pitchFamily="34" charset="0"/>
                <a:cs typeface="Calibri" panose="020F0502020204030204" pitchFamily="34" charset="0"/>
              </a:rPr>
              <a:t>Revolving Balances: Track the outstanding balances of loans within each grade and sub-grade.</a:t>
            </a: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56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6192" y="310551"/>
            <a:ext cx="8878824" cy="1225641"/>
          </a:xfrm>
          <a:ln>
            <a:noFill/>
          </a:ln>
        </p:spPr>
        <p:txBody>
          <a:bodyPr/>
          <a:lstStyle/>
          <a:p>
            <a:pPr algn="ctr"/>
            <a:r>
              <a:rPr lang="en-US" sz="2800" dirty="0">
                <a:ln w="28575">
                  <a:noFill/>
                  <a:prstDash val="solid"/>
                </a:ln>
                <a:solidFill>
                  <a:schemeClr val="accent6">
                    <a:lumMod val="90000"/>
                  </a:schemeClr>
                </a:solidFill>
                <a:latin typeface="Algerian" panose="04020705040A02060702" pitchFamily="82" charset="0"/>
              </a:rPr>
              <a:t>Total payment for verified status v/s total payment for Non verified status</a:t>
            </a:r>
            <a:endParaRPr lang="en-IN" sz="2800" dirty="0">
              <a:ln w="28575">
                <a:noFill/>
                <a:prstDash val="solid"/>
              </a:ln>
              <a:solidFill>
                <a:schemeClr val="accent6">
                  <a:lumMod val="90000"/>
                </a:schemeClr>
              </a:solidFill>
              <a:latin typeface="Algerian" panose="04020705040A02060702" pitchFamily="82" charset="0"/>
            </a:endParaRPr>
          </a:p>
        </p:txBody>
      </p:sp>
      <p:sp>
        <p:nvSpPr>
          <p:cNvPr id="5" name="Text Placeholder 4"/>
          <p:cNvSpPr>
            <a:spLocks noGrp="1"/>
          </p:cNvSpPr>
          <p:nvPr>
            <p:ph type="body" idx="1"/>
          </p:nvPr>
        </p:nvSpPr>
        <p:spPr/>
        <p:txBody>
          <a:bodyPr/>
          <a:lstStyle/>
          <a:p>
            <a:r>
              <a:rPr lang="en-US" dirty="0"/>
              <a:t>Verified status :-</a:t>
            </a:r>
            <a:endParaRPr lang="en-IN" dirty="0"/>
          </a:p>
        </p:txBody>
      </p:sp>
      <p:sp>
        <p:nvSpPr>
          <p:cNvPr id="6" name="Content Placeholder 5"/>
          <p:cNvSpPr>
            <a:spLocks noGrp="1"/>
          </p:cNvSpPr>
          <p:nvPr>
            <p:ph sz="half" idx="2"/>
          </p:nvPr>
        </p:nvSpPr>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Verified Status</a:t>
            </a:r>
            <a:r>
              <a:rPr lang="en-US" sz="2000" dirty="0">
                <a:latin typeface="Calibri" panose="020F0502020204030204" pitchFamily="34" charset="0"/>
                <a:ea typeface="Calibri" panose="020F0502020204030204" pitchFamily="34" charset="0"/>
                <a:cs typeface="Calibri" panose="020F0502020204030204" pitchFamily="34" charset="0"/>
              </a:rPr>
              <a:t>: Payments that have been confirmed or validated.</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Higher Payments from Verified Accounts</a:t>
            </a:r>
            <a:r>
              <a:rPr lang="en-US" sz="2000" dirty="0">
                <a:latin typeface="Calibri" panose="020F0502020204030204" pitchFamily="34" charset="0"/>
                <a:ea typeface="Calibri" panose="020F0502020204030204" pitchFamily="34" charset="0"/>
                <a:cs typeface="Calibri" panose="020F0502020204030204" pitchFamily="34" charset="0"/>
              </a:rPr>
              <a:t>: If verified accounts consistently show higher payments, this may indicate stronger creditworthiness.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6"/>
          <p:cNvSpPr>
            <a:spLocks noGrp="1"/>
          </p:cNvSpPr>
          <p:nvPr>
            <p:ph type="body" sz="quarter" idx="3"/>
          </p:nvPr>
        </p:nvSpPr>
        <p:spPr/>
        <p:txBody>
          <a:bodyPr/>
          <a:lstStyle/>
          <a:p>
            <a:r>
              <a:rPr lang="en-US" dirty="0"/>
              <a:t>Non verified status :-</a:t>
            </a:r>
            <a:endParaRPr lang="en-IN" dirty="0"/>
          </a:p>
        </p:txBody>
      </p:sp>
      <p:sp>
        <p:nvSpPr>
          <p:cNvPr id="8" name="Content Placeholder 7"/>
          <p:cNvSpPr>
            <a:spLocks noGrp="1"/>
          </p:cNvSpPr>
          <p:nvPr>
            <p:ph sz="quarter" idx="4"/>
          </p:nvPr>
        </p:nvSpPr>
        <p:spPr>
          <a:xfrm>
            <a:off x="5541264" y="2743199"/>
            <a:ext cx="3962954" cy="2708031"/>
          </a:xfrm>
        </p:spPr>
        <p:txBody>
          <a:bodyPr/>
          <a:lstStyle/>
          <a:p>
            <a:r>
              <a:rPr lang="en-US" sz="2000" b="1" dirty="0">
                <a:latin typeface="Calibri" panose="020F0502020204030204" pitchFamily="34" charset="0"/>
                <a:ea typeface="Calibri" panose="020F0502020204030204" pitchFamily="34" charset="0"/>
                <a:cs typeface="Calibri" panose="020F0502020204030204" pitchFamily="34" charset="0"/>
              </a:rPr>
              <a:t>Non-Verified Status</a:t>
            </a:r>
            <a:r>
              <a:rPr lang="en-US" sz="2000" dirty="0">
                <a:latin typeface="Calibri" panose="020F0502020204030204" pitchFamily="34" charset="0"/>
                <a:ea typeface="Calibri" panose="020F0502020204030204" pitchFamily="34" charset="0"/>
                <a:cs typeface="Calibri" panose="020F0502020204030204" pitchFamily="34" charset="0"/>
              </a:rPr>
              <a:t>: Payments that have not been confirmed or validated.</a:t>
            </a:r>
          </a:p>
          <a:p>
            <a:r>
              <a:rPr lang="en-US" sz="2000" b="1" dirty="0">
                <a:latin typeface="Calibri" panose="020F0502020204030204" pitchFamily="34" charset="0"/>
                <a:ea typeface="Calibri" panose="020F0502020204030204" pitchFamily="34" charset="0"/>
                <a:cs typeface="Calibri" panose="020F0502020204030204" pitchFamily="34" charset="0"/>
              </a:rPr>
              <a:t>Concerns with Non-Verified Accounts</a:t>
            </a:r>
            <a:r>
              <a:rPr lang="en-US" sz="2000" dirty="0">
                <a:latin typeface="Calibri" panose="020F0502020204030204" pitchFamily="34" charset="0"/>
                <a:ea typeface="Calibri" panose="020F0502020204030204" pitchFamily="34" charset="0"/>
                <a:cs typeface="Calibri" panose="020F0502020204030204" pitchFamily="34" charset="0"/>
              </a:rPr>
              <a:t>: A significant amount  of total payments coming from non-verified accounts could point to potential risks and the need for better verification processes.</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F53A540A-C211-9C30-DB11-C6CB4D3A9BAD}"/>
              </a:ext>
            </a:extLst>
          </p:cNvPr>
          <p:cNvCxnSpPr>
            <a:cxnSpLocks/>
          </p:cNvCxnSpPr>
          <p:nvPr/>
        </p:nvCxnSpPr>
        <p:spPr>
          <a:xfrm>
            <a:off x="5277987" y="2743199"/>
            <a:ext cx="0" cy="226012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17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710" y="541432"/>
            <a:ext cx="8878824" cy="1069848"/>
          </a:xfrm>
        </p:spPr>
        <p:txBody>
          <a:bodyPr/>
          <a:lstStyle/>
          <a:p>
            <a:pPr algn="ctr"/>
            <a:r>
              <a:rPr lang="en-US" dirty="0">
                <a:ln w="28575">
                  <a:noFill/>
                  <a:prstDash val="solid"/>
                </a:ln>
                <a:solidFill>
                  <a:schemeClr val="accent6">
                    <a:lumMod val="90000"/>
                  </a:schemeClr>
                </a:solidFill>
                <a:latin typeface="Algerian" panose="04020705040A02060702" pitchFamily="82" charset="0"/>
              </a:rPr>
              <a:t>MONTH WISE LOAN STATUS</a:t>
            </a:r>
            <a:endParaRPr lang="en-IN" dirty="0">
              <a:ln w="28575">
                <a:noFill/>
                <a:prstDash val="solid"/>
              </a:ln>
              <a:solidFill>
                <a:schemeClr val="accent6">
                  <a:lumMod val="90000"/>
                </a:schemeClr>
              </a:solidFill>
              <a:latin typeface="Algerian" panose="04020705040A02060702" pitchFamily="82" charset="0"/>
            </a:endParaRPr>
          </a:p>
        </p:txBody>
      </p:sp>
      <p:sp>
        <p:nvSpPr>
          <p:cNvPr id="8" name="Slide Number Placeholder 7"/>
          <p:cNvSpPr>
            <a:spLocks noGrp="1"/>
          </p:cNvSpPr>
          <p:nvPr>
            <p:ph type="sldNum" sz="quarter" idx="12"/>
          </p:nvPr>
        </p:nvSpPr>
        <p:spPr/>
        <p:txBody>
          <a:bodyPr/>
          <a:lstStyle/>
          <a:p>
            <a:fld id="{294A09A9-5501-47C1-A89A-A340965A2BE2}" type="slidenum">
              <a:rPr lang="en-US" smtClean="0"/>
              <a:t>7</a:t>
            </a:fld>
            <a:endParaRPr lang="en-US" dirty="0"/>
          </a:p>
        </p:txBody>
      </p:sp>
      <p:sp>
        <p:nvSpPr>
          <p:cNvPr id="9" name="TextBox 8"/>
          <p:cNvSpPr txBox="1"/>
          <p:nvPr/>
        </p:nvSpPr>
        <p:spPr>
          <a:xfrm>
            <a:off x="850392" y="1978269"/>
            <a:ext cx="11341608" cy="1200329"/>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Overview:-</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analysis covers loan performance metrics from January 2008 to December 2015, focusing on total loan originations, outstanding balances, delinquency rates, default rates, and payments received. This period includes significant economic events that influenced lending practices and borrower behavior.</a:t>
            </a:r>
          </a:p>
        </p:txBody>
      </p:sp>
      <p:sp>
        <p:nvSpPr>
          <p:cNvPr id="10" name="TextBox 9"/>
          <p:cNvSpPr txBox="1"/>
          <p:nvPr/>
        </p:nvSpPr>
        <p:spPr>
          <a:xfrm>
            <a:off x="850392" y="3912577"/>
            <a:ext cx="10904923" cy="1200329"/>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analysis from 2008 to 2015 indicates a robust recovery in the lending market, with growing loan originations and payments, alongside decreasing delinquency and default rates. Strategic adjustments based on these insights can further enhance loan portfolio performance and risk management practices.</a:t>
            </a:r>
          </a:p>
        </p:txBody>
      </p:sp>
    </p:spTree>
    <p:extLst>
      <p:ext uri="{BB962C8B-B14F-4D97-AF65-F5344CB8AC3E}">
        <p14:creationId xmlns:p14="http://schemas.microsoft.com/office/powerpoint/2010/main" val="265735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a:ln w="28575">
                  <a:noFill/>
                  <a:prstDash val="solid"/>
                </a:ln>
                <a:solidFill>
                  <a:schemeClr val="accent6">
                    <a:lumMod val="90000"/>
                  </a:schemeClr>
                </a:solidFill>
                <a:latin typeface="Algerian" panose="04020705040A02060702" pitchFamily="82" charset="0"/>
              </a:rPr>
              <a:t>Homeownership and last payment date status </a:t>
            </a:r>
            <a:endParaRPr lang="en-IN" dirty="0">
              <a:ln w="28575">
                <a:noFill/>
                <a:prstDash val="solid"/>
              </a:ln>
              <a:solidFill>
                <a:schemeClr val="accent6">
                  <a:lumMod val="90000"/>
                </a:schemeClr>
              </a:solidFill>
              <a:latin typeface="Algerian" panose="04020705040A02060702" pitchFamily="82" charset="0"/>
            </a:endParaRPr>
          </a:p>
        </p:txBody>
      </p:sp>
      <p:sp>
        <p:nvSpPr>
          <p:cNvPr id="8" name="Slide Number Placeholder 7"/>
          <p:cNvSpPr>
            <a:spLocks noGrp="1"/>
          </p:cNvSpPr>
          <p:nvPr>
            <p:ph type="sldNum" sz="quarter" idx="12"/>
          </p:nvPr>
        </p:nvSpPr>
        <p:spPr/>
        <p:txBody>
          <a:bodyPr/>
          <a:lstStyle/>
          <a:p>
            <a:fld id="{294A09A9-5501-47C1-A89A-A340965A2BE2}" type="slidenum">
              <a:rPr lang="en-US" smtClean="0"/>
              <a:t>8</a:t>
            </a:fld>
            <a:endParaRPr lang="en-US" dirty="0"/>
          </a:p>
        </p:txBody>
      </p:sp>
      <p:sp>
        <p:nvSpPr>
          <p:cNvPr id="10" name="TextBox 9"/>
          <p:cNvSpPr txBox="1"/>
          <p:nvPr/>
        </p:nvSpPr>
        <p:spPr>
          <a:xfrm>
            <a:off x="1230923" y="2540977"/>
            <a:ext cx="10577146" cy="3139321"/>
          </a:xfrm>
          <a:prstGeom prst="rect">
            <a:avLst/>
          </a:prstGeom>
          <a:noFill/>
        </p:spPr>
        <p:txBody>
          <a:bodyPr wrap="square" rtlCol="0">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graph shows the number of homeownerships over the years from 2008 to 2016, based on the last payment date. Here’s a summary of the key points:</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Steady Growth Until 2013</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There is a significant rise in homeownership counts from 2008 to 2013.</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count starts at 70 in 2008, growing to 4,501 in 2013, peaking in 2014.</a:t>
            </a:r>
          </a:p>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Peak in 2014</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peak occurs between 2013 and 2014, with a count of 4,501 in 2013 and a slight drop to 4,424 in 2014.</a:t>
            </a:r>
          </a:p>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Sharp Decline After 2014</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After 2014, the homeownership numbers drastically decrease.</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count drops to 1,063 by 2015 and further to 780 by 2016.</a:t>
            </a:r>
          </a:p>
        </p:txBody>
      </p:sp>
    </p:spTree>
    <p:extLst>
      <p:ext uri="{BB962C8B-B14F-4D97-AF65-F5344CB8AC3E}">
        <p14:creationId xmlns:p14="http://schemas.microsoft.com/office/powerpoint/2010/main" val="182875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n w="28575">
                  <a:noFill/>
                  <a:prstDash val="solid"/>
                </a:ln>
                <a:solidFill>
                  <a:schemeClr val="accent6">
                    <a:lumMod val="90000"/>
                  </a:schemeClr>
                </a:solidFill>
                <a:latin typeface="Algerian" panose="04020705040A02060702" pitchFamily="82" charset="0"/>
              </a:rPr>
              <a:t>Kpi</a:t>
            </a:r>
            <a:r>
              <a:rPr lang="en-US" dirty="0">
                <a:ln w="28575">
                  <a:noFill/>
                  <a:prstDash val="solid"/>
                </a:ln>
                <a:solidFill>
                  <a:schemeClr val="accent6">
                    <a:lumMod val="90000"/>
                  </a:schemeClr>
                </a:solidFill>
                <a:latin typeface="Algerian" panose="04020705040A02060702" pitchFamily="82" charset="0"/>
              </a:rPr>
              <a:t> cards</a:t>
            </a:r>
            <a:endParaRPr lang="en-IN" dirty="0">
              <a:ln w="28575">
                <a:noFill/>
                <a:prstDash val="solid"/>
              </a:ln>
              <a:solidFill>
                <a:schemeClr val="accent6">
                  <a:lumMod val="90000"/>
                </a:schemeClr>
              </a:solidFill>
              <a:latin typeface="Algerian" panose="04020705040A02060702" pitchFamily="82" charset="0"/>
            </a:endParaRPr>
          </a:p>
        </p:txBody>
      </p:sp>
      <p:sp>
        <p:nvSpPr>
          <p:cNvPr id="4" name="Text Placeholder 3"/>
          <p:cNvSpPr>
            <a:spLocks noGrp="1"/>
          </p:cNvSpPr>
          <p:nvPr>
            <p:ph type="body" sz="quarter" idx="12"/>
          </p:nvPr>
        </p:nvSpPr>
        <p:spPr/>
        <p:txBody>
          <a:bodyPr/>
          <a:lstStyle/>
          <a:p>
            <a:r>
              <a:rPr lang="en-US" dirty="0"/>
              <a:t>Total loan</a:t>
            </a:r>
            <a:endParaRPr lang="en-IN" dirty="0"/>
          </a:p>
        </p:txBody>
      </p:sp>
      <p:sp>
        <p:nvSpPr>
          <p:cNvPr id="6" name="Text Placeholder 5"/>
          <p:cNvSpPr>
            <a:spLocks noGrp="1"/>
          </p:cNvSpPr>
          <p:nvPr>
            <p:ph type="body" sz="quarter" idx="14"/>
          </p:nvPr>
        </p:nvSpPr>
        <p:spPr/>
        <p:txBody>
          <a:bodyPr/>
          <a:lstStyle/>
          <a:p>
            <a:r>
              <a:rPr lang="en-US" dirty="0"/>
              <a:t>Total Customers</a:t>
            </a:r>
            <a:endParaRPr lang="en-IN" dirty="0"/>
          </a:p>
        </p:txBody>
      </p:sp>
      <p:sp>
        <p:nvSpPr>
          <p:cNvPr id="8" name="Text Placeholder 7"/>
          <p:cNvSpPr>
            <a:spLocks noGrp="1"/>
          </p:cNvSpPr>
          <p:nvPr>
            <p:ph type="body" sz="quarter" idx="16"/>
          </p:nvPr>
        </p:nvSpPr>
        <p:spPr/>
        <p:txBody>
          <a:bodyPr/>
          <a:lstStyle/>
          <a:p>
            <a:r>
              <a:rPr lang="en-US" dirty="0"/>
              <a:t>Total Fund</a:t>
            </a:r>
            <a:endParaRPr lang="en-IN" dirty="0"/>
          </a:p>
        </p:txBody>
      </p:sp>
      <p:sp>
        <p:nvSpPr>
          <p:cNvPr id="10" name="Text Placeholder 9"/>
          <p:cNvSpPr>
            <a:spLocks noGrp="1"/>
          </p:cNvSpPr>
          <p:nvPr>
            <p:ph type="body" sz="quarter" idx="18"/>
          </p:nvPr>
        </p:nvSpPr>
        <p:spPr/>
        <p:txBody>
          <a:bodyPr/>
          <a:lstStyle/>
          <a:p>
            <a:r>
              <a:rPr lang="en-US" dirty="0"/>
              <a:t>Total </a:t>
            </a:r>
            <a:r>
              <a:rPr lang="en-US" dirty="0" err="1"/>
              <a:t>Revol</a:t>
            </a:r>
            <a:r>
              <a:rPr lang="en-US" dirty="0"/>
              <a:t> Balance</a:t>
            </a:r>
            <a:endParaRPr lang="en-IN" dirty="0"/>
          </a:p>
        </p:txBody>
      </p:sp>
      <p:sp>
        <p:nvSpPr>
          <p:cNvPr id="12" name="Text Placeholder 11"/>
          <p:cNvSpPr>
            <a:spLocks noGrp="1"/>
          </p:cNvSpPr>
          <p:nvPr>
            <p:ph type="body" sz="quarter" idx="20"/>
          </p:nvPr>
        </p:nvSpPr>
        <p:spPr/>
        <p:txBody>
          <a:bodyPr/>
          <a:lstStyle/>
          <a:p>
            <a:r>
              <a:rPr lang="en-US" dirty="0"/>
              <a:t>Average Interest</a:t>
            </a:r>
            <a:endParaRPr lang="en-IN" dirty="0"/>
          </a:p>
        </p:txBody>
      </p:sp>
      <p:sp>
        <p:nvSpPr>
          <p:cNvPr id="15" name="Rounded Rectangle 14"/>
          <p:cNvSpPr/>
          <p:nvPr/>
        </p:nvSpPr>
        <p:spPr>
          <a:xfrm>
            <a:off x="5047488" y="3523055"/>
            <a:ext cx="1949186" cy="17689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434.81 M</a:t>
            </a:r>
            <a:endParaRPr lang="en-IN" sz="3200" b="1" dirty="0">
              <a:solidFill>
                <a:schemeClr val="bg1"/>
              </a:solidFill>
            </a:endParaRPr>
          </a:p>
        </p:txBody>
      </p:sp>
      <p:sp>
        <p:nvSpPr>
          <p:cNvPr id="16" name="Rounded Rectangle 15"/>
          <p:cNvSpPr/>
          <p:nvPr/>
        </p:nvSpPr>
        <p:spPr>
          <a:xfrm>
            <a:off x="7306349" y="3518890"/>
            <a:ext cx="1831061" cy="172671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531.51 M</a:t>
            </a:r>
            <a:endParaRPr lang="en-IN" sz="3200" b="1" dirty="0">
              <a:solidFill>
                <a:schemeClr val="bg1"/>
              </a:solidFill>
            </a:endParaRPr>
          </a:p>
        </p:txBody>
      </p:sp>
      <p:sp>
        <p:nvSpPr>
          <p:cNvPr id="17" name="Rounded Rectangle 16"/>
          <p:cNvSpPr/>
          <p:nvPr/>
        </p:nvSpPr>
        <p:spPr>
          <a:xfrm>
            <a:off x="810192" y="3518890"/>
            <a:ext cx="1949186" cy="17689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445.60 M</a:t>
            </a:r>
            <a:endParaRPr lang="en-IN" sz="2800" b="1" dirty="0">
              <a:solidFill>
                <a:schemeClr val="bg1"/>
              </a:solidFill>
            </a:endParaRPr>
          </a:p>
        </p:txBody>
      </p:sp>
      <p:sp>
        <p:nvSpPr>
          <p:cNvPr id="18" name="Rounded Rectangle 17"/>
          <p:cNvSpPr/>
          <p:nvPr/>
        </p:nvSpPr>
        <p:spPr>
          <a:xfrm>
            <a:off x="2928840" y="3518890"/>
            <a:ext cx="1949186" cy="17689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39,717</a:t>
            </a:r>
            <a:endParaRPr lang="en-IN" sz="3200" b="1" dirty="0">
              <a:solidFill>
                <a:schemeClr val="bg1"/>
              </a:solidFill>
            </a:endParaRPr>
          </a:p>
        </p:txBody>
      </p:sp>
      <p:sp>
        <p:nvSpPr>
          <p:cNvPr id="23" name="Rounded Rectangle 22"/>
          <p:cNvSpPr/>
          <p:nvPr/>
        </p:nvSpPr>
        <p:spPr>
          <a:xfrm>
            <a:off x="9506147" y="3540023"/>
            <a:ext cx="1831061" cy="172671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12.02 %</a:t>
            </a:r>
            <a:endParaRPr lang="en-IN" sz="3200" b="1" dirty="0">
              <a:solidFill>
                <a:schemeClr val="bg1"/>
              </a:solidFill>
            </a:endParaRPr>
          </a:p>
        </p:txBody>
      </p:sp>
    </p:spTree>
    <p:extLst>
      <p:ext uri="{BB962C8B-B14F-4D97-AF65-F5344CB8AC3E}">
        <p14:creationId xmlns:p14="http://schemas.microsoft.com/office/powerpoint/2010/main" val="204312598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datastoreItem>
</file>

<file path=customXml/itemProps2.xml><?xml version="1.0" encoding="utf-8"?>
<ds:datastoreItem xmlns:ds="http://schemas.openxmlformats.org/officeDocument/2006/customXml" ds:itemID="{4F1F1912-3146-44AF-A389-9E8B77BB3688}">
  <ds:schemaRefs/>
</ds:datastoreItem>
</file>

<file path=customXml/itemProps3.xml><?xml version="1.0" encoding="utf-8"?>
<ds:datastoreItem xmlns:ds="http://schemas.openxmlformats.org/officeDocument/2006/customXml" ds:itemID="{F8B8ECF1-2A9D-464C-AFE8-2B3295D0BF97}">
  <ds:schemaRefs>
    <ds:schemaRef ds:uri="http://purl.org/dc/terms/"/>
    <ds:schemaRef ds:uri="http://schemas.microsoft.com/office/2006/metadata/properties"/>
    <ds:schemaRef ds:uri="http://schemas.microsoft.com/sharepoint/v3"/>
    <ds:schemaRef ds:uri="http://schemas.microsoft.com/office/2006/documentManagement/types"/>
    <ds:schemaRef ds:uri="http://purl.org/dc/elements/1.1/"/>
    <ds:schemaRef ds:uri="230e9df3-be65-4c73-a93b-d1236ebd677e"/>
    <ds:schemaRef ds:uri="http://www.w3.org/XML/1998/namespace"/>
    <ds:schemaRef ds:uri="http://schemas.microsoft.com/office/infopath/2007/PartnerControls"/>
    <ds:schemaRef ds:uri="71af3243-3dd4-4a8d-8c0d-dd76da1f02a5"/>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1010</TotalTime>
  <Words>1076</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Amasis MT Pro Black</vt:lpstr>
      <vt:lpstr>Arial</vt:lpstr>
      <vt:lpstr>Arial Rounded MT Bold</vt:lpstr>
      <vt:lpstr>Calibri</vt:lpstr>
      <vt:lpstr>Courier New</vt:lpstr>
      <vt:lpstr>Lucida Fax</vt:lpstr>
      <vt:lpstr>Rockwell Extra Bold</vt:lpstr>
      <vt:lpstr>Segoe UI Light</vt:lpstr>
      <vt:lpstr>Tw Cen MT</vt:lpstr>
      <vt:lpstr>Office Theme</vt:lpstr>
      <vt:lpstr>BANK ANALYSIS</vt:lpstr>
      <vt:lpstr>CONTENTS</vt:lpstr>
      <vt:lpstr>INTRODUCTION</vt:lpstr>
      <vt:lpstr>Year wise Loan Status</vt:lpstr>
      <vt:lpstr>Grade and sub grade wise revolving balance</vt:lpstr>
      <vt:lpstr>Total payment for verified status v/s total payment for Non verified status</vt:lpstr>
      <vt:lpstr>MONTH WISE LOAN STATUS</vt:lpstr>
      <vt:lpstr>Homeownership and last payment date status </vt:lpstr>
      <vt:lpstr>Kpi cards</vt:lpstr>
      <vt:lpstr>EXCEL DASHBOARD</vt:lpstr>
      <vt:lpstr>POWER BI DASHBOARD</vt:lpstr>
      <vt:lpstr>POWER BI DASHBOARD </vt:lpstr>
      <vt:lpstr>TABLEAU DASHBOARD</vt:lpstr>
      <vt:lpstr>TABLEAU  DASHBOARD </vt:lpstr>
      <vt:lpstr>SQL  QUERIES </vt:lpstr>
      <vt:lpstr>SQL  QUERIES </vt:lpstr>
      <vt:lpstr>SQL  QUERIES </vt:lpstr>
      <vt:lpstr>CHALLENGES &amp; OVERCOMES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ANALYSIS</dc:title>
  <dc:creator>Tanishka M</dc:creator>
  <cp:lastModifiedBy>supriyajadhav2206@outlook.com</cp:lastModifiedBy>
  <cp:revision>24</cp:revision>
  <dcterms:created xsi:type="dcterms:W3CDTF">2024-10-04T06:50:00Z</dcterms:created>
  <dcterms:modified xsi:type="dcterms:W3CDTF">2024-10-10T05:58:01Z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9BE6C96058C5435FA37380D2D506AAB4_12</vt:lpwstr>
  </property>
  <property fmtid="{D5CDD505-2E9C-101B-9397-08002B2CF9AE}" pid="4" name="KSOProductBuildVer">
    <vt:lpwstr>1033-12.2.0.18283</vt:lpwstr>
  </property>
</Properties>
</file>