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57" r:id="rId3"/>
    <p:sldId id="272" r:id="rId4"/>
    <p:sldId id="273" r:id="rId5"/>
    <p:sldId id="274" r:id="rId6"/>
    <p:sldId id="282" r:id="rId7"/>
    <p:sldId id="283" r:id="rId8"/>
    <p:sldId id="278" r:id="rId9"/>
    <p:sldId id="285" r:id="rId10"/>
    <p:sldId id="286" r:id="rId11"/>
    <p:sldId id="279" r:id="rId12"/>
    <p:sldId id="267" r:id="rId13"/>
    <p:sldId id="281" r:id="rId14"/>
    <p:sldId id="284" r:id="rId15"/>
    <p:sldId id="265" r:id="rId16"/>
    <p:sldId id="266" r:id="rId17"/>
    <p:sldId id="269" r:id="rId18"/>
    <p:sldId id="268" r:id="rId19"/>
    <p:sldId id="270" r:id="rId20"/>
    <p:sldId id="277" r:id="rId21"/>
    <p:sldId id="301" r:id="rId22"/>
    <p:sldId id="287" r:id="rId23"/>
    <p:sldId id="302"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842" userDrawn="1">
          <p15:clr>
            <a:srgbClr val="A4A3A4"/>
          </p15:clr>
        </p15:guide>
        <p15:guide id="4" orient="horz" pos="215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1347"/>
    <a:srgbClr val="5D24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4660"/>
  </p:normalViewPr>
  <p:slideViewPr>
    <p:cSldViewPr showGuides="1">
      <p:cViewPr varScale="1">
        <p:scale>
          <a:sx n="81" d="100"/>
          <a:sy n="81" d="100"/>
        </p:scale>
        <p:origin x="902" y="62"/>
      </p:cViewPr>
      <p:guideLst>
        <p:guide orient="horz" pos="2160"/>
        <p:guide pos="3840"/>
        <p:guide pos="3842"/>
        <p:guide orient="horz" pos="2157"/>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IPSHA\Excler%20Project\Healthcare\Healthcare\Healthcare\excel\Healthcare_Final_Dashboar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[Healthcare_Final_Dashboard.xlsx]KPI!Discharge</c:name>
    <c:fmtId val="-1"/>
  </c:pivotSource>
  <c:chart>
    <c:title>
      <c:tx>
        <c:rich>
          <a:bodyPr rot="0" spcFirstLastPara="1" vertOverflow="ellipsis" vert="horz" wrap="square" anchor="ctr" anchorCtr="1"/>
          <a:lstStyle/>
          <a:p>
            <a:pPr>
              <a:defRPr lang="en-US" sz="1400" b="1" i="0" u="none" strike="noStrike" kern="1200" baseline="0">
                <a:solidFill>
                  <a:schemeClr val="dk1"/>
                </a:solidFill>
                <a:latin typeface="+mn-lt"/>
                <a:ea typeface="+mn-ea"/>
                <a:cs typeface="+mn-cs"/>
              </a:defRPr>
            </a:pPr>
            <a:r>
              <a:rPr lang="en-IN"/>
              <a:t>Total Discharge</a:t>
            </a:r>
          </a:p>
        </c:rich>
      </c:tx>
      <c:layout>
        <c:manualLayout>
          <c:xMode val="edge"/>
          <c:yMode val="edge"/>
          <c:x val="0.391131515863888"/>
          <c:y val="2.98151460942159E-2"/>
        </c:manualLayout>
      </c:layout>
      <c:overlay val="0"/>
      <c:spPr>
        <a:noFill/>
        <a:ln>
          <a:noFill/>
        </a:ln>
        <a:effectLst/>
      </c:spPr>
      <c:txPr>
        <a:bodyPr rot="0" spcFirstLastPara="1" vertOverflow="ellipsis" vert="horz" wrap="square" anchor="ctr" anchorCtr="1"/>
        <a:lstStyle/>
        <a:p>
          <a:pPr>
            <a:defRPr lang="en-US" sz="1400" b="1" i="0" u="none" strike="noStrike" kern="1200" baseline="0">
              <a:solidFill>
                <a:schemeClr val="dk1"/>
              </a:solidFill>
              <a:latin typeface="+mn-lt"/>
              <a:ea typeface="+mn-ea"/>
              <a:cs typeface="+mn-cs"/>
            </a:defRPr>
          </a:pPr>
          <a:endParaRPr lang="en-US"/>
        </a:p>
      </c:txPr>
    </c:title>
    <c:autoTitleDeleted val="0"/>
    <c:plotArea>
      <c:layout>
        <c:manualLayout>
          <c:layoutTarget val="inner"/>
          <c:xMode val="edge"/>
          <c:yMode val="edge"/>
          <c:x val="0.46950704195683401"/>
          <c:y val="9.4364937388193196E-2"/>
          <c:w val="0.46590622801363302"/>
          <c:h val="0.83094319158226904"/>
        </c:manualLayout>
      </c:layout>
      <c:barChart>
        <c:barDir val="bar"/>
        <c:grouping val="clustered"/>
        <c:varyColors val="0"/>
        <c:ser>
          <c:idx val="0"/>
          <c:order val="0"/>
          <c:tx>
            <c:strRef>
              <c:f>[Healthcare_Final_Dashboard.xlsx]KPI!$C$2</c:f>
              <c:strCache>
                <c:ptCount val="1"/>
                <c:pt idx="0">
                  <c:v>Total</c:v>
                </c:pt>
              </c:strCache>
            </c:strRef>
          </c:tx>
          <c:spPr>
            <a:gradFill>
              <a:gsLst>
                <a:gs pos="100000">
                  <a:schemeClr val="accent1"/>
                </a:gs>
                <a:gs pos="0">
                  <a:schemeClr val="accent1">
                    <a:hueOff val="-1670000"/>
                  </a:schemeClr>
                </a:gs>
              </a:gsLst>
              <a:lin ang="10800000" scaled="0"/>
            </a:gradFill>
            <a:ln>
              <a:gradFill>
                <a:gsLst>
                  <a:gs pos="100000">
                    <a:schemeClr val="accent1">
                      <a:lumMod val="75000"/>
                    </a:schemeClr>
                  </a:gs>
                  <a:gs pos="0">
                    <a:schemeClr val="accent1">
                      <a:lumMod val="75000"/>
                      <a:hueOff val="-1670000"/>
                    </a:schemeClr>
                  </a:gs>
                </a:gsLst>
                <a:lin ang="10800000" scaled="0"/>
              </a:gradFill>
            </a:ln>
            <a:effectLst/>
          </c:spPr>
          <c:invertIfNegative val="0"/>
          <c:dPt>
            <c:idx val="0"/>
            <c:invertIfNegative val="0"/>
            <c:bubble3D val="0"/>
            <c:extLst>
              <c:ext xmlns:c16="http://schemas.microsoft.com/office/drawing/2014/chart" uri="{C3380CC4-5D6E-409C-BE32-E72D297353CC}">
                <c16:uniqueId val="{00000000-8728-4B2B-914B-E0A1A5186CB9}"/>
              </c:ext>
            </c:extLst>
          </c:dPt>
          <c:dPt>
            <c:idx val="1"/>
            <c:invertIfNegative val="0"/>
            <c:bubble3D val="0"/>
            <c:extLst>
              <c:ext xmlns:c16="http://schemas.microsoft.com/office/drawing/2014/chart" uri="{C3380CC4-5D6E-409C-BE32-E72D297353CC}">
                <c16:uniqueId val="{00000001-8728-4B2B-914B-E0A1A5186CB9}"/>
              </c:ext>
            </c:extLst>
          </c:dPt>
          <c:dPt>
            <c:idx val="2"/>
            <c:invertIfNegative val="0"/>
            <c:bubble3D val="0"/>
            <c:extLst>
              <c:ext xmlns:c16="http://schemas.microsoft.com/office/drawing/2014/chart" uri="{C3380CC4-5D6E-409C-BE32-E72D297353CC}">
                <c16:uniqueId val="{00000002-8728-4B2B-914B-E0A1A5186CB9}"/>
              </c:ext>
            </c:extLst>
          </c:dPt>
          <c:dPt>
            <c:idx val="3"/>
            <c:invertIfNegative val="0"/>
            <c:bubble3D val="0"/>
            <c:extLst>
              <c:ext xmlns:c16="http://schemas.microsoft.com/office/drawing/2014/chart" uri="{C3380CC4-5D6E-409C-BE32-E72D297353CC}">
                <c16:uniqueId val="{00000003-8728-4B2B-914B-E0A1A5186CB9}"/>
              </c:ext>
            </c:extLst>
          </c:dPt>
          <c:dPt>
            <c:idx val="4"/>
            <c:invertIfNegative val="0"/>
            <c:bubble3D val="0"/>
            <c:extLst>
              <c:ext xmlns:c16="http://schemas.microsoft.com/office/drawing/2014/chart" uri="{C3380CC4-5D6E-409C-BE32-E72D297353CC}">
                <c16:uniqueId val="{00000004-8728-4B2B-914B-E0A1A5186CB9}"/>
              </c:ext>
            </c:extLst>
          </c:dPt>
          <c:dPt>
            <c:idx val="5"/>
            <c:invertIfNegative val="0"/>
            <c:bubble3D val="0"/>
            <c:extLst>
              <c:ext xmlns:c16="http://schemas.microsoft.com/office/drawing/2014/chart" uri="{C3380CC4-5D6E-409C-BE32-E72D297353CC}">
                <c16:uniqueId val="{00000005-8728-4B2B-914B-E0A1A5186CB9}"/>
              </c:ext>
            </c:extLst>
          </c:dPt>
          <c:dPt>
            <c:idx val="6"/>
            <c:invertIfNegative val="0"/>
            <c:bubble3D val="0"/>
            <c:extLst>
              <c:ext xmlns:c16="http://schemas.microsoft.com/office/drawing/2014/chart" uri="{C3380CC4-5D6E-409C-BE32-E72D297353CC}">
                <c16:uniqueId val="{00000006-8728-4B2B-914B-E0A1A5186CB9}"/>
              </c:ext>
            </c:extLst>
          </c:dPt>
          <c:dPt>
            <c:idx val="7"/>
            <c:invertIfNegative val="0"/>
            <c:bubble3D val="0"/>
            <c:extLst>
              <c:ext xmlns:c16="http://schemas.microsoft.com/office/drawing/2014/chart" uri="{C3380CC4-5D6E-409C-BE32-E72D297353CC}">
                <c16:uniqueId val="{00000007-8728-4B2B-914B-E0A1A5186CB9}"/>
              </c:ext>
            </c:extLst>
          </c:dPt>
          <c:dPt>
            <c:idx val="8"/>
            <c:invertIfNegative val="0"/>
            <c:bubble3D val="0"/>
            <c:extLst>
              <c:ext xmlns:c16="http://schemas.microsoft.com/office/drawing/2014/chart" uri="{C3380CC4-5D6E-409C-BE32-E72D297353CC}">
                <c16:uniqueId val="{00000008-8728-4B2B-914B-E0A1A5186CB9}"/>
              </c:ext>
            </c:extLst>
          </c:dPt>
          <c:dPt>
            <c:idx val="9"/>
            <c:invertIfNegative val="0"/>
            <c:bubble3D val="0"/>
            <c:extLst>
              <c:ext xmlns:c16="http://schemas.microsoft.com/office/drawing/2014/chart" uri="{C3380CC4-5D6E-409C-BE32-E72D297353CC}">
                <c16:uniqueId val="{00000009-8728-4B2B-914B-E0A1A5186CB9}"/>
              </c:ext>
            </c:extLst>
          </c:dPt>
          <c:dLbls>
            <c:spPr>
              <a:noFill/>
              <a:ln>
                <a:noFill/>
              </a:ln>
              <a:effectLst/>
            </c:spPr>
            <c:txPr>
              <a:bodyPr rot="0" spcFirstLastPara="1" vertOverflow="ellipsis" vert="horz" wrap="square" lIns="38100" tIns="19050" rIns="38100" bIns="19050" anchor="ctr" anchorCtr="1"/>
              <a:lstStyle/>
              <a:p>
                <a:pPr>
                  <a:defRPr lang="en-US" sz="10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[Healthcare_Final_Dashboard.xlsx]KPI!$B$3:$B$13</c:f>
              <c:strCache>
                <c:ptCount val="11"/>
                <c:pt idx="0">
                  <c:v>Medicare - Traditional</c:v>
                </c:pt>
                <c:pt idx="1">
                  <c:v>Medicare - Managed Care</c:v>
                </c:pt>
                <c:pt idx="2">
                  <c:v>Medi-Cal - Traditional</c:v>
                </c:pt>
                <c:pt idx="3">
                  <c:v>Medi-Cal - Managed Care </c:v>
                </c:pt>
                <c:pt idx="4">
                  <c:v>County Indigent Programs - Traditional </c:v>
                </c:pt>
                <c:pt idx="5">
                  <c:v>County Indigent Programs - Managed Care </c:v>
                </c:pt>
                <c:pt idx="6">
                  <c:v>Other Third Parties - Traditional </c:v>
                </c:pt>
                <c:pt idx="7">
                  <c:v>Other Third Parties - Managed Care</c:v>
                </c:pt>
                <c:pt idx="8">
                  <c:v>Other Indigent</c:v>
                </c:pt>
                <c:pt idx="9">
                  <c:v>Other Payers</c:v>
                </c:pt>
                <c:pt idx="10">
                  <c:v>Total Hospital Discharges</c:v>
                </c:pt>
              </c:strCache>
            </c:strRef>
          </c:cat>
          <c:val>
            <c:numRef>
              <c:f>[Healthcare_Final_Dashboard.xlsx]KPI!$C$3:$C$13</c:f>
              <c:numCache>
                <c:formatCode>[&lt;999950]\ 0.0,"K";[&lt;999950000]0.0,,"M";0.0,,,"B"\ </c:formatCode>
                <c:ptCount val="11"/>
                <c:pt idx="0">
                  <c:v>3144697</c:v>
                </c:pt>
                <c:pt idx="1">
                  <c:v>2282236</c:v>
                </c:pt>
                <c:pt idx="2">
                  <c:v>1463045</c:v>
                </c:pt>
                <c:pt idx="3">
                  <c:v>2573294</c:v>
                </c:pt>
                <c:pt idx="4">
                  <c:v>67142</c:v>
                </c:pt>
                <c:pt idx="5">
                  <c:v>4195</c:v>
                </c:pt>
                <c:pt idx="6">
                  <c:v>478505</c:v>
                </c:pt>
                <c:pt idx="7">
                  <c:v>3610456</c:v>
                </c:pt>
                <c:pt idx="8">
                  <c:v>68955</c:v>
                </c:pt>
                <c:pt idx="9">
                  <c:v>230174</c:v>
                </c:pt>
                <c:pt idx="10">
                  <c:v>13922699</c:v>
                </c:pt>
              </c:numCache>
            </c:numRef>
          </c:val>
          <c:extLst>
            <c:ext xmlns:c16="http://schemas.microsoft.com/office/drawing/2014/chart" uri="{C3380CC4-5D6E-409C-BE32-E72D297353CC}">
              <c16:uniqueId val="{0000000A-8728-4B2B-914B-E0A1A5186CB9}"/>
            </c:ext>
          </c:extLst>
        </c:ser>
        <c:dLbls>
          <c:showLegendKey val="0"/>
          <c:showVal val="1"/>
          <c:showCatName val="0"/>
          <c:showSerName val="0"/>
          <c:showPercent val="0"/>
          <c:showBubbleSize val="0"/>
        </c:dLbls>
        <c:gapWidth val="140"/>
        <c:overlap val="-40"/>
        <c:axId val="66350767"/>
        <c:axId val="66332047"/>
      </c:barChart>
      <c:catAx>
        <c:axId val="66350767"/>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dk1"/>
                </a:solidFill>
                <a:latin typeface="+mn-lt"/>
                <a:ea typeface="+mn-ea"/>
                <a:cs typeface="+mn-cs"/>
              </a:defRPr>
            </a:pPr>
            <a:endParaRPr lang="en-US"/>
          </a:p>
        </c:txPr>
        <c:crossAx val="66332047"/>
        <c:crosses val="autoZero"/>
        <c:auto val="1"/>
        <c:lblAlgn val="ctr"/>
        <c:lblOffset val="100"/>
        <c:noMultiLvlLbl val="0"/>
      </c:catAx>
      <c:valAx>
        <c:axId val="66332047"/>
        <c:scaling>
          <c:orientation val="minMax"/>
        </c:scaling>
        <c:delete val="1"/>
        <c:axPos val="b"/>
        <c:numFmt formatCode="[&lt;999950]\ 0.0,&quot;K&quot;;[&lt;999950000]0.0,,&quot;M&quot;;0.0,,,&quot;B&quot;\ " sourceLinked="1"/>
        <c:majorTickMark val="none"/>
        <c:minorTickMark val="none"/>
        <c:tickLblPos val="nextTo"/>
        <c:crossAx val="663507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5875" cap="flat" cmpd="sng" algn="ctr">
      <a:solidFill>
        <a:schemeClr val="accent2"/>
      </a:solidFill>
      <a:prstDash val="solid"/>
      <a:round/>
    </a:ln>
    <a:effectLst/>
  </c:spPr>
  <c:txPr>
    <a:bodyPr/>
    <a:lstStyle/>
    <a:p>
      <a:pPr>
        <a:defRPr lang="en-US">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10124">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10800000" scaled="0"/>
      </a:gradFill>
      <a:ln>
        <a:gradFill>
          <a:gsLst>
            <a:gs pos="100000">
              <a:schemeClr val="phClr">
                <a:lumMod val="75000"/>
              </a:schemeClr>
            </a:gs>
            <a:gs pos="0">
              <a:schemeClr val="phClr">
                <a:lumMod val="75000"/>
                <a:hueOff val="-1670000"/>
              </a:schemeClr>
            </a:gs>
          </a:gsLst>
          <a:lin ang="1080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2DEA597-CA13-490F-89A8-4C99714EDD11}" type="doc">
      <dgm:prSet loTypeId="urn:microsoft.com/office/officeart/2005/8/layout/radial3" loCatId="relationship" qsTypeId="urn:microsoft.com/office/officeart/2005/8/quickstyle/simple5#1" qsCatId="simple" csTypeId="urn:microsoft.com/office/officeart/2005/8/colors/colorful1#1" csCatId="colorful" phldr="1"/>
      <dgm:spPr/>
      <dgm:t>
        <a:bodyPr/>
        <a:lstStyle/>
        <a:p>
          <a:endParaRPr lang="en-US"/>
        </a:p>
      </dgm:t>
    </dgm:pt>
    <dgm:pt modelId="{8F57B24C-4EE9-4348-BEC5-C167DD30C1F7}">
      <dgm:prSet phldrT="[Text]" custT="1"/>
      <dgm:spPr/>
      <dgm:t>
        <a:bodyPr/>
        <a:lstStyle/>
        <a:p>
          <a:r>
            <a:rPr lang="en-US" sz="3600" b="1" u="sng" dirty="0"/>
            <a:t>MASTER DATASET TABLE</a:t>
          </a:r>
        </a:p>
      </dgm:t>
    </dgm:pt>
    <dgm:pt modelId="{DF0F2463-10AD-49C5-9FBB-2EF32FB5E791}" type="parTrans" cxnId="{4474520A-4642-49BF-A3CB-DA6AAFC49979}">
      <dgm:prSet/>
      <dgm:spPr/>
      <dgm:t>
        <a:bodyPr/>
        <a:lstStyle/>
        <a:p>
          <a:endParaRPr lang="en-US"/>
        </a:p>
      </dgm:t>
    </dgm:pt>
    <dgm:pt modelId="{179833C3-8E6D-4EE3-8257-70ACC1F5F110}" type="sibTrans" cxnId="{4474520A-4642-49BF-A3CB-DA6AAFC49979}">
      <dgm:prSet/>
      <dgm:spPr/>
      <dgm:t>
        <a:bodyPr/>
        <a:lstStyle/>
        <a:p>
          <a:endParaRPr lang="en-US"/>
        </a:p>
      </dgm:t>
    </dgm:pt>
    <dgm:pt modelId="{9BC68542-307E-45C9-A0BD-AC3781C21022}">
      <dgm:prSet phldrT="[Text]" custT="1"/>
      <dgm:spPr/>
      <dgm:t>
        <a:bodyPr/>
        <a:lstStyle/>
        <a:p>
          <a:r>
            <a:rPr lang="en-US" sz="1400" dirty="0"/>
            <a:t>Hospital Quarterly Financial Utilization Report Dataset-1</a:t>
          </a:r>
        </a:p>
      </dgm:t>
    </dgm:pt>
    <dgm:pt modelId="{859D8F11-89B1-40E9-9B68-3A5AF17F943C}" type="parTrans" cxnId="{B39EB02F-F073-4A31-8CF9-C2161B86DA84}">
      <dgm:prSet/>
      <dgm:spPr/>
      <dgm:t>
        <a:bodyPr/>
        <a:lstStyle/>
        <a:p>
          <a:endParaRPr lang="en-US"/>
        </a:p>
      </dgm:t>
    </dgm:pt>
    <dgm:pt modelId="{E1FAF1B4-FA9A-4BEC-8A31-8CF873B19A83}" type="sibTrans" cxnId="{B39EB02F-F073-4A31-8CF9-C2161B86DA84}">
      <dgm:prSet/>
      <dgm:spPr/>
      <dgm:t>
        <a:bodyPr/>
        <a:lstStyle/>
        <a:p>
          <a:endParaRPr lang="en-US"/>
        </a:p>
      </dgm:t>
    </dgm:pt>
    <dgm:pt modelId="{D4DA6F62-8EBD-4586-A443-5E4E79E3FB56}">
      <dgm:prSet phldrT="[Text]" custT="1"/>
      <dgm:spPr/>
      <dgm:t>
        <a:bodyPr/>
        <a:lstStyle/>
        <a:p>
          <a:r>
            <a:rPr lang="en-US" sz="1600" dirty="0"/>
            <a:t>Report Dataset-2</a:t>
          </a:r>
        </a:p>
      </dgm:t>
    </dgm:pt>
    <dgm:pt modelId="{07554CF0-EFB5-44CB-B2B4-57FF1C0165F0}" type="parTrans" cxnId="{75924AE2-0696-4374-AE24-C0C997F8C025}">
      <dgm:prSet/>
      <dgm:spPr/>
      <dgm:t>
        <a:bodyPr/>
        <a:lstStyle/>
        <a:p>
          <a:endParaRPr lang="en-US"/>
        </a:p>
      </dgm:t>
    </dgm:pt>
    <dgm:pt modelId="{1E52398B-C0B8-4541-B330-9FCDE24A9B2B}" type="sibTrans" cxnId="{75924AE2-0696-4374-AE24-C0C997F8C025}">
      <dgm:prSet/>
      <dgm:spPr/>
      <dgm:t>
        <a:bodyPr/>
        <a:lstStyle/>
        <a:p>
          <a:endParaRPr lang="en-US"/>
        </a:p>
      </dgm:t>
    </dgm:pt>
    <dgm:pt modelId="{CB2D7914-A369-4BBF-AC94-250B6A546256}">
      <dgm:prSet phldrT="[Text]" custT="1"/>
      <dgm:spPr/>
      <dgm:t>
        <a:bodyPr/>
        <a:lstStyle/>
        <a:p>
          <a:r>
            <a:rPr lang="en-US" sz="1600" dirty="0"/>
            <a:t>Report Dataset-3</a:t>
          </a:r>
        </a:p>
      </dgm:t>
    </dgm:pt>
    <dgm:pt modelId="{CC36E26A-8E92-4657-91D5-1B3EE497FA88}" type="parTrans" cxnId="{6A9CDC9F-5299-4519-A7A8-DFA2F64FBDB6}">
      <dgm:prSet/>
      <dgm:spPr/>
      <dgm:t>
        <a:bodyPr/>
        <a:lstStyle/>
        <a:p>
          <a:endParaRPr lang="en-US"/>
        </a:p>
      </dgm:t>
    </dgm:pt>
    <dgm:pt modelId="{534B0445-192C-48BC-A3B0-784DDA7B4A3A}" type="sibTrans" cxnId="{6A9CDC9F-5299-4519-A7A8-DFA2F64FBDB6}">
      <dgm:prSet/>
      <dgm:spPr/>
      <dgm:t>
        <a:bodyPr/>
        <a:lstStyle/>
        <a:p>
          <a:endParaRPr lang="en-US"/>
        </a:p>
      </dgm:t>
    </dgm:pt>
    <dgm:pt modelId="{84EAD102-2703-4DB6-AD60-A12B2B1F06E8}">
      <dgm:prSet phldrT="[Text]" custT="1"/>
      <dgm:spPr/>
      <dgm:t>
        <a:bodyPr/>
        <a:lstStyle/>
        <a:p>
          <a:r>
            <a:rPr lang="en-US" sz="1600" dirty="0"/>
            <a:t>Report Dataset-4</a:t>
          </a:r>
        </a:p>
      </dgm:t>
    </dgm:pt>
    <dgm:pt modelId="{2ABE2653-76FB-43BB-96DC-8810ED4944A2}" type="parTrans" cxnId="{28AF6917-CB51-4ECB-80E7-AEB37C85C7D7}">
      <dgm:prSet/>
      <dgm:spPr/>
      <dgm:t>
        <a:bodyPr/>
        <a:lstStyle/>
        <a:p>
          <a:endParaRPr lang="en-US"/>
        </a:p>
      </dgm:t>
    </dgm:pt>
    <dgm:pt modelId="{C8A0ED13-44EF-46DD-B315-934691E482B8}" type="sibTrans" cxnId="{28AF6917-CB51-4ECB-80E7-AEB37C85C7D7}">
      <dgm:prSet/>
      <dgm:spPr/>
      <dgm:t>
        <a:bodyPr/>
        <a:lstStyle/>
        <a:p>
          <a:endParaRPr lang="en-US"/>
        </a:p>
      </dgm:t>
    </dgm:pt>
    <dgm:pt modelId="{FECC8589-4D85-40C9-81B3-0896490B24AF}">
      <dgm:prSet phldrT="[Text]" custT="1"/>
      <dgm:spPr/>
      <dgm:t>
        <a:bodyPr/>
        <a:lstStyle/>
        <a:p>
          <a:r>
            <a:rPr lang="en-US" sz="1600" dirty="0"/>
            <a:t>Report Dataset-5</a:t>
          </a:r>
        </a:p>
      </dgm:t>
    </dgm:pt>
    <dgm:pt modelId="{406F2378-2E31-4336-83B3-77C083A97096}" type="parTrans" cxnId="{C0DEA341-070E-4600-906B-2A4975F406FA}">
      <dgm:prSet/>
      <dgm:spPr/>
      <dgm:t>
        <a:bodyPr/>
        <a:lstStyle/>
        <a:p>
          <a:endParaRPr lang="en-US"/>
        </a:p>
      </dgm:t>
    </dgm:pt>
    <dgm:pt modelId="{526E6827-34A1-460E-9C6B-9836DF6FF8CC}" type="sibTrans" cxnId="{C0DEA341-070E-4600-906B-2A4975F406FA}">
      <dgm:prSet/>
      <dgm:spPr/>
      <dgm:t>
        <a:bodyPr/>
        <a:lstStyle/>
        <a:p>
          <a:endParaRPr lang="en-US"/>
        </a:p>
      </dgm:t>
    </dgm:pt>
    <dgm:pt modelId="{860F778D-88FA-4F9C-906A-D49C0D5ECED4}">
      <dgm:prSet phldrT="[Text]" custT="1"/>
      <dgm:spPr/>
      <dgm:t>
        <a:bodyPr/>
        <a:lstStyle/>
        <a:p>
          <a:r>
            <a:rPr lang="en-US" sz="1600" dirty="0"/>
            <a:t>Report Dataset-7</a:t>
          </a:r>
        </a:p>
      </dgm:t>
    </dgm:pt>
    <dgm:pt modelId="{1D13D09E-21A0-4E19-BFB7-DE095B086519}" type="parTrans" cxnId="{0EC470A2-ABCF-446A-BBF9-6BCD17D7F132}">
      <dgm:prSet/>
      <dgm:spPr/>
      <dgm:t>
        <a:bodyPr/>
        <a:lstStyle/>
        <a:p>
          <a:endParaRPr lang="en-US"/>
        </a:p>
      </dgm:t>
    </dgm:pt>
    <dgm:pt modelId="{E7984153-62B5-47D3-8DEE-0A08D0DF84D2}" type="sibTrans" cxnId="{0EC470A2-ABCF-446A-BBF9-6BCD17D7F132}">
      <dgm:prSet/>
      <dgm:spPr/>
      <dgm:t>
        <a:bodyPr/>
        <a:lstStyle/>
        <a:p>
          <a:endParaRPr lang="en-US"/>
        </a:p>
      </dgm:t>
    </dgm:pt>
    <dgm:pt modelId="{A0219D5D-C54D-413F-A88C-420DA62D2924}">
      <dgm:prSet phldrT="[Text]" custT="1"/>
      <dgm:spPr/>
      <dgm:t>
        <a:bodyPr/>
        <a:lstStyle/>
        <a:p>
          <a:r>
            <a:rPr lang="en-US" sz="1600" dirty="0"/>
            <a:t>Report Dataset-8</a:t>
          </a:r>
        </a:p>
      </dgm:t>
    </dgm:pt>
    <dgm:pt modelId="{529BF143-EF88-42C0-A96D-0C93397B6284}" type="parTrans" cxnId="{1190FB11-BD0E-44CD-89C8-BA97C35394F6}">
      <dgm:prSet/>
      <dgm:spPr/>
      <dgm:t>
        <a:bodyPr/>
        <a:lstStyle/>
        <a:p>
          <a:endParaRPr lang="en-US"/>
        </a:p>
      </dgm:t>
    </dgm:pt>
    <dgm:pt modelId="{BB9F552E-6006-4DAF-AD73-6FFAAF05EAEE}" type="sibTrans" cxnId="{1190FB11-BD0E-44CD-89C8-BA97C35394F6}">
      <dgm:prSet/>
      <dgm:spPr/>
      <dgm:t>
        <a:bodyPr/>
        <a:lstStyle/>
        <a:p>
          <a:endParaRPr lang="en-US"/>
        </a:p>
      </dgm:t>
    </dgm:pt>
    <dgm:pt modelId="{743942CB-81D0-4E5C-BABF-7B95D3E86CCD}">
      <dgm:prSet phldrT="[Text]" custT="1"/>
      <dgm:spPr/>
      <dgm:t>
        <a:bodyPr/>
        <a:lstStyle/>
        <a:p>
          <a:r>
            <a:rPr lang="en-US" sz="1600" dirty="0"/>
            <a:t>Report Dataset-9</a:t>
          </a:r>
          <a:endParaRPr lang="en-US" sz="1600" b="1" dirty="0"/>
        </a:p>
      </dgm:t>
    </dgm:pt>
    <dgm:pt modelId="{755A3513-5342-467F-82CB-A51B6B9BE699}" type="parTrans" cxnId="{017E07FF-53C3-482E-B71B-3A4EC295B77E}">
      <dgm:prSet/>
      <dgm:spPr/>
      <dgm:t>
        <a:bodyPr/>
        <a:lstStyle/>
        <a:p>
          <a:endParaRPr lang="en-US"/>
        </a:p>
      </dgm:t>
    </dgm:pt>
    <dgm:pt modelId="{3E19BE11-8E4E-4C9F-BAD1-1D8EE3F8A78B}" type="sibTrans" cxnId="{017E07FF-53C3-482E-B71B-3A4EC295B77E}">
      <dgm:prSet/>
      <dgm:spPr/>
      <dgm:t>
        <a:bodyPr/>
        <a:lstStyle/>
        <a:p>
          <a:endParaRPr lang="en-US"/>
        </a:p>
      </dgm:t>
    </dgm:pt>
    <dgm:pt modelId="{43754302-86A4-467D-A503-4DE9697969E4}">
      <dgm:prSet phldrT="[Text]" custT="1"/>
      <dgm:spPr/>
      <dgm:t>
        <a:bodyPr/>
        <a:lstStyle/>
        <a:p>
          <a:r>
            <a:rPr lang="en-US" sz="1600" dirty="0"/>
            <a:t>Report Dataset-10</a:t>
          </a:r>
          <a:endParaRPr lang="en-US" sz="1600" b="1" dirty="0"/>
        </a:p>
      </dgm:t>
    </dgm:pt>
    <dgm:pt modelId="{6444AD95-D166-43DC-856D-72F07014FA6F}" type="parTrans" cxnId="{04AAA699-0432-48A6-842E-F5A88ECBF562}">
      <dgm:prSet/>
      <dgm:spPr/>
      <dgm:t>
        <a:bodyPr/>
        <a:lstStyle/>
        <a:p>
          <a:endParaRPr lang="en-US"/>
        </a:p>
      </dgm:t>
    </dgm:pt>
    <dgm:pt modelId="{A5C98768-C019-4D58-AADB-0E38320CE03C}" type="sibTrans" cxnId="{04AAA699-0432-48A6-842E-F5A88ECBF562}">
      <dgm:prSet/>
      <dgm:spPr/>
      <dgm:t>
        <a:bodyPr/>
        <a:lstStyle/>
        <a:p>
          <a:endParaRPr lang="en-US"/>
        </a:p>
      </dgm:t>
    </dgm:pt>
    <dgm:pt modelId="{A01F502D-6059-49A8-88D7-6A59351B425A}">
      <dgm:prSet phldrT="[Text]" custT="1"/>
      <dgm:spPr/>
      <dgm:t>
        <a:bodyPr/>
        <a:lstStyle/>
        <a:p>
          <a:r>
            <a:rPr lang="en-US" sz="1600" dirty="0"/>
            <a:t>Report Dataset-11</a:t>
          </a:r>
          <a:endParaRPr lang="en-US" sz="1600" b="1" dirty="0"/>
        </a:p>
      </dgm:t>
    </dgm:pt>
    <dgm:pt modelId="{7E0AD2BB-EF63-40AF-A7FD-F87505E3DA8C}" type="parTrans" cxnId="{C54D463B-977B-4142-9920-E1247EF776A9}">
      <dgm:prSet/>
      <dgm:spPr/>
      <dgm:t>
        <a:bodyPr/>
        <a:lstStyle/>
        <a:p>
          <a:endParaRPr lang="en-US"/>
        </a:p>
      </dgm:t>
    </dgm:pt>
    <dgm:pt modelId="{9B744BAB-95EB-449D-9E9F-6E21E981E26B}" type="sibTrans" cxnId="{C54D463B-977B-4142-9920-E1247EF776A9}">
      <dgm:prSet/>
      <dgm:spPr/>
      <dgm:t>
        <a:bodyPr/>
        <a:lstStyle/>
        <a:p>
          <a:endParaRPr lang="en-US"/>
        </a:p>
      </dgm:t>
    </dgm:pt>
    <dgm:pt modelId="{EC362CEE-112A-4A2A-BB4D-3E9A8A2FE40B}">
      <dgm:prSet phldrT="[Text]" custT="1"/>
      <dgm:spPr/>
      <dgm:t>
        <a:bodyPr/>
        <a:lstStyle/>
        <a:p>
          <a:r>
            <a:rPr lang="en-US" sz="1600" dirty="0"/>
            <a:t>Report Dataset-12</a:t>
          </a:r>
          <a:endParaRPr lang="en-US" sz="1600" b="1" dirty="0"/>
        </a:p>
      </dgm:t>
    </dgm:pt>
    <dgm:pt modelId="{84846055-D827-47AA-8947-40890A94E374}" type="parTrans" cxnId="{93DB5BA6-06E4-459C-B8D5-87340AA04582}">
      <dgm:prSet/>
      <dgm:spPr/>
      <dgm:t>
        <a:bodyPr/>
        <a:lstStyle/>
        <a:p>
          <a:endParaRPr lang="en-US"/>
        </a:p>
      </dgm:t>
    </dgm:pt>
    <dgm:pt modelId="{320B082F-A287-478E-A012-EE6D205F03E5}" type="sibTrans" cxnId="{93DB5BA6-06E4-459C-B8D5-87340AA04582}">
      <dgm:prSet/>
      <dgm:spPr/>
      <dgm:t>
        <a:bodyPr/>
        <a:lstStyle/>
        <a:p>
          <a:endParaRPr lang="en-US"/>
        </a:p>
      </dgm:t>
    </dgm:pt>
    <dgm:pt modelId="{90A8FF6A-919F-46B1-89E5-6D0859E5A78D}">
      <dgm:prSet phldrT="[Text]" custT="1"/>
      <dgm:spPr/>
      <dgm:t>
        <a:bodyPr/>
        <a:lstStyle/>
        <a:p>
          <a:r>
            <a:rPr lang="en-US" sz="1600" dirty="0"/>
            <a:t>Report Dataset-13</a:t>
          </a:r>
          <a:endParaRPr lang="en-US" sz="1600" b="1" dirty="0"/>
        </a:p>
      </dgm:t>
    </dgm:pt>
    <dgm:pt modelId="{538E8939-AB22-4188-AFE0-854AF911AB1B}" type="parTrans" cxnId="{349B8DED-6D74-4446-A109-15EE6C7AB21B}">
      <dgm:prSet/>
      <dgm:spPr/>
      <dgm:t>
        <a:bodyPr/>
        <a:lstStyle/>
        <a:p>
          <a:endParaRPr lang="en-US"/>
        </a:p>
      </dgm:t>
    </dgm:pt>
    <dgm:pt modelId="{CB7F9AA6-8B40-466B-8594-348F87654C39}" type="sibTrans" cxnId="{349B8DED-6D74-4446-A109-15EE6C7AB21B}">
      <dgm:prSet/>
      <dgm:spPr/>
      <dgm:t>
        <a:bodyPr/>
        <a:lstStyle/>
        <a:p>
          <a:endParaRPr lang="en-US"/>
        </a:p>
      </dgm:t>
    </dgm:pt>
    <dgm:pt modelId="{24E9074E-19C9-4D68-BFBC-B9970371E29A}">
      <dgm:prSet phldrT="[Text]" custT="1"/>
      <dgm:spPr/>
      <dgm:t>
        <a:bodyPr/>
        <a:lstStyle/>
        <a:p>
          <a:r>
            <a:rPr lang="en-US" sz="1600" dirty="0"/>
            <a:t>Report Dataset-14</a:t>
          </a:r>
          <a:endParaRPr lang="en-US" sz="1600" b="1" dirty="0"/>
        </a:p>
      </dgm:t>
    </dgm:pt>
    <dgm:pt modelId="{A8018DCE-2421-4F1D-98A3-9E7C4F7F5052}" type="parTrans" cxnId="{42F4AD10-0B04-41CD-9279-1E39AFBBDF5B}">
      <dgm:prSet/>
      <dgm:spPr/>
      <dgm:t>
        <a:bodyPr/>
        <a:lstStyle/>
        <a:p>
          <a:endParaRPr lang="en-US"/>
        </a:p>
      </dgm:t>
    </dgm:pt>
    <dgm:pt modelId="{970824E2-3EA9-47E5-9014-1495EB58BA6F}" type="sibTrans" cxnId="{42F4AD10-0B04-41CD-9279-1E39AFBBDF5B}">
      <dgm:prSet/>
      <dgm:spPr/>
      <dgm:t>
        <a:bodyPr/>
        <a:lstStyle/>
        <a:p>
          <a:endParaRPr lang="en-US"/>
        </a:p>
      </dgm:t>
    </dgm:pt>
    <dgm:pt modelId="{68383F50-EA49-495E-A7AB-CE5B6E6A0495}">
      <dgm:prSet phldrT="[Text]" custT="1"/>
      <dgm:spPr/>
      <dgm:t>
        <a:bodyPr/>
        <a:lstStyle/>
        <a:p>
          <a:r>
            <a:rPr lang="en-US" sz="1600" dirty="0"/>
            <a:t>Report Dataset-17</a:t>
          </a:r>
          <a:endParaRPr lang="en-US" sz="1600" b="1" dirty="0"/>
        </a:p>
      </dgm:t>
    </dgm:pt>
    <dgm:pt modelId="{142BAE32-3B42-4A0E-94D4-F6D872788B3D}" type="parTrans" cxnId="{FE8A1A75-3EB4-4EB7-A153-BFB084349DC7}">
      <dgm:prSet/>
      <dgm:spPr/>
      <dgm:t>
        <a:bodyPr/>
        <a:lstStyle/>
        <a:p>
          <a:endParaRPr lang="en-US"/>
        </a:p>
      </dgm:t>
    </dgm:pt>
    <dgm:pt modelId="{49F68414-2250-4D6C-B09A-015194BC5D1C}" type="sibTrans" cxnId="{FE8A1A75-3EB4-4EB7-A153-BFB084349DC7}">
      <dgm:prSet/>
      <dgm:spPr/>
      <dgm:t>
        <a:bodyPr/>
        <a:lstStyle/>
        <a:p>
          <a:endParaRPr lang="en-US"/>
        </a:p>
      </dgm:t>
    </dgm:pt>
    <dgm:pt modelId="{60EF036C-1EDB-4EDD-B46B-20A34795BC77}">
      <dgm:prSet phldrT="[Text]" custT="1"/>
      <dgm:spPr/>
      <dgm:t>
        <a:bodyPr/>
        <a:lstStyle/>
        <a:p>
          <a:r>
            <a:rPr lang="en-US" sz="1600" dirty="0"/>
            <a:t>Report Dataset-18</a:t>
          </a:r>
          <a:endParaRPr lang="en-US" sz="1600" b="1" dirty="0"/>
        </a:p>
      </dgm:t>
    </dgm:pt>
    <dgm:pt modelId="{694D5EB8-AC71-4C3C-91BA-99DC3FAEC3F6}" type="parTrans" cxnId="{2EB9200F-4554-4CC2-BA09-09F3AEE28D2A}">
      <dgm:prSet/>
      <dgm:spPr/>
      <dgm:t>
        <a:bodyPr/>
        <a:lstStyle/>
        <a:p>
          <a:endParaRPr lang="en-US"/>
        </a:p>
      </dgm:t>
    </dgm:pt>
    <dgm:pt modelId="{B5AFA5B0-BB89-40F7-8BB8-5CB832112A41}" type="sibTrans" cxnId="{2EB9200F-4554-4CC2-BA09-09F3AEE28D2A}">
      <dgm:prSet/>
      <dgm:spPr/>
      <dgm:t>
        <a:bodyPr/>
        <a:lstStyle/>
        <a:p>
          <a:endParaRPr lang="en-US"/>
        </a:p>
      </dgm:t>
    </dgm:pt>
    <dgm:pt modelId="{F0EAD8A2-D1CE-43FD-B835-89BC6608EDB6}">
      <dgm:prSet phldrT="[Text]" custT="1"/>
      <dgm:spPr/>
      <dgm:t>
        <a:bodyPr/>
        <a:lstStyle/>
        <a:p>
          <a:r>
            <a:rPr lang="en-US" sz="1600" dirty="0"/>
            <a:t>Report Dataset-19</a:t>
          </a:r>
          <a:endParaRPr lang="en-US" sz="1400" b="1" dirty="0"/>
        </a:p>
      </dgm:t>
    </dgm:pt>
    <dgm:pt modelId="{FCCCE770-6727-41AD-9045-A898526EEE0D}" type="parTrans" cxnId="{5DEECA9F-3F37-4C49-B0BA-BCC0F5577A35}">
      <dgm:prSet/>
      <dgm:spPr/>
      <dgm:t>
        <a:bodyPr/>
        <a:lstStyle/>
        <a:p>
          <a:endParaRPr lang="en-US"/>
        </a:p>
      </dgm:t>
    </dgm:pt>
    <dgm:pt modelId="{49F6200A-6F88-4B20-98DD-AA02C281E6B8}" type="sibTrans" cxnId="{5DEECA9F-3F37-4C49-B0BA-BCC0F5577A35}">
      <dgm:prSet/>
      <dgm:spPr/>
      <dgm:t>
        <a:bodyPr/>
        <a:lstStyle/>
        <a:p>
          <a:endParaRPr lang="en-US"/>
        </a:p>
      </dgm:t>
    </dgm:pt>
    <dgm:pt modelId="{76EDBB22-02AE-42B9-A3B6-DB9A15118E2A}" type="pres">
      <dgm:prSet presAssocID="{72DEA597-CA13-490F-89A8-4C99714EDD11}" presName="composite" presStyleCnt="0">
        <dgm:presLayoutVars>
          <dgm:chMax val="1"/>
          <dgm:dir/>
          <dgm:resizeHandles val="exact"/>
        </dgm:presLayoutVars>
      </dgm:prSet>
      <dgm:spPr/>
    </dgm:pt>
    <dgm:pt modelId="{EF227BDC-3CE9-469D-97CE-D5D262766204}" type="pres">
      <dgm:prSet presAssocID="{72DEA597-CA13-490F-89A8-4C99714EDD11}" presName="radial" presStyleCnt="0">
        <dgm:presLayoutVars>
          <dgm:animLvl val="ctr"/>
        </dgm:presLayoutVars>
      </dgm:prSet>
      <dgm:spPr/>
    </dgm:pt>
    <dgm:pt modelId="{AC421FC7-BDCC-4D64-92A3-1C90663AAD9D}" type="pres">
      <dgm:prSet presAssocID="{8F57B24C-4EE9-4348-BEC5-C167DD30C1F7}" presName="centerShape" presStyleLbl="vennNode1" presStyleIdx="0" presStyleCnt="17"/>
      <dgm:spPr/>
    </dgm:pt>
    <dgm:pt modelId="{0E2CCDC0-FB47-414D-9E7E-411640EFC1AC}" type="pres">
      <dgm:prSet presAssocID="{9BC68542-307E-45C9-A0BD-AC3781C21022}" presName="node" presStyleLbl="vennNode1" presStyleIdx="1" presStyleCnt="17">
        <dgm:presLayoutVars>
          <dgm:bulletEnabled val="1"/>
        </dgm:presLayoutVars>
      </dgm:prSet>
      <dgm:spPr/>
    </dgm:pt>
    <dgm:pt modelId="{9AFF692F-73D9-4116-982F-E9D7D71CF74F}" type="pres">
      <dgm:prSet presAssocID="{D4DA6F62-8EBD-4586-A443-5E4E79E3FB56}" presName="node" presStyleLbl="vennNode1" presStyleIdx="2" presStyleCnt="17">
        <dgm:presLayoutVars>
          <dgm:bulletEnabled val="1"/>
        </dgm:presLayoutVars>
      </dgm:prSet>
      <dgm:spPr/>
    </dgm:pt>
    <dgm:pt modelId="{F2A40A9C-62F6-4E8D-81FE-65DE716E008F}" type="pres">
      <dgm:prSet presAssocID="{CB2D7914-A369-4BBF-AC94-250B6A546256}" presName="node" presStyleLbl="vennNode1" presStyleIdx="3" presStyleCnt="17">
        <dgm:presLayoutVars>
          <dgm:bulletEnabled val="1"/>
        </dgm:presLayoutVars>
      </dgm:prSet>
      <dgm:spPr/>
    </dgm:pt>
    <dgm:pt modelId="{143AF98E-A0F3-4872-9094-8E40710DC2C9}" type="pres">
      <dgm:prSet presAssocID="{84EAD102-2703-4DB6-AD60-A12B2B1F06E8}" presName="node" presStyleLbl="vennNode1" presStyleIdx="4" presStyleCnt="17">
        <dgm:presLayoutVars>
          <dgm:bulletEnabled val="1"/>
        </dgm:presLayoutVars>
      </dgm:prSet>
      <dgm:spPr/>
    </dgm:pt>
    <dgm:pt modelId="{E141C045-ABE4-45CC-B249-C9602F440C78}" type="pres">
      <dgm:prSet presAssocID="{FECC8589-4D85-40C9-81B3-0896490B24AF}" presName="node" presStyleLbl="vennNode1" presStyleIdx="5" presStyleCnt="17">
        <dgm:presLayoutVars>
          <dgm:bulletEnabled val="1"/>
        </dgm:presLayoutVars>
      </dgm:prSet>
      <dgm:spPr/>
    </dgm:pt>
    <dgm:pt modelId="{76EA2AE0-F04E-45B2-B416-DEFB2E1710B0}" type="pres">
      <dgm:prSet presAssocID="{860F778D-88FA-4F9C-906A-D49C0D5ECED4}" presName="node" presStyleLbl="vennNode1" presStyleIdx="6" presStyleCnt="17">
        <dgm:presLayoutVars>
          <dgm:bulletEnabled val="1"/>
        </dgm:presLayoutVars>
      </dgm:prSet>
      <dgm:spPr/>
    </dgm:pt>
    <dgm:pt modelId="{1D114DB1-CF94-43E2-9B1C-D206AB8146D3}" type="pres">
      <dgm:prSet presAssocID="{A0219D5D-C54D-413F-A88C-420DA62D2924}" presName="node" presStyleLbl="vennNode1" presStyleIdx="7" presStyleCnt="17">
        <dgm:presLayoutVars>
          <dgm:bulletEnabled val="1"/>
        </dgm:presLayoutVars>
      </dgm:prSet>
      <dgm:spPr/>
    </dgm:pt>
    <dgm:pt modelId="{92B374C7-DFB2-48FD-8C5E-4F76DC6CF21F}" type="pres">
      <dgm:prSet presAssocID="{743942CB-81D0-4E5C-BABF-7B95D3E86CCD}" presName="node" presStyleLbl="vennNode1" presStyleIdx="8" presStyleCnt="17">
        <dgm:presLayoutVars>
          <dgm:bulletEnabled val="1"/>
        </dgm:presLayoutVars>
      </dgm:prSet>
      <dgm:spPr/>
    </dgm:pt>
    <dgm:pt modelId="{FD40FC61-8B7E-42BD-AC49-A0095415DC85}" type="pres">
      <dgm:prSet presAssocID="{43754302-86A4-467D-A503-4DE9697969E4}" presName="node" presStyleLbl="vennNode1" presStyleIdx="9" presStyleCnt="17">
        <dgm:presLayoutVars>
          <dgm:bulletEnabled val="1"/>
        </dgm:presLayoutVars>
      </dgm:prSet>
      <dgm:spPr/>
    </dgm:pt>
    <dgm:pt modelId="{ED2576CC-3704-45F8-9E46-314419F1546D}" type="pres">
      <dgm:prSet presAssocID="{A01F502D-6059-49A8-88D7-6A59351B425A}" presName="node" presStyleLbl="vennNode1" presStyleIdx="10" presStyleCnt="17">
        <dgm:presLayoutVars>
          <dgm:bulletEnabled val="1"/>
        </dgm:presLayoutVars>
      </dgm:prSet>
      <dgm:spPr/>
    </dgm:pt>
    <dgm:pt modelId="{A2003627-7B44-4222-A45E-FDB467CF6DBC}" type="pres">
      <dgm:prSet presAssocID="{EC362CEE-112A-4A2A-BB4D-3E9A8A2FE40B}" presName="node" presStyleLbl="vennNode1" presStyleIdx="11" presStyleCnt="17">
        <dgm:presLayoutVars>
          <dgm:bulletEnabled val="1"/>
        </dgm:presLayoutVars>
      </dgm:prSet>
      <dgm:spPr/>
    </dgm:pt>
    <dgm:pt modelId="{98787B43-9D63-4631-A9D7-A31CCD6956B7}" type="pres">
      <dgm:prSet presAssocID="{90A8FF6A-919F-46B1-89E5-6D0859E5A78D}" presName="node" presStyleLbl="vennNode1" presStyleIdx="12" presStyleCnt="17">
        <dgm:presLayoutVars>
          <dgm:bulletEnabled val="1"/>
        </dgm:presLayoutVars>
      </dgm:prSet>
      <dgm:spPr/>
    </dgm:pt>
    <dgm:pt modelId="{AB1C1637-F3BC-472D-89FD-7C9DB9D4C43D}" type="pres">
      <dgm:prSet presAssocID="{24E9074E-19C9-4D68-BFBC-B9970371E29A}" presName="node" presStyleLbl="vennNode1" presStyleIdx="13" presStyleCnt="17">
        <dgm:presLayoutVars>
          <dgm:bulletEnabled val="1"/>
        </dgm:presLayoutVars>
      </dgm:prSet>
      <dgm:spPr/>
    </dgm:pt>
    <dgm:pt modelId="{ABBF5C99-86BA-4121-AF09-1731D581A2BA}" type="pres">
      <dgm:prSet presAssocID="{68383F50-EA49-495E-A7AB-CE5B6E6A0495}" presName="node" presStyleLbl="vennNode1" presStyleIdx="14" presStyleCnt="17">
        <dgm:presLayoutVars>
          <dgm:bulletEnabled val="1"/>
        </dgm:presLayoutVars>
      </dgm:prSet>
      <dgm:spPr/>
    </dgm:pt>
    <dgm:pt modelId="{63F8C690-6A03-4CCF-882E-46D455DE2B16}" type="pres">
      <dgm:prSet presAssocID="{60EF036C-1EDB-4EDD-B46B-20A34795BC77}" presName="node" presStyleLbl="vennNode1" presStyleIdx="15" presStyleCnt="17">
        <dgm:presLayoutVars>
          <dgm:bulletEnabled val="1"/>
        </dgm:presLayoutVars>
      </dgm:prSet>
      <dgm:spPr/>
    </dgm:pt>
    <dgm:pt modelId="{77F3712D-3773-4DD5-B05F-27F29D80930D}" type="pres">
      <dgm:prSet presAssocID="{F0EAD8A2-D1CE-43FD-B835-89BC6608EDB6}" presName="node" presStyleLbl="vennNode1" presStyleIdx="16" presStyleCnt="17">
        <dgm:presLayoutVars>
          <dgm:bulletEnabled val="1"/>
        </dgm:presLayoutVars>
      </dgm:prSet>
      <dgm:spPr/>
    </dgm:pt>
  </dgm:ptLst>
  <dgm:cxnLst>
    <dgm:cxn modelId="{4474520A-4642-49BF-A3CB-DA6AAFC49979}" srcId="{72DEA597-CA13-490F-89A8-4C99714EDD11}" destId="{8F57B24C-4EE9-4348-BEC5-C167DD30C1F7}" srcOrd="0" destOrd="0" parTransId="{DF0F2463-10AD-49C5-9FBB-2EF32FB5E791}" sibTransId="{179833C3-8E6D-4EE3-8257-70ACC1F5F110}"/>
    <dgm:cxn modelId="{8B52430D-BA5C-4B5F-8F10-A5BB8CA53688}" type="presOf" srcId="{43754302-86A4-467D-A503-4DE9697969E4}" destId="{FD40FC61-8B7E-42BD-AC49-A0095415DC85}" srcOrd="0" destOrd="0" presId="urn:microsoft.com/office/officeart/2005/8/layout/radial3"/>
    <dgm:cxn modelId="{F7E64F0D-5A6C-4A71-8F73-459A6BD0DB1F}" type="presOf" srcId="{D4DA6F62-8EBD-4586-A443-5E4E79E3FB56}" destId="{9AFF692F-73D9-4116-982F-E9D7D71CF74F}" srcOrd="0" destOrd="0" presId="urn:microsoft.com/office/officeart/2005/8/layout/radial3"/>
    <dgm:cxn modelId="{2EB9200F-4554-4CC2-BA09-09F3AEE28D2A}" srcId="{8F57B24C-4EE9-4348-BEC5-C167DD30C1F7}" destId="{60EF036C-1EDB-4EDD-B46B-20A34795BC77}" srcOrd="14" destOrd="0" parTransId="{694D5EB8-AC71-4C3C-91BA-99DC3FAEC3F6}" sibTransId="{B5AFA5B0-BB89-40F7-8BB8-5CB832112A41}"/>
    <dgm:cxn modelId="{42F4AD10-0B04-41CD-9279-1E39AFBBDF5B}" srcId="{8F57B24C-4EE9-4348-BEC5-C167DD30C1F7}" destId="{24E9074E-19C9-4D68-BFBC-B9970371E29A}" srcOrd="12" destOrd="0" parTransId="{A8018DCE-2421-4F1D-98A3-9E7C4F7F5052}" sibTransId="{970824E2-3EA9-47E5-9014-1495EB58BA6F}"/>
    <dgm:cxn modelId="{1190FB11-BD0E-44CD-89C8-BA97C35394F6}" srcId="{8F57B24C-4EE9-4348-BEC5-C167DD30C1F7}" destId="{A0219D5D-C54D-413F-A88C-420DA62D2924}" srcOrd="6" destOrd="0" parTransId="{529BF143-EF88-42C0-A96D-0C93397B6284}" sibTransId="{BB9F552E-6006-4DAF-AD73-6FFAAF05EAEE}"/>
    <dgm:cxn modelId="{28AF6917-CB51-4ECB-80E7-AEB37C85C7D7}" srcId="{8F57B24C-4EE9-4348-BEC5-C167DD30C1F7}" destId="{84EAD102-2703-4DB6-AD60-A12B2B1F06E8}" srcOrd="3" destOrd="0" parTransId="{2ABE2653-76FB-43BB-96DC-8810ED4944A2}" sibTransId="{C8A0ED13-44EF-46DD-B315-934691E482B8}"/>
    <dgm:cxn modelId="{ADDC121C-89AA-42AF-885F-E041278DE2AD}" type="presOf" srcId="{CB2D7914-A369-4BBF-AC94-250B6A546256}" destId="{F2A40A9C-62F6-4E8D-81FE-65DE716E008F}" srcOrd="0" destOrd="0" presId="urn:microsoft.com/office/officeart/2005/8/layout/radial3"/>
    <dgm:cxn modelId="{BA6B8820-35C7-4020-92CC-24AB8C77FE0D}" type="presOf" srcId="{68383F50-EA49-495E-A7AB-CE5B6E6A0495}" destId="{ABBF5C99-86BA-4121-AF09-1731D581A2BA}" srcOrd="0" destOrd="0" presId="urn:microsoft.com/office/officeart/2005/8/layout/radial3"/>
    <dgm:cxn modelId="{9DE7C320-1F6F-483E-A6F2-FB2BED230A5D}" type="presOf" srcId="{72DEA597-CA13-490F-89A8-4C99714EDD11}" destId="{76EDBB22-02AE-42B9-A3B6-DB9A15118E2A}" srcOrd="0" destOrd="0" presId="urn:microsoft.com/office/officeart/2005/8/layout/radial3"/>
    <dgm:cxn modelId="{B5D0B828-BEB4-48FB-B78F-EC58CD6239A2}" type="presOf" srcId="{860F778D-88FA-4F9C-906A-D49C0D5ECED4}" destId="{76EA2AE0-F04E-45B2-B416-DEFB2E1710B0}" srcOrd="0" destOrd="0" presId="urn:microsoft.com/office/officeart/2005/8/layout/radial3"/>
    <dgm:cxn modelId="{B39EB02F-F073-4A31-8CF9-C2161B86DA84}" srcId="{8F57B24C-4EE9-4348-BEC5-C167DD30C1F7}" destId="{9BC68542-307E-45C9-A0BD-AC3781C21022}" srcOrd="0" destOrd="0" parTransId="{859D8F11-89B1-40E9-9B68-3A5AF17F943C}" sibTransId="{E1FAF1B4-FA9A-4BEC-8A31-8CF873B19A83}"/>
    <dgm:cxn modelId="{FF980C31-6337-4C5B-8A23-1AC0A6D0756E}" type="presOf" srcId="{8F57B24C-4EE9-4348-BEC5-C167DD30C1F7}" destId="{AC421FC7-BDCC-4D64-92A3-1C90663AAD9D}" srcOrd="0" destOrd="0" presId="urn:microsoft.com/office/officeart/2005/8/layout/radial3"/>
    <dgm:cxn modelId="{C54D463B-977B-4142-9920-E1247EF776A9}" srcId="{8F57B24C-4EE9-4348-BEC5-C167DD30C1F7}" destId="{A01F502D-6059-49A8-88D7-6A59351B425A}" srcOrd="9" destOrd="0" parTransId="{7E0AD2BB-EF63-40AF-A7FD-F87505E3DA8C}" sibTransId="{9B744BAB-95EB-449D-9E9F-6E21E981E26B}"/>
    <dgm:cxn modelId="{C0DEA341-070E-4600-906B-2A4975F406FA}" srcId="{8F57B24C-4EE9-4348-BEC5-C167DD30C1F7}" destId="{FECC8589-4D85-40C9-81B3-0896490B24AF}" srcOrd="4" destOrd="0" parTransId="{406F2378-2E31-4336-83B3-77C083A97096}" sibTransId="{526E6827-34A1-460E-9C6B-9836DF6FF8CC}"/>
    <dgm:cxn modelId="{E2814042-868E-4F7D-8B49-9CBE264AD796}" type="presOf" srcId="{A01F502D-6059-49A8-88D7-6A59351B425A}" destId="{ED2576CC-3704-45F8-9E46-314419F1546D}" srcOrd="0" destOrd="0" presId="urn:microsoft.com/office/officeart/2005/8/layout/radial3"/>
    <dgm:cxn modelId="{C1612347-A145-4DAD-88EC-CCB30C79E4EA}" type="presOf" srcId="{F0EAD8A2-D1CE-43FD-B835-89BC6608EDB6}" destId="{77F3712D-3773-4DD5-B05F-27F29D80930D}" srcOrd="0" destOrd="0" presId="urn:microsoft.com/office/officeart/2005/8/layout/radial3"/>
    <dgm:cxn modelId="{46E8E567-71AC-41D3-87EB-9CDBD4DC7B26}" type="presOf" srcId="{24E9074E-19C9-4D68-BFBC-B9970371E29A}" destId="{AB1C1637-F3BC-472D-89FD-7C9DB9D4C43D}" srcOrd="0" destOrd="0" presId="urn:microsoft.com/office/officeart/2005/8/layout/radial3"/>
    <dgm:cxn modelId="{4B1CEF6C-D925-45B4-BBA2-9532F63C2232}" type="presOf" srcId="{EC362CEE-112A-4A2A-BB4D-3E9A8A2FE40B}" destId="{A2003627-7B44-4222-A45E-FDB467CF6DBC}" srcOrd="0" destOrd="0" presId="urn:microsoft.com/office/officeart/2005/8/layout/radial3"/>
    <dgm:cxn modelId="{61E13D6D-268E-49D7-88B1-366B85631719}" type="presOf" srcId="{FECC8589-4D85-40C9-81B3-0896490B24AF}" destId="{E141C045-ABE4-45CC-B249-C9602F440C78}" srcOrd="0" destOrd="0" presId="urn:microsoft.com/office/officeart/2005/8/layout/radial3"/>
    <dgm:cxn modelId="{F86AC653-03B9-4831-92E4-41C034B1915F}" type="presOf" srcId="{90A8FF6A-919F-46B1-89E5-6D0859E5A78D}" destId="{98787B43-9D63-4631-A9D7-A31CCD6956B7}" srcOrd="0" destOrd="0" presId="urn:microsoft.com/office/officeart/2005/8/layout/radial3"/>
    <dgm:cxn modelId="{FE8A1A75-3EB4-4EB7-A153-BFB084349DC7}" srcId="{8F57B24C-4EE9-4348-BEC5-C167DD30C1F7}" destId="{68383F50-EA49-495E-A7AB-CE5B6E6A0495}" srcOrd="13" destOrd="0" parTransId="{142BAE32-3B42-4A0E-94D4-F6D872788B3D}" sibTransId="{49F68414-2250-4D6C-B09A-015194BC5D1C}"/>
    <dgm:cxn modelId="{1B5BAD78-B20F-4D18-A6A1-DAF4198EE0DB}" type="presOf" srcId="{A0219D5D-C54D-413F-A88C-420DA62D2924}" destId="{1D114DB1-CF94-43E2-9B1C-D206AB8146D3}" srcOrd="0" destOrd="0" presId="urn:microsoft.com/office/officeart/2005/8/layout/radial3"/>
    <dgm:cxn modelId="{04AAA699-0432-48A6-842E-F5A88ECBF562}" srcId="{8F57B24C-4EE9-4348-BEC5-C167DD30C1F7}" destId="{43754302-86A4-467D-A503-4DE9697969E4}" srcOrd="8" destOrd="0" parTransId="{6444AD95-D166-43DC-856D-72F07014FA6F}" sibTransId="{A5C98768-C019-4D58-AADB-0E38320CE03C}"/>
    <dgm:cxn modelId="{4A18D699-7793-4C6F-AA24-98DC71CFBDA4}" type="presOf" srcId="{60EF036C-1EDB-4EDD-B46B-20A34795BC77}" destId="{63F8C690-6A03-4CCF-882E-46D455DE2B16}" srcOrd="0" destOrd="0" presId="urn:microsoft.com/office/officeart/2005/8/layout/radial3"/>
    <dgm:cxn modelId="{5DEECA9F-3F37-4C49-B0BA-BCC0F5577A35}" srcId="{8F57B24C-4EE9-4348-BEC5-C167DD30C1F7}" destId="{F0EAD8A2-D1CE-43FD-B835-89BC6608EDB6}" srcOrd="15" destOrd="0" parTransId="{FCCCE770-6727-41AD-9045-A898526EEE0D}" sibTransId="{49F6200A-6F88-4B20-98DD-AA02C281E6B8}"/>
    <dgm:cxn modelId="{6A9CDC9F-5299-4519-A7A8-DFA2F64FBDB6}" srcId="{8F57B24C-4EE9-4348-BEC5-C167DD30C1F7}" destId="{CB2D7914-A369-4BBF-AC94-250B6A546256}" srcOrd="2" destOrd="0" parTransId="{CC36E26A-8E92-4657-91D5-1B3EE497FA88}" sibTransId="{534B0445-192C-48BC-A3B0-784DDA7B4A3A}"/>
    <dgm:cxn modelId="{0EC470A2-ABCF-446A-BBF9-6BCD17D7F132}" srcId="{8F57B24C-4EE9-4348-BEC5-C167DD30C1F7}" destId="{860F778D-88FA-4F9C-906A-D49C0D5ECED4}" srcOrd="5" destOrd="0" parTransId="{1D13D09E-21A0-4E19-BFB7-DE095B086519}" sibTransId="{E7984153-62B5-47D3-8DEE-0A08D0DF84D2}"/>
    <dgm:cxn modelId="{93DB5BA6-06E4-459C-B8D5-87340AA04582}" srcId="{8F57B24C-4EE9-4348-BEC5-C167DD30C1F7}" destId="{EC362CEE-112A-4A2A-BB4D-3E9A8A2FE40B}" srcOrd="10" destOrd="0" parTransId="{84846055-D827-47AA-8947-40890A94E374}" sibTransId="{320B082F-A287-478E-A012-EE6D205F03E5}"/>
    <dgm:cxn modelId="{4F6656AF-5C7C-466C-88A5-3FCCE6B724B8}" type="presOf" srcId="{9BC68542-307E-45C9-A0BD-AC3781C21022}" destId="{0E2CCDC0-FB47-414D-9E7E-411640EFC1AC}" srcOrd="0" destOrd="0" presId="urn:microsoft.com/office/officeart/2005/8/layout/radial3"/>
    <dgm:cxn modelId="{1FA557BF-8804-4BAE-BFA6-93D86DE8A823}" type="presOf" srcId="{84EAD102-2703-4DB6-AD60-A12B2B1F06E8}" destId="{143AF98E-A0F3-4872-9094-8E40710DC2C9}" srcOrd="0" destOrd="0" presId="urn:microsoft.com/office/officeart/2005/8/layout/radial3"/>
    <dgm:cxn modelId="{75924AE2-0696-4374-AE24-C0C997F8C025}" srcId="{8F57B24C-4EE9-4348-BEC5-C167DD30C1F7}" destId="{D4DA6F62-8EBD-4586-A443-5E4E79E3FB56}" srcOrd="1" destOrd="0" parTransId="{07554CF0-EFB5-44CB-B2B4-57FF1C0165F0}" sibTransId="{1E52398B-C0B8-4541-B330-9FCDE24A9B2B}"/>
    <dgm:cxn modelId="{A490B7E4-7A4C-4E39-9A4D-3558ED1D6FBD}" type="presOf" srcId="{743942CB-81D0-4E5C-BABF-7B95D3E86CCD}" destId="{92B374C7-DFB2-48FD-8C5E-4F76DC6CF21F}" srcOrd="0" destOrd="0" presId="urn:microsoft.com/office/officeart/2005/8/layout/radial3"/>
    <dgm:cxn modelId="{349B8DED-6D74-4446-A109-15EE6C7AB21B}" srcId="{8F57B24C-4EE9-4348-BEC5-C167DD30C1F7}" destId="{90A8FF6A-919F-46B1-89E5-6D0859E5A78D}" srcOrd="11" destOrd="0" parTransId="{538E8939-AB22-4188-AFE0-854AF911AB1B}" sibTransId="{CB7F9AA6-8B40-466B-8594-348F87654C39}"/>
    <dgm:cxn modelId="{017E07FF-53C3-482E-B71B-3A4EC295B77E}" srcId="{8F57B24C-4EE9-4348-BEC5-C167DD30C1F7}" destId="{743942CB-81D0-4E5C-BABF-7B95D3E86CCD}" srcOrd="7" destOrd="0" parTransId="{755A3513-5342-467F-82CB-A51B6B9BE699}" sibTransId="{3E19BE11-8E4E-4C9F-BAD1-1D8EE3F8A78B}"/>
    <dgm:cxn modelId="{B92DA19B-AA99-43E6-B388-FC27D08410FC}" type="presParOf" srcId="{76EDBB22-02AE-42B9-A3B6-DB9A15118E2A}" destId="{EF227BDC-3CE9-469D-97CE-D5D262766204}" srcOrd="0" destOrd="0" presId="urn:microsoft.com/office/officeart/2005/8/layout/radial3"/>
    <dgm:cxn modelId="{5778A543-8928-4EBD-9B8B-4DFC8B890AF8}" type="presParOf" srcId="{EF227BDC-3CE9-469D-97CE-D5D262766204}" destId="{AC421FC7-BDCC-4D64-92A3-1C90663AAD9D}" srcOrd="0" destOrd="0" presId="urn:microsoft.com/office/officeart/2005/8/layout/radial3"/>
    <dgm:cxn modelId="{94B3088F-4F97-4639-B957-57D966335AC8}" type="presParOf" srcId="{EF227BDC-3CE9-469D-97CE-D5D262766204}" destId="{0E2CCDC0-FB47-414D-9E7E-411640EFC1AC}" srcOrd="1" destOrd="0" presId="urn:microsoft.com/office/officeart/2005/8/layout/radial3"/>
    <dgm:cxn modelId="{52A71906-208A-4E70-A059-22D3A221894A}" type="presParOf" srcId="{EF227BDC-3CE9-469D-97CE-D5D262766204}" destId="{9AFF692F-73D9-4116-982F-E9D7D71CF74F}" srcOrd="2" destOrd="0" presId="urn:microsoft.com/office/officeart/2005/8/layout/radial3"/>
    <dgm:cxn modelId="{EC2C381B-8826-4336-B501-F2787F8FB47C}" type="presParOf" srcId="{EF227BDC-3CE9-469D-97CE-D5D262766204}" destId="{F2A40A9C-62F6-4E8D-81FE-65DE716E008F}" srcOrd="3" destOrd="0" presId="urn:microsoft.com/office/officeart/2005/8/layout/radial3"/>
    <dgm:cxn modelId="{F288AC55-4008-4F3C-9EA6-9803269D6B0B}" type="presParOf" srcId="{EF227BDC-3CE9-469D-97CE-D5D262766204}" destId="{143AF98E-A0F3-4872-9094-8E40710DC2C9}" srcOrd="4" destOrd="0" presId="urn:microsoft.com/office/officeart/2005/8/layout/radial3"/>
    <dgm:cxn modelId="{62C34CCC-B6F4-4792-B726-1684ABE53584}" type="presParOf" srcId="{EF227BDC-3CE9-469D-97CE-D5D262766204}" destId="{E141C045-ABE4-45CC-B249-C9602F440C78}" srcOrd="5" destOrd="0" presId="urn:microsoft.com/office/officeart/2005/8/layout/radial3"/>
    <dgm:cxn modelId="{701E7486-E5AE-4879-BA17-D75FE9C02528}" type="presParOf" srcId="{EF227BDC-3CE9-469D-97CE-D5D262766204}" destId="{76EA2AE0-F04E-45B2-B416-DEFB2E1710B0}" srcOrd="6" destOrd="0" presId="urn:microsoft.com/office/officeart/2005/8/layout/radial3"/>
    <dgm:cxn modelId="{79C886C1-2DB7-46A9-A65C-21167D9D4F81}" type="presParOf" srcId="{EF227BDC-3CE9-469D-97CE-D5D262766204}" destId="{1D114DB1-CF94-43E2-9B1C-D206AB8146D3}" srcOrd="7" destOrd="0" presId="urn:microsoft.com/office/officeart/2005/8/layout/radial3"/>
    <dgm:cxn modelId="{332B068B-3B5D-43B1-AA6D-35C151F7D339}" type="presParOf" srcId="{EF227BDC-3CE9-469D-97CE-D5D262766204}" destId="{92B374C7-DFB2-48FD-8C5E-4F76DC6CF21F}" srcOrd="8" destOrd="0" presId="urn:microsoft.com/office/officeart/2005/8/layout/radial3"/>
    <dgm:cxn modelId="{E6AF8DC9-5D75-4333-9814-89826C075622}" type="presParOf" srcId="{EF227BDC-3CE9-469D-97CE-D5D262766204}" destId="{FD40FC61-8B7E-42BD-AC49-A0095415DC85}" srcOrd="9" destOrd="0" presId="urn:microsoft.com/office/officeart/2005/8/layout/radial3"/>
    <dgm:cxn modelId="{CB0F2E5A-7CBD-4838-908D-D68D16360193}" type="presParOf" srcId="{EF227BDC-3CE9-469D-97CE-D5D262766204}" destId="{ED2576CC-3704-45F8-9E46-314419F1546D}" srcOrd="10" destOrd="0" presId="urn:microsoft.com/office/officeart/2005/8/layout/radial3"/>
    <dgm:cxn modelId="{F265045D-B4C5-46A9-99E5-E9C66D6352ED}" type="presParOf" srcId="{EF227BDC-3CE9-469D-97CE-D5D262766204}" destId="{A2003627-7B44-4222-A45E-FDB467CF6DBC}" srcOrd="11" destOrd="0" presId="urn:microsoft.com/office/officeart/2005/8/layout/radial3"/>
    <dgm:cxn modelId="{6B15D6D3-9844-4C7E-B71E-E1F1333FD8AC}" type="presParOf" srcId="{EF227BDC-3CE9-469D-97CE-D5D262766204}" destId="{98787B43-9D63-4631-A9D7-A31CCD6956B7}" srcOrd="12" destOrd="0" presId="urn:microsoft.com/office/officeart/2005/8/layout/radial3"/>
    <dgm:cxn modelId="{772B6408-6991-43E3-912B-E80551233A78}" type="presParOf" srcId="{EF227BDC-3CE9-469D-97CE-D5D262766204}" destId="{AB1C1637-F3BC-472D-89FD-7C9DB9D4C43D}" srcOrd="13" destOrd="0" presId="urn:microsoft.com/office/officeart/2005/8/layout/radial3"/>
    <dgm:cxn modelId="{B8F6D0FF-9008-4DFA-95BE-5116248E76B7}" type="presParOf" srcId="{EF227BDC-3CE9-469D-97CE-D5D262766204}" destId="{ABBF5C99-86BA-4121-AF09-1731D581A2BA}" srcOrd="14" destOrd="0" presId="urn:microsoft.com/office/officeart/2005/8/layout/radial3"/>
    <dgm:cxn modelId="{60B993B7-F4AD-4E7B-A3E0-7D264DE770FD}" type="presParOf" srcId="{EF227BDC-3CE9-469D-97CE-D5D262766204}" destId="{63F8C690-6A03-4CCF-882E-46D455DE2B16}" srcOrd="15" destOrd="0" presId="urn:microsoft.com/office/officeart/2005/8/layout/radial3"/>
    <dgm:cxn modelId="{9B249B89-FD10-4EE2-A9A0-54F8A6369E4D}" type="presParOf" srcId="{EF227BDC-3CE9-469D-97CE-D5D262766204}" destId="{77F3712D-3773-4DD5-B05F-27F29D80930D}" srcOrd="16"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F594E6-30E6-4EB7-AA58-B187B207FEE5}" type="doc">
      <dgm:prSet loTypeId="urn:microsoft.com/office/officeart/2005/8/layout/vProcess5" loCatId="process" qsTypeId="urn:microsoft.com/office/officeart/2005/8/quickstyle/3d2#1" qsCatId="3D" csTypeId="urn:microsoft.com/office/officeart/2005/8/colors/colorful1#2" csCatId="colorful" phldr="1"/>
      <dgm:spPr/>
      <dgm:t>
        <a:bodyPr/>
        <a:lstStyle/>
        <a:p>
          <a:endParaRPr lang="en-US"/>
        </a:p>
      </dgm:t>
    </dgm:pt>
    <dgm:pt modelId="{0760EDA9-F861-4E10-9E29-6A9AC8542B2D}">
      <dgm:prSet phldrT="[Text]"/>
      <dgm:spPr/>
      <dgm:t>
        <a:bodyPr/>
        <a:lstStyle/>
        <a:p>
          <a:r>
            <a:rPr lang="en-US" dirty="0"/>
            <a:t>EXTRACT DATA</a:t>
          </a:r>
        </a:p>
      </dgm:t>
    </dgm:pt>
    <dgm:pt modelId="{0E413993-3F8E-40F0-89D1-3284646A18A4}" type="parTrans" cxnId="{16F96D55-4986-4699-A999-40D1608AD00B}">
      <dgm:prSet/>
      <dgm:spPr/>
      <dgm:t>
        <a:bodyPr/>
        <a:lstStyle/>
        <a:p>
          <a:endParaRPr lang="en-US"/>
        </a:p>
      </dgm:t>
    </dgm:pt>
    <dgm:pt modelId="{345AA231-8E00-44B0-9E57-444D215EF2FF}" type="sibTrans" cxnId="{16F96D55-4986-4699-A999-40D1608AD00B}">
      <dgm:prSet/>
      <dgm:spPr/>
      <dgm:t>
        <a:bodyPr/>
        <a:lstStyle/>
        <a:p>
          <a:endParaRPr lang="en-US"/>
        </a:p>
      </dgm:t>
    </dgm:pt>
    <dgm:pt modelId="{C4EFB2DB-FAEF-47CA-867B-AC7208121D28}">
      <dgm:prSet phldrT="[Text]"/>
      <dgm:spPr/>
      <dgm:t>
        <a:bodyPr/>
        <a:lstStyle/>
        <a:p>
          <a:r>
            <a:rPr lang="en-US" dirty="0"/>
            <a:t>TRANSFORMATION</a:t>
          </a:r>
        </a:p>
      </dgm:t>
    </dgm:pt>
    <dgm:pt modelId="{84BFB097-454F-4AB5-AA4D-B1649231F93B}" type="parTrans" cxnId="{B42326F8-7C27-47C5-B7CE-530EBA466AD2}">
      <dgm:prSet/>
      <dgm:spPr/>
      <dgm:t>
        <a:bodyPr/>
        <a:lstStyle/>
        <a:p>
          <a:endParaRPr lang="en-US"/>
        </a:p>
      </dgm:t>
    </dgm:pt>
    <dgm:pt modelId="{1A1CEAD3-DA3D-44BD-BC6D-414121181FE7}" type="sibTrans" cxnId="{B42326F8-7C27-47C5-B7CE-530EBA466AD2}">
      <dgm:prSet/>
      <dgm:spPr/>
      <dgm:t>
        <a:bodyPr/>
        <a:lstStyle/>
        <a:p>
          <a:endParaRPr lang="en-US"/>
        </a:p>
      </dgm:t>
    </dgm:pt>
    <dgm:pt modelId="{42BBE129-BFE4-4321-BDBF-FC97392A8194}">
      <dgm:prSet phldrT="[Text]"/>
      <dgm:spPr/>
      <dgm:t>
        <a:bodyPr/>
        <a:lstStyle/>
        <a:p>
          <a:r>
            <a:rPr lang="en-US" dirty="0"/>
            <a:t>MERGING, LOADING &amp; USING TOOLS</a:t>
          </a:r>
        </a:p>
      </dgm:t>
    </dgm:pt>
    <dgm:pt modelId="{FCD87414-69A8-4ECD-A5AC-2094FCCEF4BF}" type="parTrans" cxnId="{4024C4BB-F1FA-4D59-91AB-5E2221C17268}">
      <dgm:prSet/>
      <dgm:spPr/>
      <dgm:t>
        <a:bodyPr/>
        <a:lstStyle/>
        <a:p>
          <a:endParaRPr lang="en-US"/>
        </a:p>
      </dgm:t>
    </dgm:pt>
    <dgm:pt modelId="{CB921F4E-384B-41AE-9F78-333237123EF4}" type="sibTrans" cxnId="{4024C4BB-F1FA-4D59-91AB-5E2221C17268}">
      <dgm:prSet/>
      <dgm:spPr/>
      <dgm:t>
        <a:bodyPr/>
        <a:lstStyle/>
        <a:p>
          <a:endParaRPr lang="en-US"/>
        </a:p>
      </dgm:t>
    </dgm:pt>
    <dgm:pt modelId="{B48B8179-D0CE-401C-AF1E-A6C5F303D585}">
      <dgm:prSet phldrT="[Text]"/>
      <dgm:spPr/>
      <dgm:t>
        <a:bodyPr/>
        <a:lstStyle/>
        <a:p>
          <a:r>
            <a:rPr lang="en-US" dirty="0"/>
            <a:t>KPIs CREATION &amp; VISUALIZATION</a:t>
          </a:r>
        </a:p>
      </dgm:t>
    </dgm:pt>
    <dgm:pt modelId="{2EE44CE5-3C27-4382-9C03-60D2335EFFF7}" type="parTrans" cxnId="{A3B073C5-586F-4066-832E-F429BE1CE766}">
      <dgm:prSet/>
      <dgm:spPr/>
      <dgm:t>
        <a:bodyPr/>
        <a:lstStyle/>
        <a:p>
          <a:endParaRPr lang="en-US"/>
        </a:p>
      </dgm:t>
    </dgm:pt>
    <dgm:pt modelId="{1E726795-DF49-4699-9189-76A5EF4C37D4}" type="sibTrans" cxnId="{A3B073C5-586F-4066-832E-F429BE1CE766}">
      <dgm:prSet/>
      <dgm:spPr/>
      <dgm:t>
        <a:bodyPr/>
        <a:lstStyle/>
        <a:p>
          <a:endParaRPr lang="en-US"/>
        </a:p>
      </dgm:t>
    </dgm:pt>
    <dgm:pt modelId="{A49A6D69-66C3-4480-82A0-7CF737A6DDEF}">
      <dgm:prSet phldrT="[Text]"/>
      <dgm:spPr/>
      <dgm:t>
        <a:bodyPr/>
        <a:lstStyle/>
        <a:p>
          <a:r>
            <a:rPr lang="en-US" dirty="0"/>
            <a:t>DASHBOARD ANALYSIS USING DIFFERENT MODULES</a:t>
          </a:r>
        </a:p>
      </dgm:t>
    </dgm:pt>
    <dgm:pt modelId="{AD088F47-9B17-476E-BFA3-FC745E5D2A82}" type="parTrans" cxnId="{A877B101-51DF-4CD1-8524-564850EEAD75}">
      <dgm:prSet/>
      <dgm:spPr/>
      <dgm:t>
        <a:bodyPr/>
        <a:lstStyle/>
        <a:p>
          <a:endParaRPr lang="en-US"/>
        </a:p>
      </dgm:t>
    </dgm:pt>
    <dgm:pt modelId="{B8B46C0D-E194-4627-8993-3BC31D1BD703}" type="sibTrans" cxnId="{A877B101-51DF-4CD1-8524-564850EEAD75}">
      <dgm:prSet/>
      <dgm:spPr/>
      <dgm:t>
        <a:bodyPr/>
        <a:lstStyle/>
        <a:p>
          <a:endParaRPr lang="en-US"/>
        </a:p>
      </dgm:t>
    </dgm:pt>
    <dgm:pt modelId="{EE260F64-C1CF-453E-B45A-BB9362B38D36}" type="pres">
      <dgm:prSet presAssocID="{F7F594E6-30E6-4EB7-AA58-B187B207FEE5}" presName="outerComposite" presStyleCnt="0">
        <dgm:presLayoutVars>
          <dgm:chMax val="5"/>
          <dgm:dir/>
          <dgm:resizeHandles val="exact"/>
        </dgm:presLayoutVars>
      </dgm:prSet>
      <dgm:spPr/>
    </dgm:pt>
    <dgm:pt modelId="{4AD2205A-98F3-412D-B82F-812B32BC0E32}" type="pres">
      <dgm:prSet presAssocID="{F7F594E6-30E6-4EB7-AA58-B187B207FEE5}" presName="dummyMaxCanvas" presStyleCnt="0">
        <dgm:presLayoutVars/>
      </dgm:prSet>
      <dgm:spPr/>
    </dgm:pt>
    <dgm:pt modelId="{AD8242BF-327A-4B78-9F4E-82FC505B62EF}" type="pres">
      <dgm:prSet presAssocID="{F7F594E6-30E6-4EB7-AA58-B187B207FEE5}" presName="FiveNodes_1" presStyleLbl="node1" presStyleIdx="0" presStyleCnt="5">
        <dgm:presLayoutVars>
          <dgm:bulletEnabled val="1"/>
        </dgm:presLayoutVars>
      </dgm:prSet>
      <dgm:spPr/>
    </dgm:pt>
    <dgm:pt modelId="{95C688BA-E70F-42CB-902C-F771CD08EAE1}" type="pres">
      <dgm:prSet presAssocID="{F7F594E6-30E6-4EB7-AA58-B187B207FEE5}" presName="FiveNodes_2" presStyleLbl="node1" presStyleIdx="1" presStyleCnt="5">
        <dgm:presLayoutVars>
          <dgm:bulletEnabled val="1"/>
        </dgm:presLayoutVars>
      </dgm:prSet>
      <dgm:spPr/>
    </dgm:pt>
    <dgm:pt modelId="{6FED47B4-F5C0-410E-B6A0-CC840B7C13D0}" type="pres">
      <dgm:prSet presAssocID="{F7F594E6-30E6-4EB7-AA58-B187B207FEE5}" presName="FiveNodes_3" presStyleLbl="node1" presStyleIdx="2" presStyleCnt="5">
        <dgm:presLayoutVars>
          <dgm:bulletEnabled val="1"/>
        </dgm:presLayoutVars>
      </dgm:prSet>
      <dgm:spPr/>
    </dgm:pt>
    <dgm:pt modelId="{0C12FE7C-D526-43FB-800F-1B022989B33A}" type="pres">
      <dgm:prSet presAssocID="{F7F594E6-30E6-4EB7-AA58-B187B207FEE5}" presName="FiveNodes_4" presStyleLbl="node1" presStyleIdx="3" presStyleCnt="5">
        <dgm:presLayoutVars>
          <dgm:bulletEnabled val="1"/>
        </dgm:presLayoutVars>
      </dgm:prSet>
      <dgm:spPr/>
    </dgm:pt>
    <dgm:pt modelId="{F0289895-AA5C-4BD4-90AD-4FC5E3045AA6}" type="pres">
      <dgm:prSet presAssocID="{F7F594E6-30E6-4EB7-AA58-B187B207FEE5}" presName="FiveNodes_5" presStyleLbl="node1" presStyleIdx="4" presStyleCnt="5">
        <dgm:presLayoutVars>
          <dgm:bulletEnabled val="1"/>
        </dgm:presLayoutVars>
      </dgm:prSet>
      <dgm:spPr/>
    </dgm:pt>
    <dgm:pt modelId="{817E3BFF-ED5B-440C-BC92-F297E04EE43E}" type="pres">
      <dgm:prSet presAssocID="{F7F594E6-30E6-4EB7-AA58-B187B207FEE5}" presName="FiveConn_1-2" presStyleLbl="fgAccFollowNode1" presStyleIdx="0" presStyleCnt="4">
        <dgm:presLayoutVars>
          <dgm:bulletEnabled val="1"/>
        </dgm:presLayoutVars>
      </dgm:prSet>
      <dgm:spPr/>
    </dgm:pt>
    <dgm:pt modelId="{44CE2443-D590-4B80-A73E-50574B06E1B0}" type="pres">
      <dgm:prSet presAssocID="{F7F594E6-30E6-4EB7-AA58-B187B207FEE5}" presName="FiveConn_2-3" presStyleLbl="fgAccFollowNode1" presStyleIdx="1" presStyleCnt="4">
        <dgm:presLayoutVars>
          <dgm:bulletEnabled val="1"/>
        </dgm:presLayoutVars>
      </dgm:prSet>
      <dgm:spPr/>
    </dgm:pt>
    <dgm:pt modelId="{C24D86EB-A4D7-4C7D-8A4A-5EC5E4067499}" type="pres">
      <dgm:prSet presAssocID="{F7F594E6-30E6-4EB7-AA58-B187B207FEE5}" presName="FiveConn_3-4" presStyleLbl="fgAccFollowNode1" presStyleIdx="2" presStyleCnt="4">
        <dgm:presLayoutVars>
          <dgm:bulletEnabled val="1"/>
        </dgm:presLayoutVars>
      </dgm:prSet>
      <dgm:spPr/>
    </dgm:pt>
    <dgm:pt modelId="{AD7B5E48-6CCE-49A5-8C38-20F162965D0C}" type="pres">
      <dgm:prSet presAssocID="{F7F594E6-30E6-4EB7-AA58-B187B207FEE5}" presName="FiveConn_4-5" presStyleLbl="fgAccFollowNode1" presStyleIdx="3" presStyleCnt="4">
        <dgm:presLayoutVars>
          <dgm:bulletEnabled val="1"/>
        </dgm:presLayoutVars>
      </dgm:prSet>
      <dgm:spPr/>
    </dgm:pt>
    <dgm:pt modelId="{5ADCB4C7-4198-4DAD-A5D8-665C253C03C9}" type="pres">
      <dgm:prSet presAssocID="{F7F594E6-30E6-4EB7-AA58-B187B207FEE5}" presName="FiveNodes_1_text" presStyleLbl="node1" presStyleIdx="4" presStyleCnt="5">
        <dgm:presLayoutVars>
          <dgm:bulletEnabled val="1"/>
        </dgm:presLayoutVars>
      </dgm:prSet>
      <dgm:spPr/>
    </dgm:pt>
    <dgm:pt modelId="{EAC84A45-42BF-4C4E-9ECD-9E0FAFC2426E}" type="pres">
      <dgm:prSet presAssocID="{F7F594E6-30E6-4EB7-AA58-B187B207FEE5}" presName="FiveNodes_2_text" presStyleLbl="node1" presStyleIdx="4" presStyleCnt="5">
        <dgm:presLayoutVars>
          <dgm:bulletEnabled val="1"/>
        </dgm:presLayoutVars>
      </dgm:prSet>
      <dgm:spPr/>
    </dgm:pt>
    <dgm:pt modelId="{156DE5D7-7C8B-462E-9B41-8CC0639A320B}" type="pres">
      <dgm:prSet presAssocID="{F7F594E6-30E6-4EB7-AA58-B187B207FEE5}" presName="FiveNodes_3_text" presStyleLbl="node1" presStyleIdx="4" presStyleCnt="5">
        <dgm:presLayoutVars>
          <dgm:bulletEnabled val="1"/>
        </dgm:presLayoutVars>
      </dgm:prSet>
      <dgm:spPr/>
    </dgm:pt>
    <dgm:pt modelId="{6D489F19-3F62-452E-A184-3C93AC18B70F}" type="pres">
      <dgm:prSet presAssocID="{F7F594E6-30E6-4EB7-AA58-B187B207FEE5}" presName="FiveNodes_4_text" presStyleLbl="node1" presStyleIdx="4" presStyleCnt="5">
        <dgm:presLayoutVars>
          <dgm:bulletEnabled val="1"/>
        </dgm:presLayoutVars>
      </dgm:prSet>
      <dgm:spPr/>
    </dgm:pt>
    <dgm:pt modelId="{F7386F43-8A51-42DB-8F0F-5E36DB92D931}" type="pres">
      <dgm:prSet presAssocID="{F7F594E6-30E6-4EB7-AA58-B187B207FEE5}" presName="FiveNodes_5_text" presStyleLbl="node1" presStyleIdx="4" presStyleCnt="5">
        <dgm:presLayoutVars>
          <dgm:bulletEnabled val="1"/>
        </dgm:presLayoutVars>
      </dgm:prSet>
      <dgm:spPr/>
    </dgm:pt>
  </dgm:ptLst>
  <dgm:cxnLst>
    <dgm:cxn modelId="{A877B101-51DF-4CD1-8524-564850EEAD75}" srcId="{F7F594E6-30E6-4EB7-AA58-B187B207FEE5}" destId="{A49A6D69-66C3-4480-82A0-7CF737A6DDEF}" srcOrd="4" destOrd="0" parTransId="{AD088F47-9B17-476E-BFA3-FC745E5D2A82}" sibTransId="{B8B46C0D-E194-4627-8993-3BC31D1BD703}"/>
    <dgm:cxn modelId="{A3441B08-70D0-4728-8563-0DCD0EB28299}" type="presOf" srcId="{B48B8179-D0CE-401C-AF1E-A6C5F303D585}" destId="{6D489F19-3F62-452E-A184-3C93AC18B70F}" srcOrd="1" destOrd="0" presId="urn:microsoft.com/office/officeart/2005/8/layout/vProcess5"/>
    <dgm:cxn modelId="{F2ABDC0F-9B06-4E7C-93A1-ACB2E6940D04}" type="presOf" srcId="{C4EFB2DB-FAEF-47CA-867B-AC7208121D28}" destId="{95C688BA-E70F-42CB-902C-F771CD08EAE1}" srcOrd="0" destOrd="0" presId="urn:microsoft.com/office/officeart/2005/8/layout/vProcess5"/>
    <dgm:cxn modelId="{479B001D-BBD6-4AF3-8A2F-27E9AB795910}" type="presOf" srcId="{42BBE129-BFE4-4321-BDBF-FC97392A8194}" destId="{6FED47B4-F5C0-410E-B6A0-CC840B7C13D0}" srcOrd="0" destOrd="0" presId="urn:microsoft.com/office/officeart/2005/8/layout/vProcess5"/>
    <dgm:cxn modelId="{150FCC2B-F181-4378-A891-EACFFF867789}" type="presOf" srcId="{C4EFB2DB-FAEF-47CA-867B-AC7208121D28}" destId="{EAC84A45-42BF-4C4E-9ECD-9E0FAFC2426E}" srcOrd="1" destOrd="0" presId="urn:microsoft.com/office/officeart/2005/8/layout/vProcess5"/>
    <dgm:cxn modelId="{A4559A32-05D3-4471-AF9D-E788ECA59AAC}" type="presOf" srcId="{42BBE129-BFE4-4321-BDBF-FC97392A8194}" destId="{156DE5D7-7C8B-462E-9B41-8CC0639A320B}" srcOrd="1" destOrd="0" presId="urn:microsoft.com/office/officeart/2005/8/layout/vProcess5"/>
    <dgm:cxn modelId="{57B4F15F-AD38-4F7A-9CDA-1FF4EC5E1054}" type="presOf" srcId="{A49A6D69-66C3-4480-82A0-7CF737A6DDEF}" destId="{F7386F43-8A51-42DB-8F0F-5E36DB92D931}" srcOrd="1" destOrd="0" presId="urn:microsoft.com/office/officeart/2005/8/layout/vProcess5"/>
    <dgm:cxn modelId="{79D71770-FA91-4690-9F1B-B3E1D96FEEE3}" type="presOf" srcId="{0760EDA9-F861-4E10-9E29-6A9AC8542B2D}" destId="{AD8242BF-327A-4B78-9F4E-82FC505B62EF}" srcOrd="0" destOrd="0" presId="urn:microsoft.com/office/officeart/2005/8/layout/vProcess5"/>
    <dgm:cxn modelId="{08D2EC50-7E78-4474-8C95-39F6E3E728E9}" type="presOf" srcId="{0760EDA9-F861-4E10-9E29-6A9AC8542B2D}" destId="{5ADCB4C7-4198-4DAD-A5D8-665C253C03C9}" srcOrd="1" destOrd="0" presId="urn:microsoft.com/office/officeart/2005/8/layout/vProcess5"/>
    <dgm:cxn modelId="{715EB671-B342-4F9E-8077-1006E419FB64}" type="presOf" srcId="{CB921F4E-384B-41AE-9F78-333237123EF4}" destId="{C24D86EB-A4D7-4C7D-8A4A-5EC5E4067499}" srcOrd="0" destOrd="0" presId="urn:microsoft.com/office/officeart/2005/8/layout/vProcess5"/>
    <dgm:cxn modelId="{16F96D55-4986-4699-A999-40D1608AD00B}" srcId="{F7F594E6-30E6-4EB7-AA58-B187B207FEE5}" destId="{0760EDA9-F861-4E10-9E29-6A9AC8542B2D}" srcOrd="0" destOrd="0" parTransId="{0E413993-3F8E-40F0-89D1-3284646A18A4}" sibTransId="{345AA231-8E00-44B0-9E57-444D215EF2FF}"/>
    <dgm:cxn modelId="{08692E7A-73F4-43A5-B933-2B3E26D17F62}" type="presOf" srcId="{B48B8179-D0CE-401C-AF1E-A6C5F303D585}" destId="{0C12FE7C-D526-43FB-800F-1B022989B33A}" srcOrd="0" destOrd="0" presId="urn:microsoft.com/office/officeart/2005/8/layout/vProcess5"/>
    <dgm:cxn modelId="{35D9F48C-6B50-4499-A4C6-C140B8D78A7C}" type="presOf" srcId="{345AA231-8E00-44B0-9E57-444D215EF2FF}" destId="{817E3BFF-ED5B-440C-BC92-F297E04EE43E}" srcOrd="0" destOrd="0" presId="urn:microsoft.com/office/officeart/2005/8/layout/vProcess5"/>
    <dgm:cxn modelId="{721287A2-2FB4-49E9-BE0C-C2DF366BA025}" type="presOf" srcId="{A49A6D69-66C3-4480-82A0-7CF737A6DDEF}" destId="{F0289895-AA5C-4BD4-90AD-4FC5E3045AA6}" srcOrd="0" destOrd="0" presId="urn:microsoft.com/office/officeart/2005/8/layout/vProcess5"/>
    <dgm:cxn modelId="{0F54E7AF-1E68-43B0-921E-BFA1CAD8525F}" type="presOf" srcId="{F7F594E6-30E6-4EB7-AA58-B187B207FEE5}" destId="{EE260F64-C1CF-453E-B45A-BB9362B38D36}" srcOrd="0" destOrd="0" presId="urn:microsoft.com/office/officeart/2005/8/layout/vProcess5"/>
    <dgm:cxn modelId="{4024C4BB-F1FA-4D59-91AB-5E2221C17268}" srcId="{F7F594E6-30E6-4EB7-AA58-B187B207FEE5}" destId="{42BBE129-BFE4-4321-BDBF-FC97392A8194}" srcOrd="2" destOrd="0" parTransId="{FCD87414-69A8-4ECD-A5AC-2094FCCEF4BF}" sibTransId="{CB921F4E-384B-41AE-9F78-333237123EF4}"/>
    <dgm:cxn modelId="{24C0E4BC-3833-4895-B26C-8E05F96FDB1E}" type="presOf" srcId="{1A1CEAD3-DA3D-44BD-BC6D-414121181FE7}" destId="{44CE2443-D590-4B80-A73E-50574B06E1B0}" srcOrd="0" destOrd="0" presId="urn:microsoft.com/office/officeart/2005/8/layout/vProcess5"/>
    <dgm:cxn modelId="{A3B073C5-586F-4066-832E-F429BE1CE766}" srcId="{F7F594E6-30E6-4EB7-AA58-B187B207FEE5}" destId="{B48B8179-D0CE-401C-AF1E-A6C5F303D585}" srcOrd="3" destOrd="0" parTransId="{2EE44CE5-3C27-4382-9C03-60D2335EFFF7}" sibTransId="{1E726795-DF49-4699-9189-76A5EF4C37D4}"/>
    <dgm:cxn modelId="{5A1556EB-5013-4132-8304-B47402937FBE}" type="presOf" srcId="{1E726795-DF49-4699-9189-76A5EF4C37D4}" destId="{AD7B5E48-6CCE-49A5-8C38-20F162965D0C}" srcOrd="0" destOrd="0" presId="urn:microsoft.com/office/officeart/2005/8/layout/vProcess5"/>
    <dgm:cxn modelId="{B42326F8-7C27-47C5-B7CE-530EBA466AD2}" srcId="{F7F594E6-30E6-4EB7-AA58-B187B207FEE5}" destId="{C4EFB2DB-FAEF-47CA-867B-AC7208121D28}" srcOrd="1" destOrd="0" parTransId="{84BFB097-454F-4AB5-AA4D-B1649231F93B}" sibTransId="{1A1CEAD3-DA3D-44BD-BC6D-414121181FE7}"/>
    <dgm:cxn modelId="{F4922C9C-84CE-4154-A75C-B9279AD74F2E}" type="presParOf" srcId="{EE260F64-C1CF-453E-B45A-BB9362B38D36}" destId="{4AD2205A-98F3-412D-B82F-812B32BC0E32}" srcOrd="0" destOrd="0" presId="urn:microsoft.com/office/officeart/2005/8/layout/vProcess5"/>
    <dgm:cxn modelId="{AC209FA8-78F2-4B0E-B254-BC7A21E0B4C0}" type="presParOf" srcId="{EE260F64-C1CF-453E-B45A-BB9362B38D36}" destId="{AD8242BF-327A-4B78-9F4E-82FC505B62EF}" srcOrd="1" destOrd="0" presId="urn:microsoft.com/office/officeart/2005/8/layout/vProcess5"/>
    <dgm:cxn modelId="{747B53EB-0876-4E69-B112-5D5FD0984E4A}" type="presParOf" srcId="{EE260F64-C1CF-453E-B45A-BB9362B38D36}" destId="{95C688BA-E70F-42CB-902C-F771CD08EAE1}" srcOrd="2" destOrd="0" presId="urn:microsoft.com/office/officeart/2005/8/layout/vProcess5"/>
    <dgm:cxn modelId="{E4441A46-803D-4C67-95F7-0AAF7E26FF59}" type="presParOf" srcId="{EE260F64-C1CF-453E-B45A-BB9362B38D36}" destId="{6FED47B4-F5C0-410E-B6A0-CC840B7C13D0}" srcOrd="3" destOrd="0" presId="urn:microsoft.com/office/officeart/2005/8/layout/vProcess5"/>
    <dgm:cxn modelId="{452333E8-23DC-4126-8245-399C6D41CA00}" type="presParOf" srcId="{EE260F64-C1CF-453E-B45A-BB9362B38D36}" destId="{0C12FE7C-D526-43FB-800F-1B022989B33A}" srcOrd="4" destOrd="0" presId="urn:microsoft.com/office/officeart/2005/8/layout/vProcess5"/>
    <dgm:cxn modelId="{AFDA3888-2D84-4856-B26D-0C04A36E07D4}" type="presParOf" srcId="{EE260F64-C1CF-453E-B45A-BB9362B38D36}" destId="{F0289895-AA5C-4BD4-90AD-4FC5E3045AA6}" srcOrd="5" destOrd="0" presId="urn:microsoft.com/office/officeart/2005/8/layout/vProcess5"/>
    <dgm:cxn modelId="{9785B5CE-7F58-427A-A8B3-7A0D50E5D23E}" type="presParOf" srcId="{EE260F64-C1CF-453E-B45A-BB9362B38D36}" destId="{817E3BFF-ED5B-440C-BC92-F297E04EE43E}" srcOrd="6" destOrd="0" presId="urn:microsoft.com/office/officeart/2005/8/layout/vProcess5"/>
    <dgm:cxn modelId="{33F808DE-C520-4731-9AEA-26F15EE9E92C}" type="presParOf" srcId="{EE260F64-C1CF-453E-B45A-BB9362B38D36}" destId="{44CE2443-D590-4B80-A73E-50574B06E1B0}" srcOrd="7" destOrd="0" presId="urn:microsoft.com/office/officeart/2005/8/layout/vProcess5"/>
    <dgm:cxn modelId="{2261D201-4251-4C7A-89AD-85047EDC1741}" type="presParOf" srcId="{EE260F64-C1CF-453E-B45A-BB9362B38D36}" destId="{C24D86EB-A4D7-4C7D-8A4A-5EC5E4067499}" srcOrd="8" destOrd="0" presId="urn:microsoft.com/office/officeart/2005/8/layout/vProcess5"/>
    <dgm:cxn modelId="{0CEC1767-9ECB-42F6-A8CC-D5BBCD1C0679}" type="presParOf" srcId="{EE260F64-C1CF-453E-B45A-BB9362B38D36}" destId="{AD7B5E48-6CCE-49A5-8C38-20F162965D0C}" srcOrd="9" destOrd="0" presId="urn:microsoft.com/office/officeart/2005/8/layout/vProcess5"/>
    <dgm:cxn modelId="{F1AF100B-BB39-4F06-ACE6-79854F46F185}" type="presParOf" srcId="{EE260F64-C1CF-453E-B45A-BB9362B38D36}" destId="{5ADCB4C7-4198-4DAD-A5D8-665C253C03C9}" srcOrd="10" destOrd="0" presId="urn:microsoft.com/office/officeart/2005/8/layout/vProcess5"/>
    <dgm:cxn modelId="{E69C6A87-B781-4D75-84C6-053791ADCC27}" type="presParOf" srcId="{EE260F64-C1CF-453E-B45A-BB9362B38D36}" destId="{EAC84A45-42BF-4C4E-9ECD-9E0FAFC2426E}" srcOrd="11" destOrd="0" presId="urn:microsoft.com/office/officeart/2005/8/layout/vProcess5"/>
    <dgm:cxn modelId="{240D6A97-B4DA-4936-B09B-2E93AD2AC9D7}" type="presParOf" srcId="{EE260F64-C1CF-453E-B45A-BB9362B38D36}" destId="{156DE5D7-7C8B-462E-9B41-8CC0639A320B}" srcOrd="12" destOrd="0" presId="urn:microsoft.com/office/officeart/2005/8/layout/vProcess5"/>
    <dgm:cxn modelId="{AEC7865D-3386-4D14-AF0B-191EFAA6C7EF}" type="presParOf" srcId="{EE260F64-C1CF-453E-B45A-BB9362B38D36}" destId="{6D489F19-3F62-452E-A184-3C93AC18B70F}" srcOrd="13" destOrd="0" presId="urn:microsoft.com/office/officeart/2005/8/layout/vProcess5"/>
    <dgm:cxn modelId="{27A29851-0FF4-4BC2-A77D-EBD689FF7CC5}" type="presParOf" srcId="{EE260F64-C1CF-453E-B45A-BB9362B38D36}" destId="{F7386F43-8A51-42DB-8F0F-5E36DB92D93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9336C8-3CCE-4D84-8379-06B7A47A1D4B}" type="doc">
      <dgm:prSet loTypeId="urn:microsoft.com/office/officeart/2005/8/layout/hList7#1" loCatId="list" qsTypeId="urn:microsoft.com/office/officeart/2005/8/quickstyle/simple5#2" qsCatId="simple" csTypeId="urn:microsoft.com/office/officeart/2005/8/colors/colorful1#3" csCatId="colorful" phldr="1"/>
      <dgm:spPr/>
    </dgm:pt>
    <dgm:pt modelId="{520EBF6C-854D-4A11-B591-6A8BB527EE66}">
      <dgm:prSet phldrT="[Text]"/>
      <dgm:spPr/>
      <dgm:t>
        <a:bodyPr/>
        <a:lstStyle/>
        <a:p>
          <a:pPr algn="ctr"/>
          <a:r>
            <a:rPr lang="en-IN" dirty="0"/>
            <a:t>Data storage through multiple CSV flies</a:t>
          </a:r>
        </a:p>
        <a:p>
          <a:pPr algn="ctr"/>
          <a:r>
            <a:rPr lang="en-IN" dirty="0"/>
            <a:t>Insufficient information</a:t>
          </a:r>
        </a:p>
        <a:p>
          <a:pPr algn="ctr"/>
          <a:r>
            <a:rPr lang="en-IN" dirty="0"/>
            <a:t>Lacks of analytics insights to make business decisions</a:t>
          </a:r>
          <a:endParaRPr lang="en-US" dirty="0"/>
        </a:p>
      </dgm:t>
    </dgm:pt>
    <dgm:pt modelId="{3771B6B6-1438-43F3-B8E6-EE39F1AEAF78}" type="parTrans" cxnId="{1943911A-BF9B-4104-8EF0-3991A6659D4B}">
      <dgm:prSet/>
      <dgm:spPr/>
      <dgm:t>
        <a:bodyPr/>
        <a:lstStyle/>
        <a:p>
          <a:endParaRPr lang="en-US"/>
        </a:p>
      </dgm:t>
    </dgm:pt>
    <dgm:pt modelId="{F40421F4-A3AA-4DBD-984E-54E0F83BDE6B}" type="sibTrans" cxnId="{1943911A-BF9B-4104-8EF0-3991A6659D4B}">
      <dgm:prSet/>
      <dgm:spPr/>
      <dgm:t>
        <a:bodyPr/>
        <a:lstStyle/>
        <a:p>
          <a:endParaRPr lang="en-US"/>
        </a:p>
      </dgm:t>
    </dgm:pt>
    <dgm:pt modelId="{A36E93A0-D160-4674-9DD0-5FA366A5486C}">
      <dgm:prSet phldrT="[Text]"/>
      <dgm:spPr/>
      <dgm:t>
        <a:bodyPr/>
        <a:lstStyle/>
        <a:p>
          <a:pPr algn="ctr"/>
          <a:r>
            <a:rPr lang="en-IN" dirty="0"/>
            <a:t>Reduce data storage</a:t>
          </a:r>
        </a:p>
        <a:p>
          <a:pPr algn="ctr"/>
          <a:r>
            <a:rPr lang="en-IN" dirty="0"/>
            <a:t>Create efficient Query and analysis</a:t>
          </a:r>
        </a:p>
        <a:p>
          <a:pPr algn="ctr"/>
          <a:r>
            <a:rPr lang="en-IN" dirty="0"/>
            <a:t>Empower data driven decision making capability</a:t>
          </a:r>
          <a:endParaRPr lang="en-US" dirty="0"/>
        </a:p>
      </dgm:t>
    </dgm:pt>
    <dgm:pt modelId="{B295D031-3F16-4527-9E0D-B9FF5477590E}" type="parTrans" cxnId="{26341CCC-0D7B-4623-90DA-07F7410718C2}">
      <dgm:prSet/>
      <dgm:spPr/>
      <dgm:t>
        <a:bodyPr/>
        <a:lstStyle/>
        <a:p>
          <a:endParaRPr lang="en-US"/>
        </a:p>
      </dgm:t>
    </dgm:pt>
    <dgm:pt modelId="{73A05A6B-CF06-415F-88FC-48668E5CF5E5}" type="sibTrans" cxnId="{26341CCC-0D7B-4623-90DA-07F7410718C2}">
      <dgm:prSet/>
      <dgm:spPr/>
      <dgm:t>
        <a:bodyPr/>
        <a:lstStyle/>
        <a:p>
          <a:endParaRPr lang="en-US"/>
        </a:p>
      </dgm:t>
    </dgm:pt>
    <dgm:pt modelId="{09FCB87D-7F30-4AA9-B6BA-3C9AFF4DCED9}" type="pres">
      <dgm:prSet presAssocID="{2E9336C8-3CCE-4D84-8379-06B7A47A1D4B}" presName="Name0" presStyleCnt="0">
        <dgm:presLayoutVars>
          <dgm:dir/>
          <dgm:resizeHandles val="exact"/>
        </dgm:presLayoutVars>
      </dgm:prSet>
      <dgm:spPr/>
    </dgm:pt>
    <dgm:pt modelId="{3700F04B-062B-4B63-A67A-7E2D6871E8E2}" type="pres">
      <dgm:prSet presAssocID="{2E9336C8-3CCE-4D84-8379-06B7A47A1D4B}" presName="fgShape" presStyleLbl="fgShp" presStyleIdx="0" presStyleCnt="1"/>
      <dgm:spPr/>
    </dgm:pt>
    <dgm:pt modelId="{A7708F57-585A-4DA0-9288-AD50C4185690}" type="pres">
      <dgm:prSet presAssocID="{2E9336C8-3CCE-4D84-8379-06B7A47A1D4B}" presName="linComp" presStyleCnt="0"/>
      <dgm:spPr/>
    </dgm:pt>
    <dgm:pt modelId="{C162A558-27A1-4FF5-9111-2256A19A2400}" type="pres">
      <dgm:prSet presAssocID="{520EBF6C-854D-4A11-B591-6A8BB527EE66}" presName="compNode" presStyleCnt="0"/>
      <dgm:spPr/>
    </dgm:pt>
    <dgm:pt modelId="{1102BF90-79B8-4D62-B14E-C6DBB7A91376}" type="pres">
      <dgm:prSet presAssocID="{520EBF6C-854D-4A11-B591-6A8BB527EE66}" presName="bkgdShape" presStyleLbl="node1" presStyleIdx="0" presStyleCnt="2"/>
      <dgm:spPr/>
    </dgm:pt>
    <dgm:pt modelId="{B525EE73-950F-47E0-80AD-7EF943E9700B}" type="pres">
      <dgm:prSet presAssocID="{520EBF6C-854D-4A11-B591-6A8BB527EE66}" presName="nodeTx" presStyleLbl="node1" presStyleIdx="0" presStyleCnt="2">
        <dgm:presLayoutVars>
          <dgm:bulletEnabled val="1"/>
        </dgm:presLayoutVars>
      </dgm:prSet>
      <dgm:spPr/>
    </dgm:pt>
    <dgm:pt modelId="{982038FF-9A36-4DBA-BDCA-9F7836C72E8A}" type="pres">
      <dgm:prSet presAssocID="{520EBF6C-854D-4A11-B591-6A8BB527EE66}" presName="invisiNode" presStyleLbl="node1" presStyleIdx="0" presStyleCnt="2"/>
      <dgm:spPr/>
    </dgm:pt>
    <dgm:pt modelId="{80137AE6-576B-4240-80D7-42CEB28DBEBB}" type="pres">
      <dgm:prSet presAssocID="{520EBF6C-854D-4A11-B591-6A8BB527EE66}" presName="imagNode" presStyleLbl="fgImgPlace1" presStyleIdx="0" presStyleCnt="2" custLinFactNeighborX="3079" custLinFactNeighborY="-3003"/>
      <dgm:spPr>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pt>
    <dgm:pt modelId="{3DF4FB1C-1ED6-4A14-A083-B5256D8A9506}" type="pres">
      <dgm:prSet presAssocID="{F40421F4-A3AA-4DBD-984E-54E0F83BDE6B}" presName="sibTrans" presStyleLbl="sibTrans2D1" presStyleIdx="0" presStyleCnt="0"/>
      <dgm:spPr/>
    </dgm:pt>
    <dgm:pt modelId="{E54C2E0F-30E0-4975-998F-89EA8F6C0E7E}" type="pres">
      <dgm:prSet presAssocID="{A36E93A0-D160-4674-9DD0-5FA366A5486C}" presName="compNode" presStyleCnt="0"/>
      <dgm:spPr/>
    </dgm:pt>
    <dgm:pt modelId="{2CA25B8A-2270-47A5-9D3F-032F37074450}" type="pres">
      <dgm:prSet presAssocID="{A36E93A0-D160-4674-9DD0-5FA366A5486C}" presName="bkgdShape" presStyleLbl="node1" presStyleIdx="1" presStyleCnt="2" custLinFactNeighborX="-1004" custLinFactNeighborY="-2044"/>
      <dgm:spPr/>
    </dgm:pt>
    <dgm:pt modelId="{B26B69ED-4988-4BA2-BCB5-F6E920B175CA}" type="pres">
      <dgm:prSet presAssocID="{A36E93A0-D160-4674-9DD0-5FA366A5486C}" presName="nodeTx" presStyleLbl="node1" presStyleIdx="1" presStyleCnt="2">
        <dgm:presLayoutVars>
          <dgm:bulletEnabled val="1"/>
        </dgm:presLayoutVars>
      </dgm:prSet>
      <dgm:spPr/>
    </dgm:pt>
    <dgm:pt modelId="{10830B01-6AF5-4C27-8C1C-71F24FEC9D2A}" type="pres">
      <dgm:prSet presAssocID="{A36E93A0-D160-4674-9DD0-5FA366A5486C}" presName="invisiNode" presStyleLbl="node1" presStyleIdx="1" presStyleCnt="2"/>
      <dgm:spPr/>
    </dgm:pt>
    <dgm:pt modelId="{53D32BD3-AF5B-4F70-9F78-8A459039908F}" type="pres">
      <dgm:prSet presAssocID="{A36E93A0-D160-4674-9DD0-5FA366A5486C}" presName="imagNod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Lst>
  <dgm:cxnLst>
    <dgm:cxn modelId="{998D1716-AE73-4C46-AEC1-0048CE5C30D4}" type="presOf" srcId="{A36E93A0-D160-4674-9DD0-5FA366A5486C}" destId="{2CA25B8A-2270-47A5-9D3F-032F37074450}" srcOrd="0" destOrd="0" presId="urn:microsoft.com/office/officeart/2005/8/layout/hList7#1"/>
    <dgm:cxn modelId="{1943911A-BF9B-4104-8EF0-3991A6659D4B}" srcId="{2E9336C8-3CCE-4D84-8379-06B7A47A1D4B}" destId="{520EBF6C-854D-4A11-B591-6A8BB527EE66}" srcOrd="0" destOrd="0" parTransId="{3771B6B6-1438-43F3-B8E6-EE39F1AEAF78}" sibTransId="{F40421F4-A3AA-4DBD-984E-54E0F83BDE6B}"/>
    <dgm:cxn modelId="{318EB732-1465-46BA-84D9-C606B6A29989}" type="presOf" srcId="{520EBF6C-854D-4A11-B591-6A8BB527EE66}" destId="{1102BF90-79B8-4D62-B14E-C6DBB7A91376}" srcOrd="0" destOrd="0" presId="urn:microsoft.com/office/officeart/2005/8/layout/hList7#1"/>
    <dgm:cxn modelId="{0931C761-E634-473C-B1BA-087AE00DFF22}" type="presOf" srcId="{2E9336C8-3CCE-4D84-8379-06B7A47A1D4B}" destId="{09FCB87D-7F30-4AA9-B6BA-3C9AFF4DCED9}" srcOrd="0" destOrd="0" presId="urn:microsoft.com/office/officeart/2005/8/layout/hList7#1"/>
    <dgm:cxn modelId="{8641996F-5F6E-48D5-A41A-8F12075A2899}" type="presOf" srcId="{A36E93A0-D160-4674-9DD0-5FA366A5486C}" destId="{B26B69ED-4988-4BA2-BCB5-F6E920B175CA}" srcOrd="1" destOrd="0" presId="urn:microsoft.com/office/officeart/2005/8/layout/hList7#1"/>
    <dgm:cxn modelId="{88B5AA73-2C3D-44B8-AE35-A85C75FADBD6}" type="presOf" srcId="{520EBF6C-854D-4A11-B591-6A8BB527EE66}" destId="{B525EE73-950F-47E0-80AD-7EF943E9700B}" srcOrd="1" destOrd="0" presId="urn:microsoft.com/office/officeart/2005/8/layout/hList7#1"/>
    <dgm:cxn modelId="{26341CCC-0D7B-4623-90DA-07F7410718C2}" srcId="{2E9336C8-3CCE-4D84-8379-06B7A47A1D4B}" destId="{A36E93A0-D160-4674-9DD0-5FA366A5486C}" srcOrd="1" destOrd="0" parTransId="{B295D031-3F16-4527-9E0D-B9FF5477590E}" sibTransId="{73A05A6B-CF06-415F-88FC-48668E5CF5E5}"/>
    <dgm:cxn modelId="{ABDA22F0-D304-4C47-A47C-BA6A03E9E145}" type="presOf" srcId="{F40421F4-A3AA-4DBD-984E-54E0F83BDE6B}" destId="{3DF4FB1C-1ED6-4A14-A083-B5256D8A9506}" srcOrd="0" destOrd="0" presId="urn:microsoft.com/office/officeart/2005/8/layout/hList7#1"/>
    <dgm:cxn modelId="{D9EBF064-0B4E-4168-9150-4E682B8EC27F}" type="presParOf" srcId="{09FCB87D-7F30-4AA9-B6BA-3C9AFF4DCED9}" destId="{3700F04B-062B-4B63-A67A-7E2D6871E8E2}" srcOrd="0" destOrd="0" presId="urn:microsoft.com/office/officeart/2005/8/layout/hList7#1"/>
    <dgm:cxn modelId="{E74553D2-7205-4AD6-B5F8-24FD7370611D}" type="presParOf" srcId="{09FCB87D-7F30-4AA9-B6BA-3C9AFF4DCED9}" destId="{A7708F57-585A-4DA0-9288-AD50C4185690}" srcOrd="1" destOrd="0" presId="urn:microsoft.com/office/officeart/2005/8/layout/hList7#1"/>
    <dgm:cxn modelId="{43052552-8415-4C18-A89C-ED3076FB438B}" type="presParOf" srcId="{A7708F57-585A-4DA0-9288-AD50C4185690}" destId="{C162A558-27A1-4FF5-9111-2256A19A2400}" srcOrd="0" destOrd="0" presId="urn:microsoft.com/office/officeart/2005/8/layout/hList7#1"/>
    <dgm:cxn modelId="{AD5D3A18-F9DD-4075-9C99-41F2B79041F8}" type="presParOf" srcId="{C162A558-27A1-4FF5-9111-2256A19A2400}" destId="{1102BF90-79B8-4D62-B14E-C6DBB7A91376}" srcOrd="0" destOrd="0" presId="urn:microsoft.com/office/officeart/2005/8/layout/hList7#1"/>
    <dgm:cxn modelId="{8C761B27-FD05-49E7-8C35-BCC42B5A1D14}" type="presParOf" srcId="{C162A558-27A1-4FF5-9111-2256A19A2400}" destId="{B525EE73-950F-47E0-80AD-7EF943E9700B}" srcOrd="1" destOrd="0" presId="urn:microsoft.com/office/officeart/2005/8/layout/hList7#1"/>
    <dgm:cxn modelId="{994C3AB1-1F9B-4717-8182-B353CD7C88C2}" type="presParOf" srcId="{C162A558-27A1-4FF5-9111-2256A19A2400}" destId="{982038FF-9A36-4DBA-BDCA-9F7836C72E8A}" srcOrd="2" destOrd="0" presId="urn:microsoft.com/office/officeart/2005/8/layout/hList7#1"/>
    <dgm:cxn modelId="{90945B2F-6DB8-4C9A-846F-E8408737CDC1}" type="presParOf" srcId="{C162A558-27A1-4FF5-9111-2256A19A2400}" destId="{80137AE6-576B-4240-80D7-42CEB28DBEBB}" srcOrd="3" destOrd="0" presId="urn:microsoft.com/office/officeart/2005/8/layout/hList7#1"/>
    <dgm:cxn modelId="{D00B6147-F917-455C-A108-F1751B1A74F6}" type="presParOf" srcId="{A7708F57-585A-4DA0-9288-AD50C4185690}" destId="{3DF4FB1C-1ED6-4A14-A083-B5256D8A9506}" srcOrd="1" destOrd="0" presId="urn:microsoft.com/office/officeart/2005/8/layout/hList7#1"/>
    <dgm:cxn modelId="{F1A56AC8-3F2B-496C-89D9-F027DFEC0858}" type="presParOf" srcId="{A7708F57-585A-4DA0-9288-AD50C4185690}" destId="{E54C2E0F-30E0-4975-998F-89EA8F6C0E7E}" srcOrd="2" destOrd="0" presId="urn:microsoft.com/office/officeart/2005/8/layout/hList7#1"/>
    <dgm:cxn modelId="{B15392B9-229E-4AD5-9955-6BA0B80FDAEC}" type="presParOf" srcId="{E54C2E0F-30E0-4975-998F-89EA8F6C0E7E}" destId="{2CA25B8A-2270-47A5-9D3F-032F37074450}" srcOrd="0" destOrd="0" presId="urn:microsoft.com/office/officeart/2005/8/layout/hList7#1"/>
    <dgm:cxn modelId="{4CE109E3-5683-498D-BA0D-EFAE012D2323}" type="presParOf" srcId="{E54C2E0F-30E0-4975-998F-89EA8F6C0E7E}" destId="{B26B69ED-4988-4BA2-BCB5-F6E920B175CA}" srcOrd="1" destOrd="0" presId="urn:microsoft.com/office/officeart/2005/8/layout/hList7#1"/>
    <dgm:cxn modelId="{32AA36E6-7688-4A2A-94BB-16069269D9DF}" type="presParOf" srcId="{E54C2E0F-30E0-4975-998F-89EA8F6C0E7E}" destId="{10830B01-6AF5-4C27-8C1C-71F24FEC9D2A}" srcOrd="2" destOrd="0" presId="urn:microsoft.com/office/officeart/2005/8/layout/hList7#1"/>
    <dgm:cxn modelId="{871B10FE-0EFD-42B9-8738-ED74BC91F104}" type="presParOf" srcId="{E54C2E0F-30E0-4975-998F-89EA8F6C0E7E}" destId="{53D32BD3-AF5B-4F70-9F78-8A459039908F}"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B5F53A-E808-4E9C-BFB7-73785411E698}" type="doc">
      <dgm:prSet loTypeId="urn:microsoft.com/office/officeart/2009/layout/CircleArrowProcess#1" loCatId="process" qsTypeId="urn:microsoft.com/office/officeart/2005/8/quickstyle/simple5#3" qsCatId="simple" csTypeId="urn:microsoft.com/office/officeart/2005/8/colors/colorful1#4" csCatId="colorful" phldr="1"/>
      <dgm:spPr/>
      <dgm:t>
        <a:bodyPr/>
        <a:lstStyle/>
        <a:p>
          <a:endParaRPr lang="en-IN"/>
        </a:p>
      </dgm:t>
    </dgm:pt>
    <dgm:pt modelId="{B30D116C-0EA0-494D-8E50-D7211C223EC7}">
      <dgm:prSet phldrT="[Text]"/>
      <dgm:spPr/>
      <dgm:t>
        <a:bodyPr/>
        <a:lstStyle/>
        <a:p>
          <a:r>
            <a:rPr lang="en-IN" dirty="0"/>
            <a:t>Data Normalization</a:t>
          </a:r>
        </a:p>
      </dgm:t>
    </dgm:pt>
    <dgm:pt modelId="{0E163B7D-1EDD-4C8C-9D26-4A0A20509A12}" type="parTrans" cxnId="{08C0D63C-46ED-4172-B4AD-4772B4DA3079}">
      <dgm:prSet/>
      <dgm:spPr/>
      <dgm:t>
        <a:bodyPr/>
        <a:lstStyle/>
        <a:p>
          <a:endParaRPr lang="en-IN"/>
        </a:p>
      </dgm:t>
    </dgm:pt>
    <dgm:pt modelId="{AD1F023C-F182-4D8D-B1DB-C353064F65B7}" type="sibTrans" cxnId="{08C0D63C-46ED-4172-B4AD-4772B4DA3079}">
      <dgm:prSet/>
      <dgm:spPr/>
      <dgm:t>
        <a:bodyPr/>
        <a:lstStyle/>
        <a:p>
          <a:endParaRPr lang="en-IN"/>
        </a:p>
      </dgm:t>
    </dgm:pt>
    <dgm:pt modelId="{AA302F9C-8147-4DE6-94D4-2B132873F57C}">
      <dgm:prSet phldrT="[Text]" custT="1"/>
      <dgm:spPr/>
      <dgm:t>
        <a:bodyPr/>
        <a:lstStyle/>
        <a:p>
          <a:r>
            <a:rPr lang="en-IN" sz="1400" dirty="0"/>
            <a:t>Create a normalized relation as a central data to collect files in a workbook</a:t>
          </a:r>
        </a:p>
      </dgm:t>
    </dgm:pt>
    <dgm:pt modelId="{B1C5BB86-0743-4EDA-99FD-144E7384612B}" type="parTrans" cxnId="{D5632E3A-09FA-47FB-8AE8-274D21BBAC67}">
      <dgm:prSet/>
      <dgm:spPr/>
      <dgm:t>
        <a:bodyPr/>
        <a:lstStyle/>
        <a:p>
          <a:endParaRPr lang="en-IN"/>
        </a:p>
      </dgm:t>
    </dgm:pt>
    <dgm:pt modelId="{28CD6775-82EA-4911-8B90-8A79A9A6669E}" type="sibTrans" cxnId="{D5632E3A-09FA-47FB-8AE8-274D21BBAC67}">
      <dgm:prSet/>
      <dgm:spPr/>
      <dgm:t>
        <a:bodyPr/>
        <a:lstStyle/>
        <a:p>
          <a:endParaRPr lang="en-IN"/>
        </a:p>
      </dgm:t>
    </dgm:pt>
    <dgm:pt modelId="{8C2F65ED-280F-45BD-BFD1-48BF365FF463}">
      <dgm:prSet phldrT="[Text]"/>
      <dgm:spPr/>
      <dgm:t>
        <a:bodyPr/>
        <a:lstStyle/>
        <a:p>
          <a:r>
            <a:rPr lang="en-IN" dirty="0"/>
            <a:t>ETL Process Optimization</a:t>
          </a:r>
        </a:p>
      </dgm:t>
    </dgm:pt>
    <dgm:pt modelId="{0212E003-2D17-45C3-87DF-DDEEA5E32329}" type="parTrans" cxnId="{7C5A43F5-8333-42A2-96B0-9A63591E2E59}">
      <dgm:prSet/>
      <dgm:spPr/>
      <dgm:t>
        <a:bodyPr/>
        <a:lstStyle/>
        <a:p>
          <a:endParaRPr lang="en-IN"/>
        </a:p>
      </dgm:t>
    </dgm:pt>
    <dgm:pt modelId="{138BCEB1-D159-46C6-ADF8-4400923120B7}" type="sibTrans" cxnId="{7C5A43F5-8333-42A2-96B0-9A63591E2E59}">
      <dgm:prSet/>
      <dgm:spPr/>
      <dgm:t>
        <a:bodyPr/>
        <a:lstStyle/>
        <a:p>
          <a:endParaRPr lang="en-IN"/>
        </a:p>
      </dgm:t>
    </dgm:pt>
    <dgm:pt modelId="{952957B2-6D16-453B-9E97-80EC38EAA63B}">
      <dgm:prSet phldrT="[Text]" custT="1"/>
      <dgm:spPr/>
      <dgm:t>
        <a:bodyPr/>
        <a:lstStyle/>
        <a:p>
          <a:r>
            <a:rPr lang="en-IN" sz="1400" dirty="0"/>
            <a:t>Conduct data manipulation and data cleaning with Excel and MySQL</a:t>
          </a:r>
        </a:p>
      </dgm:t>
    </dgm:pt>
    <dgm:pt modelId="{A1245372-513B-41C6-B348-164DB09E098C}" type="parTrans" cxnId="{31EB7FC5-4551-474D-A737-1F1BD83B5D44}">
      <dgm:prSet/>
      <dgm:spPr/>
      <dgm:t>
        <a:bodyPr/>
        <a:lstStyle/>
        <a:p>
          <a:endParaRPr lang="en-IN"/>
        </a:p>
      </dgm:t>
    </dgm:pt>
    <dgm:pt modelId="{94A2EF79-B472-4CBA-95CF-910C6B8C6FA9}" type="sibTrans" cxnId="{31EB7FC5-4551-474D-A737-1F1BD83B5D44}">
      <dgm:prSet/>
      <dgm:spPr/>
      <dgm:t>
        <a:bodyPr/>
        <a:lstStyle/>
        <a:p>
          <a:endParaRPr lang="en-IN"/>
        </a:p>
      </dgm:t>
    </dgm:pt>
    <dgm:pt modelId="{35C779D4-5ECF-4214-9356-C76CB4693D49}">
      <dgm:prSet phldrT="[Text]"/>
      <dgm:spPr/>
      <dgm:t>
        <a:bodyPr/>
        <a:lstStyle/>
        <a:p>
          <a:r>
            <a:rPr lang="en-IN" dirty="0"/>
            <a:t>Analytics Insights</a:t>
          </a:r>
        </a:p>
      </dgm:t>
    </dgm:pt>
    <dgm:pt modelId="{0DB2309B-588A-471F-BA4A-E0C4C0D6B414}" type="parTrans" cxnId="{EB103E64-0703-4866-BDEB-9B7E5BB02F08}">
      <dgm:prSet/>
      <dgm:spPr/>
      <dgm:t>
        <a:bodyPr/>
        <a:lstStyle/>
        <a:p>
          <a:endParaRPr lang="en-IN"/>
        </a:p>
      </dgm:t>
    </dgm:pt>
    <dgm:pt modelId="{2EAF38BB-5603-4C94-8E24-469085E3D4C3}" type="sibTrans" cxnId="{EB103E64-0703-4866-BDEB-9B7E5BB02F08}">
      <dgm:prSet/>
      <dgm:spPr/>
      <dgm:t>
        <a:bodyPr/>
        <a:lstStyle/>
        <a:p>
          <a:endParaRPr lang="en-IN"/>
        </a:p>
      </dgm:t>
    </dgm:pt>
    <dgm:pt modelId="{8783DFB8-63E6-4213-B086-175E80B30A18}">
      <dgm:prSet phldrT="[Text]" custT="1"/>
      <dgm:spPr/>
      <dgm:t>
        <a:bodyPr/>
        <a:lstStyle/>
        <a:p>
          <a:r>
            <a:rPr lang="en-IN" sz="1400" dirty="0"/>
            <a:t>Generate analytical insights through an interactive dashboard via Excel, Power BI, Tableau</a:t>
          </a:r>
        </a:p>
      </dgm:t>
    </dgm:pt>
    <dgm:pt modelId="{AB17823C-44D9-4402-9251-28D537C88C88}" type="parTrans" cxnId="{7CFEFE1B-D088-4845-B672-5730CE77987C}">
      <dgm:prSet/>
      <dgm:spPr/>
      <dgm:t>
        <a:bodyPr/>
        <a:lstStyle/>
        <a:p>
          <a:endParaRPr lang="en-IN"/>
        </a:p>
      </dgm:t>
    </dgm:pt>
    <dgm:pt modelId="{971D82E4-6309-4D7C-9AE6-8DCE0499CE38}" type="sibTrans" cxnId="{7CFEFE1B-D088-4845-B672-5730CE77987C}">
      <dgm:prSet/>
      <dgm:spPr/>
      <dgm:t>
        <a:bodyPr/>
        <a:lstStyle/>
        <a:p>
          <a:endParaRPr lang="en-IN"/>
        </a:p>
      </dgm:t>
    </dgm:pt>
    <dgm:pt modelId="{2E961DE8-5502-4332-A46C-FCE6DBF23200}" type="pres">
      <dgm:prSet presAssocID="{7DB5F53A-E808-4E9C-BFB7-73785411E698}" presName="Name0" presStyleCnt="0">
        <dgm:presLayoutVars>
          <dgm:chMax val="7"/>
          <dgm:chPref val="7"/>
          <dgm:dir/>
          <dgm:animLvl val="lvl"/>
        </dgm:presLayoutVars>
      </dgm:prSet>
      <dgm:spPr/>
    </dgm:pt>
    <dgm:pt modelId="{972677DA-DDBE-4B16-8A75-19F91AED02AA}" type="pres">
      <dgm:prSet presAssocID="{B30D116C-0EA0-494D-8E50-D7211C223EC7}" presName="Accent1" presStyleCnt="0"/>
      <dgm:spPr/>
    </dgm:pt>
    <dgm:pt modelId="{6F4C161D-5AD7-4A20-86EC-8CE652DDBD15}" type="pres">
      <dgm:prSet presAssocID="{B30D116C-0EA0-494D-8E50-D7211C223EC7}" presName="Accent" presStyleLbl="node1" presStyleIdx="0" presStyleCnt="3"/>
      <dgm:spPr/>
    </dgm:pt>
    <dgm:pt modelId="{443B7A40-E926-4135-A49A-36E7B1A3AAF7}" type="pres">
      <dgm:prSet presAssocID="{B30D116C-0EA0-494D-8E50-D7211C223EC7}" presName="Child1" presStyleLbl="revTx" presStyleIdx="0" presStyleCnt="6" custScaleX="128516" custLinFactNeighborX="4533" custLinFactNeighborY="2987">
        <dgm:presLayoutVars>
          <dgm:chMax val="0"/>
          <dgm:chPref val="0"/>
          <dgm:bulletEnabled val="1"/>
        </dgm:presLayoutVars>
      </dgm:prSet>
      <dgm:spPr/>
    </dgm:pt>
    <dgm:pt modelId="{E114E1C6-FF5A-4A24-A65D-8730D21C745A}" type="pres">
      <dgm:prSet presAssocID="{B30D116C-0EA0-494D-8E50-D7211C223EC7}" presName="Parent1" presStyleLbl="revTx" presStyleIdx="1" presStyleCnt="6">
        <dgm:presLayoutVars>
          <dgm:chMax val="1"/>
          <dgm:chPref val="1"/>
          <dgm:bulletEnabled val="1"/>
        </dgm:presLayoutVars>
      </dgm:prSet>
      <dgm:spPr/>
    </dgm:pt>
    <dgm:pt modelId="{145ED8A2-505F-42FE-8849-3988078304F4}" type="pres">
      <dgm:prSet presAssocID="{8C2F65ED-280F-45BD-BFD1-48BF365FF463}" presName="Accent2" presStyleCnt="0"/>
      <dgm:spPr/>
    </dgm:pt>
    <dgm:pt modelId="{46E62DDC-D1A2-436F-AD5F-3F045550B791}" type="pres">
      <dgm:prSet presAssocID="{8C2F65ED-280F-45BD-BFD1-48BF365FF463}" presName="Accent" presStyleLbl="node1" presStyleIdx="1" presStyleCnt="3"/>
      <dgm:spPr/>
    </dgm:pt>
    <dgm:pt modelId="{F326A87C-9955-4F26-8148-DA884D6438AC}" type="pres">
      <dgm:prSet presAssocID="{8C2F65ED-280F-45BD-BFD1-48BF365FF463}" presName="Child2" presStyleLbl="revTx" presStyleIdx="2" presStyleCnt="6" custScaleX="119832">
        <dgm:presLayoutVars>
          <dgm:chMax val="0"/>
          <dgm:chPref val="0"/>
          <dgm:bulletEnabled val="1"/>
        </dgm:presLayoutVars>
      </dgm:prSet>
      <dgm:spPr/>
    </dgm:pt>
    <dgm:pt modelId="{1025E7B7-105B-49AC-8C25-A62274FD8FDF}" type="pres">
      <dgm:prSet presAssocID="{8C2F65ED-280F-45BD-BFD1-48BF365FF463}" presName="Parent2" presStyleLbl="revTx" presStyleIdx="3" presStyleCnt="6">
        <dgm:presLayoutVars>
          <dgm:chMax val="1"/>
          <dgm:chPref val="1"/>
          <dgm:bulletEnabled val="1"/>
        </dgm:presLayoutVars>
      </dgm:prSet>
      <dgm:spPr/>
    </dgm:pt>
    <dgm:pt modelId="{40143C7E-B064-4C2F-9FFA-EC273E003E9D}" type="pres">
      <dgm:prSet presAssocID="{35C779D4-5ECF-4214-9356-C76CB4693D49}" presName="Accent3" presStyleCnt="0"/>
      <dgm:spPr/>
    </dgm:pt>
    <dgm:pt modelId="{8689319D-A597-49D2-87C9-68BA0E687D26}" type="pres">
      <dgm:prSet presAssocID="{35C779D4-5ECF-4214-9356-C76CB4693D49}" presName="Accent" presStyleLbl="node1" presStyleIdx="2" presStyleCnt="3"/>
      <dgm:spPr/>
    </dgm:pt>
    <dgm:pt modelId="{25BC8BDB-CA5E-4A1F-90B9-F978E89DB1F4}" type="pres">
      <dgm:prSet presAssocID="{35C779D4-5ECF-4214-9356-C76CB4693D49}" presName="Child3" presStyleLbl="revTx" presStyleIdx="4" presStyleCnt="6" custScaleX="142367" custLinFactNeighborX="16626" custLinFactNeighborY="-6870">
        <dgm:presLayoutVars>
          <dgm:chMax val="0"/>
          <dgm:chPref val="0"/>
          <dgm:bulletEnabled val="1"/>
        </dgm:presLayoutVars>
      </dgm:prSet>
      <dgm:spPr/>
    </dgm:pt>
    <dgm:pt modelId="{FD1ED9F6-9856-43D3-AD66-F59E85BCFB16}" type="pres">
      <dgm:prSet presAssocID="{35C779D4-5ECF-4214-9356-C76CB4693D49}" presName="Parent3" presStyleLbl="revTx" presStyleIdx="5" presStyleCnt="6">
        <dgm:presLayoutVars>
          <dgm:chMax val="1"/>
          <dgm:chPref val="1"/>
          <dgm:bulletEnabled val="1"/>
        </dgm:presLayoutVars>
      </dgm:prSet>
      <dgm:spPr/>
    </dgm:pt>
  </dgm:ptLst>
  <dgm:cxnLst>
    <dgm:cxn modelId="{7CFEFE1B-D088-4845-B672-5730CE77987C}" srcId="{35C779D4-5ECF-4214-9356-C76CB4693D49}" destId="{8783DFB8-63E6-4213-B086-175E80B30A18}" srcOrd="0" destOrd="0" parTransId="{AB17823C-44D9-4402-9251-28D537C88C88}" sibTransId="{971D82E4-6309-4D7C-9AE6-8DCE0499CE38}"/>
    <dgm:cxn modelId="{6C57FC2E-9E24-4A18-91A9-C87F61C9F710}" type="presOf" srcId="{7DB5F53A-E808-4E9C-BFB7-73785411E698}" destId="{2E961DE8-5502-4332-A46C-FCE6DBF23200}" srcOrd="0" destOrd="0" presId="urn:microsoft.com/office/officeart/2009/layout/CircleArrowProcess#1"/>
    <dgm:cxn modelId="{D5632E3A-09FA-47FB-8AE8-274D21BBAC67}" srcId="{B30D116C-0EA0-494D-8E50-D7211C223EC7}" destId="{AA302F9C-8147-4DE6-94D4-2B132873F57C}" srcOrd="0" destOrd="0" parTransId="{B1C5BB86-0743-4EDA-99FD-144E7384612B}" sibTransId="{28CD6775-82EA-4911-8B90-8A79A9A6669E}"/>
    <dgm:cxn modelId="{08C0D63C-46ED-4172-B4AD-4772B4DA3079}" srcId="{7DB5F53A-E808-4E9C-BFB7-73785411E698}" destId="{B30D116C-0EA0-494D-8E50-D7211C223EC7}" srcOrd="0" destOrd="0" parTransId="{0E163B7D-1EDD-4C8C-9D26-4A0A20509A12}" sibTransId="{AD1F023C-F182-4D8D-B1DB-C353064F65B7}"/>
    <dgm:cxn modelId="{EB103E64-0703-4866-BDEB-9B7E5BB02F08}" srcId="{7DB5F53A-E808-4E9C-BFB7-73785411E698}" destId="{35C779D4-5ECF-4214-9356-C76CB4693D49}" srcOrd="2" destOrd="0" parTransId="{0DB2309B-588A-471F-BA4A-E0C4C0D6B414}" sibTransId="{2EAF38BB-5603-4C94-8E24-469085E3D4C3}"/>
    <dgm:cxn modelId="{F0D9C64E-E2CA-47DF-855F-6020307DE1C4}" type="presOf" srcId="{8C2F65ED-280F-45BD-BFD1-48BF365FF463}" destId="{1025E7B7-105B-49AC-8C25-A62274FD8FDF}" srcOrd="0" destOrd="0" presId="urn:microsoft.com/office/officeart/2009/layout/CircleArrowProcess#1"/>
    <dgm:cxn modelId="{FFCCA259-09C5-4A20-8A58-08EA5D5DDD89}" type="presOf" srcId="{AA302F9C-8147-4DE6-94D4-2B132873F57C}" destId="{443B7A40-E926-4135-A49A-36E7B1A3AAF7}" srcOrd="0" destOrd="0" presId="urn:microsoft.com/office/officeart/2009/layout/CircleArrowProcess#1"/>
    <dgm:cxn modelId="{17E0A7B0-52B9-42B5-BA59-212743202B92}" type="presOf" srcId="{952957B2-6D16-453B-9E97-80EC38EAA63B}" destId="{F326A87C-9955-4F26-8148-DA884D6438AC}" srcOrd="0" destOrd="0" presId="urn:microsoft.com/office/officeart/2009/layout/CircleArrowProcess#1"/>
    <dgm:cxn modelId="{31EB7FC5-4551-474D-A737-1F1BD83B5D44}" srcId="{8C2F65ED-280F-45BD-BFD1-48BF365FF463}" destId="{952957B2-6D16-453B-9E97-80EC38EAA63B}" srcOrd="0" destOrd="0" parTransId="{A1245372-513B-41C6-B348-164DB09E098C}" sibTransId="{94A2EF79-B472-4CBA-95CF-910C6B8C6FA9}"/>
    <dgm:cxn modelId="{699327CB-3F70-4763-AD62-BB196D8A2920}" type="presOf" srcId="{8783DFB8-63E6-4213-B086-175E80B30A18}" destId="{25BC8BDB-CA5E-4A1F-90B9-F978E89DB1F4}" srcOrd="0" destOrd="0" presId="urn:microsoft.com/office/officeart/2009/layout/CircleArrowProcess#1"/>
    <dgm:cxn modelId="{CE0A48DD-DE62-4865-B1A9-01602F63185F}" type="presOf" srcId="{B30D116C-0EA0-494D-8E50-D7211C223EC7}" destId="{E114E1C6-FF5A-4A24-A65D-8730D21C745A}" srcOrd="0" destOrd="0" presId="urn:microsoft.com/office/officeart/2009/layout/CircleArrowProcess#1"/>
    <dgm:cxn modelId="{B42963E4-9A39-4A27-A06D-124F442B18C2}" type="presOf" srcId="{35C779D4-5ECF-4214-9356-C76CB4693D49}" destId="{FD1ED9F6-9856-43D3-AD66-F59E85BCFB16}" srcOrd="0" destOrd="0" presId="urn:microsoft.com/office/officeart/2009/layout/CircleArrowProcess#1"/>
    <dgm:cxn modelId="{7C5A43F5-8333-42A2-96B0-9A63591E2E59}" srcId="{7DB5F53A-E808-4E9C-BFB7-73785411E698}" destId="{8C2F65ED-280F-45BD-BFD1-48BF365FF463}" srcOrd="1" destOrd="0" parTransId="{0212E003-2D17-45C3-87DF-DDEEA5E32329}" sibTransId="{138BCEB1-D159-46C6-ADF8-4400923120B7}"/>
    <dgm:cxn modelId="{61DF649F-5EA3-4861-9D73-9E9EC5195B55}" type="presParOf" srcId="{2E961DE8-5502-4332-A46C-FCE6DBF23200}" destId="{972677DA-DDBE-4B16-8A75-19F91AED02AA}" srcOrd="0" destOrd="0" presId="urn:microsoft.com/office/officeart/2009/layout/CircleArrowProcess#1"/>
    <dgm:cxn modelId="{0C6AADB6-8CB6-4337-B36D-E3CA3436E033}" type="presParOf" srcId="{972677DA-DDBE-4B16-8A75-19F91AED02AA}" destId="{6F4C161D-5AD7-4A20-86EC-8CE652DDBD15}" srcOrd="0" destOrd="0" presId="urn:microsoft.com/office/officeart/2009/layout/CircleArrowProcess#1"/>
    <dgm:cxn modelId="{D3312334-1521-4683-8006-B51E7E9E17D0}" type="presParOf" srcId="{2E961DE8-5502-4332-A46C-FCE6DBF23200}" destId="{443B7A40-E926-4135-A49A-36E7B1A3AAF7}" srcOrd="1" destOrd="0" presId="urn:microsoft.com/office/officeart/2009/layout/CircleArrowProcess#1"/>
    <dgm:cxn modelId="{E4C30AE2-2F82-4E30-AE21-2C71D02B4048}" type="presParOf" srcId="{2E961DE8-5502-4332-A46C-FCE6DBF23200}" destId="{E114E1C6-FF5A-4A24-A65D-8730D21C745A}" srcOrd="2" destOrd="0" presId="urn:microsoft.com/office/officeart/2009/layout/CircleArrowProcess#1"/>
    <dgm:cxn modelId="{C111AC8C-4ABC-4766-8D04-96E0CA0D6C30}" type="presParOf" srcId="{2E961DE8-5502-4332-A46C-FCE6DBF23200}" destId="{145ED8A2-505F-42FE-8849-3988078304F4}" srcOrd="3" destOrd="0" presId="urn:microsoft.com/office/officeart/2009/layout/CircleArrowProcess#1"/>
    <dgm:cxn modelId="{3245C9E3-7E09-4CB0-8798-D73D411E5C6C}" type="presParOf" srcId="{145ED8A2-505F-42FE-8849-3988078304F4}" destId="{46E62DDC-D1A2-436F-AD5F-3F045550B791}" srcOrd="0" destOrd="0" presId="urn:microsoft.com/office/officeart/2009/layout/CircleArrowProcess#1"/>
    <dgm:cxn modelId="{407777EC-D9FA-4B23-B3F8-F13931EB499B}" type="presParOf" srcId="{2E961DE8-5502-4332-A46C-FCE6DBF23200}" destId="{F326A87C-9955-4F26-8148-DA884D6438AC}" srcOrd="4" destOrd="0" presId="urn:microsoft.com/office/officeart/2009/layout/CircleArrowProcess#1"/>
    <dgm:cxn modelId="{82CF3828-CE46-4CC6-9962-A1D0DDC8D696}" type="presParOf" srcId="{2E961DE8-5502-4332-A46C-FCE6DBF23200}" destId="{1025E7B7-105B-49AC-8C25-A62274FD8FDF}" srcOrd="5" destOrd="0" presId="urn:microsoft.com/office/officeart/2009/layout/CircleArrowProcess#1"/>
    <dgm:cxn modelId="{0C9A9394-2BFD-4762-AB27-B8FD9B9308C7}" type="presParOf" srcId="{2E961DE8-5502-4332-A46C-FCE6DBF23200}" destId="{40143C7E-B064-4C2F-9FFA-EC273E003E9D}" srcOrd="6" destOrd="0" presId="urn:microsoft.com/office/officeart/2009/layout/CircleArrowProcess#1"/>
    <dgm:cxn modelId="{10B8B2D5-051F-4E6C-B7D9-CAE8ED7D6C32}" type="presParOf" srcId="{40143C7E-B064-4C2F-9FFA-EC273E003E9D}" destId="{8689319D-A597-49D2-87C9-68BA0E687D26}" srcOrd="0" destOrd="0" presId="urn:microsoft.com/office/officeart/2009/layout/CircleArrowProcess#1"/>
    <dgm:cxn modelId="{97B3876B-CB14-4CB2-9642-990E823DE40F}" type="presParOf" srcId="{2E961DE8-5502-4332-A46C-FCE6DBF23200}" destId="{25BC8BDB-CA5E-4A1F-90B9-F978E89DB1F4}" srcOrd="7" destOrd="0" presId="urn:microsoft.com/office/officeart/2009/layout/CircleArrowProcess#1"/>
    <dgm:cxn modelId="{A062287B-454F-4807-878F-269284F52246}" type="presParOf" srcId="{2E961DE8-5502-4332-A46C-FCE6DBF23200}" destId="{FD1ED9F6-9856-43D3-AD66-F59E85BCFB16}" srcOrd="8" destOrd="0" presId="urn:microsoft.com/office/officeart/2009/layout/CircleArrow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21FC7-BDCC-4D64-92A3-1C90663AAD9D}">
      <dsp:nvSpPr>
        <dsp:cNvPr id="0" name=""/>
        <dsp:cNvSpPr/>
      </dsp:nvSpPr>
      <dsp:spPr bwMode="white">
        <a:xfrm>
          <a:off x="3221969" y="1994551"/>
          <a:ext cx="2573063" cy="2573063"/>
        </a:xfrm>
        <a:prstGeom prst="ellipse">
          <a:avLst/>
        </a:prstGeom>
        <a:gradFill rotWithShape="0">
          <a:gsLst>
            <a:gs pos="0">
              <a:schemeClr val="accent2">
                <a:alpha val="50000"/>
                <a:hueOff val="0"/>
                <a:satOff val="0"/>
                <a:lumOff val="0"/>
                <a:alphaOff val="0"/>
                <a:tint val="94000"/>
                <a:satMod val="105000"/>
                <a:lumMod val="102000"/>
              </a:schemeClr>
            </a:gs>
            <a:gs pos="100000">
              <a:schemeClr val="accent2">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2">
            <a:alpha val="50000"/>
          </a:schemeClr>
        </a:fillRef>
        <a:effectRef idx="3">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1" u="sng" kern="1200" dirty="0"/>
            <a:t>MASTER DATASET TABLE</a:t>
          </a:r>
        </a:p>
      </dsp:txBody>
      <dsp:txXfrm>
        <a:off x="3221969" y="1994551"/>
        <a:ext cx="2573063" cy="2573063"/>
      </dsp:txXfrm>
    </dsp:sp>
    <dsp:sp modelId="{0E2CCDC0-FB47-414D-9E7E-411640EFC1AC}">
      <dsp:nvSpPr>
        <dsp:cNvPr id="0" name=""/>
        <dsp:cNvSpPr/>
      </dsp:nvSpPr>
      <dsp:spPr bwMode="white">
        <a:xfrm>
          <a:off x="3865234" y="0"/>
          <a:ext cx="1286531" cy="1286531"/>
        </a:xfrm>
        <a:prstGeom prst="ellipse">
          <a:avLst/>
        </a:prstGeom>
        <a:gradFill rotWithShape="0">
          <a:gsLst>
            <a:gs pos="0">
              <a:schemeClr val="accent3">
                <a:alpha val="50000"/>
                <a:hueOff val="0"/>
                <a:satOff val="0"/>
                <a:lumOff val="0"/>
                <a:alphaOff val="0"/>
                <a:tint val="94000"/>
                <a:satMod val="105000"/>
                <a:lumMod val="102000"/>
              </a:schemeClr>
            </a:gs>
            <a:gs pos="100000">
              <a:schemeClr val="accent3">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3">
            <a:alpha val="50000"/>
          </a:schemeClr>
        </a:fillRef>
        <a:effectRef idx="3">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Hospital Quarterly Financial Utilization Report Dataset-1</a:t>
          </a:r>
        </a:p>
      </dsp:txBody>
      <dsp:txXfrm>
        <a:off x="3865234" y="0"/>
        <a:ext cx="1286531" cy="1286531"/>
      </dsp:txXfrm>
    </dsp:sp>
    <dsp:sp modelId="{9AFF692F-73D9-4116-982F-E9D7D71CF74F}">
      <dsp:nvSpPr>
        <dsp:cNvPr id="0" name=""/>
        <dsp:cNvSpPr/>
      </dsp:nvSpPr>
      <dsp:spPr bwMode="white">
        <a:xfrm>
          <a:off x="4874683" y="200792"/>
          <a:ext cx="1286531" cy="1286531"/>
        </a:xfrm>
        <a:prstGeom prst="ellipse">
          <a:avLst/>
        </a:prstGeom>
        <a:gradFill rotWithShape="0">
          <a:gsLst>
            <a:gs pos="0">
              <a:schemeClr val="accent4">
                <a:alpha val="50000"/>
                <a:hueOff val="0"/>
                <a:satOff val="0"/>
                <a:lumOff val="0"/>
                <a:alphaOff val="0"/>
                <a:tint val="94000"/>
                <a:satMod val="105000"/>
                <a:lumMod val="102000"/>
              </a:schemeClr>
            </a:gs>
            <a:gs pos="100000">
              <a:schemeClr val="accent4">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4">
            <a:alpha val="50000"/>
          </a:schemeClr>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Dataset-2</a:t>
          </a:r>
        </a:p>
      </dsp:txBody>
      <dsp:txXfrm>
        <a:off x="4874683" y="200792"/>
        <a:ext cx="1286531" cy="1286531"/>
      </dsp:txXfrm>
    </dsp:sp>
    <dsp:sp modelId="{F2A40A9C-62F6-4E8D-81FE-65DE716E008F}">
      <dsp:nvSpPr>
        <dsp:cNvPr id="0" name=""/>
        <dsp:cNvSpPr/>
      </dsp:nvSpPr>
      <dsp:spPr bwMode="white">
        <a:xfrm>
          <a:off x="5730453" y="772599"/>
          <a:ext cx="1286531" cy="1286531"/>
        </a:xfrm>
        <a:prstGeom prst="ellipse">
          <a:avLst/>
        </a:prstGeom>
        <a:gradFill rotWithShape="0">
          <a:gsLst>
            <a:gs pos="0">
              <a:schemeClr val="accent5">
                <a:alpha val="50000"/>
                <a:hueOff val="0"/>
                <a:satOff val="0"/>
                <a:lumOff val="0"/>
                <a:alphaOff val="0"/>
                <a:tint val="94000"/>
                <a:satMod val="105000"/>
                <a:lumMod val="102000"/>
              </a:schemeClr>
            </a:gs>
            <a:gs pos="100000">
              <a:schemeClr val="accent5">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5">
            <a:alpha val="50000"/>
          </a:schemeClr>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Dataset-3</a:t>
          </a:r>
        </a:p>
      </dsp:txBody>
      <dsp:txXfrm>
        <a:off x="5730453" y="772599"/>
        <a:ext cx="1286531" cy="1286531"/>
      </dsp:txXfrm>
    </dsp:sp>
    <dsp:sp modelId="{143AF98E-A0F3-4872-9094-8E40710DC2C9}">
      <dsp:nvSpPr>
        <dsp:cNvPr id="0" name=""/>
        <dsp:cNvSpPr/>
      </dsp:nvSpPr>
      <dsp:spPr bwMode="white">
        <a:xfrm>
          <a:off x="6302259" y="1628368"/>
          <a:ext cx="1286531" cy="1286531"/>
        </a:xfrm>
        <a:prstGeom prst="ellipse">
          <a:avLst/>
        </a:prstGeom>
        <a:gradFill rotWithShape="0">
          <a:gsLst>
            <a:gs pos="0">
              <a:schemeClr val="accent6">
                <a:alpha val="50000"/>
                <a:hueOff val="0"/>
                <a:satOff val="0"/>
                <a:lumOff val="0"/>
                <a:alphaOff val="0"/>
                <a:tint val="94000"/>
                <a:satMod val="105000"/>
                <a:lumMod val="102000"/>
              </a:schemeClr>
            </a:gs>
            <a:gs pos="100000">
              <a:schemeClr val="accent6">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6">
            <a:alpha val="50000"/>
          </a:schemeClr>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Dataset-4</a:t>
          </a:r>
        </a:p>
      </dsp:txBody>
      <dsp:txXfrm>
        <a:off x="6302259" y="1628368"/>
        <a:ext cx="1286531" cy="1286531"/>
      </dsp:txXfrm>
    </dsp:sp>
    <dsp:sp modelId="{E141C045-ABE4-45CC-B249-C9602F440C78}">
      <dsp:nvSpPr>
        <dsp:cNvPr id="0" name=""/>
        <dsp:cNvSpPr/>
      </dsp:nvSpPr>
      <dsp:spPr bwMode="white">
        <a:xfrm>
          <a:off x="6503051" y="2637817"/>
          <a:ext cx="1286531" cy="1286531"/>
        </a:xfrm>
        <a:prstGeom prst="ellipse">
          <a:avLst/>
        </a:prstGeom>
        <a:gradFill rotWithShape="0">
          <a:gsLst>
            <a:gs pos="0">
              <a:schemeClr val="accent2">
                <a:alpha val="50000"/>
                <a:hueOff val="0"/>
                <a:satOff val="0"/>
                <a:lumOff val="0"/>
                <a:alphaOff val="0"/>
                <a:tint val="94000"/>
                <a:satMod val="105000"/>
                <a:lumMod val="102000"/>
              </a:schemeClr>
            </a:gs>
            <a:gs pos="100000">
              <a:schemeClr val="accent2">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2">
            <a:alpha val="50000"/>
          </a:schemeClr>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Dataset-5</a:t>
          </a:r>
        </a:p>
      </dsp:txBody>
      <dsp:txXfrm>
        <a:off x="6503051" y="2637817"/>
        <a:ext cx="1286531" cy="1286531"/>
      </dsp:txXfrm>
    </dsp:sp>
    <dsp:sp modelId="{76EA2AE0-F04E-45B2-B416-DEFB2E1710B0}">
      <dsp:nvSpPr>
        <dsp:cNvPr id="0" name=""/>
        <dsp:cNvSpPr/>
      </dsp:nvSpPr>
      <dsp:spPr bwMode="white">
        <a:xfrm>
          <a:off x="6302259" y="3647266"/>
          <a:ext cx="1286531" cy="1286531"/>
        </a:xfrm>
        <a:prstGeom prst="ellipse">
          <a:avLst/>
        </a:prstGeom>
        <a:gradFill rotWithShape="0">
          <a:gsLst>
            <a:gs pos="0">
              <a:schemeClr val="accent3">
                <a:alpha val="50000"/>
                <a:hueOff val="0"/>
                <a:satOff val="0"/>
                <a:lumOff val="0"/>
                <a:alphaOff val="0"/>
                <a:tint val="94000"/>
                <a:satMod val="105000"/>
                <a:lumMod val="102000"/>
              </a:schemeClr>
            </a:gs>
            <a:gs pos="100000">
              <a:schemeClr val="accent3">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3">
            <a:alpha val="50000"/>
          </a:schemeClr>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Dataset-7</a:t>
          </a:r>
        </a:p>
      </dsp:txBody>
      <dsp:txXfrm>
        <a:off x="6302259" y="3647266"/>
        <a:ext cx="1286531" cy="1286531"/>
      </dsp:txXfrm>
    </dsp:sp>
    <dsp:sp modelId="{1D114DB1-CF94-43E2-9B1C-D206AB8146D3}">
      <dsp:nvSpPr>
        <dsp:cNvPr id="0" name=""/>
        <dsp:cNvSpPr/>
      </dsp:nvSpPr>
      <dsp:spPr bwMode="white">
        <a:xfrm>
          <a:off x="5730453" y="4503035"/>
          <a:ext cx="1286531" cy="1286531"/>
        </a:xfrm>
        <a:prstGeom prst="ellipse">
          <a:avLst/>
        </a:prstGeom>
        <a:gradFill rotWithShape="0">
          <a:gsLst>
            <a:gs pos="0">
              <a:schemeClr val="accent4">
                <a:alpha val="50000"/>
                <a:hueOff val="0"/>
                <a:satOff val="0"/>
                <a:lumOff val="0"/>
                <a:alphaOff val="0"/>
                <a:tint val="94000"/>
                <a:satMod val="105000"/>
                <a:lumMod val="102000"/>
              </a:schemeClr>
            </a:gs>
            <a:gs pos="100000">
              <a:schemeClr val="accent4">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4">
            <a:alpha val="50000"/>
          </a:schemeClr>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Dataset-8</a:t>
          </a:r>
        </a:p>
      </dsp:txBody>
      <dsp:txXfrm>
        <a:off x="5730453" y="4503035"/>
        <a:ext cx="1286531" cy="1286531"/>
      </dsp:txXfrm>
    </dsp:sp>
    <dsp:sp modelId="{92B374C7-DFB2-48FD-8C5E-4F76DC6CF21F}">
      <dsp:nvSpPr>
        <dsp:cNvPr id="0" name=""/>
        <dsp:cNvSpPr/>
      </dsp:nvSpPr>
      <dsp:spPr bwMode="white">
        <a:xfrm>
          <a:off x="4874683" y="5074842"/>
          <a:ext cx="1286531" cy="1286531"/>
        </a:xfrm>
        <a:prstGeom prst="ellipse">
          <a:avLst/>
        </a:prstGeom>
        <a:gradFill rotWithShape="0">
          <a:gsLst>
            <a:gs pos="0">
              <a:schemeClr val="accent5">
                <a:alpha val="50000"/>
                <a:hueOff val="0"/>
                <a:satOff val="0"/>
                <a:lumOff val="0"/>
                <a:alphaOff val="0"/>
                <a:tint val="94000"/>
                <a:satMod val="105000"/>
                <a:lumMod val="102000"/>
              </a:schemeClr>
            </a:gs>
            <a:gs pos="100000">
              <a:schemeClr val="accent5">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5">
            <a:alpha val="50000"/>
          </a:schemeClr>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Dataset-9</a:t>
          </a:r>
          <a:endParaRPr lang="en-US" sz="1600" b="1" kern="1200" dirty="0"/>
        </a:p>
      </dsp:txBody>
      <dsp:txXfrm>
        <a:off x="4874683" y="5074842"/>
        <a:ext cx="1286531" cy="1286531"/>
      </dsp:txXfrm>
    </dsp:sp>
    <dsp:sp modelId="{FD40FC61-8B7E-42BD-AC49-A0095415DC85}">
      <dsp:nvSpPr>
        <dsp:cNvPr id="0" name=""/>
        <dsp:cNvSpPr/>
      </dsp:nvSpPr>
      <dsp:spPr bwMode="white">
        <a:xfrm>
          <a:off x="3865234" y="5275634"/>
          <a:ext cx="1286531" cy="1286531"/>
        </a:xfrm>
        <a:prstGeom prst="ellipse">
          <a:avLst/>
        </a:prstGeom>
        <a:gradFill rotWithShape="0">
          <a:gsLst>
            <a:gs pos="0">
              <a:schemeClr val="accent6">
                <a:alpha val="50000"/>
                <a:hueOff val="0"/>
                <a:satOff val="0"/>
                <a:lumOff val="0"/>
                <a:alphaOff val="0"/>
                <a:tint val="94000"/>
                <a:satMod val="105000"/>
                <a:lumMod val="102000"/>
              </a:schemeClr>
            </a:gs>
            <a:gs pos="100000">
              <a:schemeClr val="accent6">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6">
            <a:alpha val="50000"/>
          </a:schemeClr>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Dataset-10</a:t>
          </a:r>
          <a:endParaRPr lang="en-US" sz="1600" b="1" kern="1200" dirty="0"/>
        </a:p>
      </dsp:txBody>
      <dsp:txXfrm>
        <a:off x="3865234" y="5275634"/>
        <a:ext cx="1286531" cy="1286531"/>
      </dsp:txXfrm>
    </dsp:sp>
    <dsp:sp modelId="{ED2576CC-3704-45F8-9E46-314419F1546D}">
      <dsp:nvSpPr>
        <dsp:cNvPr id="0" name=""/>
        <dsp:cNvSpPr/>
      </dsp:nvSpPr>
      <dsp:spPr bwMode="white">
        <a:xfrm>
          <a:off x="2855786" y="5074842"/>
          <a:ext cx="1286531" cy="1286531"/>
        </a:xfrm>
        <a:prstGeom prst="ellipse">
          <a:avLst/>
        </a:prstGeom>
        <a:gradFill rotWithShape="0">
          <a:gsLst>
            <a:gs pos="0">
              <a:schemeClr val="accent2">
                <a:alpha val="50000"/>
                <a:hueOff val="0"/>
                <a:satOff val="0"/>
                <a:lumOff val="0"/>
                <a:alphaOff val="0"/>
                <a:tint val="94000"/>
                <a:satMod val="105000"/>
                <a:lumMod val="102000"/>
              </a:schemeClr>
            </a:gs>
            <a:gs pos="100000">
              <a:schemeClr val="accent2">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2">
            <a:alpha val="50000"/>
          </a:schemeClr>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Dataset-11</a:t>
          </a:r>
          <a:endParaRPr lang="en-US" sz="1600" b="1" kern="1200" dirty="0"/>
        </a:p>
      </dsp:txBody>
      <dsp:txXfrm>
        <a:off x="2855786" y="5074842"/>
        <a:ext cx="1286531" cy="1286531"/>
      </dsp:txXfrm>
    </dsp:sp>
    <dsp:sp modelId="{A2003627-7B44-4222-A45E-FDB467CF6DBC}">
      <dsp:nvSpPr>
        <dsp:cNvPr id="0" name=""/>
        <dsp:cNvSpPr/>
      </dsp:nvSpPr>
      <dsp:spPr bwMode="white">
        <a:xfrm>
          <a:off x="2000016" y="4503035"/>
          <a:ext cx="1286531" cy="1286531"/>
        </a:xfrm>
        <a:prstGeom prst="ellipse">
          <a:avLst/>
        </a:prstGeom>
        <a:gradFill rotWithShape="0">
          <a:gsLst>
            <a:gs pos="0">
              <a:schemeClr val="accent3">
                <a:alpha val="50000"/>
                <a:hueOff val="0"/>
                <a:satOff val="0"/>
                <a:lumOff val="0"/>
                <a:alphaOff val="0"/>
                <a:tint val="94000"/>
                <a:satMod val="105000"/>
                <a:lumMod val="102000"/>
              </a:schemeClr>
            </a:gs>
            <a:gs pos="100000">
              <a:schemeClr val="accent3">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3">
            <a:alpha val="50000"/>
          </a:schemeClr>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Dataset-12</a:t>
          </a:r>
          <a:endParaRPr lang="en-US" sz="1600" b="1" kern="1200" dirty="0"/>
        </a:p>
      </dsp:txBody>
      <dsp:txXfrm>
        <a:off x="2000016" y="4503035"/>
        <a:ext cx="1286531" cy="1286531"/>
      </dsp:txXfrm>
    </dsp:sp>
    <dsp:sp modelId="{98787B43-9D63-4631-A9D7-A31CCD6956B7}">
      <dsp:nvSpPr>
        <dsp:cNvPr id="0" name=""/>
        <dsp:cNvSpPr/>
      </dsp:nvSpPr>
      <dsp:spPr bwMode="white">
        <a:xfrm>
          <a:off x="1428209" y="3647266"/>
          <a:ext cx="1286531" cy="1286531"/>
        </a:xfrm>
        <a:prstGeom prst="ellipse">
          <a:avLst/>
        </a:prstGeom>
        <a:gradFill rotWithShape="0">
          <a:gsLst>
            <a:gs pos="0">
              <a:schemeClr val="accent4">
                <a:alpha val="50000"/>
                <a:hueOff val="0"/>
                <a:satOff val="0"/>
                <a:lumOff val="0"/>
                <a:alphaOff val="0"/>
                <a:tint val="94000"/>
                <a:satMod val="105000"/>
                <a:lumMod val="102000"/>
              </a:schemeClr>
            </a:gs>
            <a:gs pos="100000">
              <a:schemeClr val="accent4">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4">
            <a:alpha val="50000"/>
          </a:schemeClr>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Dataset-13</a:t>
          </a:r>
          <a:endParaRPr lang="en-US" sz="1600" b="1" kern="1200" dirty="0"/>
        </a:p>
      </dsp:txBody>
      <dsp:txXfrm>
        <a:off x="1428209" y="3647266"/>
        <a:ext cx="1286531" cy="1286531"/>
      </dsp:txXfrm>
    </dsp:sp>
    <dsp:sp modelId="{AB1C1637-F3BC-472D-89FD-7C9DB9D4C43D}">
      <dsp:nvSpPr>
        <dsp:cNvPr id="0" name=""/>
        <dsp:cNvSpPr/>
      </dsp:nvSpPr>
      <dsp:spPr bwMode="white">
        <a:xfrm>
          <a:off x="1227418" y="2637817"/>
          <a:ext cx="1286531" cy="1286531"/>
        </a:xfrm>
        <a:prstGeom prst="ellipse">
          <a:avLst/>
        </a:prstGeom>
        <a:gradFill rotWithShape="0">
          <a:gsLst>
            <a:gs pos="0">
              <a:schemeClr val="accent5">
                <a:alpha val="50000"/>
                <a:hueOff val="0"/>
                <a:satOff val="0"/>
                <a:lumOff val="0"/>
                <a:alphaOff val="0"/>
                <a:tint val="94000"/>
                <a:satMod val="105000"/>
                <a:lumMod val="102000"/>
              </a:schemeClr>
            </a:gs>
            <a:gs pos="100000">
              <a:schemeClr val="accent5">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5">
            <a:alpha val="50000"/>
          </a:schemeClr>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Dataset-14</a:t>
          </a:r>
          <a:endParaRPr lang="en-US" sz="1600" b="1" kern="1200" dirty="0"/>
        </a:p>
      </dsp:txBody>
      <dsp:txXfrm>
        <a:off x="1227418" y="2637817"/>
        <a:ext cx="1286531" cy="1286531"/>
      </dsp:txXfrm>
    </dsp:sp>
    <dsp:sp modelId="{ABBF5C99-86BA-4121-AF09-1731D581A2BA}">
      <dsp:nvSpPr>
        <dsp:cNvPr id="0" name=""/>
        <dsp:cNvSpPr/>
      </dsp:nvSpPr>
      <dsp:spPr bwMode="white">
        <a:xfrm>
          <a:off x="1428209" y="1628368"/>
          <a:ext cx="1286531" cy="1286531"/>
        </a:xfrm>
        <a:prstGeom prst="ellipse">
          <a:avLst/>
        </a:prstGeom>
        <a:gradFill rotWithShape="0">
          <a:gsLst>
            <a:gs pos="0">
              <a:schemeClr val="accent6">
                <a:alpha val="50000"/>
                <a:hueOff val="0"/>
                <a:satOff val="0"/>
                <a:lumOff val="0"/>
                <a:alphaOff val="0"/>
                <a:tint val="94000"/>
                <a:satMod val="105000"/>
                <a:lumMod val="102000"/>
              </a:schemeClr>
            </a:gs>
            <a:gs pos="100000">
              <a:schemeClr val="accent6">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6">
            <a:alpha val="50000"/>
          </a:schemeClr>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Dataset-17</a:t>
          </a:r>
          <a:endParaRPr lang="en-US" sz="1600" b="1" kern="1200" dirty="0"/>
        </a:p>
      </dsp:txBody>
      <dsp:txXfrm>
        <a:off x="1428209" y="1628368"/>
        <a:ext cx="1286531" cy="1286531"/>
      </dsp:txXfrm>
    </dsp:sp>
    <dsp:sp modelId="{63F8C690-6A03-4CCF-882E-46D455DE2B16}">
      <dsp:nvSpPr>
        <dsp:cNvPr id="0" name=""/>
        <dsp:cNvSpPr/>
      </dsp:nvSpPr>
      <dsp:spPr bwMode="white">
        <a:xfrm>
          <a:off x="2000016" y="772599"/>
          <a:ext cx="1286531" cy="1286531"/>
        </a:xfrm>
        <a:prstGeom prst="ellipse">
          <a:avLst/>
        </a:prstGeom>
        <a:gradFill rotWithShape="0">
          <a:gsLst>
            <a:gs pos="0">
              <a:schemeClr val="accent2">
                <a:alpha val="50000"/>
                <a:hueOff val="0"/>
                <a:satOff val="0"/>
                <a:lumOff val="0"/>
                <a:alphaOff val="0"/>
                <a:tint val="94000"/>
                <a:satMod val="105000"/>
                <a:lumMod val="102000"/>
              </a:schemeClr>
            </a:gs>
            <a:gs pos="100000">
              <a:schemeClr val="accent2">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2">
            <a:alpha val="50000"/>
          </a:schemeClr>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Dataset-18</a:t>
          </a:r>
          <a:endParaRPr lang="en-US" sz="1600" b="1" kern="1200" dirty="0"/>
        </a:p>
      </dsp:txBody>
      <dsp:txXfrm>
        <a:off x="2000016" y="772599"/>
        <a:ext cx="1286531" cy="1286531"/>
      </dsp:txXfrm>
    </dsp:sp>
    <dsp:sp modelId="{77F3712D-3773-4DD5-B05F-27F29D80930D}">
      <dsp:nvSpPr>
        <dsp:cNvPr id="0" name=""/>
        <dsp:cNvSpPr/>
      </dsp:nvSpPr>
      <dsp:spPr bwMode="white">
        <a:xfrm>
          <a:off x="2855786" y="200792"/>
          <a:ext cx="1286531" cy="1286531"/>
        </a:xfrm>
        <a:prstGeom prst="ellipse">
          <a:avLst/>
        </a:prstGeom>
        <a:gradFill rotWithShape="0">
          <a:gsLst>
            <a:gs pos="0">
              <a:schemeClr val="accent3">
                <a:alpha val="50000"/>
                <a:hueOff val="0"/>
                <a:satOff val="0"/>
                <a:lumOff val="0"/>
                <a:alphaOff val="0"/>
                <a:tint val="94000"/>
                <a:satMod val="105000"/>
                <a:lumMod val="102000"/>
              </a:schemeClr>
            </a:gs>
            <a:gs pos="100000">
              <a:schemeClr val="accent3">
                <a:alpha val="5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3">
            <a:alpha val="50000"/>
          </a:schemeClr>
        </a:fillRef>
        <a:effectRef idx="3">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Report Dataset-19</a:t>
          </a:r>
          <a:endParaRPr lang="en-US" sz="1400" b="1" kern="1200" dirty="0"/>
        </a:p>
      </dsp:txBody>
      <dsp:txXfrm>
        <a:off x="2855786" y="200792"/>
        <a:ext cx="1286531" cy="1286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242BF-327A-4B78-9F4E-82FC505B62EF}">
      <dsp:nvSpPr>
        <dsp:cNvPr id="0" name=""/>
        <dsp:cNvSpPr/>
      </dsp:nvSpPr>
      <dsp:spPr bwMode="white">
        <a:xfrm>
          <a:off x="0" y="0"/>
          <a:ext cx="4686586" cy="796328"/>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p3d prstMaterial="plastic">
          <a:bevelT w="127000" h="25400" prst="relaxedInset"/>
        </a:sp3d>
      </dsp:spPr>
      <dsp:style>
        <a:lnRef idx="0">
          <a:schemeClr val="lt1"/>
        </a:lnRef>
        <a:fillRef idx="3">
          <a:schemeClr val="accent2"/>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1600200">
            <a:lnSpc>
              <a:spcPct val="90000"/>
            </a:lnSpc>
            <a:spcBef>
              <a:spcPct val="0"/>
            </a:spcBef>
            <a:spcAft>
              <a:spcPct val="35000"/>
            </a:spcAft>
            <a:buNone/>
          </a:pPr>
          <a:r>
            <a:rPr lang="en-US" sz="3600" kern="1200" dirty="0"/>
            <a:t>EXTRACT DATA</a:t>
          </a:r>
        </a:p>
      </dsp:txBody>
      <dsp:txXfrm>
        <a:off x="0" y="0"/>
        <a:ext cx="4686586" cy="796328"/>
      </dsp:txXfrm>
    </dsp:sp>
    <dsp:sp modelId="{95C688BA-E70F-42CB-902C-F771CD08EAE1}">
      <dsp:nvSpPr>
        <dsp:cNvPr id="0" name=""/>
        <dsp:cNvSpPr/>
      </dsp:nvSpPr>
      <dsp:spPr bwMode="white">
        <a:xfrm>
          <a:off x="349972" y="906929"/>
          <a:ext cx="4686586" cy="796328"/>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p3d prstMaterial="plastic">
          <a:bevelT w="127000" h="25400" prst="relaxedInset"/>
        </a:sp3d>
      </dsp:spPr>
      <dsp:style>
        <a:lnRef idx="0">
          <a:schemeClr val="lt1"/>
        </a:lnRef>
        <a:fillRef idx="3">
          <a:schemeClr val="accent3"/>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1600200">
            <a:lnSpc>
              <a:spcPct val="90000"/>
            </a:lnSpc>
            <a:spcBef>
              <a:spcPct val="0"/>
            </a:spcBef>
            <a:spcAft>
              <a:spcPct val="35000"/>
            </a:spcAft>
            <a:buNone/>
          </a:pPr>
          <a:r>
            <a:rPr lang="en-US" sz="3600" kern="1200" dirty="0"/>
            <a:t>TRANSFORMATION</a:t>
          </a:r>
        </a:p>
      </dsp:txBody>
      <dsp:txXfrm>
        <a:off x="349972" y="906929"/>
        <a:ext cx="4686586" cy="796328"/>
      </dsp:txXfrm>
    </dsp:sp>
    <dsp:sp modelId="{6FED47B4-F5C0-410E-B6A0-CC840B7C13D0}">
      <dsp:nvSpPr>
        <dsp:cNvPr id="0" name=""/>
        <dsp:cNvSpPr/>
      </dsp:nvSpPr>
      <dsp:spPr bwMode="white">
        <a:xfrm>
          <a:off x="699945" y="1813858"/>
          <a:ext cx="4686586" cy="796328"/>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sp3d prstMaterial="plastic">
          <a:bevelT w="127000" h="25400" prst="relaxedInset"/>
        </a:sp3d>
      </dsp:spPr>
      <dsp:style>
        <a:lnRef idx="0">
          <a:schemeClr val="lt1"/>
        </a:lnRef>
        <a:fillRef idx="3">
          <a:schemeClr val="accent4"/>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1600200">
            <a:lnSpc>
              <a:spcPct val="90000"/>
            </a:lnSpc>
            <a:spcBef>
              <a:spcPct val="0"/>
            </a:spcBef>
            <a:spcAft>
              <a:spcPct val="35000"/>
            </a:spcAft>
            <a:buNone/>
          </a:pPr>
          <a:r>
            <a:rPr lang="en-US" sz="3600" kern="1200" dirty="0"/>
            <a:t>MERGING, LOADING &amp; USING TOOLS</a:t>
          </a:r>
        </a:p>
      </dsp:txBody>
      <dsp:txXfrm>
        <a:off x="699945" y="1813858"/>
        <a:ext cx="4686586" cy="796328"/>
      </dsp:txXfrm>
    </dsp:sp>
    <dsp:sp modelId="{0C12FE7C-D526-43FB-800F-1B022989B33A}">
      <dsp:nvSpPr>
        <dsp:cNvPr id="0" name=""/>
        <dsp:cNvSpPr/>
      </dsp:nvSpPr>
      <dsp:spPr bwMode="white">
        <a:xfrm>
          <a:off x="1049917" y="2720788"/>
          <a:ext cx="4686586" cy="796328"/>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sp3d prstMaterial="plastic">
          <a:bevelT w="127000" h="25400" prst="relaxedInset"/>
        </a:sp3d>
      </dsp:spPr>
      <dsp:style>
        <a:lnRef idx="0">
          <a:schemeClr val="lt1"/>
        </a:lnRef>
        <a:fillRef idx="3">
          <a:schemeClr val="accent5"/>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1600200">
            <a:lnSpc>
              <a:spcPct val="90000"/>
            </a:lnSpc>
            <a:spcBef>
              <a:spcPct val="0"/>
            </a:spcBef>
            <a:spcAft>
              <a:spcPct val="35000"/>
            </a:spcAft>
            <a:buNone/>
          </a:pPr>
          <a:r>
            <a:rPr lang="en-US" sz="3600" kern="1200" dirty="0"/>
            <a:t>KPIs CREATION &amp; VISUALIZATION</a:t>
          </a:r>
        </a:p>
      </dsp:txBody>
      <dsp:txXfrm>
        <a:off x="1049917" y="2720788"/>
        <a:ext cx="4686586" cy="796328"/>
      </dsp:txXfrm>
    </dsp:sp>
    <dsp:sp modelId="{F0289895-AA5C-4BD4-90AD-4FC5E3045AA6}">
      <dsp:nvSpPr>
        <dsp:cNvPr id="0" name=""/>
        <dsp:cNvSpPr/>
      </dsp:nvSpPr>
      <dsp:spPr bwMode="white">
        <a:xfrm>
          <a:off x="1399889" y="3627717"/>
          <a:ext cx="4686586" cy="796328"/>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sp3d prstMaterial="plastic">
          <a:bevelT w="127000" h="25400" prst="relaxedInset"/>
        </a:sp3d>
      </dsp:spPr>
      <dsp:style>
        <a:lnRef idx="0">
          <a:schemeClr val="lt1"/>
        </a:lnRef>
        <a:fillRef idx="3">
          <a:schemeClr val="accent6"/>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1600200">
            <a:lnSpc>
              <a:spcPct val="90000"/>
            </a:lnSpc>
            <a:spcBef>
              <a:spcPct val="0"/>
            </a:spcBef>
            <a:spcAft>
              <a:spcPct val="35000"/>
            </a:spcAft>
            <a:buNone/>
          </a:pPr>
          <a:r>
            <a:rPr lang="en-US" sz="3600" kern="1200" dirty="0"/>
            <a:t>DASHBOARD ANALYSIS USING DIFFERENT MODULES</a:t>
          </a:r>
        </a:p>
      </dsp:txBody>
      <dsp:txXfrm>
        <a:off x="1399889" y="3627717"/>
        <a:ext cx="4686586" cy="796328"/>
      </dsp:txXfrm>
    </dsp:sp>
    <dsp:sp modelId="{817E3BFF-ED5B-440C-BC92-F297E04EE43E}">
      <dsp:nvSpPr>
        <dsp:cNvPr id="0" name=""/>
        <dsp:cNvSpPr/>
      </dsp:nvSpPr>
      <dsp:spPr bwMode="white">
        <a:xfrm>
          <a:off x="4168972" y="581762"/>
          <a:ext cx="517613" cy="51761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sp3d z="152400" extrusionH="63500" prstMaterial="dkEdge">
          <a:bevelT w="125400" h="36350" prst="relaxedInset"/>
          <a:contourClr>
            <a:schemeClr val="bg1"/>
          </a:contourClr>
        </a:sp3d>
      </dsp:spPr>
      <dsp:style>
        <a:lnRef idx="1">
          <a:schemeClr val="accent2">
            <a:tint val="40000"/>
            <a:alpha val="90000"/>
          </a:schemeClr>
        </a:lnRef>
        <a:fillRef idx="1">
          <a:schemeClr val="accent2">
            <a:tint val="40000"/>
            <a:alpha val="90000"/>
          </a:schemeClr>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dk1"/>
            </a:solidFill>
          </a:endParaRPr>
        </a:p>
      </dsp:txBody>
      <dsp:txXfrm>
        <a:off x="4168972" y="581762"/>
        <a:ext cx="517613" cy="517613"/>
      </dsp:txXfrm>
    </dsp:sp>
    <dsp:sp modelId="{44CE2443-D590-4B80-A73E-50574B06E1B0}">
      <dsp:nvSpPr>
        <dsp:cNvPr id="0" name=""/>
        <dsp:cNvSpPr/>
      </dsp:nvSpPr>
      <dsp:spPr bwMode="white">
        <a:xfrm>
          <a:off x="4518945" y="1488691"/>
          <a:ext cx="517613" cy="517613"/>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sp3d z="152400" extrusionH="63500" prstMaterial="dkEdge">
          <a:bevelT w="125400" h="36350" prst="relaxedInset"/>
          <a:contourClr>
            <a:schemeClr val="bg1"/>
          </a:contourClr>
        </a:sp3d>
      </dsp:spPr>
      <dsp:style>
        <a:lnRef idx="1">
          <a:schemeClr val="accent3">
            <a:tint val="40000"/>
            <a:alpha val="90000"/>
          </a:schemeClr>
        </a:lnRef>
        <a:fillRef idx="1">
          <a:schemeClr val="accent3">
            <a:tint val="40000"/>
            <a:alpha val="90000"/>
          </a:schemeClr>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dk1"/>
            </a:solidFill>
          </a:endParaRPr>
        </a:p>
      </dsp:txBody>
      <dsp:txXfrm>
        <a:off x="4518945" y="1488691"/>
        <a:ext cx="517613" cy="517613"/>
      </dsp:txXfrm>
    </dsp:sp>
    <dsp:sp modelId="{C24D86EB-A4D7-4C7D-8A4A-5EC5E4067499}">
      <dsp:nvSpPr>
        <dsp:cNvPr id="0" name=""/>
        <dsp:cNvSpPr/>
      </dsp:nvSpPr>
      <dsp:spPr bwMode="white">
        <a:xfrm>
          <a:off x="4868917" y="2382348"/>
          <a:ext cx="517613" cy="517613"/>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sp3d z="152400" extrusionH="63500" prstMaterial="dkEdge">
          <a:bevelT w="125400" h="36350" prst="relaxedInset"/>
          <a:contourClr>
            <a:schemeClr val="bg1"/>
          </a:contourClr>
        </a:sp3d>
      </dsp:spPr>
      <dsp:style>
        <a:lnRef idx="1">
          <a:schemeClr val="accent4">
            <a:tint val="40000"/>
            <a:alpha val="90000"/>
          </a:schemeClr>
        </a:lnRef>
        <a:fillRef idx="1">
          <a:schemeClr val="accent4">
            <a:tint val="40000"/>
            <a:alpha val="90000"/>
          </a:schemeClr>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dk1"/>
            </a:solidFill>
          </a:endParaRPr>
        </a:p>
      </dsp:txBody>
      <dsp:txXfrm>
        <a:off x="4868917" y="2382348"/>
        <a:ext cx="517613" cy="517613"/>
      </dsp:txXfrm>
    </dsp:sp>
    <dsp:sp modelId="{AD7B5E48-6CCE-49A5-8C38-20F162965D0C}">
      <dsp:nvSpPr>
        <dsp:cNvPr id="0" name=""/>
        <dsp:cNvSpPr/>
      </dsp:nvSpPr>
      <dsp:spPr bwMode="white">
        <a:xfrm>
          <a:off x="5218889" y="3298126"/>
          <a:ext cx="517613" cy="517613"/>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sp3d z="152400" extrusionH="63500" prstMaterial="dkEdge">
          <a:bevelT w="125400" h="36350" prst="relaxedInset"/>
          <a:contourClr>
            <a:schemeClr val="bg1"/>
          </a:contourClr>
        </a:sp3d>
      </dsp:spPr>
      <dsp:style>
        <a:lnRef idx="1">
          <a:schemeClr val="accent5">
            <a:tint val="40000"/>
            <a:alpha val="90000"/>
          </a:schemeClr>
        </a:lnRef>
        <a:fillRef idx="1">
          <a:schemeClr val="accent5">
            <a:tint val="40000"/>
            <a:alpha val="90000"/>
          </a:schemeClr>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dk1"/>
            </a:solidFill>
          </a:endParaRPr>
        </a:p>
      </dsp:txBody>
      <dsp:txXfrm>
        <a:off x="5218889" y="3298126"/>
        <a:ext cx="517613" cy="5176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2BF90-79B8-4D62-B14E-C6DBB7A91376}">
      <dsp:nvSpPr>
        <dsp:cNvPr id="0" name=""/>
        <dsp:cNvSpPr/>
      </dsp:nvSpPr>
      <dsp:spPr>
        <a:xfrm>
          <a:off x="1735" y="0"/>
          <a:ext cx="1987748" cy="5105400"/>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Data storage through multiple CSV flies</a:t>
          </a:r>
        </a:p>
        <a:p>
          <a:pPr marL="0" lvl="0" indent="0" algn="ctr" defTabSz="711200">
            <a:lnSpc>
              <a:spcPct val="90000"/>
            </a:lnSpc>
            <a:spcBef>
              <a:spcPct val="0"/>
            </a:spcBef>
            <a:spcAft>
              <a:spcPct val="35000"/>
            </a:spcAft>
            <a:buNone/>
          </a:pPr>
          <a:r>
            <a:rPr lang="en-IN" sz="1600" kern="1200" dirty="0"/>
            <a:t>Insufficient information</a:t>
          </a:r>
        </a:p>
        <a:p>
          <a:pPr marL="0" lvl="0" indent="0" algn="ctr" defTabSz="711200">
            <a:lnSpc>
              <a:spcPct val="90000"/>
            </a:lnSpc>
            <a:spcBef>
              <a:spcPct val="0"/>
            </a:spcBef>
            <a:spcAft>
              <a:spcPct val="35000"/>
            </a:spcAft>
            <a:buNone/>
          </a:pPr>
          <a:r>
            <a:rPr lang="en-IN" sz="1600" kern="1200" dirty="0"/>
            <a:t>Lacks of analytics insights to make business decisions</a:t>
          </a:r>
          <a:endParaRPr lang="en-US" sz="1600" kern="1200" dirty="0"/>
        </a:p>
      </dsp:txBody>
      <dsp:txXfrm>
        <a:off x="1735" y="2042160"/>
        <a:ext cx="1987748" cy="2042160"/>
      </dsp:txXfrm>
    </dsp:sp>
    <dsp:sp modelId="{80137AE6-576B-4240-80D7-42CEB28DBEBB}">
      <dsp:nvSpPr>
        <dsp:cNvPr id="0" name=""/>
        <dsp:cNvSpPr/>
      </dsp:nvSpPr>
      <dsp:spPr>
        <a:xfrm>
          <a:off x="197906" y="255270"/>
          <a:ext cx="1700098" cy="17000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CA25B8A-2270-47A5-9D3F-032F37074450}">
      <dsp:nvSpPr>
        <dsp:cNvPr id="0" name=""/>
        <dsp:cNvSpPr/>
      </dsp:nvSpPr>
      <dsp:spPr>
        <a:xfrm>
          <a:off x="2029159" y="0"/>
          <a:ext cx="1987748" cy="5105400"/>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Reduce data storage</a:t>
          </a:r>
        </a:p>
        <a:p>
          <a:pPr marL="0" lvl="0" indent="0" algn="ctr" defTabSz="711200">
            <a:lnSpc>
              <a:spcPct val="90000"/>
            </a:lnSpc>
            <a:spcBef>
              <a:spcPct val="0"/>
            </a:spcBef>
            <a:spcAft>
              <a:spcPct val="35000"/>
            </a:spcAft>
            <a:buNone/>
          </a:pPr>
          <a:r>
            <a:rPr lang="en-IN" sz="1600" kern="1200" dirty="0"/>
            <a:t>Create efficient Query and analysis</a:t>
          </a:r>
        </a:p>
        <a:p>
          <a:pPr marL="0" lvl="0" indent="0" algn="ctr" defTabSz="711200">
            <a:lnSpc>
              <a:spcPct val="90000"/>
            </a:lnSpc>
            <a:spcBef>
              <a:spcPct val="0"/>
            </a:spcBef>
            <a:spcAft>
              <a:spcPct val="35000"/>
            </a:spcAft>
            <a:buNone/>
          </a:pPr>
          <a:r>
            <a:rPr lang="en-IN" sz="1600" kern="1200" dirty="0"/>
            <a:t>Empower data driven decision making capability</a:t>
          </a:r>
          <a:endParaRPr lang="en-US" sz="1600" kern="1200" dirty="0"/>
        </a:p>
      </dsp:txBody>
      <dsp:txXfrm>
        <a:off x="2029159" y="2042160"/>
        <a:ext cx="1987748" cy="2042160"/>
      </dsp:txXfrm>
    </dsp:sp>
    <dsp:sp modelId="{53D32BD3-AF5B-4F70-9F78-8A459039908F}">
      <dsp:nvSpPr>
        <dsp:cNvPr id="0" name=""/>
        <dsp:cNvSpPr/>
      </dsp:nvSpPr>
      <dsp:spPr>
        <a:xfrm>
          <a:off x="2192941" y="306324"/>
          <a:ext cx="1700098" cy="170009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700F04B-062B-4B63-A67A-7E2D6871E8E2}">
      <dsp:nvSpPr>
        <dsp:cNvPr id="0" name=""/>
        <dsp:cNvSpPr/>
      </dsp:nvSpPr>
      <dsp:spPr>
        <a:xfrm>
          <a:off x="161543" y="4084319"/>
          <a:ext cx="3715512" cy="765810"/>
        </a:xfrm>
        <a:prstGeom prst="leftRightArrow">
          <a:avLst/>
        </a:prstGeom>
        <a:gradFill rotWithShape="0">
          <a:gsLst>
            <a:gs pos="0">
              <a:schemeClr val="accent2">
                <a:tint val="40000"/>
                <a:hueOff val="0"/>
                <a:satOff val="0"/>
                <a:lumOff val="0"/>
                <a:alphaOff val="0"/>
                <a:tint val="94000"/>
                <a:satMod val="105000"/>
                <a:lumMod val="102000"/>
              </a:schemeClr>
            </a:gs>
            <a:gs pos="100000">
              <a:schemeClr val="accent2">
                <a:tint val="40000"/>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C161D-5AD7-4A20-86EC-8CE652DDBD15}">
      <dsp:nvSpPr>
        <dsp:cNvPr id="0" name=""/>
        <dsp:cNvSpPr/>
      </dsp:nvSpPr>
      <dsp:spPr bwMode="white">
        <a:xfrm>
          <a:off x="1194540" y="0"/>
          <a:ext cx="2457366" cy="2457740"/>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2"/>
        </a:fillRef>
        <a:effectRef idx="3">
          <a:scrgbClr r="0" g="0" b="0"/>
        </a:effectRef>
        <a:fontRef idx="minor">
          <a:schemeClr val="lt1"/>
        </a:fontRef>
      </dsp:style>
    </dsp:sp>
    <dsp:sp modelId="{443B7A40-E926-4135-A49A-36E7B1A3AAF7}">
      <dsp:nvSpPr>
        <dsp:cNvPr id="0" name=""/>
        <dsp:cNvSpPr/>
      </dsp:nvSpPr>
      <dsp:spPr bwMode="white">
        <a:xfrm>
          <a:off x="3704372" y="761996"/>
          <a:ext cx="1474419" cy="98330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solidFill>
                <a:schemeClr val="tx1"/>
              </a:solidFill>
            </a:rPr>
            <a:t>Create a normalized relation as a central data to collect files in a workbook</a:t>
          </a:r>
        </a:p>
      </dsp:txBody>
      <dsp:txXfrm>
        <a:off x="3704372" y="761996"/>
        <a:ext cx="1474419" cy="983300"/>
      </dsp:txXfrm>
    </dsp:sp>
    <dsp:sp modelId="{E114E1C6-FF5A-4A24-A65D-8730D21C745A}">
      <dsp:nvSpPr>
        <dsp:cNvPr id="0" name=""/>
        <dsp:cNvSpPr/>
      </dsp:nvSpPr>
      <dsp:spPr bwMode="white">
        <a:xfrm>
          <a:off x="1737698" y="887319"/>
          <a:ext cx="1365511" cy="682592"/>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1600200">
            <a:lnSpc>
              <a:spcPct val="90000"/>
            </a:lnSpc>
            <a:spcBef>
              <a:spcPct val="0"/>
            </a:spcBef>
            <a:spcAft>
              <a:spcPct val="35000"/>
            </a:spcAft>
            <a:buNone/>
          </a:pPr>
          <a:r>
            <a:rPr lang="en-IN" sz="3600" kern="1200" dirty="0">
              <a:solidFill>
                <a:schemeClr val="tx1"/>
              </a:solidFill>
            </a:rPr>
            <a:t>Data Normalization</a:t>
          </a:r>
        </a:p>
      </dsp:txBody>
      <dsp:txXfrm>
        <a:off x="1737698" y="887319"/>
        <a:ext cx="1365511" cy="682592"/>
      </dsp:txXfrm>
    </dsp:sp>
    <dsp:sp modelId="{46E62DDC-D1A2-436F-AD5F-3F045550B791}">
      <dsp:nvSpPr>
        <dsp:cNvPr id="0" name=""/>
        <dsp:cNvSpPr/>
      </dsp:nvSpPr>
      <dsp:spPr bwMode="white">
        <a:xfrm>
          <a:off x="512015" y="1412154"/>
          <a:ext cx="2457366" cy="2457740"/>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3"/>
        </a:fillRef>
        <a:effectRef idx="3">
          <a:scrgbClr r="0" g="0" b="0"/>
        </a:effectRef>
        <a:fontRef idx="minor">
          <a:schemeClr val="lt1"/>
        </a:fontRef>
      </dsp:style>
    </dsp:sp>
    <dsp:sp modelId="{F326A87C-9955-4F26-8148-DA884D6438AC}">
      <dsp:nvSpPr>
        <dsp:cNvPr id="0" name=""/>
        <dsp:cNvSpPr/>
      </dsp:nvSpPr>
      <dsp:spPr bwMode="white">
        <a:xfrm>
          <a:off x="2969381" y="2152947"/>
          <a:ext cx="1474419" cy="98330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solidFill>
                <a:schemeClr val="tx1"/>
              </a:solidFill>
            </a:rPr>
            <a:t>Conduct data manipulation and data cleaning with Excel and MySQL</a:t>
          </a:r>
        </a:p>
      </dsp:txBody>
      <dsp:txXfrm>
        <a:off x="2969381" y="2152947"/>
        <a:ext cx="1474419" cy="983300"/>
      </dsp:txXfrm>
    </dsp:sp>
    <dsp:sp modelId="{1025E7B7-105B-49AC-8C25-A62274FD8FDF}">
      <dsp:nvSpPr>
        <dsp:cNvPr id="0" name=""/>
        <dsp:cNvSpPr/>
      </dsp:nvSpPr>
      <dsp:spPr bwMode="white">
        <a:xfrm>
          <a:off x="1057942" y="2307641"/>
          <a:ext cx="1365511" cy="682592"/>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1600200">
            <a:lnSpc>
              <a:spcPct val="90000"/>
            </a:lnSpc>
            <a:spcBef>
              <a:spcPct val="0"/>
            </a:spcBef>
            <a:spcAft>
              <a:spcPct val="35000"/>
            </a:spcAft>
            <a:buNone/>
          </a:pPr>
          <a:r>
            <a:rPr lang="en-IN" sz="3600" kern="1200" dirty="0">
              <a:solidFill>
                <a:schemeClr val="tx1"/>
              </a:solidFill>
            </a:rPr>
            <a:t>ETL Process Optimization</a:t>
          </a:r>
        </a:p>
      </dsp:txBody>
      <dsp:txXfrm>
        <a:off x="1057942" y="2307641"/>
        <a:ext cx="1365511" cy="682592"/>
      </dsp:txXfrm>
    </dsp:sp>
    <dsp:sp modelId="{8689319D-A597-49D2-87C9-68BA0E687D26}">
      <dsp:nvSpPr>
        <dsp:cNvPr id="0" name=""/>
        <dsp:cNvSpPr/>
      </dsp:nvSpPr>
      <dsp:spPr bwMode="white">
        <a:xfrm>
          <a:off x="1369439" y="2993296"/>
          <a:ext cx="2111258" cy="2112104"/>
        </a:xfrm>
        <a:prstGeom prst="blockArc">
          <a:avLst>
            <a:gd name="adj1" fmla="val 13500000"/>
            <a:gd name="adj2" fmla="val 10800000"/>
            <a:gd name="adj3" fmla="val 1274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hemeClr val="lt1"/>
        </a:lnRef>
        <a:fillRef idx="3">
          <a:schemeClr val="accent4"/>
        </a:fillRef>
        <a:effectRef idx="3">
          <a:scrgbClr r="0" g="0" b="0"/>
        </a:effectRef>
        <a:fontRef idx="minor">
          <a:schemeClr val="lt1"/>
        </a:fontRef>
      </dsp:style>
    </dsp:sp>
    <dsp:sp modelId="{25BC8BDB-CA5E-4A1F-90B9-F978E89DB1F4}">
      <dsp:nvSpPr>
        <dsp:cNvPr id="0" name=""/>
        <dsp:cNvSpPr/>
      </dsp:nvSpPr>
      <dsp:spPr bwMode="white">
        <a:xfrm>
          <a:off x="3824553" y="3505206"/>
          <a:ext cx="1474419" cy="98330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solidFill>
                <a:schemeClr val="tx1"/>
              </a:solidFill>
            </a:rPr>
            <a:t>Generate analytical insights through an interactive dashboard via Excel, Power BI, Tableau</a:t>
          </a:r>
        </a:p>
      </dsp:txBody>
      <dsp:txXfrm>
        <a:off x="3824553" y="3505206"/>
        <a:ext cx="1474419" cy="983300"/>
      </dsp:txXfrm>
    </dsp:sp>
    <dsp:sp modelId="{FD1ED9F6-9856-43D3-AD66-F59E85BCFB16}">
      <dsp:nvSpPr>
        <dsp:cNvPr id="0" name=""/>
        <dsp:cNvSpPr/>
      </dsp:nvSpPr>
      <dsp:spPr bwMode="white">
        <a:xfrm>
          <a:off x="1740929" y="3730005"/>
          <a:ext cx="1365511" cy="682592"/>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1600200">
            <a:lnSpc>
              <a:spcPct val="90000"/>
            </a:lnSpc>
            <a:spcBef>
              <a:spcPct val="0"/>
            </a:spcBef>
            <a:spcAft>
              <a:spcPct val="35000"/>
            </a:spcAft>
            <a:buNone/>
          </a:pPr>
          <a:r>
            <a:rPr lang="en-IN" sz="3600" kern="1200" dirty="0">
              <a:solidFill>
                <a:schemeClr val="tx1"/>
              </a:solidFill>
            </a:rPr>
            <a:t>Analytics Insights</a:t>
          </a:r>
        </a:p>
      </dsp:txBody>
      <dsp:txXfrm>
        <a:off x="1740929" y="3730005"/>
        <a:ext cx="1365511" cy="682592"/>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layout/CircleArrowProcess#1">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3">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8/28/2024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8/28/2024</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55D449-B875-4B8D-8E66-224D27E54C9A}" type="slidenum">
              <a:rPr lang="en-IN" smtClean="0"/>
              <a:t>8</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55D449-B875-4B8D-8E66-224D27E54C9A}" type="slidenum">
              <a:rPr lang="en-IN" smtClean="0"/>
              <a:t>9</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55D449-B875-4B8D-8E66-224D27E54C9A}" type="slidenum">
              <a:rPr lang="en-IN" smtClean="0"/>
              <a:t>10</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3"/>
            <a:ext cx="2743200" cy="365125"/>
          </a:xfrm>
        </p:spPr>
        <p:txBody>
          <a:bodyPr/>
          <a:lstStyle/>
          <a:p>
            <a:fld id="{B61BEF0D-F0BB-DE4B-95CE-6DB70DBA9567}" type="datetimeFigureOut">
              <a:rPr lang="en-US" smtClean="0"/>
              <a:t>8/28/2024</a:t>
            </a:fld>
            <a:endParaRPr lang="en-US" dirty="0"/>
          </a:p>
        </p:txBody>
      </p:sp>
      <p:sp>
        <p:nvSpPr>
          <p:cNvPr id="5" name="Footer Placeholder 4"/>
          <p:cNvSpPr>
            <a:spLocks noGrp="1"/>
          </p:cNvSpPr>
          <p:nvPr>
            <p:ph type="ftr" sz="quarter" idx="11"/>
          </p:nvPr>
        </p:nvSpPr>
        <p:spPr>
          <a:xfrm>
            <a:off x="1876425" y="5410203"/>
            <a:ext cx="5124887" cy="365125"/>
          </a:xfrm>
        </p:spPr>
        <p:txBody>
          <a:bodyPr/>
          <a:lstStyle/>
          <a:p>
            <a:endParaRPr lang="en-US" dirty="0"/>
          </a:p>
        </p:txBody>
      </p:sp>
      <p:sp>
        <p:nvSpPr>
          <p:cNvPr id="6" name="Slide Number Placeholder 5"/>
          <p:cNvSpPr>
            <a:spLocks noGrp="1"/>
          </p:cNvSpPr>
          <p:nvPr>
            <p:ph type="sldNum" sz="quarter" idx="12"/>
          </p:nvPr>
        </p:nvSpPr>
        <p:spPr>
          <a:xfrm>
            <a:off x="9896913" y="5410201"/>
            <a:ext cx="771089" cy="365125"/>
          </a:xfrm>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1"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1"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p:spPr>
      </p:pic>
      <p:grpSp>
        <p:nvGrpSpPr>
          <p:cNvPr id="8" name="Group 7"/>
          <p:cNvGrpSpPr/>
          <p:nvPr/>
        </p:nvGrpSpPr>
        <p:grpSpPr>
          <a:xfrm>
            <a:off x="-14288" y="2"/>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C0096-1860-4642-9CD2-0079EA5E7CD1}" type="datetimeFigureOut">
              <a:rPr lang="en-US" smtClean="0"/>
              <a:t>8/28/2024</a:t>
            </a:fld>
            <a:endParaRPr lang="en-US" dirty="0"/>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1375A4-56A4-47D6-9801-1991572033F7}"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31.png"/><Relationship Id="rId4" Type="http://schemas.openxmlformats.org/officeDocument/2006/relationships/image" Target="../media/image30.jpe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duotone>
              <a:prstClr val="black"/>
              <a:schemeClr val="accent5">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6054" y="381000"/>
            <a:ext cx="10579893" cy="1524000"/>
          </a:xfrm>
        </p:spPr>
        <p:txBody>
          <a:bodyPr>
            <a:normAutofit/>
          </a:bodyPr>
          <a:lstStyle/>
          <a:p>
            <a:pPr algn="ctr"/>
            <a:r>
              <a:rPr lang="en-US" sz="7200" u="sng" dirty="0">
                <a:solidFill>
                  <a:schemeClr val="bg1"/>
                </a:solidFill>
                <a:highlight>
                  <a:srgbClr val="00FFFF"/>
                </a:highlight>
                <a:latin typeface="Showcard Gothic" panose="04020904020102020604" pitchFamily="82" charset="0"/>
              </a:rPr>
              <a:t>HEALTHCARE ANALYSIS</a:t>
            </a:r>
          </a:p>
        </p:txBody>
      </p:sp>
      <p:sp>
        <p:nvSpPr>
          <p:cNvPr id="6" name="Rectangle 5"/>
          <p:cNvSpPr/>
          <p:nvPr/>
        </p:nvSpPr>
        <p:spPr>
          <a:xfrm>
            <a:off x="7543800" y="4114800"/>
            <a:ext cx="4495800" cy="25730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b="1" u="sng" dirty="0">
                <a:solidFill>
                  <a:schemeClr val="bg1"/>
                </a:solidFill>
              </a:rPr>
              <a:t>MEMBERS :-</a:t>
            </a:r>
          </a:p>
          <a:p>
            <a:pPr marL="457200" indent="-457200">
              <a:buFont typeface="+mj-lt"/>
              <a:buAutoNum type="arabicPeriod"/>
            </a:pPr>
            <a:r>
              <a:rPr lang="en-US" sz="2400" b="1" dirty="0">
                <a:solidFill>
                  <a:schemeClr val="bg1"/>
                </a:solidFill>
              </a:rPr>
              <a:t>ASHISH RANJAN</a:t>
            </a:r>
          </a:p>
          <a:p>
            <a:pPr marL="457200" indent="-457200">
              <a:buFont typeface="+mj-lt"/>
              <a:buAutoNum type="arabicPeriod"/>
            </a:pPr>
            <a:r>
              <a:rPr lang="en-US" sz="2400" b="1" dirty="0">
                <a:solidFill>
                  <a:schemeClr val="bg1"/>
                </a:solidFill>
              </a:rPr>
              <a:t>IPSHA RANI SETHY</a:t>
            </a:r>
          </a:p>
          <a:p>
            <a:pPr marL="457200" indent="-457200">
              <a:buFont typeface="+mj-lt"/>
              <a:buAutoNum type="arabicPeriod"/>
            </a:pPr>
            <a:r>
              <a:rPr lang="en-US" sz="2400" b="1" dirty="0">
                <a:solidFill>
                  <a:schemeClr val="bg1"/>
                </a:solidFill>
              </a:rPr>
              <a:t>SUPRIYA JALINDAR JADHAV</a:t>
            </a:r>
          </a:p>
          <a:p>
            <a:pPr marL="457200" indent="-457200">
              <a:buFont typeface="+mj-lt"/>
              <a:buAutoNum type="arabicPeriod"/>
            </a:pPr>
            <a:r>
              <a:rPr lang="en-US" sz="2400" b="1" dirty="0">
                <a:solidFill>
                  <a:schemeClr val="bg1"/>
                </a:solidFill>
              </a:rPr>
              <a:t>MANAS SUGANDH POTDAR</a:t>
            </a:r>
          </a:p>
          <a:p>
            <a:pPr marL="457200" indent="-457200">
              <a:buFont typeface="+mj-lt"/>
              <a:buAutoNum type="arabicPeriod"/>
            </a:pPr>
            <a:r>
              <a:rPr lang="en-US" sz="2400" b="1" dirty="0">
                <a:solidFill>
                  <a:schemeClr val="bg1"/>
                </a:solidFill>
              </a:rPr>
              <a:t>TANISHKA MAHESHWARI</a:t>
            </a:r>
          </a:p>
          <a:p>
            <a:pPr marL="457200" indent="-457200">
              <a:buFont typeface="+mj-lt"/>
              <a:buAutoNum type="arabicPeriod"/>
            </a:pPr>
            <a:r>
              <a:rPr lang="en-US" sz="2400" b="1" dirty="0">
                <a:solidFill>
                  <a:schemeClr val="bg1"/>
                </a:solidFill>
              </a:rPr>
              <a:t>SONAL M. KHOBRAGADE</a:t>
            </a:r>
          </a:p>
        </p:txBody>
      </p:sp>
      <p:sp>
        <p:nvSpPr>
          <p:cNvPr id="3" name="TextBox 2"/>
          <p:cNvSpPr txBox="1"/>
          <p:nvPr/>
        </p:nvSpPr>
        <p:spPr>
          <a:xfrm>
            <a:off x="3958811" y="2438400"/>
            <a:ext cx="4601388" cy="1446550"/>
          </a:xfrm>
          <a:prstGeom prst="rect">
            <a:avLst/>
          </a:prstGeom>
          <a:noFill/>
        </p:spPr>
        <p:txBody>
          <a:bodyPr wrap="none" rtlCol="0">
            <a:spAutoFit/>
          </a:bodyPr>
          <a:lstStyle/>
          <a:p>
            <a:r>
              <a:rPr lang="en-US" sz="4400" b="1" dirty="0">
                <a:solidFill>
                  <a:schemeClr val="bg1"/>
                </a:solidFill>
                <a:highlight>
                  <a:srgbClr val="00FFFF"/>
                </a:highlight>
              </a:rPr>
              <a:t>PRESENTATED BY -</a:t>
            </a:r>
          </a:p>
          <a:p>
            <a:pPr algn="ctr"/>
            <a:r>
              <a:rPr lang="en-US" sz="4400" b="1" dirty="0">
                <a:solidFill>
                  <a:schemeClr val="bg1"/>
                </a:solidFill>
                <a:highlight>
                  <a:srgbClr val="00FFFF"/>
                </a:highlight>
              </a:rPr>
              <a:t>GROUP 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4"/>
          <a:srcRect l="4865" b="9039"/>
          <a:stretch>
            <a:fillRect/>
          </a:stretch>
        </p:blipFill>
        <p:spPr>
          <a:xfrm>
            <a:off x="7772400" y="228600"/>
            <a:ext cx="3943985" cy="2498725"/>
          </a:xfrm>
          <a:prstGeom prst="rect">
            <a:avLst/>
          </a:prstGeom>
        </p:spPr>
      </p:pic>
      <p:sp>
        <p:nvSpPr>
          <p:cNvPr id="13" name="Text Box 7"/>
          <p:cNvSpPr txBox="1"/>
          <p:nvPr/>
        </p:nvSpPr>
        <p:spPr>
          <a:xfrm>
            <a:off x="128270" y="152400"/>
            <a:ext cx="7042150" cy="235077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rtlCol="0" anchor="t">
            <a:noAutofit/>
          </a:bodyPr>
          <a:lstStyle/>
          <a:p>
            <a:pPr algn="ctr">
              <a:spcAft>
                <a:spcPct val="60000"/>
              </a:spcAft>
            </a:pPr>
            <a:r>
              <a:rPr lang="en-US" b="1" dirty="0">
                <a:latin typeface="Arial" panose="020B0604020202020204" pitchFamily="34" charset="0"/>
                <a:cs typeface="Arial" panose="020B0604020202020204" pitchFamily="34" charset="0"/>
                <a:sym typeface="+mn-ea"/>
              </a:rPr>
              <a:t>6</a:t>
            </a:r>
            <a:r>
              <a:rPr lang="en-US" u="sng" dirty="0">
                <a:solidFill>
                  <a:schemeClr val="accent1">
                    <a:lumMod val="75000"/>
                  </a:schemeClr>
                </a:solidFill>
                <a:latin typeface="Bauhaus 93" panose="04030905020B02020C02" pitchFamily="82" charset="0"/>
                <a:cs typeface="Arial" panose="020B0604020202020204" pitchFamily="34" charset="0"/>
                <a:sym typeface="+mn-ea"/>
              </a:rPr>
              <a:t>. TYPES OF HOSPITAL REVENUE</a:t>
            </a:r>
          </a:p>
          <a:p>
            <a:pPr algn="ctr">
              <a:spcAft>
                <a:spcPct val="60000"/>
              </a:spcAft>
            </a:pPr>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r>
              <a:rPr lang="en-US" sz="1600" b="1" dirty="0">
                <a:solidFill>
                  <a:schemeClr val="accent1"/>
                </a:solidFill>
                <a:latin typeface="Arial" panose="020B0604020202020204" pitchFamily="34" charset="0"/>
                <a:cs typeface="Arial" panose="020B0604020202020204" pitchFamily="34" charset="0"/>
                <a:sym typeface="+mn-ea"/>
              </a:rPr>
              <a:t>: </a:t>
            </a:r>
            <a:r>
              <a:rPr lang="en-US" sz="1400" dirty="0">
                <a:latin typeface="Arial" panose="020B0604020202020204" pitchFamily="34" charset="0"/>
                <a:cs typeface="Arial" panose="020B0604020202020204" pitchFamily="34" charset="0"/>
                <a:sym typeface="+mn-ea"/>
              </a:rPr>
              <a:t>The "Type of Hospital Revenue" KPI refers to different streams of revenue that a hospital or healthcare facility generates. This KPI is typically broken down into categories that reflect various revenue sources</a:t>
            </a:r>
            <a:r>
              <a:rPr lang="en-IN" altLang="en-US" sz="1400" dirty="0">
                <a:latin typeface="Arial" panose="020B0604020202020204" pitchFamily="34" charset="0"/>
                <a:cs typeface="Arial" panose="020B0604020202020204" pitchFamily="34" charset="0"/>
                <a:sym typeface="+mn-ea"/>
              </a:rPr>
              <a:t>.</a:t>
            </a:r>
            <a:r>
              <a:rPr lang="en-US" sz="1400" dirty="0">
                <a:latin typeface="Arial" panose="020B0604020202020204" pitchFamily="34" charset="0"/>
                <a:cs typeface="Arial" panose="020B0604020202020204" pitchFamily="34" charset="0"/>
                <a:sym typeface="+mn-ea"/>
              </a:rPr>
              <a:t> </a:t>
            </a:r>
            <a:endParaRPr lang="en-US" sz="1400" b="1" dirty="0">
              <a:latin typeface="Arial" panose="020B0604020202020204" pitchFamily="34" charset="0"/>
              <a:cs typeface="Arial" panose="020B0604020202020204" pitchFamily="34" charset="0"/>
            </a:endParaRPr>
          </a:p>
          <a:p>
            <a:r>
              <a:rPr lang="en-US" sz="1600" b="1" dirty="0">
                <a:solidFill>
                  <a:schemeClr val="accent1"/>
                </a:solidFill>
                <a:latin typeface="Arial" panose="020B0604020202020204" pitchFamily="34" charset="0"/>
                <a:cs typeface="Arial" panose="020B0604020202020204" pitchFamily="34" charset="0"/>
                <a:sym typeface="+mn-ea"/>
              </a:rPr>
              <a:t>Implication:</a:t>
            </a:r>
            <a:r>
              <a:rPr lang="en-US" sz="1400" b="1" dirty="0">
                <a:latin typeface="Arial" panose="020B0604020202020204" pitchFamily="34" charset="0"/>
                <a:cs typeface="Arial" panose="020B0604020202020204" pitchFamily="34" charset="0"/>
                <a:sym typeface="+mn-ea"/>
              </a:rPr>
              <a:t> </a:t>
            </a:r>
          </a:p>
          <a:p>
            <a:r>
              <a:rPr lang="en-US" sz="1400" dirty="0">
                <a:latin typeface="Arial" panose="020B0604020202020204" pitchFamily="34" charset="0"/>
                <a:cs typeface="Arial" panose="020B0604020202020204" pitchFamily="34" charset="0"/>
                <a:sym typeface="+mn-ea"/>
              </a:rPr>
              <a:t>The " Types of Hospital Revenue" refers to various income streams within a hospital, including inpatient and outpatient services, surgeries, diagnostics, pharmacy, and emergency care.</a:t>
            </a:r>
          </a:p>
        </p:txBody>
      </p:sp>
      <p:sp>
        <p:nvSpPr>
          <p:cNvPr id="14" name="TextBox 13"/>
          <p:cNvSpPr txBox="1"/>
          <p:nvPr/>
        </p:nvSpPr>
        <p:spPr>
          <a:xfrm>
            <a:off x="4809871" y="2924264"/>
            <a:ext cx="7382129" cy="190690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gn="ctr">
              <a:buFont typeface="+mj-lt"/>
              <a:buAutoNum type="arabicPeriod" startAt="7"/>
            </a:pPr>
            <a:r>
              <a:rPr lang="en-US" sz="1800" u="sng" dirty="0">
                <a:solidFill>
                  <a:schemeClr val="accent1">
                    <a:lumMod val="75000"/>
                  </a:schemeClr>
                </a:solidFill>
                <a:latin typeface="Bauhaus 93" panose="04030905020B02020C02" pitchFamily="82" charset="0"/>
                <a:cs typeface="Arial" panose="020B0604020202020204" pitchFamily="34" charset="0"/>
              </a:rPr>
              <a:t>QTD/</a:t>
            </a:r>
            <a:r>
              <a:rPr lang="en-US" u="sng" dirty="0">
                <a:solidFill>
                  <a:schemeClr val="accent1">
                    <a:lumMod val="75000"/>
                  </a:schemeClr>
                </a:solidFill>
                <a:latin typeface="Bauhaus 93" panose="04030905020B02020C02" pitchFamily="82" charset="0"/>
                <a:cs typeface="Arial" panose="020B0604020202020204" pitchFamily="34" charset="0"/>
              </a:rPr>
              <a:t>YTD  REVENUE</a:t>
            </a:r>
            <a:r>
              <a:rPr lang="en-IN" altLang="en-US" u="sng" dirty="0">
                <a:solidFill>
                  <a:schemeClr val="accent1">
                    <a:lumMod val="75000"/>
                  </a:schemeClr>
                </a:solidFill>
                <a:latin typeface="Bauhaus 93" panose="04030905020B02020C02" pitchFamily="82" charset="0"/>
                <a:cs typeface="Arial" panose="020B0604020202020204" pitchFamily="34" charset="0"/>
              </a:rPr>
              <a:t>:</a:t>
            </a:r>
          </a:p>
          <a:p>
            <a:pPr marL="342900" indent="-342900">
              <a:buFont typeface="+mj-lt"/>
              <a:buAutoNum type="alphaLcParenR"/>
            </a:pPr>
            <a:r>
              <a:rPr lang="en-IN" altLang="en-US" sz="1600" b="1" dirty="0">
                <a:solidFill>
                  <a:schemeClr val="accent3">
                    <a:lumMod val="50000"/>
                  </a:schemeClr>
                </a:solidFill>
                <a:latin typeface="Arial" panose="020B0604020202020204" pitchFamily="34" charset="0"/>
                <a:cs typeface="Arial" panose="020B0604020202020204" pitchFamily="34" charset="0"/>
              </a:rPr>
              <a:t>QTD </a:t>
            </a:r>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sym typeface="+mn-ea"/>
              </a:rPr>
              <a:t>Observations</a:t>
            </a:r>
            <a:r>
              <a:rPr lang="en-US" sz="1600" b="1" dirty="0">
                <a:solidFill>
                  <a:schemeClr val="accent1"/>
                </a:solidFill>
                <a:latin typeface="Arial" panose="020B0604020202020204" pitchFamily="34" charset="0"/>
                <a:cs typeface="Arial" panose="020B0604020202020204" pitchFamily="34" charset="0"/>
              </a:rPr>
              <a:t>:</a:t>
            </a:r>
            <a:r>
              <a:rPr lang="en-IN" altLang="en-US" sz="1600" b="1" dirty="0">
                <a:solidFill>
                  <a:schemeClr val="accent1"/>
                </a:solidFill>
                <a:latin typeface="Arial" panose="020B0604020202020204" pitchFamily="34" charset="0"/>
                <a:cs typeface="Arial" panose="020B0604020202020204" pitchFamily="34" charset="0"/>
              </a:rPr>
              <a:t> </a:t>
            </a:r>
            <a:endParaRPr lang="en-US" sz="1600" dirty="0">
              <a:solidFill>
                <a:schemeClr val="accent1"/>
              </a:solidFill>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QTD revenue tracks the total income a hospital or organization has generated from the start of the current quarter to the present date.</a:t>
            </a:r>
          </a:p>
          <a:p>
            <a:r>
              <a:rPr lang="en-US" sz="1400" b="1" dirty="0">
                <a:solidFill>
                  <a:schemeClr val="accent1"/>
                </a:solidFill>
                <a:latin typeface="Arial" panose="020B0604020202020204" pitchFamily="34" charset="0"/>
                <a:cs typeface="Arial" panose="020B0604020202020204" pitchFamily="34" charset="0"/>
              </a:rPr>
              <a:t>Implication :</a:t>
            </a:r>
          </a:p>
          <a:p>
            <a:r>
              <a:rPr lang="en-US" sz="1400" dirty="0">
                <a:latin typeface="Arial" panose="020B0604020202020204" pitchFamily="34" charset="0"/>
                <a:cs typeface="Arial" panose="020B0604020202020204" pitchFamily="34" charset="0"/>
              </a:rPr>
              <a:t> This KPI allows for real-time monitoring of financial performance during a specific quarter, enabling organizations to evaluate if they are on track to meet quarterly goals</a:t>
            </a:r>
          </a:p>
          <a:p>
            <a:endParaRPr lang="en-US" sz="1400" dirty="0">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5"/>
          <a:stretch>
            <a:fillRect/>
          </a:stretch>
        </p:blipFill>
        <p:spPr>
          <a:xfrm>
            <a:off x="228600" y="2743200"/>
            <a:ext cx="4486275" cy="2193290"/>
          </a:xfrm>
          <a:prstGeom prst="rect">
            <a:avLst/>
          </a:prstGeom>
        </p:spPr>
      </p:pic>
      <p:sp>
        <p:nvSpPr>
          <p:cNvPr id="20" name="TextBox 5"/>
          <p:cNvSpPr txBox="1"/>
          <p:nvPr/>
        </p:nvSpPr>
        <p:spPr>
          <a:xfrm>
            <a:off x="0" y="5029199"/>
            <a:ext cx="6812280" cy="1726298"/>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a:noAutofit/>
          </a:bodyPr>
          <a:lstStyle/>
          <a:p>
            <a:pPr marL="342900" indent="-342900">
              <a:buFont typeface="+mj-lt"/>
              <a:buAutoNum type="alphaLcParenR" startAt="2"/>
            </a:pPr>
            <a:r>
              <a:rPr lang="en-US" sz="1600" b="1" dirty="0">
                <a:solidFill>
                  <a:schemeClr val="accent3">
                    <a:lumMod val="50000"/>
                  </a:schemeClr>
                </a:solidFill>
                <a:latin typeface="Arial" panose="020B0604020202020204" pitchFamily="34" charset="0"/>
                <a:cs typeface="Arial" panose="020B0604020202020204" pitchFamily="34" charset="0"/>
              </a:rPr>
              <a:t>YTD (Year-to-Date) </a:t>
            </a:r>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sym typeface="+mn-ea"/>
              </a:rPr>
              <a:t>Observations</a:t>
            </a:r>
            <a:r>
              <a:rPr lang="en-US" sz="1600" b="1" dirty="0">
                <a:solidFill>
                  <a:schemeClr val="accent1"/>
                </a:solidFill>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YTD revenue measures the total income generated from the beginning of the current year up to the present date. </a:t>
            </a:r>
            <a:endParaRPr lang="en-US" sz="1400" b="1" dirty="0">
              <a:latin typeface="Arial" panose="020B0604020202020204" pitchFamily="34" charset="0"/>
              <a:cs typeface="Arial" panose="020B0604020202020204" pitchFamily="34" charset="0"/>
            </a:endParaRPr>
          </a:p>
          <a:p>
            <a:r>
              <a:rPr lang="en-US" sz="1600" b="1" dirty="0">
                <a:solidFill>
                  <a:schemeClr val="accent1"/>
                </a:solidFill>
                <a:latin typeface="Arial" panose="020B0604020202020204" pitchFamily="34" charset="0"/>
                <a:cs typeface="Arial" panose="020B0604020202020204" pitchFamily="34" charset="0"/>
              </a:rPr>
              <a:t>Implication :</a:t>
            </a:r>
          </a:p>
          <a:p>
            <a:r>
              <a:rPr lang="en-US" sz="1400" dirty="0">
                <a:latin typeface="Arial" panose="020B0604020202020204" pitchFamily="34" charset="0"/>
                <a:cs typeface="Arial" panose="020B0604020202020204" pitchFamily="34" charset="0"/>
              </a:rPr>
              <a:t>YTD  revenue is a crucial metric for evaluating annual financial goals and overall business health. By comparing YTD revenue with previous years or targets.</a:t>
            </a:r>
          </a:p>
          <a:p>
            <a:r>
              <a:rPr lang="en-US" sz="1400" b="1"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rPr>
              <a:t>Both QTD and YTD revenue KPI  help in tracking financial performance at different time scales, offering both short-term and long-term insights.</a:t>
            </a:r>
            <a:endParaRPr lang="en-US" sz="1400" b="1" dirty="0">
              <a:latin typeface="Arial" panose="020B0604020202020204" pitchFamily="34" charset="0"/>
              <a:cs typeface="Arial" panose="020B0604020202020204" pitchFamily="34" charset="0"/>
            </a:endParaRPr>
          </a:p>
        </p:txBody>
      </p:sp>
      <p:pic>
        <p:nvPicPr>
          <p:cNvPr id="21" name="Picture 20"/>
          <p:cNvPicPr>
            <a:picLocks noChangeAspect="1"/>
          </p:cNvPicPr>
          <p:nvPr/>
        </p:nvPicPr>
        <p:blipFill>
          <a:blip r:embed="rId6"/>
          <a:stretch>
            <a:fillRect/>
          </a:stretch>
        </p:blipFill>
        <p:spPr>
          <a:xfrm>
            <a:off x="7271385" y="4883150"/>
            <a:ext cx="4539615" cy="18789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28600" y="246380"/>
            <a:ext cx="7953375" cy="209931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lang="en-US" b="1" dirty="0">
                <a:solidFill>
                  <a:schemeClr val="accent1"/>
                </a:solidFill>
                <a:latin typeface="Bauhaus 93" panose="04030905020B02020C02" pitchFamily="82" charset="0"/>
                <a:cs typeface="Bauhaus 93" panose="04030905020B02020C02" pitchFamily="82" charset="0"/>
              </a:rPr>
              <a:t>8)Total Patient</a:t>
            </a:r>
            <a:r>
              <a:rPr lang="en-IN" altLang="en-US" b="1" dirty="0">
                <a:solidFill>
                  <a:schemeClr val="accent1"/>
                </a:solidFill>
                <a:latin typeface="Bauhaus 93" panose="04030905020B02020C02" pitchFamily="82" charset="0"/>
                <a:cs typeface="Bauhaus 93" panose="04030905020B02020C02" pitchFamily="82" charset="0"/>
              </a:rPr>
              <a:t>s,</a:t>
            </a:r>
            <a:r>
              <a:rPr lang="en-US" b="1" dirty="0">
                <a:solidFill>
                  <a:schemeClr val="accent1"/>
                </a:solidFill>
                <a:latin typeface="Bauhaus 93" panose="04030905020B02020C02" pitchFamily="82" charset="0"/>
                <a:cs typeface="Bauhaus 93" panose="04030905020B02020C02" pitchFamily="82" charset="0"/>
              </a:rPr>
              <a:t> Total Hospital</a:t>
            </a:r>
            <a:r>
              <a:rPr lang="en-IN" altLang="en-US" b="1" dirty="0">
                <a:solidFill>
                  <a:schemeClr val="accent1"/>
                </a:solidFill>
                <a:latin typeface="Bauhaus 93" panose="04030905020B02020C02" pitchFamily="82" charset="0"/>
                <a:cs typeface="Bauhaus 93" panose="04030905020B02020C02" pitchFamily="82" charset="0"/>
              </a:rPr>
              <a:t>s</a:t>
            </a:r>
            <a:endParaRPr lang="en-US" b="1" dirty="0">
              <a:solidFill>
                <a:schemeClr val="accent1"/>
              </a:solidFill>
              <a:latin typeface="Bauhaus 93" panose="04030905020B02020C02" pitchFamily="82" charset="0"/>
              <a:cs typeface="Bauhaus 93" panose="04030905020B02020C02" pitchFamily="82" charset="0"/>
            </a:endParaRPr>
          </a:p>
          <a:p>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a:t>
            </a:r>
            <a:r>
              <a:rPr lang="en-US" sz="1600" b="1" dirty="0">
                <a:solidFill>
                  <a:schemeClr val="accent1"/>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This KPI measures the total number of Patients,Total number of  hospitals.</a:t>
            </a:r>
          </a:p>
          <a:p>
            <a:endParaRPr lang="en-US" sz="1600" dirty="0">
              <a:solidFill>
                <a:schemeClr val="accent1"/>
              </a:solidFill>
              <a:latin typeface="Arial" panose="020B0604020202020204" pitchFamily="34" charset="0"/>
              <a:cs typeface="Arial" panose="020B0604020202020204" pitchFamily="34" charset="0"/>
            </a:endParaRPr>
          </a:p>
          <a:p>
            <a:r>
              <a:rPr lang="en-US" sz="1600" b="1" dirty="0">
                <a:solidFill>
                  <a:schemeClr val="accent1"/>
                </a:solidFill>
                <a:latin typeface="Arial" panose="020B0604020202020204" pitchFamily="34" charset="0"/>
                <a:cs typeface="Arial" panose="020B0604020202020204" pitchFamily="34" charset="0"/>
              </a:rPr>
              <a:t>Implication</a:t>
            </a:r>
            <a:r>
              <a:rPr lang="en-IN" altLang="en-US" sz="1600" b="1" dirty="0">
                <a:solidFill>
                  <a:schemeClr val="accent1"/>
                </a:solidFill>
                <a:latin typeface="Arial" panose="020B0604020202020204" pitchFamily="34" charset="0"/>
                <a:cs typeface="Arial" panose="020B0604020202020204" pitchFamily="34" charset="0"/>
              </a:rPr>
              <a:t>:</a:t>
            </a:r>
            <a:r>
              <a:rPr lang="en-US" sz="1600" dirty="0">
                <a:solidFill>
                  <a:schemeClr val="accent1"/>
                </a:solidFill>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These KPI  collectively provide a comprehensive view of the hospital's operational scale, capacity, and service capability. </a:t>
            </a:r>
            <a:endParaRPr lang="en-US" b="1" dirty="0"/>
          </a:p>
        </p:txBody>
      </p:sp>
      <p:pic>
        <p:nvPicPr>
          <p:cNvPr id="4" name="Picture 3"/>
          <p:cNvPicPr>
            <a:picLocks noChangeAspect="1"/>
          </p:cNvPicPr>
          <p:nvPr/>
        </p:nvPicPr>
        <p:blipFill>
          <a:blip r:embed="rId3"/>
          <a:stretch>
            <a:fillRect/>
          </a:stretch>
        </p:blipFill>
        <p:spPr>
          <a:xfrm>
            <a:off x="8305800" y="179578"/>
            <a:ext cx="3200400" cy="212725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rcRect r="13955"/>
          <a:stretch>
            <a:fillRect/>
          </a:stretch>
        </p:blipFill>
        <p:spPr>
          <a:xfrm>
            <a:off x="304801" y="2511809"/>
            <a:ext cx="3352800" cy="221259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3886200" y="2435860"/>
            <a:ext cx="8128635" cy="233807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a:noAutofit/>
          </a:bodyPr>
          <a:lstStyle/>
          <a:p>
            <a:pPr algn="ctr"/>
            <a:r>
              <a:rPr lang="en-US" b="1" dirty="0">
                <a:solidFill>
                  <a:schemeClr val="accent1"/>
                </a:solidFill>
                <a:latin typeface="Bauhaus 93" panose="04030905020B02020C02" pitchFamily="82" charset="0"/>
                <a:cs typeface="Bauhaus 93" panose="04030905020B02020C02" pitchFamily="82" charset="0"/>
              </a:rPr>
              <a:t>9</a:t>
            </a:r>
            <a:r>
              <a:rPr lang="en-US" sz="1800" b="1" dirty="0">
                <a:solidFill>
                  <a:schemeClr val="accent1"/>
                </a:solidFill>
                <a:latin typeface="Bauhaus 93" panose="04030905020B02020C02" pitchFamily="82" charset="0"/>
                <a:cs typeface="Bauhaus 93" panose="04030905020B02020C02" pitchFamily="82" charset="0"/>
              </a:rPr>
              <a:t>. Teaching and Rural Revenue </a:t>
            </a:r>
            <a:r>
              <a:rPr lang="en-US" sz="1800" b="1" dirty="0">
                <a:latin typeface="Arial" panose="020B0604020202020204" pitchFamily="34" charset="0"/>
                <a:cs typeface="Arial" panose="020B0604020202020204" pitchFamily="34" charset="0"/>
              </a:rPr>
              <a:t> </a:t>
            </a:r>
          </a:p>
          <a:p>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r>
              <a:rPr lang="en-US" sz="1600" b="1" dirty="0">
                <a:solidFill>
                  <a:schemeClr val="accent1"/>
                </a:solidFill>
              </a:rPr>
              <a:t>: </a:t>
            </a:r>
          </a:p>
          <a:p>
            <a:r>
              <a:rPr lang="en-US" sz="1400" dirty="0">
                <a:latin typeface="Arial" panose="020B0604020202020204" pitchFamily="34" charset="0"/>
                <a:cs typeface="Arial" panose="020B0604020202020204" pitchFamily="34" charset="0"/>
              </a:rPr>
              <a:t>The Teaching Revenue KPI  tracks income generated by hospitals that serve as teaching facilities</a:t>
            </a:r>
            <a:r>
              <a:rPr lang="en-IN" altLang="en-US" sz="1400" dirty="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Rural Revenue KPI measures the income generated by hospitals located in rural or underserved areas</a:t>
            </a:r>
            <a:r>
              <a:rPr lang="en-IN" altLang="en-US" sz="1400" b="1" dirty="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r>
              <a:rPr lang="en-US" sz="1400" b="1" dirty="0">
                <a:solidFill>
                  <a:schemeClr val="accent1"/>
                </a:solidFill>
                <a:latin typeface="Arial" panose="020B0604020202020204" pitchFamily="34" charset="0"/>
                <a:cs typeface="Arial" panose="020B0604020202020204" pitchFamily="34" charset="0"/>
              </a:rPr>
              <a:t>Implication</a:t>
            </a:r>
            <a:r>
              <a:rPr lang="en-IN" altLang="en-US" sz="1400" b="1" dirty="0">
                <a:solidFill>
                  <a:schemeClr val="accent1"/>
                </a:solidFill>
                <a:latin typeface="Arial" panose="020B0604020202020204" pitchFamily="34" charset="0"/>
                <a:cs typeface="Arial" panose="020B0604020202020204" pitchFamily="34" charset="0"/>
              </a:rPr>
              <a:t>:</a:t>
            </a:r>
            <a:endParaRPr lang="en-US" sz="1400" b="1" dirty="0">
              <a:solidFill>
                <a:schemeClr val="accent1"/>
              </a:solidFill>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-Teaching hospitals play a critical role in medical education and research, and this KPI helps monitor their financial sustainability.</a:t>
            </a:r>
          </a:p>
          <a:p>
            <a:r>
              <a:rPr lang="en-US" sz="1400" dirty="0">
                <a:latin typeface="Arial" panose="020B0604020202020204" pitchFamily="34" charset="0"/>
                <a:cs typeface="Arial" panose="020B0604020202020204" pitchFamily="34" charset="0"/>
              </a:rPr>
              <a:t>-Rural hospitals often face challenges such as limited resources, lower patient volumes, and difficulty attracting medical professionals</a:t>
            </a:r>
            <a:r>
              <a:rPr lang="en-IN" altLang="en-US" sz="1400" dirty="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76200" y="4864101"/>
            <a:ext cx="6629400" cy="18669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a:noAutofit/>
          </a:bodyPr>
          <a:lstStyle/>
          <a:p>
            <a:r>
              <a:rPr lang="en-US" b="1" dirty="0">
                <a:solidFill>
                  <a:schemeClr val="accent1"/>
                </a:solidFill>
                <a:latin typeface="Bauhaus 93" panose="04030905020B02020C02" pitchFamily="82" charset="0"/>
                <a:cs typeface="Bauhaus 93" panose="04030905020B02020C02" pitchFamily="82" charset="0"/>
              </a:rPr>
              <a:t>10</a:t>
            </a:r>
            <a:r>
              <a:rPr lang="en-US" sz="1800" b="1" dirty="0">
                <a:solidFill>
                  <a:schemeClr val="accent1"/>
                </a:solidFill>
                <a:latin typeface="Bauhaus 93" panose="04030905020B02020C02" pitchFamily="82" charset="0"/>
                <a:cs typeface="Bauhaus 93" panose="04030905020B02020C02" pitchFamily="82" charset="0"/>
              </a:rPr>
              <a:t> . </a:t>
            </a:r>
            <a:r>
              <a:rPr lang="en-US" b="1" dirty="0">
                <a:solidFill>
                  <a:schemeClr val="accent1"/>
                </a:solidFill>
                <a:latin typeface="Bauhaus 93" panose="04030905020B02020C02" pitchFamily="82" charset="0"/>
                <a:cs typeface="Bauhaus 93" panose="04030905020B02020C02" pitchFamily="82" charset="0"/>
              </a:rPr>
              <a:t>Top 3 Facilities by Revenue</a:t>
            </a:r>
            <a:endParaRPr lang="en-US" sz="1800" b="1" dirty="0">
              <a:solidFill>
                <a:schemeClr val="accent1"/>
              </a:solidFill>
              <a:latin typeface="Bauhaus 93" panose="04030905020B02020C02" pitchFamily="82" charset="0"/>
              <a:cs typeface="Bauhaus 93" panose="04030905020B02020C02" pitchFamily="82" charset="0"/>
            </a:endParaRPr>
          </a:p>
          <a:p>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r>
              <a:rPr lang="en-US" sz="1600" b="1" dirty="0">
                <a:solidFill>
                  <a:schemeClr val="accent1"/>
                </a:solidFill>
                <a:latin typeface="Arial" panose="020B0604020202020204" pitchFamily="34" charset="0"/>
                <a:cs typeface="Arial" panose="020B0604020202020204" pitchFamily="34" charset="0"/>
              </a:rPr>
              <a:t>:</a:t>
            </a:r>
          </a:p>
          <a:p>
            <a:r>
              <a:rPr lang="en-US" sz="1400" dirty="0"/>
              <a:t>The "Top 3 Facilities by Revenue" KPI highlights the three highest revenue-generating hospitals or healthcare facilities within a healthcare system</a:t>
            </a:r>
          </a:p>
          <a:p>
            <a:r>
              <a:rPr lang="en-US" sz="1600" b="1" dirty="0">
                <a:solidFill>
                  <a:schemeClr val="accent1"/>
                </a:solidFill>
                <a:latin typeface="Arial" panose="020B0604020202020204" pitchFamily="34" charset="0"/>
                <a:cs typeface="Arial" panose="020B0604020202020204" pitchFamily="34" charset="0"/>
              </a:rPr>
              <a:t>Implication :</a:t>
            </a:r>
          </a:p>
          <a:p>
            <a:r>
              <a:rPr lang="en-US" sz="1400" dirty="0"/>
              <a:t>Tracking the "Top 3 Facilities by Revenue" helps healthcare organizations focus on financial health, resource optimization, and strategic growth.</a:t>
            </a:r>
            <a:endParaRPr lang="en-US" sz="1400" b="1" dirty="0">
              <a:latin typeface="Arial" panose="020B0604020202020204" pitchFamily="34" charset="0"/>
              <a:cs typeface="Arial" panose="020B0604020202020204" pitchFamily="34" charset="0"/>
            </a:endParaRPr>
          </a:p>
          <a:p>
            <a:r>
              <a:rPr lang="en-US" sz="1400" dirty="0"/>
              <a:t> </a:t>
            </a:r>
          </a:p>
        </p:txBody>
      </p:sp>
      <p:pic>
        <p:nvPicPr>
          <p:cNvPr id="8" name="Picture 7"/>
          <p:cNvPicPr>
            <a:picLocks noChangeAspect="1"/>
          </p:cNvPicPr>
          <p:nvPr/>
        </p:nvPicPr>
        <p:blipFill>
          <a:blip r:embed="rId5"/>
          <a:srcRect/>
          <a:stretch>
            <a:fillRect/>
          </a:stretch>
        </p:blipFill>
        <p:spPr>
          <a:xfrm>
            <a:off x="7162800" y="4810125"/>
            <a:ext cx="4464050" cy="1876425"/>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81000" y="5934670"/>
            <a:ext cx="11811000" cy="923330"/>
          </a:xfrm>
          <a:prstGeom prst="rect">
            <a:avLst/>
          </a:prstGeom>
          <a:solidFill>
            <a:schemeClr val="tx2"/>
          </a:solidFill>
          <a:effectLst>
            <a:softEdge rad="127000"/>
          </a:effectLst>
        </p:spPr>
        <p:txBody>
          <a:bodyPr wrap="square" rtlCol="0">
            <a:spAutoFit/>
          </a:bodyPr>
          <a:lstStyle/>
          <a:p>
            <a:pPr algn="ctr"/>
            <a:r>
              <a:rPr lang="en-US" sz="5400" cap="all">
                <a:solidFill>
                  <a:schemeClr val="bg1"/>
                </a:solidFill>
                <a:latin typeface="Bauhaus 93" panose="04030905020B02020C02" pitchFamily="82" charset="0"/>
                <a:ea typeface="+mj-ea"/>
                <a:cs typeface="+mj-cs"/>
              </a:rPr>
              <a:t>EXCEL</a:t>
            </a:r>
            <a:r>
              <a:rPr lang="en-US"/>
              <a:t>    </a:t>
            </a:r>
            <a:r>
              <a:rPr lang="en-US" sz="5400" cap="all">
                <a:solidFill>
                  <a:schemeClr val="bg1"/>
                </a:solidFill>
                <a:latin typeface="Bauhaus 93" panose="04030905020B02020C02" pitchFamily="82" charset="0"/>
                <a:ea typeface="+mj-ea"/>
                <a:cs typeface="+mj-cs"/>
              </a:rPr>
              <a:t>DASHBOARD</a:t>
            </a:r>
            <a:endParaRPr lang="en-US" sz="5400" cap="all" dirty="0">
              <a:solidFill>
                <a:schemeClr val="bg1"/>
              </a:solidFill>
              <a:latin typeface="Bauhaus 93" panose="04030905020B02020C02" pitchFamily="82" charset="0"/>
              <a:ea typeface="+mj-ea"/>
              <a:cs typeface="+mj-cs"/>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6096000"/>
            <a:ext cx="647700" cy="6096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02" y="152400"/>
            <a:ext cx="11048798" cy="566950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 name="Flowchart: Connector 4"/>
          <p:cNvSpPr/>
          <p:nvPr/>
        </p:nvSpPr>
        <p:spPr>
          <a:xfrm>
            <a:off x="11377862" y="6096000"/>
            <a:ext cx="533401" cy="6096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934670"/>
            <a:ext cx="11811000" cy="923330"/>
          </a:xfrm>
          <a:prstGeom prst="rect">
            <a:avLst/>
          </a:prstGeom>
          <a:solidFill>
            <a:schemeClr val="tx2"/>
          </a:solidFill>
          <a:effectLst>
            <a:softEdge rad="127000"/>
          </a:effectLst>
        </p:spPr>
        <p:txBody>
          <a:bodyPr wrap="square" rtlCol="0">
            <a:spAutoFit/>
          </a:bodyPr>
          <a:lstStyle/>
          <a:p>
            <a:pPr algn="ctr"/>
            <a:r>
              <a:rPr lang="en-US" sz="5400" cap="all" dirty="0">
                <a:solidFill>
                  <a:schemeClr val="bg1"/>
                </a:solidFill>
                <a:latin typeface="Bauhaus 93" panose="04030905020B02020C02" pitchFamily="82" charset="0"/>
                <a:ea typeface="+mj-ea"/>
                <a:cs typeface="+mj-cs"/>
              </a:rPr>
              <a:t>EXCEL</a:t>
            </a:r>
            <a:r>
              <a:rPr lang="en-US" dirty="0"/>
              <a:t>    </a:t>
            </a:r>
            <a:r>
              <a:rPr lang="en-US" sz="5400" cap="all" dirty="0">
                <a:solidFill>
                  <a:schemeClr val="bg1"/>
                </a:solidFill>
                <a:latin typeface="Bauhaus 93" panose="04030905020B02020C02" pitchFamily="82" charset="0"/>
                <a:ea typeface="+mj-ea"/>
                <a:cs typeface="+mj-cs"/>
              </a:rPr>
              <a:t>DASHBOARD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6096000"/>
            <a:ext cx="647700" cy="609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35" y="318770"/>
            <a:ext cx="11225530" cy="546354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 name="Flowchart: Connector 4"/>
          <p:cNvSpPr/>
          <p:nvPr/>
        </p:nvSpPr>
        <p:spPr>
          <a:xfrm>
            <a:off x="11377862" y="6096000"/>
            <a:ext cx="533401" cy="6096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105400"/>
            <a:ext cx="5257800" cy="163328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3" name="TextBox 2"/>
          <p:cNvSpPr txBox="1"/>
          <p:nvPr/>
        </p:nvSpPr>
        <p:spPr>
          <a:xfrm>
            <a:off x="366712" y="4589904"/>
            <a:ext cx="3276600" cy="461665"/>
          </a:xfrm>
          <a:prstGeom prst="rect">
            <a:avLst/>
          </a:prstGeom>
          <a:solidFill>
            <a:schemeClr val="accent1">
              <a:lumMod val="50000"/>
            </a:schemeClr>
          </a:solidFill>
        </p:spPr>
        <p:txBody>
          <a:bodyPr wrap="square" rtlCol="0">
            <a:spAutoFit/>
          </a:bodyPr>
          <a:lstStyle/>
          <a:p>
            <a:pPr marL="342900" indent="-342900">
              <a:buFont typeface="+mj-lt"/>
              <a:buAutoNum type="arabicPeriod" startAt="2"/>
            </a:pPr>
            <a:r>
              <a:rPr lang="en-US" sz="2400" b="1" dirty="0"/>
              <a:t>Patient</a:t>
            </a:r>
            <a:r>
              <a:rPr lang="en-US" sz="2400" dirty="0"/>
              <a:t> </a:t>
            </a:r>
            <a:r>
              <a:rPr lang="en-US" sz="2400" b="1" dirty="0"/>
              <a:t>Days :-</a:t>
            </a:r>
          </a:p>
        </p:txBody>
      </p:sp>
      <p:sp>
        <p:nvSpPr>
          <p:cNvPr id="4" name="TextBox 3"/>
          <p:cNvSpPr txBox="1"/>
          <p:nvPr/>
        </p:nvSpPr>
        <p:spPr>
          <a:xfrm>
            <a:off x="6683951" y="773255"/>
            <a:ext cx="3607894" cy="461665"/>
          </a:xfrm>
          <a:prstGeom prst="rect">
            <a:avLst/>
          </a:prstGeom>
          <a:solidFill>
            <a:schemeClr val="accent1">
              <a:lumMod val="50000"/>
            </a:schemeClr>
          </a:solidFill>
        </p:spPr>
        <p:txBody>
          <a:bodyPr wrap="square" rtlCol="0">
            <a:spAutoFit/>
          </a:bodyPr>
          <a:lstStyle/>
          <a:p>
            <a:pPr marL="342900" indent="-342900">
              <a:buFont typeface="+mj-lt"/>
              <a:buAutoNum type="arabicPeriod" startAt="3"/>
            </a:pPr>
            <a:r>
              <a:rPr lang="en-US" sz="2400" dirty="0"/>
              <a:t> </a:t>
            </a:r>
            <a:r>
              <a:rPr lang="en-US" sz="2400" b="1" dirty="0"/>
              <a:t>Net Patient Revenue :-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951" y="1289836"/>
            <a:ext cx="5450703" cy="213916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TextBox 5"/>
          <p:cNvSpPr txBox="1"/>
          <p:nvPr/>
        </p:nvSpPr>
        <p:spPr>
          <a:xfrm>
            <a:off x="6655376" y="3483917"/>
            <a:ext cx="2764796" cy="461665"/>
          </a:xfrm>
          <a:prstGeom prst="rect">
            <a:avLst/>
          </a:prstGeom>
          <a:solidFill>
            <a:schemeClr val="accent1">
              <a:lumMod val="50000"/>
            </a:schemeClr>
          </a:solidFill>
        </p:spPr>
        <p:txBody>
          <a:bodyPr wrap="none" rtlCol="0">
            <a:spAutoFit/>
          </a:bodyPr>
          <a:lstStyle/>
          <a:p>
            <a:pPr marL="342900" indent="-342900">
              <a:buFont typeface="+mj-lt"/>
              <a:buAutoNum type="arabicPeriod" startAt="4"/>
            </a:pPr>
            <a:r>
              <a:rPr lang="en-US" sz="2400" b="1" dirty="0"/>
              <a:t> Revenue Trend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3950" y="4000500"/>
            <a:ext cx="5450703" cy="273818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8" name="TextBox 7"/>
          <p:cNvSpPr txBox="1"/>
          <p:nvPr/>
        </p:nvSpPr>
        <p:spPr>
          <a:xfrm>
            <a:off x="1066800" y="-79167"/>
            <a:ext cx="10363199" cy="840230"/>
          </a:xfrm>
          <a:prstGeom prst="rect">
            <a:avLst/>
          </a:prstGeom>
          <a:solidFill>
            <a:schemeClr val="accent2">
              <a:lumMod val="20000"/>
              <a:lumOff val="80000"/>
            </a:schemeClr>
          </a:solidFill>
          <a:effectLst>
            <a:innerShdw blurRad="114300">
              <a:prstClr val="black"/>
            </a:innerShdw>
            <a:softEdge rad="114300"/>
          </a:effectLst>
        </p:spPr>
        <p:txBody>
          <a:bodyPr vert="horz" lIns="91440" tIns="45720" rIns="91440" bIns="45720" rtlCol="0" anchor="ctr">
            <a:normAutofit/>
          </a:bodyPr>
          <a:lstStyle>
            <a:lvl1pPr algn="ctr" defTabSz="914400">
              <a:lnSpc>
                <a:spcPct val="90000"/>
              </a:lnSpc>
              <a:spcBef>
                <a:spcPct val="0"/>
              </a:spcBef>
              <a:buNone/>
              <a:defRPr sz="5400" cap="all" baseline="0">
                <a:solidFill>
                  <a:schemeClr val="bg1"/>
                </a:solidFill>
                <a:latin typeface="Bauhaus 93" panose="04030905020B02020C02" pitchFamily="82" charset="0"/>
                <a:ea typeface="+mj-ea"/>
                <a:cs typeface="+mj-cs"/>
              </a:defRPr>
            </a:lvl1pPr>
          </a:lstStyle>
          <a:p>
            <a:r>
              <a:rPr lang="en-US" dirty="0"/>
              <a:t>SQL  QUERIES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524" y="1335741"/>
            <a:ext cx="5948781" cy="320033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0" name="TextBox 9"/>
          <p:cNvSpPr txBox="1"/>
          <p:nvPr/>
        </p:nvSpPr>
        <p:spPr>
          <a:xfrm>
            <a:off x="609600" y="801196"/>
            <a:ext cx="3276600" cy="461665"/>
          </a:xfrm>
          <a:prstGeom prst="rect">
            <a:avLst/>
          </a:prstGeom>
          <a:solidFill>
            <a:schemeClr val="accent1">
              <a:lumMod val="50000"/>
            </a:schemeClr>
          </a:solidFill>
        </p:spPr>
        <p:txBody>
          <a:bodyPr wrap="square" rtlCol="0">
            <a:spAutoFit/>
          </a:bodyPr>
          <a:lstStyle/>
          <a:p>
            <a:pPr marL="342900" indent="-342900">
              <a:buFont typeface="+mj-lt"/>
              <a:buAutoNum type="arabicPeriod"/>
            </a:pPr>
            <a:r>
              <a:rPr lang="en-US" sz="2400" b="1" dirty="0"/>
              <a:t>Total Discharge :-</a:t>
            </a:r>
          </a:p>
        </p:txBody>
      </p:sp>
      <p:pic>
        <p:nvPicPr>
          <p:cNvPr id="11" name="Picture 10"/>
          <p:cNvPicPr>
            <a:picLocks noChangeAspect="1"/>
          </p:cNvPicPr>
          <p:nvPr/>
        </p:nvPicPr>
        <p:blipFill>
          <a:blip r:embed="rId6"/>
          <a:stretch>
            <a:fillRect/>
          </a:stretch>
        </p:blipFill>
        <p:spPr>
          <a:xfrm>
            <a:off x="3145992" y="60548"/>
            <a:ext cx="697105" cy="523371"/>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38200"/>
            <a:ext cx="6096000" cy="24384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2" name="TextBox 1"/>
          <p:cNvSpPr txBox="1"/>
          <p:nvPr/>
        </p:nvSpPr>
        <p:spPr>
          <a:xfrm>
            <a:off x="228600" y="340965"/>
            <a:ext cx="5393912" cy="461665"/>
          </a:xfrm>
          <a:prstGeom prst="rect">
            <a:avLst/>
          </a:prstGeom>
          <a:solidFill>
            <a:schemeClr val="accent1">
              <a:lumMod val="50000"/>
            </a:schemeClr>
          </a:solidFill>
        </p:spPr>
        <p:txBody>
          <a:bodyPr wrap="none" rtlCol="0">
            <a:spAutoFit/>
          </a:bodyPr>
          <a:lstStyle/>
          <a:p>
            <a:pPr marL="342900" indent="-342900">
              <a:buFont typeface="+mj-lt"/>
              <a:buAutoNum type="arabicPeriod" startAt="5"/>
            </a:pPr>
            <a:r>
              <a:rPr lang="en-US" sz="2400" b="1" dirty="0"/>
              <a:t>State Wise No of hospital /Revenue :-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95427"/>
            <a:ext cx="6096000" cy="284826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5677" y="838200"/>
            <a:ext cx="5257800" cy="31242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8537" r="4255"/>
          <a:stretch>
            <a:fillRect/>
          </a:stretch>
        </p:blipFill>
        <p:spPr>
          <a:xfrm>
            <a:off x="6545677" y="4640609"/>
            <a:ext cx="5449148" cy="18621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2" name="TextBox 11"/>
          <p:cNvSpPr txBox="1"/>
          <p:nvPr/>
        </p:nvSpPr>
        <p:spPr>
          <a:xfrm>
            <a:off x="228600" y="3429000"/>
            <a:ext cx="4104650" cy="461665"/>
          </a:xfrm>
          <a:prstGeom prst="rect">
            <a:avLst/>
          </a:prstGeom>
          <a:solidFill>
            <a:schemeClr val="accent1">
              <a:lumMod val="50000"/>
            </a:schemeClr>
          </a:solidFill>
        </p:spPr>
        <p:txBody>
          <a:bodyPr wrap="none" rtlCol="0">
            <a:spAutoFit/>
          </a:bodyPr>
          <a:lstStyle/>
          <a:p>
            <a:pPr marL="342900" indent="-342900">
              <a:buFont typeface="+mj-lt"/>
              <a:buAutoNum type="arabicPeriod" startAt="6"/>
            </a:pPr>
            <a:r>
              <a:rPr lang="en-US" sz="2400" b="1" dirty="0"/>
              <a:t>Type Of hospital Revenue :-</a:t>
            </a:r>
          </a:p>
        </p:txBody>
      </p:sp>
      <p:sp>
        <p:nvSpPr>
          <p:cNvPr id="13" name="TextBox 12"/>
          <p:cNvSpPr txBox="1"/>
          <p:nvPr/>
        </p:nvSpPr>
        <p:spPr>
          <a:xfrm>
            <a:off x="6545677" y="340965"/>
            <a:ext cx="3170355" cy="461665"/>
          </a:xfrm>
          <a:prstGeom prst="rect">
            <a:avLst/>
          </a:prstGeom>
          <a:solidFill>
            <a:schemeClr val="accent1">
              <a:lumMod val="50000"/>
            </a:schemeClr>
          </a:solidFill>
        </p:spPr>
        <p:txBody>
          <a:bodyPr wrap="none" rtlCol="0">
            <a:spAutoFit/>
          </a:bodyPr>
          <a:lstStyle/>
          <a:p>
            <a:pPr marL="342900" indent="-342900">
              <a:buFont typeface="+mj-lt"/>
              <a:buAutoNum type="arabicPeriod" startAt="7"/>
            </a:pPr>
            <a:r>
              <a:rPr lang="en-US" sz="2400" b="1" dirty="0"/>
              <a:t>YTD/QTD Revenue :-</a:t>
            </a:r>
          </a:p>
        </p:txBody>
      </p:sp>
      <p:sp>
        <p:nvSpPr>
          <p:cNvPr id="14" name="TextBox 13"/>
          <p:cNvSpPr txBox="1"/>
          <p:nvPr/>
        </p:nvSpPr>
        <p:spPr>
          <a:xfrm>
            <a:off x="6545677" y="4193232"/>
            <a:ext cx="4574457" cy="461665"/>
          </a:xfrm>
          <a:prstGeom prst="rect">
            <a:avLst/>
          </a:prstGeom>
          <a:solidFill>
            <a:schemeClr val="accent1">
              <a:lumMod val="50000"/>
            </a:schemeClr>
          </a:solidFill>
        </p:spPr>
        <p:txBody>
          <a:bodyPr wrap="none" rtlCol="0">
            <a:spAutoFit/>
          </a:bodyPr>
          <a:lstStyle/>
          <a:p>
            <a:pPr marL="457200" indent="-457200">
              <a:buFont typeface="+mj-lt"/>
              <a:buAutoNum type="arabicPeriod" startAt="8"/>
            </a:pPr>
            <a:r>
              <a:rPr lang="en-US" sz="2400" b="1" dirty="0"/>
              <a:t>Total Patient &amp; Total Hospital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057400" y="1221128"/>
            <a:ext cx="8077200" cy="525587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4" name="TextBox 3"/>
          <p:cNvSpPr txBox="1"/>
          <p:nvPr/>
        </p:nvSpPr>
        <p:spPr>
          <a:xfrm>
            <a:off x="2028825" y="533400"/>
            <a:ext cx="3447290" cy="523220"/>
          </a:xfrm>
          <a:prstGeom prst="rect">
            <a:avLst/>
          </a:prstGeom>
          <a:solidFill>
            <a:schemeClr val="accent1">
              <a:lumMod val="50000"/>
            </a:schemeClr>
          </a:solidFill>
        </p:spPr>
        <p:txBody>
          <a:bodyPr wrap="none" rtlCol="0">
            <a:spAutoFit/>
          </a:bodyPr>
          <a:lstStyle/>
          <a:p>
            <a:pPr marL="342900" indent="-342900">
              <a:buFont typeface="+mj-lt"/>
              <a:buAutoNum type="arabicPeriod" startAt="9"/>
            </a:pPr>
            <a:r>
              <a:rPr lang="en-US" sz="2800" b="1" dirty="0"/>
              <a:t>Two Custom KPIs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934670"/>
            <a:ext cx="11811000" cy="923330"/>
          </a:xfrm>
          <a:prstGeom prst="rect">
            <a:avLst/>
          </a:prstGeom>
          <a:solidFill>
            <a:schemeClr val="tx2"/>
          </a:solidFill>
          <a:effectLst>
            <a:softEdge rad="127000"/>
          </a:effectLst>
        </p:spPr>
        <p:txBody>
          <a:bodyPr wrap="square" rtlCol="0">
            <a:spAutoFit/>
          </a:bodyPr>
          <a:lstStyle/>
          <a:p>
            <a:pPr algn="ctr"/>
            <a:r>
              <a:rPr lang="en-US" sz="5400" cap="all" dirty="0">
                <a:solidFill>
                  <a:schemeClr val="bg1"/>
                </a:solidFill>
                <a:latin typeface="Bauhaus 93" panose="04030905020B02020C02" pitchFamily="82" charset="0"/>
                <a:ea typeface="+mj-ea"/>
                <a:cs typeface="+mj-cs"/>
              </a:rPr>
              <a:t>tableau</a:t>
            </a:r>
            <a:r>
              <a:rPr lang="en-US" dirty="0"/>
              <a:t>   </a:t>
            </a:r>
            <a:r>
              <a:rPr lang="en-US" sz="5400" cap="all" dirty="0">
                <a:solidFill>
                  <a:schemeClr val="bg1"/>
                </a:solidFill>
                <a:latin typeface="Bauhaus 93" panose="04030905020B02020C02" pitchFamily="82" charset="0"/>
                <a:ea typeface="+mj-ea"/>
                <a:cs typeface="+mj-cs"/>
              </a:rPr>
              <a:t>DASHBOARD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6096000"/>
            <a:ext cx="647700" cy="60960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24134"/>
            <a:ext cx="10515599" cy="571946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934670"/>
            <a:ext cx="11811000" cy="923330"/>
          </a:xfrm>
          <a:prstGeom prst="rect">
            <a:avLst/>
          </a:prstGeom>
          <a:solidFill>
            <a:schemeClr val="tx2"/>
          </a:solidFill>
          <a:effectLst>
            <a:softEdge rad="127000"/>
          </a:effectLst>
        </p:spPr>
        <p:txBody>
          <a:bodyPr wrap="square" rtlCol="0">
            <a:spAutoFit/>
          </a:bodyPr>
          <a:lstStyle/>
          <a:p>
            <a:pPr algn="ctr"/>
            <a:r>
              <a:rPr lang="en-US" sz="5400" cap="all" dirty="0">
                <a:solidFill>
                  <a:schemeClr val="bg1"/>
                </a:solidFill>
                <a:latin typeface="Bauhaus 93" panose="04030905020B02020C02" pitchFamily="82" charset="0"/>
                <a:ea typeface="+mj-ea"/>
                <a:cs typeface="+mj-cs"/>
              </a:rPr>
              <a:t>Power bi</a:t>
            </a:r>
            <a:r>
              <a:rPr lang="en-US" dirty="0"/>
              <a:t>   </a:t>
            </a:r>
            <a:r>
              <a:rPr lang="en-US" sz="5400" cap="all" dirty="0">
                <a:solidFill>
                  <a:schemeClr val="bg1"/>
                </a:solidFill>
                <a:latin typeface="Bauhaus 93" panose="04030905020B02020C02" pitchFamily="82" charset="0"/>
                <a:ea typeface="+mj-ea"/>
                <a:cs typeface="+mj-cs"/>
              </a:rPr>
              <a:t>DASHBOARD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6096000"/>
            <a:ext cx="647700" cy="609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35" y="128587"/>
            <a:ext cx="10475129" cy="581501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7" name="Flowchart: Connector 6"/>
          <p:cNvSpPr/>
          <p:nvPr/>
        </p:nvSpPr>
        <p:spPr>
          <a:xfrm>
            <a:off x="11377862" y="6096000"/>
            <a:ext cx="533401" cy="6096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128612"/>
            <a:ext cx="10414775" cy="577253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2" name="TextBox 1"/>
          <p:cNvSpPr txBox="1"/>
          <p:nvPr/>
        </p:nvSpPr>
        <p:spPr>
          <a:xfrm>
            <a:off x="685801" y="5980390"/>
            <a:ext cx="10795774" cy="923330"/>
          </a:xfrm>
          <a:prstGeom prst="rect">
            <a:avLst/>
          </a:prstGeom>
          <a:solidFill>
            <a:schemeClr val="tx2"/>
          </a:solidFill>
          <a:effectLst>
            <a:softEdge rad="127000"/>
          </a:effectLst>
        </p:spPr>
        <p:txBody>
          <a:bodyPr wrap="square" rtlCol="0">
            <a:spAutoFit/>
          </a:bodyPr>
          <a:lstStyle/>
          <a:p>
            <a:pPr algn="ctr"/>
            <a:r>
              <a:rPr lang="en-US" sz="5400" cap="all" dirty="0">
                <a:solidFill>
                  <a:schemeClr val="bg1"/>
                </a:solidFill>
                <a:latin typeface="Bauhaus 93" panose="04030905020B02020C02" pitchFamily="82" charset="0"/>
                <a:ea typeface="+mj-ea"/>
                <a:cs typeface="+mj-cs"/>
              </a:rPr>
              <a:t>Power bi</a:t>
            </a:r>
            <a:r>
              <a:rPr lang="en-US" dirty="0"/>
              <a:t>   </a:t>
            </a:r>
            <a:r>
              <a:rPr lang="en-US" sz="5400" cap="all" dirty="0">
                <a:solidFill>
                  <a:schemeClr val="bg1"/>
                </a:solidFill>
                <a:latin typeface="Bauhaus 93" panose="04030905020B02020C02" pitchFamily="82" charset="0"/>
                <a:ea typeface="+mj-ea"/>
                <a:cs typeface="+mj-cs"/>
              </a:rPr>
              <a:t>DASHBOARD</a:t>
            </a:r>
          </a:p>
        </p:txBody>
      </p:sp>
      <p:sp>
        <p:nvSpPr>
          <p:cNvPr id="4" name="Flowchart: Connector 3"/>
          <p:cNvSpPr/>
          <p:nvPr/>
        </p:nvSpPr>
        <p:spPr>
          <a:xfrm>
            <a:off x="11277599" y="6172200"/>
            <a:ext cx="533401" cy="6096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6119788"/>
            <a:ext cx="6477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36" y="56561"/>
            <a:ext cx="11887199" cy="840230"/>
          </a:xfrm>
          <a:solidFill>
            <a:schemeClr val="tx2"/>
          </a:solidFill>
          <a:effectLst>
            <a:softEdge rad="127000"/>
          </a:effectLst>
        </p:spPr>
        <p:txBody>
          <a:bodyPr wrap="square" rtlCol="0">
            <a:spAutoFit/>
          </a:bodyPr>
          <a:lstStyle/>
          <a:p>
            <a:pPr algn="ctr" defTabSz="457200"/>
            <a:r>
              <a:rPr lang="en-US" sz="5400" dirty="0">
                <a:solidFill>
                  <a:schemeClr val="bg1"/>
                </a:solidFill>
                <a:latin typeface="Bauhaus 93" panose="04030905020B02020C02" pitchFamily="82" charset="0"/>
              </a:rPr>
              <a:t>PROJECT OVERVIEW</a:t>
            </a:r>
          </a:p>
        </p:txBody>
      </p:sp>
      <p:sp>
        <p:nvSpPr>
          <p:cNvPr id="3" name="Content Placeholder 2"/>
          <p:cNvSpPr>
            <a:spLocks noGrp="1"/>
          </p:cNvSpPr>
          <p:nvPr>
            <p:ph idx="1"/>
          </p:nvPr>
        </p:nvSpPr>
        <p:spPr>
          <a:xfrm>
            <a:off x="3298879" y="1070401"/>
            <a:ext cx="5692721" cy="5546330"/>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marL="0" indent="0" algn="ctr">
              <a:lnSpc>
                <a:spcPct val="100000"/>
              </a:lnSpc>
              <a:buNone/>
            </a:pPr>
            <a:r>
              <a:rPr lang="en-US" sz="2000" b="1" i="0" u="sng" dirty="0">
                <a:solidFill>
                  <a:schemeClr val="accent3">
                    <a:lumMod val="50000"/>
                  </a:schemeClr>
                </a:solidFill>
                <a:effectLst/>
              </a:rPr>
              <a:t>OBJECTIVES</a:t>
            </a:r>
            <a:r>
              <a:rPr lang="en-US" sz="2000" b="1" i="0" u="sng" dirty="0">
                <a:solidFill>
                  <a:srgbClr val="111111"/>
                </a:solidFill>
                <a:effectLst/>
              </a:rPr>
              <a:t>:</a:t>
            </a:r>
          </a:p>
          <a:p>
            <a:pPr marL="342900" indent="-342900" algn="l">
              <a:lnSpc>
                <a:spcPct val="100000"/>
              </a:lnSpc>
              <a:buSzPct val="99000"/>
              <a:buFont typeface="+mj-lt"/>
              <a:buAutoNum type="arabicPeriod"/>
            </a:pPr>
            <a:r>
              <a:rPr lang="en-US" sz="1600" b="1" i="0" dirty="0">
                <a:solidFill>
                  <a:srgbClr val="111111"/>
                </a:solidFill>
                <a:effectLst/>
              </a:rPr>
              <a:t>Analyze Patient Data</a:t>
            </a:r>
            <a:r>
              <a:rPr lang="en-US" sz="1600" b="0" i="0" dirty="0">
                <a:solidFill>
                  <a:srgbClr val="111111"/>
                </a:solidFill>
                <a:effectLst/>
              </a:rPr>
              <a:t>: This section aims to analyze medical trends between weekdays and weekends regarding treatment methods preferred </a:t>
            </a:r>
            <a:r>
              <a:rPr lang="en-US" sz="1600" dirty="0">
                <a:solidFill>
                  <a:srgbClr val="111111"/>
                </a:solidFill>
              </a:rPr>
              <a:t>by</a:t>
            </a:r>
            <a:r>
              <a:rPr lang="en-US" sz="1600" b="0" i="0" dirty="0">
                <a:solidFill>
                  <a:srgbClr val="111111"/>
                </a:solidFill>
                <a:effectLst/>
              </a:rPr>
              <a:t> patients.</a:t>
            </a:r>
          </a:p>
          <a:p>
            <a:pPr marL="342900" indent="-342900" algn="l">
              <a:lnSpc>
                <a:spcPct val="100000"/>
              </a:lnSpc>
              <a:buSzPct val="99000"/>
              <a:buFont typeface="+mj-lt"/>
              <a:buAutoNum type="arabicPeriod"/>
            </a:pPr>
            <a:r>
              <a:rPr lang="en-US" sz="1600" b="1" i="0" dirty="0">
                <a:solidFill>
                  <a:srgbClr val="111111"/>
                </a:solidFill>
                <a:effectLst/>
              </a:rPr>
              <a:t>Evaluation Review between Hospitals Types</a:t>
            </a:r>
            <a:r>
              <a:rPr lang="en-US" sz="1600" b="0" i="0" dirty="0">
                <a:solidFill>
                  <a:srgbClr val="111111"/>
                </a:solidFill>
                <a:effectLst/>
              </a:rPr>
              <a:t>: Investigate the relationship between services provided by different </a:t>
            </a:r>
            <a:r>
              <a:rPr lang="en-US" sz="1600" dirty="0">
                <a:solidFill>
                  <a:srgbClr val="111111"/>
                </a:solidFill>
              </a:rPr>
              <a:t>hospitals</a:t>
            </a:r>
            <a:r>
              <a:rPr lang="en-US" sz="1600" b="0" i="0" dirty="0">
                <a:solidFill>
                  <a:srgbClr val="111111"/>
                </a:solidFill>
                <a:effectLst/>
              </a:rPr>
              <a:t> to understand patient satisfaction and </a:t>
            </a:r>
            <a:r>
              <a:rPr lang="en-US" sz="1600" dirty="0">
                <a:solidFill>
                  <a:srgbClr val="111111"/>
                </a:solidFill>
              </a:rPr>
              <a:t>facility</a:t>
            </a:r>
            <a:r>
              <a:rPr lang="en-US" sz="1600" b="0" i="0" dirty="0">
                <a:solidFill>
                  <a:srgbClr val="111111"/>
                </a:solidFill>
                <a:effectLst/>
              </a:rPr>
              <a:t> type preferences.</a:t>
            </a:r>
          </a:p>
          <a:p>
            <a:pPr marL="342900" indent="-342900" algn="l">
              <a:lnSpc>
                <a:spcPct val="100000"/>
              </a:lnSpc>
              <a:buSzPct val="99000"/>
              <a:buFont typeface="+mj-lt"/>
              <a:buAutoNum type="arabicPeriod"/>
            </a:pPr>
            <a:r>
              <a:rPr lang="en-US" sz="1600" b="1" i="0" dirty="0">
                <a:solidFill>
                  <a:srgbClr val="111111"/>
                </a:solidFill>
                <a:effectLst/>
              </a:rPr>
              <a:t>Assessment for Patient Care Satisfaction</a:t>
            </a:r>
            <a:r>
              <a:rPr lang="en-US" sz="1600" b="0" i="0" dirty="0">
                <a:solidFill>
                  <a:srgbClr val="111111"/>
                </a:solidFill>
                <a:effectLst/>
              </a:rPr>
              <a:t>: Determine the average delivery time and treatment in terms of </a:t>
            </a:r>
            <a:r>
              <a:rPr lang="en-US" sz="1600" dirty="0">
                <a:solidFill>
                  <a:srgbClr val="111111"/>
                </a:solidFill>
              </a:rPr>
              <a:t>admissions and discharges</a:t>
            </a:r>
            <a:r>
              <a:rPr lang="en-US" sz="1600" b="0" i="0" dirty="0">
                <a:solidFill>
                  <a:srgbClr val="111111"/>
                </a:solidFill>
                <a:effectLst/>
              </a:rPr>
              <a:t>.</a:t>
            </a:r>
          </a:p>
          <a:p>
            <a:pPr marL="342900" indent="-342900" algn="l">
              <a:lnSpc>
                <a:spcPct val="100000"/>
              </a:lnSpc>
              <a:buSzPct val="99000"/>
              <a:buFont typeface="+mj-lt"/>
              <a:buAutoNum type="arabicPeriod"/>
            </a:pPr>
            <a:r>
              <a:rPr lang="en-US" sz="1600" b="1" i="0" dirty="0">
                <a:solidFill>
                  <a:srgbClr val="111111"/>
                </a:solidFill>
                <a:effectLst/>
              </a:rPr>
              <a:t>Analysis for Healthcare Logistics</a:t>
            </a:r>
            <a:r>
              <a:rPr lang="en-US" sz="1600" b="0" i="0" dirty="0">
                <a:solidFill>
                  <a:srgbClr val="111111"/>
                </a:solidFill>
                <a:effectLst/>
              </a:rPr>
              <a:t>: Explore strategies for improving logistics within hospital systems.</a:t>
            </a:r>
          </a:p>
          <a:p>
            <a:pPr marL="342900" indent="-342900" algn="l">
              <a:lnSpc>
                <a:spcPct val="100000"/>
              </a:lnSpc>
              <a:buSzPct val="99000"/>
              <a:buFont typeface="+mj-lt"/>
              <a:buAutoNum type="arabicPeriod"/>
            </a:pPr>
            <a:r>
              <a:rPr lang="en-US" sz="1600" b="1" i="0" dirty="0">
                <a:solidFill>
                  <a:srgbClr val="111111"/>
                </a:solidFill>
                <a:effectLst/>
              </a:rPr>
              <a:t>Investigation Appointment Days vs Patient Feedback Scores</a:t>
            </a:r>
            <a:r>
              <a:rPr lang="en-US" sz="1600" b="0" i="0" dirty="0">
                <a:solidFill>
                  <a:srgbClr val="111111"/>
                </a:solidFill>
                <a:effectLst/>
              </a:rPr>
              <a:t>: Examine possible correlations between scheduling options offered by different departments or specialists.</a:t>
            </a:r>
          </a:p>
          <a:p>
            <a:pPr marL="0" indent="0" algn="l">
              <a:lnSpc>
                <a:spcPct val="100000"/>
              </a:lnSpc>
              <a:buSzPct val="99000"/>
              <a:buNone/>
            </a:pPr>
            <a:r>
              <a:rPr lang="en-US" sz="1600" b="0" i="0" dirty="0">
                <a:solidFill>
                  <a:srgbClr val="111111"/>
                </a:solidFill>
                <a:effectLst/>
              </a:rPr>
              <a:t>These insights will empower our healthcare system to make informed decisions, optimize its performance, and enhance the overall patient care experience.</a:t>
            </a:r>
          </a:p>
        </p:txBody>
      </p:sp>
      <p:sp>
        <p:nvSpPr>
          <p:cNvPr id="4" name="Content Placeholder 2"/>
          <p:cNvSpPr txBox="1"/>
          <p:nvPr/>
        </p:nvSpPr>
        <p:spPr>
          <a:xfrm>
            <a:off x="304800" y="1070401"/>
            <a:ext cx="2895599" cy="554633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2000" b="1" u="sng" dirty="0">
                <a:solidFill>
                  <a:schemeClr val="accent3">
                    <a:lumMod val="50000"/>
                  </a:schemeClr>
                </a:solidFill>
              </a:rPr>
              <a:t>INTRODUCTION</a:t>
            </a:r>
            <a:r>
              <a:rPr lang="en-US" sz="2000" b="1" u="sng" dirty="0">
                <a:solidFill>
                  <a:srgbClr val="111111"/>
                </a:solidFill>
              </a:rPr>
              <a:t>:</a:t>
            </a:r>
          </a:p>
          <a:p>
            <a:pPr marL="0" indent="0">
              <a:lnSpc>
                <a:spcPct val="100000"/>
              </a:lnSpc>
              <a:buNone/>
            </a:pPr>
            <a:r>
              <a:rPr lang="en-US" sz="1600" b="1" dirty="0">
                <a:solidFill>
                  <a:srgbClr val="111111"/>
                </a:solidFill>
              </a:rPr>
              <a:t>Healthcare Data Analysis</a:t>
            </a:r>
            <a:r>
              <a:rPr lang="en-US" sz="1600" dirty="0">
                <a:solidFill>
                  <a:srgbClr val="111111"/>
                </a:solidFill>
              </a:rPr>
              <a:t> project focuses on examining electronic health records from our medical facilities to improve patient care. By analyzing transactional data from patient interactions with our healthcare system ranging from appointment scheduling to medication dispensing we aim to gain valuable insights into patient treatment outcomes, preferences in care delivery types, and overall healthcare service efficiency. This analysis is crucial for understanding patterns that can drive strategic decisions on how to enhance the platform’s performance and patient care experience</a:t>
            </a:r>
            <a:r>
              <a:rPr lang="en-US" sz="1500" dirty="0">
                <a:solidFill>
                  <a:srgbClr val="111111"/>
                </a:solidFill>
              </a:rPr>
              <a:t>.</a:t>
            </a:r>
          </a:p>
        </p:txBody>
      </p:sp>
      <p:sp>
        <p:nvSpPr>
          <p:cNvPr id="5" name="Content Placeholder 2"/>
          <p:cNvSpPr txBox="1"/>
          <p:nvPr/>
        </p:nvSpPr>
        <p:spPr>
          <a:xfrm>
            <a:off x="9220200" y="1075473"/>
            <a:ext cx="2814762" cy="5541258"/>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u="sng" dirty="0">
                <a:solidFill>
                  <a:schemeClr val="accent3">
                    <a:lumMod val="50000"/>
                  </a:schemeClr>
                </a:solidFill>
              </a:rPr>
              <a:t>IMPORTANCE</a:t>
            </a:r>
            <a:r>
              <a:rPr lang="en-US" sz="2000" b="1" u="sng" dirty="0">
                <a:solidFill>
                  <a:srgbClr val="111111"/>
                </a:solidFill>
              </a:rPr>
              <a:t>:</a:t>
            </a:r>
          </a:p>
          <a:p>
            <a:pPr marL="0" indent="0">
              <a:buNone/>
            </a:pPr>
            <a:r>
              <a:rPr lang="en-US" sz="1600" b="1" dirty="0">
                <a:solidFill>
                  <a:srgbClr val="111111"/>
                </a:solidFill>
              </a:rPr>
              <a:t>  </a:t>
            </a:r>
            <a:r>
              <a:rPr lang="en-US" sz="1200" b="0" i="0" dirty="0">
                <a:solidFill>
                  <a:srgbClr val="111111"/>
                </a:solidFill>
                <a:effectLst/>
              </a:rPr>
              <a:t> </a:t>
            </a:r>
            <a:r>
              <a:rPr lang="en-US" sz="1600" dirty="0">
                <a:solidFill>
                  <a:srgbClr val="111111"/>
                </a:solidFill>
              </a:rPr>
              <a:t>Understanding these elements is vital for optimizing various facets of the healthcare system. By identifying key trends and patterns, medical professionals can enhance operational efficiency, improve patient care quality, and tailor health strategies to meet the unique requirements of a diverse patient population. The insights gained from this analysis will not only inform clinical decisions but also support a more efficient and patient-focused model in the challenging healthcare industry.</a:t>
            </a:r>
            <a:endParaRPr lang="en-US" sz="1500" dirty="0">
              <a:solidFill>
                <a:srgbClr val="11111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219200" y="152400"/>
            <a:ext cx="9982200" cy="757130"/>
          </a:xfrm>
          <a:prstGeom prst="rect">
            <a:avLst/>
          </a:prstGeom>
          <a:solidFill>
            <a:schemeClr val="tx2"/>
          </a:solidFill>
          <a:effectLst>
            <a:softEdge rad="127000"/>
          </a:effectLst>
        </p:spPr>
        <p:txBody>
          <a:bodyPr wrap="square" rtlCol="0">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defTabSz="457200"/>
            <a:r>
              <a:rPr lang="en-US" sz="4800" dirty="0">
                <a:solidFill>
                  <a:schemeClr val="bg1"/>
                </a:solidFill>
                <a:latin typeface="Bauhaus 93" panose="04030905020B02020C02" pitchFamily="82" charset="0"/>
              </a:rPr>
              <a:t>Insights and suggestions</a:t>
            </a:r>
          </a:p>
        </p:txBody>
      </p:sp>
      <p:sp>
        <p:nvSpPr>
          <p:cNvPr id="3" name="TextBox 2"/>
          <p:cNvSpPr txBox="1"/>
          <p:nvPr/>
        </p:nvSpPr>
        <p:spPr>
          <a:xfrm>
            <a:off x="363220" y="909320"/>
            <a:ext cx="11472545" cy="579628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dk1"/>
          </a:lnRef>
          <a:fillRef idx="1">
            <a:schemeClr val="lt1"/>
          </a:fillRef>
          <a:effectRef idx="0">
            <a:schemeClr val="dk1"/>
          </a:effectRef>
          <a:fontRef idx="minor">
            <a:schemeClr val="dk1"/>
          </a:fontRef>
        </p:style>
        <p:txBody>
          <a:bodyPr wrap="square">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1.Patient Days</a:t>
            </a:r>
          </a:p>
          <a:p>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The total number of days patients spend in the hospital.</a:t>
            </a:r>
          </a:p>
          <a:p>
            <a:pPr indent="0">
              <a:buFont typeface="Arial" panose="020B0604020202020204" pitchFamily="34" charset="0"/>
              <a:buNone/>
            </a:pPr>
            <a:r>
              <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rPr>
              <a:t>Suggestion</a:t>
            </a:r>
            <a:r>
              <a:rPr lang="en-US" sz="1600" b="1"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Monitor trends in patient days to assess hospital utilization and identify potential inefficiencies or capacity issues. High patient days may indicate longer stays, which could be due to complex cases or delays in discharge.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Optimizing patient days can reduce costs, improve patient turnover, and enhance bed availability for new patients.</a:t>
            </a:r>
          </a:p>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2. Total Discharge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05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The total number of patients discharged from the hospital.</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Analyze discharge trends to understand patient flow and the effectiveness of care. Break down by type of discharge (e.g., Medicare, Medi-Cal) to identify specific areas for improvement.</a:t>
            </a:r>
          </a:p>
          <a:p>
            <a:pPr algn="l">
              <a:buClrTx/>
              <a:buSzTx/>
              <a:buFontTx/>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050" dirty="0">
                <a:latin typeface="Calibri" panose="020F0502020204030204" pitchFamily="34" charset="0"/>
                <a:ea typeface="Calibri" panose="020F0502020204030204" pitchFamily="34" charset="0"/>
                <a:cs typeface="Calibri" panose="020F0502020204030204" pitchFamily="34" charset="0"/>
              </a:rPr>
              <a:t>: In</a:t>
            </a:r>
            <a:r>
              <a:rPr lang="en-US" sz="1400" dirty="0">
                <a:latin typeface="Calibri" panose="020F0502020204030204" pitchFamily="34" charset="0"/>
                <a:ea typeface="Calibri" panose="020F0502020204030204" pitchFamily="34" charset="0"/>
                <a:cs typeface="Calibri" panose="020F0502020204030204" pitchFamily="34" charset="0"/>
              </a:rPr>
              <a:t>creasing discharge rates while maintaining quality care can lead to higher patient turnover, better resource utilization, and improved financial performance.</a:t>
            </a:r>
          </a:p>
          <a:p>
            <a:pPr algn="l">
              <a:buClrTx/>
              <a:buSzTx/>
              <a:buFontTx/>
            </a:pP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3. Net Patient Revenue</a:t>
            </a:r>
          </a:p>
          <a:p>
            <a:pPr algn="l">
              <a:buClrTx/>
              <a:buSzTx/>
              <a:buFontTx/>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400" dirty="0">
                <a:latin typeface="Calibri" panose="020F0502020204030204" pitchFamily="34" charset="0"/>
                <a:ea typeface="Calibri" panose="020F0502020204030204" pitchFamily="34" charset="0"/>
                <a:cs typeface="Calibri" panose="020F0502020204030204" pitchFamily="34" charset="0"/>
              </a:rPr>
              <a:t> The total revenue generated from patient care services.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Compare net patient revenue against operational costs to assess profitability. Identify trends in revenue generation across different services and patient types.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400" dirty="0">
                <a:latin typeface="Calibri" panose="020F0502020204030204" pitchFamily="34" charset="0"/>
                <a:ea typeface="Calibri" panose="020F0502020204030204" pitchFamily="34" charset="0"/>
                <a:cs typeface="Calibri" panose="020F0502020204030204" pitchFamily="34" charset="0"/>
              </a:rPr>
              <a:t>: Optimizing revenue streams can lead to financial sustainability, enabling reinvestment in patient care, technology, and staff.</a:t>
            </a:r>
          </a:p>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4. State-wise Number of Hospitals and Revenue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The number of hospitals and the corresponding revenue generated in each state.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Use this KPI to identify high-performing states and those that may require strategic interventions. Consider factors like population density, healthcare needs, and competition.</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Understanding state-wise performance can help allocate resources more effectively and tailor strategies to regional needs</a:t>
            </a:r>
          </a:p>
          <a:p>
            <a:pPr indent="0">
              <a:buFont typeface="Arial" panose="020B0604020202020204" pitchFamily="34" charset="0"/>
              <a:buNone/>
            </a:pP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5300" y="38100"/>
            <a:ext cx="11201400" cy="67818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dk1"/>
          </a:lnRef>
          <a:fillRef idx="1">
            <a:schemeClr val="lt1"/>
          </a:fillRef>
          <a:effectRef idx="0">
            <a:schemeClr val="dk1"/>
          </a:effectRef>
          <a:fontRef idx="minor">
            <a:schemeClr val="dk1"/>
          </a:fontRef>
        </p:style>
        <p:txBody>
          <a:bodyPr wrap="square">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5. QTD (Quarter-to-Date) and YTD (Year-to-Date) Metrics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Revenue and performance metrics tracked quarterly and yearly.</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Regularly compare QTD and YTD performance to track progress against targets and identify seasonal trends. Use this data for mid-year adjustments to strategies.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Timely insights from QTD and YTD metrics allow for proactive management, helping to meet annual goals and respond quickly to emerging challenges.</a:t>
            </a:r>
            <a:endParaRPr lang="en-US" sz="1050" dirty="0">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6. Type of Hospital Revenue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Revenue categorized by the type of hospital (e.g., teaching, rural).</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Analyze revenue by hospital type to identify strengths and areas for growth. Teaching hospitals may have different revenue patterns compared to rural hospitals.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Understanding revenue by hospital type can inform decisions on service offerings, partnerships, and investments in specific types of facilities.</a:t>
            </a:r>
          </a:p>
          <a:p>
            <a:r>
              <a:rPr lang="en-US" sz="1600" b="1" dirty="0">
                <a:solidFill>
                  <a:schemeClr val="accent1"/>
                </a:solidFill>
                <a:latin typeface="Calibri" panose="020F0502020204030204" pitchFamily="34" charset="0"/>
                <a:ea typeface="Calibri" panose="020F0502020204030204" pitchFamily="34" charset="0"/>
                <a:cs typeface="Calibri" panose="020F0502020204030204" pitchFamily="34" charset="0"/>
              </a:rPr>
              <a:t>7. Revenue Trend</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The trend of revenue over time, including growth or decline.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Use trend analysis to forecast future revenue and identify periods of growth or decline. Correlate with external factors such as policy changes or economic conditions.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Tracking revenue trends helps in financial planning and strategy development, ensuring long-term sustainability.</a:t>
            </a:r>
          </a:p>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8. Teaching and Rural Hospital Revenue</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Description</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Revenue generated by teaching and rural hospitals.</a:t>
            </a: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Suggestion</a:t>
            </a:r>
            <a:r>
              <a:rPr lang="en-US" sz="105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ea typeface="Calibri" panose="020F0502020204030204" pitchFamily="34" charset="0"/>
                <a:cs typeface="Calibri" panose="020F0502020204030204" pitchFamily="34" charset="0"/>
              </a:rPr>
              <a:t> Compare the revenue performance of teaching and rural hospitals to urban or general hospitals. Identify unique challenges or opportunities in these settings.</a:t>
            </a:r>
            <a:endParaRPr lang="en-US" sz="1050" dirty="0">
              <a:latin typeface="Calibri" panose="020F0502020204030204" pitchFamily="34" charset="0"/>
              <a:ea typeface="Calibri" panose="020F0502020204030204" pitchFamily="34" charset="0"/>
              <a:cs typeface="Calibri" panose="020F0502020204030204" pitchFamily="34" charset="0"/>
            </a:endParaRPr>
          </a:p>
          <a:p>
            <a:pPr indent="0">
              <a:buFont typeface="Arial" panose="020B0604020202020204" pitchFamily="34" charset="0"/>
              <a:buNone/>
            </a:pPr>
            <a:r>
              <a:rPr lang="en-US" sz="1600" b="1" dirty="0">
                <a:latin typeface="Calibri" panose="020F0502020204030204" pitchFamily="34" charset="0"/>
                <a:ea typeface="Calibri" panose="020F0502020204030204" pitchFamily="34" charset="0"/>
                <a:cs typeface="Calibri" panose="020F0502020204030204" pitchFamily="34" charset="0"/>
              </a:rPr>
              <a:t>Impact</a:t>
            </a:r>
            <a:r>
              <a:rPr lang="en-US" sz="1600" dirty="0">
                <a:latin typeface="Calibri" panose="020F0502020204030204" pitchFamily="34" charset="0"/>
                <a:ea typeface="Calibri" panose="020F0502020204030204" pitchFamily="34" charset="0"/>
                <a:cs typeface="Calibri" panose="020F0502020204030204" pitchFamily="34" charset="0"/>
              </a:rPr>
              <a:t>:</a:t>
            </a:r>
            <a:r>
              <a:rPr lang="en-US" sz="105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Enhancing revenue in teaching and rural hospitals can improve access to care in underserved areas and support specialized medical education</a:t>
            </a:r>
            <a:r>
              <a:rPr lang="en-US" sz="1400" dirty="0"/>
              <a:t>.</a:t>
            </a:r>
          </a:p>
          <a:p>
            <a:pPr indent="0">
              <a:buFont typeface="Arial" panose="020B0604020202020204" pitchFamily="34" charset="0"/>
              <a:buNone/>
            </a:pP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9. Total Patient and Total Doctors And Total Hospitals</a:t>
            </a:r>
          </a:p>
          <a:p>
            <a:r>
              <a:rPr lang="en-US" sz="1600" b="1" dirty="0"/>
              <a:t>Description:</a:t>
            </a:r>
          </a:p>
          <a:p>
            <a:r>
              <a:rPr lang="en-US" sz="1400" dirty="0">
                <a:latin typeface="Calibri" panose="020F0502020204030204" pitchFamily="34" charset="0"/>
                <a:ea typeface="Calibri" panose="020F0502020204030204" pitchFamily="34" charset="0"/>
                <a:cs typeface="Calibri" panose="020F0502020204030204" pitchFamily="34" charset="0"/>
              </a:rPr>
              <a:t>This KPI tracks the total number of patients, doctors, and hospitals within your healthcare system. </a:t>
            </a:r>
          </a:p>
          <a:p>
            <a:r>
              <a:rPr lang="en-US" sz="1600" b="1" dirty="0">
                <a:latin typeface="Calibri" panose="020F0502020204030204" pitchFamily="34" charset="0"/>
                <a:ea typeface="Calibri" panose="020F0502020204030204" pitchFamily="34" charset="0"/>
                <a:cs typeface="Calibri" panose="020F0502020204030204" pitchFamily="34" charset="0"/>
              </a:rPr>
              <a:t>Suggestions</a:t>
            </a:r>
            <a:r>
              <a:rPr lang="en-US" sz="1400" dirty="0">
                <a:latin typeface="Calibri" panose="020F0502020204030204" pitchFamily="34" charset="0"/>
                <a:ea typeface="Calibri" panose="020F0502020204030204" pitchFamily="34" charset="0"/>
                <a:cs typeface="Calibri" panose="020F0502020204030204" pitchFamily="34" charset="0"/>
              </a:rPr>
              <a:t>: Patient-to-Doctor Ratio: Calculate the ratio of patients to doctors to ensure adequate staffing levels. A high patient-to-doctor ratio may indicate potential understaffing, which could affect the quality of care.</a:t>
            </a:r>
          </a:p>
          <a:p>
            <a:pPr>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Hospital Distribution: Analyze the distribution of hospitals across different regions. Identify areas with higher patient demand but fewer hospitals, which might require additional resources or new facilities.</a:t>
            </a:r>
          </a:p>
          <a:p>
            <a:pPr indent="0">
              <a:buFont typeface="Arial" panose="020B0604020202020204" pitchFamily="34" charset="0"/>
              <a:buNone/>
            </a:pPr>
            <a:endParaRPr lang="en-US" sz="16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04900" y="381000"/>
            <a:ext cx="9982200" cy="757130"/>
          </a:xfrm>
          <a:prstGeom prst="rect">
            <a:avLst/>
          </a:prstGeom>
          <a:solidFill>
            <a:schemeClr val="tx2"/>
          </a:solidFill>
          <a:effectLst>
            <a:softEdge rad="127000"/>
          </a:effectLst>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200"/>
            <a:r>
              <a:rPr lang="en-US" sz="4800" dirty="0">
                <a:solidFill>
                  <a:schemeClr val="bg1"/>
                </a:solidFill>
                <a:latin typeface="Bauhaus 93" panose="04030905020B02020C02" pitchFamily="82" charset="0"/>
              </a:rPr>
              <a:t>Challenges and Solutions </a:t>
            </a:r>
          </a:p>
        </p:txBody>
      </p:sp>
      <p:sp>
        <p:nvSpPr>
          <p:cNvPr id="4" name="TextBox 2"/>
          <p:cNvSpPr txBox="1"/>
          <p:nvPr/>
        </p:nvSpPr>
        <p:spPr>
          <a:xfrm>
            <a:off x="1143000" y="1447800"/>
            <a:ext cx="9867900" cy="480131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400" dirty="0">
                <a:solidFill>
                  <a:schemeClr val="bg1"/>
                </a:solidFill>
              </a:rPr>
              <a:t>Problem:- Two file formats while importing in excel. One in excel and one in csv.</a:t>
            </a:r>
          </a:p>
          <a:p>
            <a:r>
              <a:rPr lang="en-IN" sz="2400" dirty="0">
                <a:solidFill>
                  <a:schemeClr val="bg1"/>
                </a:solidFill>
              </a:rPr>
              <a:t>Solution- Imported files individually.</a:t>
            </a:r>
          </a:p>
          <a:p>
            <a:r>
              <a:rPr lang="en-IN" sz="2400" dirty="0">
                <a:solidFill>
                  <a:schemeClr val="bg1"/>
                </a:solidFill>
              </a:rPr>
              <a:t>Problem:- Wrong date formats in data set.</a:t>
            </a:r>
          </a:p>
          <a:p>
            <a:r>
              <a:rPr lang="en-IN" sz="2400" dirty="0">
                <a:solidFill>
                  <a:schemeClr val="bg1"/>
                </a:solidFill>
              </a:rPr>
              <a:t>Solution- Changed in power query.</a:t>
            </a:r>
          </a:p>
          <a:p>
            <a:r>
              <a:rPr lang="en-IN" sz="2400" dirty="0">
                <a:solidFill>
                  <a:schemeClr val="bg1"/>
                </a:solidFill>
              </a:rPr>
              <a:t>Problem:- Wrong data formats for numbers in few columns in data sets.</a:t>
            </a:r>
          </a:p>
          <a:p>
            <a:r>
              <a:rPr lang="en-IN" sz="2400" dirty="0">
                <a:solidFill>
                  <a:schemeClr val="bg1"/>
                </a:solidFill>
              </a:rPr>
              <a:t>Solution- Changed data format in excel file before importing.</a:t>
            </a:r>
          </a:p>
          <a:p>
            <a:r>
              <a:rPr lang="en-IN" sz="2400" dirty="0">
                <a:solidFill>
                  <a:schemeClr val="bg1"/>
                </a:solidFill>
              </a:rPr>
              <a:t>Problem:- One file in outdated excel format.</a:t>
            </a:r>
          </a:p>
          <a:p>
            <a:r>
              <a:rPr lang="en-IN" sz="2400" dirty="0">
                <a:solidFill>
                  <a:schemeClr val="bg1"/>
                </a:solidFill>
              </a:rPr>
              <a:t>Solution- Created table and copied it in latest excel file.</a:t>
            </a:r>
          </a:p>
          <a:p>
            <a:r>
              <a:rPr lang="en-IN" sz="2400" dirty="0">
                <a:solidFill>
                  <a:schemeClr val="bg1"/>
                </a:solidFill>
              </a:rPr>
              <a:t>Problem:- Error while importing file in MySQL.</a:t>
            </a:r>
          </a:p>
          <a:p>
            <a:r>
              <a:rPr lang="en-IN" sz="2400" dirty="0">
                <a:solidFill>
                  <a:schemeClr val="bg1"/>
                </a:solidFill>
              </a:rPr>
              <a:t>Solution- Used upended file in excel with corrected data formats.</a:t>
            </a:r>
          </a:p>
          <a:p>
            <a:r>
              <a:rPr lang="en-IN" sz="2400" dirty="0">
                <a:solidFill>
                  <a:schemeClr val="bg1"/>
                </a:solidFill>
              </a:rPr>
              <a:t>Problem:- Problem while connecting MySQL database to Power Bi.</a:t>
            </a:r>
          </a:p>
          <a:p>
            <a:r>
              <a:rPr lang="en-IN" sz="2400" dirty="0">
                <a:solidFill>
                  <a:schemeClr val="bg1"/>
                </a:solidFill>
              </a:rPr>
              <a:t>Solution- Downloaded proper connector </a:t>
            </a:r>
            <a:r>
              <a:rPr lang="en-IN" sz="2400">
                <a:solidFill>
                  <a:schemeClr val="bg1"/>
                </a:solidFill>
              </a:rPr>
              <a:t>and MySQL server.</a:t>
            </a:r>
            <a:endParaRPr lang="en-IN" sz="2400" dirty="0">
              <a:solidFill>
                <a:schemeClr val="bg1"/>
              </a:solidFill>
            </a:endParaRPr>
          </a:p>
          <a:p>
            <a:endParaRPr lang="en-IN"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04900" y="381000"/>
            <a:ext cx="9982200" cy="697865"/>
          </a:xfrm>
          <a:prstGeom prst="rect">
            <a:avLst/>
          </a:prstGeom>
          <a:solidFill>
            <a:schemeClr val="tx2"/>
          </a:solidFill>
          <a:effectLst>
            <a:softEdge rad="127000"/>
          </a:effectLst>
        </p:spPr>
        <p:txBody>
          <a:bodyPr wrap="square"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200"/>
            <a:r>
              <a:rPr lang="en-US" sz="4800" dirty="0">
                <a:solidFill>
                  <a:schemeClr val="bg1"/>
                </a:solidFill>
                <a:latin typeface="Bauhaus 93" panose="04030905020B02020C02" pitchFamily="82" charset="0"/>
                <a:sym typeface="+mn-ea"/>
              </a:rPr>
              <a:t>Conclusion</a:t>
            </a:r>
            <a:endParaRPr lang="en-US" sz="4800" dirty="0">
              <a:solidFill>
                <a:schemeClr val="bg1"/>
              </a:solidFill>
              <a:latin typeface="Bauhaus 93" panose="04030905020B02020C02" pitchFamily="82" charset="0"/>
            </a:endParaRPr>
          </a:p>
          <a:p>
            <a:pPr algn="ctr" defTabSz="457200"/>
            <a:r>
              <a:rPr lang="en-US" sz="4800" dirty="0">
                <a:solidFill>
                  <a:schemeClr val="bg1"/>
                </a:solidFill>
                <a:latin typeface="Bauhaus 93" panose="04030905020B02020C02" pitchFamily="82" charset="0"/>
              </a:rPr>
              <a:t> </a:t>
            </a:r>
          </a:p>
        </p:txBody>
      </p:sp>
      <p:sp>
        <p:nvSpPr>
          <p:cNvPr id="4" name="TextBox 2"/>
          <p:cNvSpPr txBox="1"/>
          <p:nvPr/>
        </p:nvSpPr>
        <p:spPr>
          <a:xfrm>
            <a:off x="1181100" y="1828800"/>
            <a:ext cx="9829800" cy="334137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panose="05000000000000000000" charset="0"/>
              <a:buChar char="q"/>
            </a:pPr>
            <a:endParaRPr lang="en-IN" altLang="en-US">
              <a:solidFill>
                <a:schemeClr val="bg1"/>
              </a:solidFill>
              <a:sym typeface="+mn-ea"/>
            </a:endParaRPr>
          </a:p>
          <a:p>
            <a:pPr marL="285750" indent="-285750">
              <a:buFont typeface="Wingdings" panose="05000000000000000000" charset="0"/>
              <a:buChar char="q"/>
            </a:pPr>
            <a:r>
              <a:rPr lang="en-IN" altLang="en-US">
                <a:solidFill>
                  <a:schemeClr val="bg1"/>
                </a:solidFill>
                <a:sym typeface="+mn-ea"/>
              </a:rPr>
              <a:t>T</a:t>
            </a:r>
            <a:r>
              <a:rPr lang="en-US">
                <a:solidFill>
                  <a:schemeClr val="bg1"/>
                </a:solidFill>
                <a:sym typeface="+mn-ea"/>
              </a:rPr>
              <a:t>he healthcare analytics report highlights the significant impact of 604 hospitals over four years, demonstrating robust patient care with over 231.87 million patients served and financial strength with $473.62 billion in net earnings from patient services.</a:t>
            </a:r>
          </a:p>
          <a:p>
            <a:pPr marL="285750" indent="-285750">
              <a:buFont typeface="Wingdings" panose="05000000000000000000" charset="0"/>
              <a:buChar char="q"/>
            </a:pPr>
            <a:endParaRPr lang="en-US">
              <a:solidFill>
                <a:schemeClr val="bg1"/>
              </a:solidFill>
              <a:sym typeface="+mn-ea"/>
            </a:endParaRPr>
          </a:p>
          <a:p>
            <a:pPr marL="285750" indent="-285750">
              <a:buFont typeface="Wingdings" panose="05000000000000000000" charset="0"/>
              <a:buChar char="q"/>
            </a:pPr>
            <a:endParaRPr lang="en-US">
              <a:solidFill>
                <a:schemeClr val="bg1"/>
              </a:solidFill>
              <a:sym typeface="+mn-ea"/>
            </a:endParaRPr>
          </a:p>
          <a:p>
            <a:pPr marL="285750" indent="-285750">
              <a:buFont typeface="Wingdings" panose="05000000000000000000" charset="0"/>
              <a:buChar char="q"/>
            </a:pPr>
            <a:r>
              <a:rPr lang="en-US">
                <a:solidFill>
                  <a:schemeClr val="bg1"/>
                </a:solidFill>
              </a:rPr>
              <a:t>This report is crucial for healthcare stakeholders, providing actionable insights to optimize resource allocation, enhance financial sustainability, and improve patient outcomes. The findings will help guide future investments and decision-making, ensuring that healthcare organizations remain adaptable, efficient, and capable of delivering high-quality care across diverse population</a:t>
            </a:r>
            <a:r>
              <a:rPr lang="en-IN" altLang="en-US">
                <a:solidFill>
                  <a:schemeClr val="bg1"/>
                </a:solidFill>
              </a:rPr>
              <a:t>.</a:t>
            </a:r>
            <a:endParaRPr lang="en-IN" alt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Rectangle 3"/>
          <p:cNvSpPr/>
          <p:nvPr/>
        </p:nvSpPr>
        <p:spPr>
          <a:xfrm>
            <a:off x="1629745" y="2514600"/>
            <a:ext cx="8932510" cy="1862048"/>
          </a:xfrm>
          <a:prstGeom prst="rect">
            <a:avLst/>
          </a:prstGeom>
          <a:noFill/>
        </p:spPr>
        <p:txBody>
          <a:bodyPr wrap="none" lIns="91440" tIns="45720" rIns="91440" bIns="45720">
            <a:spAutoFit/>
          </a:bodyPr>
          <a:lstStyle/>
          <a:p>
            <a:pPr algn="ctr"/>
            <a:r>
              <a:rPr lang="en-US" sz="11500" b="1" cap="none" spc="0" dirty="0">
                <a:ln w="9525">
                  <a:solidFill>
                    <a:schemeClr val="bg1"/>
                  </a:solidFill>
                  <a:prstDash val="solid"/>
                </a:ln>
                <a:solidFill>
                  <a:schemeClr val="tx1"/>
                </a:solidFill>
                <a:effectLst>
                  <a:glow rad="139700">
                    <a:schemeClr val="accent2">
                      <a:satMod val="175000"/>
                      <a:alpha val="40000"/>
                    </a:schemeClr>
                  </a:glow>
                  <a:outerShdw blurRad="60007" dist="200025" dir="15000000" sy="30000" kx="-1800000" algn="bl" rotWithShape="0">
                    <a:prstClr val="black">
                      <a:alpha val="32000"/>
                    </a:prstClr>
                  </a:outerShdw>
                  <a:reflection blurRad="6350" stA="55000" endA="300" endPos="45500" dir="5400000" sy="-100000" algn="bl" rotWithShape="0"/>
                </a:effectLst>
              </a:rPr>
              <a:t>THANKYOU !!!</a:t>
            </a:r>
          </a:p>
        </p:txBody>
      </p:sp>
      <p:sp>
        <p:nvSpPr>
          <p:cNvPr id="5" name="TextBox 4"/>
          <p:cNvSpPr txBox="1"/>
          <p:nvPr/>
        </p:nvSpPr>
        <p:spPr>
          <a:xfrm>
            <a:off x="9601200" y="6096000"/>
            <a:ext cx="1737976" cy="369332"/>
          </a:xfrm>
          <a:prstGeom prst="rect">
            <a:avLst/>
          </a:prstGeom>
          <a:noFill/>
        </p:spPr>
        <p:txBody>
          <a:bodyPr wrap="none" rtlCol="0">
            <a:spAutoFit/>
          </a:bodyPr>
          <a:lstStyle/>
          <a:p>
            <a:r>
              <a:rPr lang="en-US" b="1" u="sng" dirty="0"/>
              <a:t>FROM GROUP 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7">
                                          <p:stCondLst>
                                            <p:cond delay="0"/>
                                          </p:stCondLst>
                                        </p:cTn>
                                        <p:tgtEl>
                                          <p:spTgt spid="4"/>
                                        </p:tgtEl>
                                      </p:cBhvr>
                                    </p:animEffect>
                                    <p:anim calcmode="lin" valueType="num">
                                      <p:cBhvr>
                                        <p:cTn id="8" dur="1594"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581"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581" tmFilter="0, 0; 0.125,0.2665; 0.25,0.4; 0.375,0.465; 0.5,0.5;  0.625,0.535; 0.75,0.6; 0.875,0.7335; 1,1">
                                          <p:stCondLst>
                                            <p:cond delay="581"/>
                                          </p:stCondLst>
                                        </p:cTn>
                                        <p:tgtEl>
                                          <p:spTgt spid="4"/>
                                        </p:tgtEl>
                                        <p:attrNameLst>
                                          <p:attrName>ppt_y</p:attrName>
                                        </p:attrNameLst>
                                      </p:cBhvr>
                                      <p:tavLst>
                                        <p:tav tm="0" fmla="#ppt_y-sin(pi*$)/9">
                                          <p:val>
                                            <p:fltVal val="0"/>
                                          </p:val>
                                        </p:tav>
                                        <p:tav tm="100000">
                                          <p:val>
                                            <p:fltVal val="1"/>
                                          </p:val>
                                        </p:tav>
                                      </p:tavLst>
                                    </p:anim>
                                    <p:anim calcmode="lin" valueType="num">
                                      <p:cBhvr>
                                        <p:cTn id="11" dur="290" tmFilter="0, 0; 0.125,0.2665; 0.25,0.4; 0.375,0.465; 0.5,0.5;  0.625,0.535; 0.75,0.6; 0.875,0.7335; 1,1">
                                          <p:stCondLst>
                                            <p:cond delay="1159"/>
                                          </p:stCondLst>
                                        </p:cTn>
                                        <p:tgtEl>
                                          <p:spTgt spid="4"/>
                                        </p:tgtEl>
                                        <p:attrNameLst>
                                          <p:attrName>ppt_y</p:attrName>
                                        </p:attrNameLst>
                                      </p:cBhvr>
                                      <p:tavLst>
                                        <p:tav tm="0" fmla="#ppt_y-sin(pi*$)/27">
                                          <p:val>
                                            <p:fltVal val="0"/>
                                          </p:val>
                                        </p:tav>
                                        <p:tav tm="100000">
                                          <p:val>
                                            <p:fltVal val="1"/>
                                          </p:val>
                                        </p:tav>
                                      </p:tavLst>
                                    </p:anim>
                                    <p:anim calcmode="lin" valueType="num">
                                      <p:cBhvr>
                                        <p:cTn id="12" dur="144" tmFilter="0, 0; 0.125,0.2665; 0.25,0.4; 0.375,0.465; 0.5,0.5;  0.625,0.535; 0.75,0.6; 0.875,0.7335; 1,1">
                                          <p:stCondLst>
                                            <p:cond delay="1449"/>
                                          </p:stCondLst>
                                        </p:cTn>
                                        <p:tgtEl>
                                          <p:spTgt spid="4"/>
                                        </p:tgtEl>
                                        <p:attrNameLst>
                                          <p:attrName>ppt_y</p:attrName>
                                        </p:attrNameLst>
                                      </p:cBhvr>
                                      <p:tavLst>
                                        <p:tav tm="0" fmla="#ppt_y-sin(pi*$)/81">
                                          <p:val>
                                            <p:fltVal val="0"/>
                                          </p:val>
                                        </p:tav>
                                        <p:tav tm="100000">
                                          <p:val>
                                            <p:fltVal val="1"/>
                                          </p:val>
                                        </p:tav>
                                      </p:tavLst>
                                    </p:anim>
                                    <p:animScale>
                                      <p:cBhvr>
                                        <p:cTn id="13" dur="23">
                                          <p:stCondLst>
                                            <p:cond delay="569"/>
                                          </p:stCondLst>
                                        </p:cTn>
                                        <p:tgtEl>
                                          <p:spTgt spid="4"/>
                                        </p:tgtEl>
                                      </p:cBhvr>
                                      <p:to x="100000" y="60000"/>
                                    </p:animScale>
                                    <p:animScale>
                                      <p:cBhvr>
                                        <p:cTn id="14" dur="145" decel="50000">
                                          <p:stCondLst>
                                            <p:cond delay="592"/>
                                          </p:stCondLst>
                                        </p:cTn>
                                        <p:tgtEl>
                                          <p:spTgt spid="4"/>
                                        </p:tgtEl>
                                      </p:cBhvr>
                                      <p:to x="100000" y="100000"/>
                                    </p:animScale>
                                    <p:animScale>
                                      <p:cBhvr>
                                        <p:cTn id="15" dur="23">
                                          <p:stCondLst>
                                            <p:cond delay="1148"/>
                                          </p:stCondLst>
                                        </p:cTn>
                                        <p:tgtEl>
                                          <p:spTgt spid="4"/>
                                        </p:tgtEl>
                                      </p:cBhvr>
                                      <p:to x="100000" y="80000"/>
                                    </p:animScale>
                                    <p:animScale>
                                      <p:cBhvr>
                                        <p:cTn id="16" dur="145" decel="50000">
                                          <p:stCondLst>
                                            <p:cond delay="1171"/>
                                          </p:stCondLst>
                                        </p:cTn>
                                        <p:tgtEl>
                                          <p:spTgt spid="4"/>
                                        </p:tgtEl>
                                      </p:cBhvr>
                                      <p:to x="100000" y="100000"/>
                                    </p:animScale>
                                    <p:animScale>
                                      <p:cBhvr>
                                        <p:cTn id="17" dur="23">
                                          <p:stCondLst>
                                            <p:cond delay="1437"/>
                                          </p:stCondLst>
                                        </p:cTn>
                                        <p:tgtEl>
                                          <p:spTgt spid="4"/>
                                        </p:tgtEl>
                                      </p:cBhvr>
                                      <p:to x="100000" y="90000"/>
                                    </p:animScale>
                                    <p:animScale>
                                      <p:cBhvr>
                                        <p:cTn id="18" dur="145" decel="50000">
                                          <p:stCondLst>
                                            <p:cond delay="1459"/>
                                          </p:stCondLst>
                                        </p:cTn>
                                        <p:tgtEl>
                                          <p:spTgt spid="4"/>
                                        </p:tgtEl>
                                      </p:cBhvr>
                                      <p:to x="100000" y="100000"/>
                                    </p:animScale>
                                    <p:animScale>
                                      <p:cBhvr>
                                        <p:cTn id="19" dur="23">
                                          <p:stCondLst>
                                            <p:cond delay="1582"/>
                                          </p:stCondLst>
                                        </p:cTn>
                                        <p:tgtEl>
                                          <p:spTgt spid="4"/>
                                        </p:tgtEl>
                                      </p:cBhvr>
                                      <p:to x="100000" y="95000"/>
                                    </p:animScale>
                                    <p:animScale>
                                      <p:cBhvr>
                                        <p:cTn id="20" dur="145" decel="50000">
                                          <p:stCondLst>
                                            <p:cond delay="1605"/>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txBox="1"/>
          <p:nvPr/>
        </p:nvSpPr>
        <p:spPr>
          <a:xfrm rot="5400000">
            <a:off x="-381000" y="2385637"/>
            <a:ext cx="5181600" cy="2086725"/>
          </a:xfrm>
          <a:prstGeom prst="rect">
            <a:avLst/>
          </a:prstGeom>
          <a:noFill/>
          <a:effectLst>
            <a:softEdge rad="114300"/>
          </a:effectLst>
          <a:scene3d>
            <a:camera prst="orthographicFront">
              <a:rot lat="0" lon="0" rev="5400000"/>
            </a:camera>
            <a:lightRig rig="threePt" dir="t"/>
          </a:scene3d>
        </p:spPr>
        <p:txBody>
          <a:bodyPr spcFirstLastPara="1" vert="horz" wrap="square" lIns="91440" tIns="45720" rIns="91440" bIns="45720" numCol="1" rtlCol="0" anchor="ctr">
            <a:spAutoFit/>
          </a:bodyPr>
          <a:lstStyle>
            <a:defPPr>
              <a:defRPr lang="en-US"/>
            </a:defPPr>
            <a:lvl1pPr algn="ctr">
              <a:lnSpc>
                <a:spcPct val="90000"/>
              </a:lnSpc>
              <a:spcBef>
                <a:spcPct val="0"/>
              </a:spcBef>
              <a:buNone/>
              <a:defRPr sz="7200" b="1" u="sng" cap="none" baseline="0">
                <a:ln w="6600">
                  <a:solidFill>
                    <a:schemeClr val="accent2"/>
                  </a:solidFill>
                  <a:prstDash val="solid"/>
                </a:ln>
                <a:effectLst>
                  <a:glow rad="228600">
                    <a:schemeClr val="accent3">
                      <a:satMod val="175000"/>
                      <a:alpha val="40000"/>
                    </a:schemeClr>
                  </a:glow>
                  <a:outerShdw dist="38100" dir="2700000" algn="tl" rotWithShape="0">
                    <a:schemeClr val="accent2"/>
                  </a:outerShdw>
                </a:effectLst>
                <a:latin typeface="Bauhaus 93" panose="04030905020B02020C02" pitchFamily="82" charset="0"/>
                <a:ea typeface="+mj-ea"/>
                <a:cs typeface="+mj-cs"/>
              </a:defRPr>
            </a:lvl1pPr>
          </a:lstStyle>
          <a:p>
            <a:r>
              <a:rPr lang="en-US" dirty="0"/>
              <a:t>DATASET  SCHEMA</a:t>
            </a:r>
          </a:p>
        </p:txBody>
      </p:sp>
      <p:graphicFrame>
        <p:nvGraphicFramePr>
          <p:cNvPr id="6" name="Diagram 5"/>
          <p:cNvGraphicFramePr/>
          <p:nvPr/>
        </p:nvGraphicFramePr>
        <p:xfrm>
          <a:off x="2895600" y="143435"/>
          <a:ext cx="9017000" cy="6562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graphicFrame>
        <p:nvGraphicFramePr>
          <p:cNvPr id="5" name="Diagram 4"/>
          <p:cNvGraphicFramePr/>
          <p:nvPr/>
        </p:nvGraphicFramePr>
        <p:xfrm>
          <a:off x="5473065" y="1217295"/>
          <a:ext cx="6086475" cy="4424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
          <p:cNvSpPr/>
          <p:nvPr/>
        </p:nvSpPr>
        <p:spPr>
          <a:xfrm>
            <a:off x="609600" y="2438400"/>
            <a:ext cx="4678680" cy="1896745"/>
          </a:xfrm>
          <a:prstGeom prst="roundRect">
            <a:avLst/>
          </a:prstGeom>
          <a:ln>
            <a:solidFill>
              <a:schemeClr val="bg2">
                <a:lumMod val="40000"/>
                <a:lumOff val="60000"/>
              </a:schemeClr>
            </a:solidFill>
          </a:ln>
          <a:effectLst>
            <a:innerShdw blurRad="63500" dist="50800" dir="13500000">
              <a:prstClr val="black">
                <a:alpha val="50000"/>
              </a:prstClr>
            </a:innerShdw>
            <a:reflection blurRad="6350" stA="50000" endA="300" endPos="38500" dist="50800" dir="5400000" sy="-100000" algn="bl" rotWithShape="0"/>
          </a:effectLst>
        </p:spPr>
        <p:style>
          <a:lnRef idx="0">
            <a:srgbClr val="FFFFFF"/>
          </a:lnRef>
          <a:fillRef idx="3">
            <a:schemeClr val="accent1"/>
          </a:fillRef>
          <a:effectRef idx="0">
            <a:srgbClr val="FFFFFF"/>
          </a:effectRef>
          <a:fontRef idx="minor">
            <a:schemeClr val="lt1"/>
          </a:fontRef>
        </p:style>
        <p:txBody>
          <a:bodyPr rtlCol="0" anchor="ctr"/>
          <a:lstStyle/>
          <a:p>
            <a:pPr algn="ctr"/>
            <a:r>
              <a:rPr lang="en-US" sz="4400">
                <a:solidFill>
                  <a:schemeClr val="tx1"/>
                </a:solidFill>
                <a:latin typeface="Algerian" panose="04020705040A02060702" charset="0"/>
                <a:cs typeface="Algerian" panose="04020705040A02060702" charset="0"/>
              </a:rPr>
              <a:t>PROJECT METHODOLOGY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1219201" y="187050"/>
            <a:ext cx="9982200" cy="923330"/>
          </a:xfrm>
          <a:noFill/>
          <a:effectLst>
            <a:softEdge rad="114300"/>
          </a:effectLst>
          <a:scene3d>
            <a:camera prst="orthographicFront">
              <a:rot lat="0" lon="0" rev="0"/>
            </a:camera>
            <a:lightRig rig="threePt" dir="t"/>
          </a:scene3d>
        </p:spPr>
        <p:txBody>
          <a:bodyPr spcFirstLastPara="1" vert="horz" wrap="square" lIns="91440" tIns="45720" rIns="91440" bIns="45720" numCol="1" rtlCol="0" anchor="ctr">
            <a:spAutoFit/>
          </a:bodyPr>
          <a:lstStyle/>
          <a:p>
            <a:pPr algn="ctr" defTabSz="457200"/>
            <a:r>
              <a:rPr lang="en-US" sz="6000" b="1" u="sng" cap="none" dirty="0">
                <a:ln w="6600">
                  <a:solidFill>
                    <a:schemeClr val="accent2"/>
                  </a:solidFill>
                  <a:prstDash val="solid"/>
                </a:ln>
                <a:effectLst>
                  <a:glow rad="228600">
                    <a:schemeClr val="accent3">
                      <a:satMod val="175000"/>
                      <a:alpha val="40000"/>
                    </a:schemeClr>
                  </a:glow>
                  <a:outerShdw dist="38100" dir="2700000" algn="tl" rotWithShape="0">
                    <a:schemeClr val="accent2"/>
                  </a:outerShdw>
                </a:effectLst>
                <a:latin typeface="Bauhaus 93" panose="04030905020B02020C02" pitchFamily="82" charset="0"/>
              </a:rPr>
              <a:t>PROJECT ANALYSIS</a:t>
            </a:r>
          </a:p>
        </p:txBody>
      </p:sp>
      <p:graphicFrame>
        <p:nvGraphicFramePr>
          <p:cNvPr id="6" name="Diagram 5"/>
          <p:cNvGraphicFramePr/>
          <p:nvPr/>
        </p:nvGraphicFramePr>
        <p:xfrm>
          <a:off x="1524000" y="1371600"/>
          <a:ext cx="4038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5867399" y="1371600"/>
          <a:ext cx="5638801" cy="5105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187325"/>
            <a:ext cx="9982200" cy="922338"/>
          </a:xfrm>
          <a:solidFill>
            <a:schemeClr val="tx2"/>
          </a:solidFill>
          <a:ln>
            <a:solidFill>
              <a:schemeClr val="accent1"/>
            </a:solidFill>
          </a:ln>
          <a:effectLst>
            <a:softEdge rad="127000"/>
          </a:effectLst>
        </p:spPr>
        <p:txBody>
          <a:bodyPr wrap="square" rtlCol="0">
            <a:spAutoFit/>
          </a:bodyPr>
          <a:lstStyle/>
          <a:p>
            <a:pPr algn="ctr" defTabSz="457200"/>
            <a:r>
              <a:rPr lang="en-US" sz="4800" dirty="0">
                <a:solidFill>
                  <a:schemeClr val="bg1"/>
                </a:solidFill>
                <a:latin typeface="Bauhaus 93" panose="04030905020B02020C02" pitchFamily="82" charset="0"/>
              </a:rPr>
              <a:t>Tools used and their roles</a:t>
            </a:r>
          </a:p>
        </p:txBody>
      </p:sp>
      <p:sp>
        <p:nvSpPr>
          <p:cNvPr id="4" name="Rectangle: Rounded Corners 3"/>
          <p:cNvSpPr/>
          <p:nvPr/>
        </p:nvSpPr>
        <p:spPr>
          <a:xfrm>
            <a:off x="87749" y="2438400"/>
            <a:ext cx="2766199" cy="411480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a:glow rad="63500">
              <a:schemeClr val="accent1">
                <a:satMod val="175000"/>
                <a:alpha val="40000"/>
              </a:schemeClr>
            </a:glow>
          </a:effectLst>
          <a:scene3d>
            <a:camera prst="orthographicFront"/>
            <a:lightRig rig="threePt" dir="t"/>
          </a:scene3d>
          <a:sp3d>
            <a:bevelT w="101600" prst="riblet"/>
          </a:sp3d>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b="1" u="sng" dirty="0" err="1">
                <a:solidFill>
                  <a:schemeClr val="accent1"/>
                </a:solidFill>
                <a:latin typeface="Calibri" panose="020F0502020204030204" pitchFamily="34" charset="0"/>
                <a:ea typeface="Calibri" panose="020F0502020204030204" pitchFamily="34" charset="0"/>
                <a:cs typeface="Calibri" panose="020F0502020204030204" pitchFamily="34" charset="0"/>
              </a:rPr>
              <a:t>EXCEl</a:t>
            </a:r>
            <a:endParaRPr lang="en-US" sz="1600" b="1" u="sng"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endParaRPr lang="en-US" sz="1600" b="1" u="sng" dirty="0">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Role:</a:t>
            </a:r>
            <a:r>
              <a:rPr lang="en-US" sz="1600" dirty="0">
                <a:latin typeface="Calibri" panose="020F0502020204030204" pitchFamily="34" charset="0"/>
                <a:ea typeface="Calibri" panose="020F0502020204030204" pitchFamily="34" charset="0"/>
                <a:cs typeface="Calibri" panose="020F0502020204030204" pitchFamily="34" charset="0"/>
              </a:rPr>
              <a:t> The initial step involved importing the CSV files into Excel for data cleaning and preliminary exploration. Excel was used to handle missing values, correct data inconsistencies, and organize the dataset. It also facilitated basic calculations and the creation of preliminary charts to understand the data better before further analysis.</a:t>
            </a:r>
          </a:p>
        </p:txBody>
      </p:sp>
      <p:sp>
        <p:nvSpPr>
          <p:cNvPr id="5" name="Rectangle: Rounded Corners 4"/>
          <p:cNvSpPr/>
          <p:nvPr/>
        </p:nvSpPr>
        <p:spPr>
          <a:xfrm>
            <a:off x="3085033" y="2438400"/>
            <a:ext cx="2895425" cy="4114800"/>
          </a:xfrm>
          <a:prstGeom prst="round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glow rad="63500">
              <a:schemeClr val="accent1">
                <a:satMod val="175000"/>
                <a:alpha val="40000"/>
              </a:schemeClr>
            </a:glow>
          </a:effectLst>
          <a:scene3d>
            <a:camera prst="orthographicFront"/>
            <a:lightRig rig="threePt" dir="t"/>
          </a:scene3d>
          <a:sp3d>
            <a:bevelT w="101600" prst="riblet"/>
          </a:sp3d>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MYSQL</a:t>
            </a:r>
            <a:r>
              <a:rPr lang="en-US" sz="1600" b="1" dirty="0">
                <a:latin typeface="Calibri" panose="020F0502020204030204" pitchFamily="34" charset="0"/>
                <a:ea typeface="Calibri" panose="020F0502020204030204" pitchFamily="34" charset="0"/>
                <a:cs typeface="Calibri" panose="020F0502020204030204" pitchFamily="34" charset="0"/>
              </a:rPr>
              <a:t> </a:t>
            </a:r>
          </a:p>
          <a:p>
            <a:pPr lvl="0">
              <a:lnSpc>
                <a:spcPct val="100000"/>
              </a:lnSpc>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Role:</a:t>
            </a:r>
            <a:r>
              <a:rPr lang="en-US" sz="1600" dirty="0">
                <a:latin typeface="Calibri" panose="020F0502020204030204" pitchFamily="34" charset="0"/>
                <a:ea typeface="Calibri" panose="020F0502020204030204" pitchFamily="34" charset="0"/>
                <a:cs typeface="Calibri" panose="020F0502020204030204" pitchFamily="34" charset="0"/>
              </a:rPr>
              <a:t> After cleaning the data in Excel, it was imported into MySQL for creating a structured database. MySQL was used to perform complex queries and aggregations to generate key performance indicators (KPIs). The relational database allowed for efficient data management and querying, which was crucial for detailed analysis.</a:t>
            </a:r>
          </a:p>
        </p:txBody>
      </p:sp>
      <p:sp>
        <p:nvSpPr>
          <p:cNvPr id="8" name="Rectangle: Rounded Corners 7"/>
          <p:cNvSpPr/>
          <p:nvPr/>
        </p:nvSpPr>
        <p:spPr>
          <a:xfrm>
            <a:off x="6211543" y="2438400"/>
            <a:ext cx="2909455" cy="411480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a:glow rad="63500">
              <a:schemeClr val="accent1">
                <a:satMod val="175000"/>
                <a:alpha val="40000"/>
              </a:schemeClr>
            </a:glow>
          </a:effectLst>
          <a:scene3d>
            <a:camera prst="orthographicFront"/>
            <a:lightRig rig="threePt" dir="t"/>
          </a:scene3d>
          <a:sp3d>
            <a:bevelT w="101600" prst="riblet"/>
          </a:sp3d>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lnSpc>
                <a:spcPct val="100000"/>
              </a:lnSpc>
            </a:pPr>
            <a:r>
              <a:rPr lang="en-US"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 POWER</a:t>
            </a: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BI</a:t>
            </a:r>
          </a:p>
          <a:p>
            <a:pPr lvl="0" algn="ctr">
              <a:lnSpc>
                <a:spcPct val="100000"/>
              </a:lnSpc>
            </a:pPr>
            <a:endParaRPr lang="en-US" sz="1600" b="1" u="sng" dirty="0">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Role:</a:t>
            </a:r>
            <a:r>
              <a:rPr lang="en-US" sz="1600" dirty="0">
                <a:latin typeface="Calibri" panose="020F0502020204030204" pitchFamily="34" charset="0"/>
                <a:ea typeface="Calibri" panose="020F0502020204030204" pitchFamily="34" charset="0"/>
                <a:cs typeface="Calibri" panose="020F0502020204030204" pitchFamily="34" charset="0"/>
              </a:rPr>
              <a:t> With the database set up in MySQL, data was imported into Power BI via a MySQL database connection. Power BI was used to create interactive and dynamic dashboards. It enabled the visualization of KPIs and trends through various charts and graphs, providing insights into payment statistics, delivery times, and other key metrics.</a:t>
            </a:r>
          </a:p>
        </p:txBody>
      </p:sp>
      <p:sp>
        <p:nvSpPr>
          <p:cNvPr id="9" name="Rectangle: Rounded Corners 8"/>
          <p:cNvSpPr/>
          <p:nvPr/>
        </p:nvSpPr>
        <p:spPr>
          <a:xfrm>
            <a:off x="9273401" y="2438402"/>
            <a:ext cx="2830850" cy="4114798"/>
          </a:xfrm>
          <a:prstGeom prst="round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glow rad="63500">
              <a:schemeClr val="accent1">
                <a:satMod val="175000"/>
                <a:alpha val="40000"/>
              </a:schemeClr>
            </a:glow>
          </a:effectLst>
          <a:scene3d>
            <a:camera prst="orthographicFront"/>
            <a:lightRig rig="threePt" dir="t"/>
          </a:scene3d>
          <a:sp3d>
            <a:bevelT w="101600" prst="riblet"/>
          </a:sp3d>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r>
              <a:rPr lang="en-US"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TABLUE</a:t>
            </a:r>
            <a:endParaRPr lang="en-US" sz="1600" b="1" u="sng"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lvl="0" algn="ctr"/>
            <a:endParaRPr lang="en-US" sz="1600" b="1" u="sng" dirty="0">
              <a:latin typeface="Calibri" panose="020F0502020204030204" pitchFamily="34" charset="0"/>
              <a:ea typeface="Calibri" panose="020F0502020204030204" pitchFamily="34" charset="0"/>
              <a:cs typeface="Calibri" panose="020F0502020204030204" pitchFamily="34" charset="0"/>
            </a:endParaRPr>
          </a:p>
          <a:p>
            <a:pPr lvl="0"/>
            <a:r>
              <a:rPr lang="en-US" sz="1600" b="1" dirty="0">
                <a:latin typeface="Calibri" panose="020F0502020204030204" pitchFamily="34" charset="0"/>
                <a:ea typeface="Calibri" panose="020F0502020204030204" pitchFamily="34" charset="0"/>
                <a:cs typeface="Calibri" panose="020F0502020204030204" pitchFamily="34" charset="0"/>
              </a:rPr>
              <a:t>Role:</a:t>
            </a:r>
            <a:r>
              <a:rPr lang="en-US" sz="1600" dirty="0">
                <a:latin typeface="Calibri" panose="020F0502020204030204" pitchFamily="34" charset="0"/>
                <a:ea typeface="Calibri" panose="020F0502020204030204" pitchFamily="34" charset="0"/>
                <a:cs typeface="Calibri" panose="020F0502020204030204" pitchFamily="34" charset="0"/>
              </a:rPr>
              <a:t> Similarly, data was imported into Tableau using the MySQL database connection. Tableau was employed for advanced data visualization, allowing for the creation of detailed and visually appealing charts. It helped in exploring complex relationships and patterns in the data, facilitating an engaging presentation of the insights derived from the analysis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086600" y="1457288"/>
            <a:ext cx="785337" cy="757130"/>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p:cNvPicPr>
            <a:picLocks noChangeAspect="1"/>
          </p:cNvPicPr>
          <p:nvPr/>
        </p:nvPicPr>
        <p:blipFill>
          <a:blip r:embed="rId3"/>
          <a:stretch>
            <a:fillRect/>
          </a:stretch>
        </p:blipFill>
        <p:spPr>
          <a:xfrm>
            <a:off x="10416063" y="1457288"/>
            <a:ext cx="785337" cy="757131"/>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2" name="Picture 11"/>
          <p:cNvPicPr>
            <a:picLocks noChangeAspect="1"/>
          </p:cNvPicPr>
          <p:nvPr/>
        </p:nvPicPr>
        <p:blipFill>
          <a:blip r:embed="rId4"/>
          <a:stretch>
            <a:fillRect/>
          </a:stretch>
        </p:blipFill>
        <p:spPr>
          <a:xfrm flipH="1">
            <a:off x="990597" y="1457288"/>
            <a:ext cx="697105" cy="757130"/>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p:cNvPicPr>
            <a:picLocks noChangeAspect="1"/>
          </p:cNvPicPr>
          <p:nvPr/>
        </p:nvPicPr>
        <p:blipFill>
          <a:blip r:embed="rId5"/>
          <a:stretch>
            <a:fillRect/>
          </a:stretch>
        </p:blipFill>
        <p:spPr>
          <a:xfrm>
            <a:off x="4172532" y="1457288"/>
            <a:ext cx="697105" cy="757130"/>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3" name="Rectangle: Folded Corner 2"/>
          <p:cNvSpPr/>
          <p:nvPr/>
        </p:nvSpPr>
        <p:spPr>
          <a:xfrm>
            <a:off x="6553200" y="533401"/>
            <a:ext cx="5181600" cy="6038980"/>
          </a:xfrm>
          <a:prstGeom prst="foldedCorner">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chemeClr val="accent1">
                <a:lumMod val="50000"/>
              </a:schemeClr>
            </a:solidFill>
          </a:ln>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a:p>
            <a:pPr algn="ctr"/>
            <a:endParaRPr lang="en-US" dirty="0"/>
          </a:p>
          <a:p>
            <a:pPr algn="ctr"/>
            <a:endParaRPr lang="en-US" dirty="0"/>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Total Discharge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Patient Days</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Net Patient Revenue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Revenue Trend</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State wise No of Hospital Revenue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Type of Hospital Revenue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QTD YTD Revenue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Total Patient, Total Doctors, Total Hospitals</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u="sng"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Two Custom KPI’s -</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1.Teaching and Rural Hospital revenue</a:t>
            </a:r>
          </a:p>
          <a:p>
            <a:endPar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a:p>
            <a:r>
              <a:rPr lang="en-US"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rPr>
              <a:t>2.Top 3 Facility revenue</a:t>
            </a:r>
            <a:endParaRPr lang="en-IN" dirty="0">
              <a:ln w="0"/>
              <a:solidFill>
                <a:schemeClr val="bg1"/>
              </a:solidFill>
              <a:effectLst>
                <a:outerShdw blurRad="38100" dist="25400" dir="5400000" algn="ctr" rotWithShape="0">
                  <a:srgbClr val="6E747A">
                    <a:alpha val="43000"/>
                  </a:srgbClr>
                </a:outerShdw>
              </a:effectLst>
              <a:latin typeface="Arial Rounded MT Bold" panose="020F0704030504030204" pitchFamily="34" charset="0"/>
            </a:endParaRPr>
          </a:p>
        </p:txBody>
      </p:sp>
      <p:sp>
        <p:nvSpPr>
          <p:cNvPr id="5" name="Arrow: Pentagon 4"/>
          <p:cNvSpPr/>
          <p:nvPr/>
        </p:nvSpPr>
        <p:spPr>
          <a:xfrm>
            <a:off x="890035" y="2662947"/>
            <a:ext cx="4038600" cy="1532105"/>
          </a:xfrm>
          <a:prstGeom prst="homePlate">
            <a:avLst/>
          </a:prstGeom>
          <a:effectLst>
            <a:glow rad="228600">
              <a:schemeClr val="accent1">
                <a:satMod val="175000"/>
                <a:alpha val="40000"/>
              </a:schemeClr>
            </a:glow>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2800" dirty="0">
                <a:ln w="0"/>
                <a:solidFill>
                  <a:schemeClr val="tx1"/>
                </a:solidFill>
                <a:effectLst>
                  <a:outerShdw blurRad="38100" dist="25400" dir="5400000" algn="ctr" rotWithShape="0">
                    <a:srgbClr val="6E747A">
                      <a:alpha val="43000"/>
                    </a:srgbClr>
                  </a:outerShdw>
                </a:effectLst>
                <a:latin typeface="Bauhaus 93" panose="04030905020B02020C02" pitchFamily="82" charset="0"/>
              </a:rPr>
              <a:t>KEY PERFORMANCE INDICATORS (KPI’s) </a:t>
            </a: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2491" y="872620"/>
            <a:ext cx="762340" cy="410395"/>
          </a:xfrm>
          <a:prstGeom prst="rect">
            <a:avLst/>
          </a:prstGeom>
          <a:solidFill>
            <a:schemeClr val="tx1"/>
          </a:solidFill>
          <a:ln w="88900" cap="sq" cmpd="thickThin">
            <a:solidFill>
              <a:srgbClr val="000000"/>
            </a:solidFill>
            <a:prstDash val="solid"/>
            <a:miter lim="800000"/>
            <a:headEnd/>
            <a:tailEnd/>
          </a:ln>
          <a:effectLst>
            <a:innerShdw blurRad="76200">
              <a:srgbClr val="000000"/>
            </a:innerShdw>
          </a:effectLst>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8158" y="5188188"/>
            <a:ext cx="646673" cy="457200"/>
          </a:xfrm>
          <a:prstGeom prst="rect">
            <a:avLst/>
          </a:prstGeom>
          <a:ln w="88900" cap="sq" cmpd="thickThin">
            <a:solidFill>
              <a:srgbClr val="000000"/>
            </a:solidFill>
            <a:prstDash val="solid"/>
            <a:miter lim="800000"/>
            <a:headEnd/>
            <a:tailEnd/>
          </a:ln>
          <a:effectLst>
            <a:innerShdw blurRad="76200">
              <a:srgbClr val="000000"/>
            </a:innerShd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0325" y="4315084"/>
            <a:ext cx="690562" cy="356564"/>
          </a:xfrm>
          <a:prstGeom prst="rect">
            <a:avLst/>
          </a:prstGeom>
          <a:ln w="88900" cap="sq" cmpd="thickThin">
            <a:solidFill>
              <a:srgbClr val="000000"/>
            </a:solidFill>
            <a:prstDash val="solid"/>
            <a:miter lim="800000"/>
            <a:headEnd/>
            <a:tailEnd/>
          </a:ln>
          <a:effectLst>
            <a:innerShdw blurRad="76200">
              <a:srgbClr val="000000"/>
            </a:innerShdw>
          </a:effectLst>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67353" y="3252685"/>
            <a:ext cx="719338" cy="507759"/>
          </a:xfrm>
          <a:prstGeom prst="rect">
            <a:avLst/>
          </a:prstGeom>
          <a:ln w="88900" cap="sq" cmpd="thickThin">
            <a:solidFill>
              <a:srgbClr val="000000"/>
            </a:solidFill>
            <a:prstDash val="solid"/>
            <a:miter lim="800000"/>
            <a:headEnd/>
            <a:tailEnd/>
          </a:ln>
          <a:effectLst>
            <a:innerShdw blurRad="76200">
              <a:srgbClr val="000000"/>
            </a:innerShdw>
          </a:effectLst>
        </p:spPr>
      </p:pic>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79031" y="1650108"/>
            <a:ext cx="685800" cy="403962"/>
          </a:xfrm>
          <a:prstGeom prst="rect">
            <a:avLst/>
          </a:prstGeom>
          <a:solidFill>
            <a:schemeClr val="tx1"/>
          </a:solidFill>
          <a:ln w="88900" cap="sq" cmpd="thickThin">
            <a:solidFill>
              <a:srgbClr val="000000"/>
            </a:solidFill>
            <a:prstDash val="solid"/>
            <a:miter lim="800000"/>
            <a:headEnd/>
            <a:tailEnd/>
          </a:ln>
          <a:effectLst>
            <a:innerShdw blurRad="76200">
              <a:srgbClr val="000000"/>
            </a:innerShdw>
          </a:effectLst>
        </p:spPr>
      </p:pic>
      <p:pic>
        <p:nvPicPr>
          <p:cNvPr id="30" name="Graphic 29" descr="Bar graph with upward trend with solid fill"/>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8658" y="2488976"/>
            <a:ext cx="911223" cy="410395"/>
          </a:xfrm>
          <a:prstGeom prst="rect">
            <a:avLst/>
          </a:prstGeom>
        </p:spPr>
      </p:pic>
      <p:pic>
        <p:nvPicPr>
          <p:cNvPr id="32" name="Graphic 31" descr="Upward trend with solid fill"/>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93512" y="5875305"/>
            <a:ext cx="671319" cy="5732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txBox="1"/>
          <p:nvPr/>
        </p:nvSpPr>
        <p:spPr>
          <a:xfrm>
            <a:off x="1219200" y="161925"/>
            <a:ext cx="9982200" cy="757130"/>
          </a:xfrm>
          <a:prstGeom prst="rect">
            <a:avLst/>
          </a:prstGeom>
          <a:solidFill>
            <a:schemeClr val="tx2"/>
          </a:solidFill>
          <a:effectLst>
            <a:softEdge rad="127000"/>
          </a:effectLst>
        </p:spPr>
        <p:txBody>
          <a:bodyPr wrap="square" rtlCol="0">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defTabSz="457200"/>
            <a:r>
              <a:rPr lang="en-US" sz="4800" dirty="0">
                <a:solidFill>
                  <a:schemeClr val="bg1"/>
                </a:solidFill>
                <a:latin typeface="Bauhaus 93" panose="04030905020B02020C02" pitchFamily="82" charset="0"/>
              </a:rPr>
              <a:t>KPI’s Observation</a:t>
            </a:r>
          </a:p>
        </p:txBody>
      </p:sp>
      <p:sp>
        <p:nvSpPr>
          <p:cNvPr id="4" name="TextBox 3"/>
          <p:cNvSpPr txBox="1"/>
          <p:nvPr/>
        </p:nvSpPr>
        <p:spPr>
          <a:xfrm>
            <a:off x="313690" y="986155"/>
            <a:ext cx="5358130" cy="27432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a:noAutofit/>
          </a:bodyPr>
          <a:lstStyle/>
          <a:p>
            <a:pPr marL="342900" indent="-342900" algn="ctr">
              <a:buFont typeface="+mj-lt"/>
              <a:buAutoNum type="arabicPeriod"/>
            </a:pPr>
            <a:r>
              <a:rPr lang="en-US" u="sng" dirty="0">
                <a:solidFill>
                  <a:schemeClr val="accent1">
                    <a:lumMod val="75000"/>
                  </a:schemeClr>
                </a:solidFill>
                <a:latin typeface="Bauhaus 93" panose="04030905020B02020C02" pitchFamily="82" charset="0"/>
                <a:cs typeface="Arial" panose="020B0604020202020204" pitchFamily="34" charset="0"/>
              </a:rPr>
              <a:t>TOTAL DISCHARGE:</a:t>
            </a:r>
          </a:p>
          <a:p>
            <a:r>
              <a:rPr lang="en-US" sz="14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p>
          <a:p>
            <a:r>
              <a:rPr lang="en-US" sz="1200" dirty="0">
                <a:latin typeface="Arial" panose="020B0604020202020204" pitchFamily="34" charset="0"/>
                <a:ea typeface="Calibri" panose="020F0502020204030204" pitchFamily="34" charset="0"/>
                <a:cs typeface="Arial" panose="020B0604020202020204" pitchFamily="34" charset="0"/>
              </a:rPr>
              <a:t> The "Total Hospital Discharges" represents the aggregate number of patient discharges from hospitals within a specific period. In the provided chart, this figure </a:t>
            </a:r>
            <a:r>
              <a:rPr lang="en-US" sz="1200" dirty="0">
                <a:solidFill>
                  <a:schemeClr val="accent6">
                    <a:lumMod val="75000"/>
                  </a:schemeClr>
                </a:solidFill>
                <a:latin typeface="Arial" panose="020B0604020202020204" pitchFamily="34" charset="0"/>
                <a:ea typeface="Calibri" panose="020F0502020204030204" pitchFamily="34" charset="0"/>
                <a:cs typeface="Arial" panose="020B0604020202020204" pitchFamily="34" charset="0"/>
              </a:rPr>
              <a:t>is </a:t>
            </a:r>
            <a:r>
              <a:rPr lang="en-US" sz="1200" b="1" dirty="0">
                <a:solidFill>
                  <a:srgbClr val="00B050"/>
                </a:solidFill>
                <a:latin typeface="Arial" panose="020B0604020202020204" pitchFamily="34" charset="0"/>
                <a:ea typeface="Calibri" panose="020F0502020204030204" pitchFamily="34" charset="0"/>
                <a:cs typeface="Arial" panose="020B0604020202020204" pitchFamily="34" charset="0"/>
              </a:rPr>
              <a:t>13.92 million</a:t>
            </a:r>
            <a:r>
              <a:rPr lang="en-US" sz="1200" dirty="0">
                <a:latin typeface="Arial" panose="020B0604020202020204" pitchFamily="34" charset="0"/>
                <a:ea typeface="Calibri" panose="020F0502020204030204" pitchFamily="34" charset="0"/>
                <a:cs typeface="Arial" panose="020B0604020202020204" pitchFamily="34" charset="0"/>
              </a:rPr>
              <a:t>. The chart further breaks down these discharges by different payer types and healthcare programs.</a:t>
            </a:r>
          </a:p>
          <a:p>
            <a:r>
              <a:rPr lang="en-US" sz="1400" b="1" dirty="0">
                <a:solidFill>
                  <a:srgbClr val="0070C0"/>
                </a:solidFill>
                <a:latin typeface="Arial" panose="020B0604020202020204" pitchFamily="34" charset="0"/>
                <a:ea typeface="Calibri" panose="020F0502020204030204" pitchFamily="34" charset="0"/>
                <a:cs typeface="Arial" panose="020B0604020202020204" pitchFamily="34" charset="0"/>
              </a:rPr>
              <a:t>Implication: </a:t>
            </a:r>
          </a:p>
          <a:p>
            <a:pPr algn="l">
              <a:buClrTx/>
              <a:buSzTx/>
              <a:buFontTx/>
            </a:pPr>
            <a:r>
              <a:rPr lang="en-US" sz="1200" dirty="0">
                <a:latin typeface="Arial" panose="020B0604020202020204" pitchFamily="34" charset="0"/>
                <a:ea typeface="Calibri" panose="020F0502020204030204" pitchFamily="34" charset="0"/>
                <a:cs typeface="Arial" panose="020B0604020202020204" pitchFamily="34" charset="0"/>
              </a:rPr>
              <a:t>Understanding total discharges helps healthcare providers and administrators in planning and allocating resources, such as staffing, hospital beds, and medical supplies, to meet patient needs efficiently</a:t>
            </a:r>
            <a:r>
              <a:rPr lang="en-US" sz="1400" dirty="0">
                <a:latin typeface="Arial" panose="020B0604020202020204" pitchFamily="34" charset="0"/>
                <a:ea typeface="Calibri" panose="020F0502020204030204" pitchFamily="34" charset="0"/>
                <a:cs typeface="Arial" panose="020B0604020202020204" pitchFamily="34" charset="0"/>
              </a:rPr>
              <a:t>.</a:t>
            </a:r>
          </a:p>
        </p:txBody>
      </p:sp>
      <p:graphicFrame>
        <p:nvGraphicFramePr>
          <p:cNvPr id="7" name="Chart 6"/>
          <p:cNvGraphicFramePr/>
          <p:nvPr/>
        </p:nvGraphicFramePr>
        <p:xfrm>
          <a:off x="6477635" y="986155"/>
          <a:ext cx="5409565" cy="26670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313690" y="3855720"/>
            <a:ext cx="5304155" cy="284988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2"/>
          </a:lnRef>
          <a:fillRef idx="1">
            <a:schemeClr val="lt1"/>
          </a:fillRef>
          <a:effectRef idx="0">
            <a:schemeClr val="accent2"/>
          </a:effectRef>
          <a:fontRef idx="minor">
            <a:schemeClr val="dk1"/>
          </a:fontRef>
        </p:style>
        <p:txBody>
          <a:bodyPr wrap="square">
            <a:noAutofit/>
          </a:bodyPr>
          <a:lstStyle/>
          <a:p>
            <a:pPr marL="342900" indent="-342900" algn="ctr">
              <a:buFont typeface="+mj-lt"/>
              <a:buAutoNum type="arabicPeriod" startAt="2"/>
            </a:pPr>
            <a:r>
              <a:rPr lang="en-US" u="sng" dirty="0">
                <a:solidFill>
                  <a:schemeClr val="accent1">
                    <a:lumMod val="75000"/>
                  </a:schemeClr>
                </a:solidFill>
                <a:latin typeface="Bauhaus 93" panose="04030905020B02020C02" pitchFamily="82" charset="0"/>
                <a:cs typeface="Arial" panose="020B0604020202020204" pitchFamily="34" charset="0"/>
              </a:rPr>
              <a:t>TOTAL PATIENT DAYS:</a:t>
            </a:r>
          </a:p>
          <a:p>
            <a:r>
              <a:rPr lang="en-US" sz="14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r>
              <a:rPr lang="en-US" sz="1400" b="1" dirty="0">
                <a:solidFill>
                  <a:srgbClr val="0070C0"/>
                </a:solidFill>
                <a:latin typeface="Arial" panose="020B0604020202020204" pitchFamily="34" charset="0"/>
                <a:cs typeface="Arial" panose="020B0604020202020204" pitchFamily="34" charset="0"/>
              </a:rPr>
              <a:t>:</a:t>
            </a:r>
            <a:r>
              <a:rPr lang="en-US" sz="16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This metric represents the aggregate number of days that all patients have spent in a hospital during a specific period.</a:t>
            </a:r>
            <a:endParaRPr lang="en-US" sz="1200" dirty="0"/>
          </a:p>
          <a:p>
            <a:r>
              <a:rPr lang="en-US" sz="1400" b="1" dirty="0">
                <a:solidFill>
                  <a:srgbClr val="0070C0"/>
                </a:solidFill>
                <a:latin typeface="Arial" panose="020B0604020202020204" pitchFamily="34" charset="0"/>
                <a:cs typeface="Arial" panose="020B0604020202020204" pitchFamily="34" charset="0"/>
              </a:rPr>
              <a:t>Implication :</a:t>
            </a:r>
            <a:endParaRPr lang="en-US" sz="1400" dirty="0">
              <a:solidFill>
                <a:srgbClr val="0070C0"/>
              </a:solidFill>
            </a:endParaRPr>
          </a:p>
          <a:p>
            <a:r>
              <a:rPr lang="en-US" sz="1200" dirty="0">
                <a:latin typeface="Arial" panose="020B0604020202020204" pitchFamily="34" charset="0"/>
                <a:cs typeface="Arial" panose="020B0604020202020204" pitchFamily="34" charset="0"/>
              </a:rPr>
              <a:t>Total patient days provide a clear picture of the hospital's workload. A higher number indicates that the hospital is consistently busy, reflecting both the volume of patients and the length of their stays. </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5"/>
          <a:stretch>
            <a:fillRect/>
          </a:stretch>
        </p:blipFill>
        <p:spPr>
          <a:xfrm>
            <a:off x="1752600" y="5490845"/>
            <a:ext cx="2353945" cy="1086485"/>
          </a:xfrm>
          <a:prstGeom prst="rect">
            <a:avLst/>
          </a:prstGeom>
          <a:ln>
            <a:noFill/>
          </a:ln>
          <a:effectLst>
            <a:outerShdw blurRad="190500" algn="tl" rotWithShape="0">
              <a:srgbClr val="000000">
                <a:alpha val="70000"/>
              </a:srgbClr>
            </a:outerShdw>
          </a:effectLst>
        </p:spPr>
      </p:pic>
      <p:sp>
        <p:nvSpPr>
          <p:cNvPr id="6" name="TextBox 5"/>
          <p:cNvSpPr txBox="1"/>
          <p:nvPr/>
        </p:nvSpPr>
        <p:spPr>
          <a:xfrm>
            <a:off x="6096000" y="3869690"/>
            <a:ext cx="5843270" cy="283718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2"/>
          </a:lnRef>
          <a:fillRef idx="1">
            <a:schemeClr val="lt1"/>
          </a:fillRef>
          <a:effectRef idx="0">
            <a:schemeClr val="accent2"/>
          </a:effectRef>
          <a:fontRef idx="minor">
            <a:schemeClr val="dk1"/>
          </a:fontRef>
        </p:style>
        <p:txBody>
          <a:bodyPr wrap="square">
            <a:noAutofit/>
          </a:bodyPr>
          <a:lstStyle/>
          <a:p>
            <a:pPr marL="342900" indent="-342900" algn="ctr">
              <a:buFont typeface="+mj-lt"/>
              <a:buAutoNum type="arabicPeriod" startAt="3"/>
            </a:pPr>
            <a:r>
              <a:rPr lang="en-IN" altLang="en-US" u="sng" dirty="0">
                <a:solidFill>
                  <a:schemeClr val="accent1">
                    <a:lumMod val="75000"/>
                  </a:schemeClr>
                </a:solidFill>
                <a:latin typeface="Bauhaus 93" panose="04030905020B02020C02" pitchFamily="82" charset="0"/>
                <a:cs typeface="Arial" panose="020B0604020202020204" pitchFamily="34" charset="0"/>
                <a:sym typeface="+mn-ea"/>
              </a:rPr>
              <a:t>NET</a:t>
            </a:r>
            <a:r>
              <a:rPr lang="en-US" u="sng" dirty="0">
                <a:solidFill>
                  <a:schemeClr val="accent1">
                    <a:lumMod val="75000"/>
                  </a:schemeClr>
                </a:solidFill>
                <a:latin typeface="Bauhaus 93" panose="04030905020B02020C02" pitchFamily="82" charset="0"/>
                <a:cs typeface="Arial" panose="020B0604020202020204" pitchFamily="34" charset="0"/>
                <a:sym typeface="+mn-ea"/>
              </a:rPr>
              <a:t> PATIENT </a:t>
            </a:r>
            <a:r>
              <a:rPr lang="en-IN" altLang="en-US" u="sng" dirty="0">
                <a:solidFill>
                  <a:schemeClr val="accent1">
                    <a:lumMod val="75000"/>
                  </a:schemeClr>
                </a:solidFill>
                <a:latin typeface="Bauhaus 93" panose="04030905020B02020C02" pitchFamily="82" charset="0"/>
                <a:cs typeface="Arial" panose="020B0604020202020204" pitchFamily="34" charset="0"/>
                <a:sym typeface="+mn-ea"/>
              </a:rPr>
              <a:t>REVENUE</a:t>
            </a:r>
            <a:r>
              <a:rPr lang="en-US" u="sng" dirty="0">
                <a:solidFill>
                  <a:schemeClr val="accent1">
                    <a:lumMod val="75000"/>
                  </a:schemeClr>
                </a:solidFill>
                <a:latin typeface="Bauhaus 93" panose="04030905020B02020C02" pitchFamily="82" charset="0"/>
                <a:cs typeface="Arial" panose="020B0604020202020204" pitchFamily="34" charset="0"/>
                <a:sym typeface="+mn-ea"/>
              </a:rPr>
              <a:t>:</a:t>
            </a:r>
          </a:p>
          <a:p>
            <a:pPr indent="0">
              <a:buFont typeface="+mj-lt"/>
              <a:buNone/>
            </a:pPr>
            <a:r>
              <a:rPr lang="en-US" sz="1400" b="1" dirty="0">
                <a:solidFill>
                  <a:srgbClr val="0070C0"/>
                </a:solidFill>
                <a:latin typeface="Arial" panose="020B0604020202020204" pitchFamily="34" charset="0"/>
                <a:ea typeface="Calibri" panose="020F0502020204030204" pitchFamily="34" charset="0"/>
                <a:cs typeface="Arial" panose="020B0604020202020204" pitchFamily="34" charset="0"/>
              </a:rPr>
              <a:t>Observations </a:t>
            </a:r>
            <a:r>
              <a:rPr lang="en-IN" altLang="en-US" sz="1400" b="1" dirty="0">
                <a:solidFill>
                  <a:srgbClr val="0070C0"/>
                </a:solidFill>
                <a:latin typeface="Arial" panose="020B0604020202020204" pitchFamily="34" charset="0"/>
                <a:cs typeface="Arial" panose="020B0604020202020204" pitchFamily="34" charset="0"/>
                <a:sym typeface="+mn-ea"/>
              </a:rPr>
              <a:t>:</a:t>
            </a:r>
            <a:r>
              <a:rPr lang="en-IN" altLang="en-US" sz="1100" dirty="0">
                <a:latin typeface="Arial" panose="020B0604020202020204" pitchFamily="34" charset="0"/>
                <a:cs typeface="Arial" panose="020B0604020202020204" pitchFamily="34" charset="0"/>
                <a:sym typeface="+mn-ea"/>
              </a:rPr>
              <a:t> </a:t>
            </a:r>
          </a:p>
          <a:p>
            <a:pPr indent="0">
              <a:buFont typeface="+mj-lt"/>
              <a:buNone/>
            </a:pPr>
            <a:r>
              <a:rPr lang="en-IN" altLang="en-US" sz="1200" dirty="0">
                <a:latin typeface="Arial" panose="020B0604020202020204" pitchFamily="34" charset="0"/>
                <a:cs typeface="Arial" panose="020B0604020202020204" pitchFamily="34" charset="0"/>
                <a:sym typeface="+mn-ea"/>
              </a:rPr>
              <a:t>Net Patient Revenue (NPR) is the total revenue of healthcare facility generates from providing patient care services, after deducting discounts, allowances, and adjustments. </a:t>
            </a:r>
          </a:p>
          <a:p>
            <a:pPr indent="0">
              <a:buFont typeface="+mj-lt"/>
              <a:buNone/>
            </a:pPr>
            <a:r>
              <a:rPr lang="en-IN" altLang="en-US" sz="1400" b="1" dirty="0">
                <a:solidFill>
                  <a:srgbClr val="0070C0"/>
                </a:solidFill>
                <a:latin typeface="Arial" panose="020B0604020202020204" pitchFamily="34" charset="0"/>
                <a:cs typeface="Arial" panose="020B0604020202020204" pitchFamily="34" charset="0"/>
                <a:sym typeface="+mn-ea"/>
              </a:rPr>
              <a:t>Implication:</a:t>
            </a:r>
            <a:r>
              <a:rPr lang="en-IN" altLang="en-US" sz="1200" b="1" dirty="0">
                <a:latin typeface="Arial" panose="020B0604020202020204" pitchFamily="34" charset="0"/>
                <a:cs typeface="Arial" panose="020B0604020202020204" pitchFamily="34" charset="0"/>
                <a:sym typeface="+mn-ea"/>
              </a:rPr>
              <a:t> </a:t>
            </a:r>
          </a:p>
          <a:p>
            <a:pPr indent="0">
              <a:buFont typeface="+mj-lt"/>
              <a:buNone/>
            </a:pPr>
            <a:r>
              <a:rPr lang="en-IN" altLang="en-US" sz="1200" dirty="0">
                <a:latin typeface="Arial" panose="020B0604020202020204" pitchFamily="34" charset="0"/>
                <a:cs typeface="Arial" panose="020B0604020202020204" pitchFamily="34" charset="0"/>
                <a:sym typeface="+mn-ea"/>
              </a:rPr>
              <a:t>Understanding NPR is vital for effective budgeting and financial planning. </a:t>
            </a:r>
          </a:p>
          <a:p>
            <a:pPr indent="0">
              <a:buFont typeface="+mj-lt"/>
              <a:buNone/>
            </a:pPr>
            <a:endParaRPr lang="en-IN" sz="1200" dirty="0">
              <a:latin typeface="Arial" panose="020B0604020202020204" pitchFamily="34" charset="0"/>
              <a:cs typeface="Arial" panose="020B0604020202020204" pitchFamily="34" charset="0"/>
              <a:sym typeface="+mn-ea"/>
            </a:endParaRPr>
          </a:p>
          <a:p>
            <a:pPr indent="0">
              <a:buFont typeface="+mj-lt"/>
              <a:buNone/>
            </a:pPr>
            <a:endParaRPr lang="en-IN" sz="1200" dirty="0">
              <a:latin typeface="Arial" panose="020B0604020202020204" pitchFamily="34" charset="0"/>
              <a:cs typeface="Arial" panose="020B0604020202020204" pitchFamily="34" charset="0"/>
              <a:sym typeface="+mn-ea"/>
            </a:endParaRPr>
          </a:p>
          <a:p>
            <a:pPr indent="0">
              <a:buFont typeface="+mj-lt"/>
              <a:buNone/>
            </a:pPr>
            <a:endParaRPr lang="en-IN" sz="1200" dirty="0">
              <a:latin typeface="Arial" panose="020B0604020202020204" pitchFamily="34" charset="0"/>
              <a:cs typeface="Arial" panose="020B0604020202020204" pitchFamily="34" charset="0"/>
              <a:sym typeface="+mn-ea"/>
            </a:endParaRPr>
          </a:p>
          <a:p>
            <a:pPr indent="0">
              <a:buFont typeface="+mj-lt"/>
              <a:buNone/>
            </a:pPr>
            <a:endParaRPr lang="en-IN" sz="1200" dirty="0">
              <a:latin typeface="Arial" panose="020B0604020202020204" pitchFamily="34" charset="0"/>
              <a:cs typeface="Arial" panose="020B0604020202020204" pitchFamily="34" charset="0"/>
              <a:sym typeface="+mn-ea"/>
            </a:endParaRPr>
          </a:p>
          <a:p>
            <a:pPr indent="0">
              <a:buFont typeface="+mj-lt"/>
              <a:buNone/>
            </a:pPr>
            <a:endParaRPr lang="en-IN" sz="1200" dirty="0">
              <a:latin typeface="Arial" panose="020B0604020202020204" pitchFamily="34" charset="0"/>
              <a:cs typeface="Arial" panose="020B0604020202020204" pitchFamily="34" charset="0"/>
              <a:sym typeface="+mn-ea"/>
            </a:endParaRPr>
          </a:p>
          <a:p>
            <a:pPr indent="0">
              <a:buFont typeface="+mj-lt"/>
              <a:buNone/>
            </a:pPr>
            <a:endParaRPr lang="en-IN" sz="1200" dirty="0"/>
          </a:p>
        </p:txBody>
      </p:sp>
      <p:pic>
        <p:nvPicPr>
          <p:cNvPr id="10" name="Picture 9"/>
          <p:cNvPicPr>
            <a:picLocks noChangeAspect="1"/>
          </p:cNvPicPr>
          <p:nvPr/>
        </p:nvPicPr>
        <p:blipFill>
          <a:blip r:embed="rId6"/>
          <a:srcRect l="903" r="-883" b="4191"/>
          <a:stretch>
            <a:fillRect/>
          </a:stretch>
        </p:blipFill>
        <p:spPr>
          <a:xfrm>
            <a:off x="8001000" y="5562600"/>
            <a:ext cx="2019300" cy="991870"/>
          </a:xfrm>
          <a:prstGeom prst="rect">
            <a:avLst/>
          </a:prstGeom>
          <a:ln>
            <a:noFill/>
          </a:ln>
          <a:effectLst>
            <a:outerShdw blurRad="190500" algn="tl" rotWithShape="0">
              <a:srgbClr val="000000">
                <a:alpha val="70000"/>
              </a:srgbClr>
            </a:outerShdw>
          </a:effectLst>
        </p:spPr>
      </p:pic>
      <p:cxnSp>
        <p:nvCxnSpPr>
          <p:cNvPr id="12" name="Straight Arrow Connector 11"/>
          <p:cNvCxnSpPr/>
          <p:nvPr/>
        </p:nvCxnSpPr>
        <p:spPr>
          <a:xfrm>
            <a:off x="5791200" y="2286000"/>
            <a:ext cx="373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13" name="Text Box 5"/>
          <p:cNvSpPr txBox="1"/>
          <p:nvPr/>
        </p:nvSpPr>
        <p:spPr>
          <a:xfrm>
            <a:off x="231775" y="234950"/>
            <a:ext cx="6705600" cy="28448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2"/>
          </a:lnRef>
          <a:fillRef idx="1">
            <a:schemeClr val="lt1"/>
          </a:fillRef>
          <a:effectRef idx="0">
            <a:schemeClr val="accent2"/>
          </a:effectRef>
          <a:fontRef idx="minor">
            <a:schemeClr val="dk1"/>
          </a:fontRef>
        </p:style>
        <p:txBody>
          <a:bodyPr wrap="square" rtlCol="0" anchor="t">
            <a:noAutofit/>
          </a:bodyPr>
          <a:lstStyle/>
          <a:p>
            <a:pPr marL="342900" indent="-342900" algn="ctr">
              <a:buFont typeface="+mj-lt"/>
              <a:buAutoNum type="arabicPeriod" startAt="4"/>
            </a:pPr>
            <a:r>
              <a:rPr lang="en-IN" altLang="en-US" u="sng" dirty="0">
                <a:solidFill>
                  <a:schemeClr val="accent1">
                    <a:lumMod val="75000"/>
                  </a:schemeClr>
                </a:solidFill>
                <a:latin typeface="Bauhaus 93" panose="04030905020B02020C02" pitchFamily="82" charset="0"/>
                <a:cs typeface="Arial" panose="020B0604020202020204" pitchFamily="34" charset="0"/>
                <a:sym typeface="+mn-ea"/>
              </a:rPr>
              <a:t>REVENUE TREND:</a:t>
            </a:r>
          </a:p>
          <a:p>
            <a:pPr indent="0">
              <a:buFont typeface="+mj-lt"/>
              <a:buNone/>
            </a:pPr>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sym typeface="+mn-ea"/>
              </a:rPr>
              <a:t>Observations</a:t>
            </a:r>
            <a:r>
              <a:rPr lang="en-IN" altLang="en-US" sz="1600" b="1" dirty="0">
                <a:solidFill>
                  <a:srgbClr val="0070C0"/>
                </a:solidFill>
                <a:latin typeface="Arial" panose="020B0604020202020204" pitchFamily="34" charset="0"/>
                <a:cs typeface="Arial" panose="020B0604020202020204" pitchFamily="34" charset="0"/>
                <a:sym typeface="+mn-ea"/>
              </a:rPr>
              <a:t>:</a:t>
            </a:r>
          </a:p>
          <a:p>
            <a:pPr indent="0">
              <a:buFont typeface="+mj-lt"/>
              <a:buNone/>
            </a:pPr>
            <a:r>
              <a:rPr lang="en-IN" altLang="en-US" sz="1400" dirty="0">
                <a:latin typeface="Arial" panose="020B0604020202020204" pitchFamily="34" charset="0"/>
                <a:cs typeface="Arial" panose="020B0604020202020204" pitchFamily="34" charset="0"/>
                <a:sym typeface="+mn-ea"/>
              </a:rPr>
              <a:t>A revenue trend refers to the pattern or direction in which organization's revenue is moving over a specific period of time,it involves analyzing how a organization’s revenue changes from year to year.</a:t>
            </a:r>
          </a:p>
          <a:p>
            <a:pPr indent="0">
              <a:buFont typeface="+mj-lt"/>
              <a:buNone/>
            </a:pPr>
            <a:r>
              <a:rPr lang="en-IN" altLang="en-US" sz="1600" b="1" dirty="0">
                <a:solidFill>
                  <a:srgbClr val="0070C0"/>
                </a:solidFill>
                <a:latin typeface="Arial" panose="020B0604020202020204" pitchFamily="34" charset="0"/>
                <a:cs typeface="Arial" panose="020B0604020202020204" pitchFamily="34" charset="0"/>
                <a:sym typeface="+mn-ea"/>
              </a:rPr>
              <a:t>Implication:</a:t>
            </a:r>
          </a:p>
          <a:p>
            <a:pPr indent="0">
              <a:buFont typeface="+mj-lt"/>
              <a:buNone/>
            </a:pPr>
            <a:r>
              <a:rPr lang="en-IN" altLang="en-US" b="1" dirty="0">
                <a:latin typeface="Arial" panose="020B0604020202020204" pitchFamily="34" charset="0"/>
                <a:cs typeface="Arial" panose="020B0604020202020204" pitchFamily="34" charset="0"/>
                <a:sym typeface="+mn-ea"/>
              </a:rPr>
              <a:t> </a:t>
            </a:r>
            <a:r>
              <a:rPr lang="en-IN" altLang="en-US" sz="1400" dirty="0">
                <a:latin typeface="Arial" panose="020B0604020202020204" pitchFamily="34" charset="0"/>
                <a:cs typeface="Arial" panose="020B0604020202020204" pitchFamily="34" charset="0"/>
                <a:sym typeface="+mn-ea"/>
              </a:rPr>
              <a:t>The chart indicates overall revenue growth, as shown by the upward trendline, but also highlights a significant recent drop in revenue. This suggests the need for immediate action to address potential issues.</a:t>
            </a:r>
          </a:p>
        </p:txBody>
      </p:sp>
      <p:pic>
        <p:nvPicPr>
          <p:cNvPr id="14" name="Picture 13"/>
          <p:cNvPicPr>
            <a:picLocks noChangeAspect="1"/>
          </p:cNvPicPr>
          <p:nvPr/>
        </p:nvPicPr>
        <p:blipFill>
          <a:blip r:embed="rId4"/>
          <a:stretch>
            <a:fillRect/>
          </a:stretch>
        </p:blipFill>
        <p:spPr>
          <a:xfrm>
            <a:off x="7564120" y="400685"/>
            <a:ext cx="4347845" cy="2729865"/>
          </a:xfrm>
          <a:prstGeom prst="rect">
            <a:avLst/>
          </a:prstGeom>
        </p:spPr>
      </p:pic>
      <p:sp>
        <p:nvSpPr>
          <p:cNvPr id="15" name="Text Box 4"/>
          <p:cNvSpPr txBox="1"/>
          <p:nvPr/>
        </p:nvSpPr>
        <p:spPr>
          <a:xfrm>
            <a:off x="4648200" y="3352800"/>
            <a:ext cx="7391400" cy="336486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a:noAutofit/>
          </a:bodyPr>
          <a:lstStyle/>
          <a:p>
            <a:pPr marL="342900" indent="-342900" algn="ctr">
              <a:spcAft>
                <a:spcPct val="60000"/>
              </a:spcAft>
              <a:buFont typeface="+mj-lt"/>
              <a:buAutoNum type="arabicPeriod" startAt="5"/>
            </a:pPr>
            <a:r>
              <a:rPr lang="en-IN" altLang="en-US" u="sng" dirty="0">
                <a:solidFill>
                  <a:schemeClr val="accent1">
                    <a:lumMod val="75000"/>
                  </a:schemeClr>
                </a:solidFill>
                <a:latin typeface="Bauhaus 93" panose="04030905020B02020C02" pitchFamily="82" charset="0"/>
                <a:cs typeface="Arial" panose="020B0604020202020204" pitchFamily="34" charset="0"/>
                <a:sym typeface="+mn-ea"/>
              </a:rPr>
              <a:t>STATE WISE NO. OF HOSPITAL REVENUE</a:t>
            </a:r>
            <a:endParaRPr lang="en-IN" u="sng" dirty="0">
              <a:solidFill>
                <a:schemeClr val="accent1">
                  <a:lumMod val="75000"/>
                </a:schemeClr>
              </a:solidFill>
              <a:latin typeface="Bauhaus 93" panose="04030905020B02020C02" pitchFamily="82" charset="0"/>
              <a:cs typeface="Arial" panose="020B0604020202020204" pitchFamily="34" charset="0"/>
            </a:endParaRPr>
          </a:p>
          <a:p>
            <a:pPr>
              <a:spcAft>
                <a:spcPct val="60000"/>
              </a:spcAft>
            </a:pPr>
            <a:r>
              <a:rPr lang="en-US" sz="1600" b="1" dirty="0">
                <a:solidFill>
                  <a:srgbClr val="0070C0"/>
                </a:solidFill>
                <a:latin typeface="Arial" panose="020B0604020202020204" pitchFamily="34" charset="0"/>
                <a:ea typeface="Calibri" panose="020F0502020204030204" pitchFamily="34" charset="0"/>
                <a:cs typeface="Arial" panose="020B0604020202020204" pitchFamily="34" charset="0"/>
                <a:sym typeface="+mn-ea"/>
              </a:rPr>
              <a:t>Observations</a:t>
            </a:r>
            <a:r>
              <a:rPr lang="en-IN" altLang="en-US" sz="1600" b="1" dirty="0">
                <a:solidFill>
                  <a:srgbClr val="0070C0"/>
                </a:solidFill>
                <a:latin typeface="Arial" panose="020B0604020202020204" pitchFamily="34" charset="0"/>
                <a:cs typeface="Arial" panose="020B0604020202020204" pitchFamily="34" charset="0"/>
                <a:sym typeface="+mn-ea"/>
              </a:rPr>
              <a:t> </a:t>
            </a:r>
            <a:r>
              <a:rPr sz="1600" b="1" dirty="0">
                <a:latin typeface="Arial" panose="020B0604020202020204" pitchFamily="34" charset="0"/>
                <a:cs typeface="Arial" panose="020B0604020202020204" pitchFamily="34" charset="0"/>
              </a:rPr>
              <a:t>:</a:t>
            </a:r>
            <a:r>
              <a:rPr lang="en-IN" sz="1600" b="1"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The table shows data on the</a:t>
            </a:r>
            <a:r>
              <a:rPr lang="en-IN" sz="1400" dirty="0">
                <a:latin typeface="Arial" panose="020B0604020202020204" pitchFamily="34" charset="0"/>
                <a:cs typeface="Arial" panose="020B0604020202020204" pitchFamily="34" charset="0"/>
              </a:rPr>
              <a:t> state wise</a:t>
            </a:r>
            <a:r>
              <a:rPr sz="1400" dirty="0">
                <a:latin typeface="Arial" panose="020B0604020202020204" pitchFamily="34" charset="0"/>
                <a:cs typeface="Arial" panose="020B0604020202020204" pitchFamily="34" charset="0"/>
              </a:rPr>
              <a:t> number of hospitals and corresponding revenue for different counties.</a:t>
            </a:r>
          </a:p>
          <a:p>
            <a:pPr>
              <a:spcAft>
                <a:spcPct val="60000"/>
              </a:spcAft>
            </a:pPr>
            <a:r>
              <a:rPr sz="1400" b="1" dirty="0">
                <a:solidFill>
                  <a:schemeClr val="accent3">
                    <a:lumMod val="50000"/>
                  </a:schemeClr>
                </a:solidFill>
                <a:latin typeface="Arial" panose="020B0604020202020204" pitchFamily="34" charset="0"/>
                <a:cs typeface="Arial" panose="020B0604020202020204" pitchFamily="34" charset="0"/>
              </a:rPr>
              <a:t>Counties</a:t>
            </a:r>
            <a:r>
              <a:rPr sz="1400" dirty="0">
                <a:latin typeface="Arial" panose="020B0604020202020204" pitchFamily="34" charset="0"/>
                <a:cs typeface="Arial" panose="020B0604020202020204" pitchFamily="34" charset="0"/>
              </a:rPr>
              <a:t>: There are eight counties listed, each with a different number of hospitals.</a:t>
            </a:r>
          </a:p>
          <a:p>
            <a:pPr>
              <a:spcAft>
                <a:spcPct val="60000"/>
              </a:spcAft>
            </a:pPr>
            <a:r>
              <a:rPr sz="1400" b="1" dirty="0">
                <a:solidFill>
                  <a:schemeClr val="accent3">
                    <a:lumMod val="50000"/>
                  </a:schemeClr>
                </a:solidFill>
                <a:latin typeface="Arial" panose="020B0604020202020204" pitchFamily="34" charset="0"/>
                <a:cs typeface="Arial" panose="020B0604020202020204" pitchFamily="34" charset="0"/>
              </a:rPr>
              <a:t>No. of Hospitals</a:t>
            </a:r>
            <a:r>
              <a:rPr sz="1400" dirty="0">
                <a:latin typeface="Arial" panose="020B0604020202020204" pitchFamily="34" charset="0"/>
                <a:cs typeface="Arial" panose="020B0604020202020204" pitchFamily="34" charset="0"/>
              </a:rPr>
              <a:t>: Most counties have 15 hospitals, except Orange (14) and Sonoma (9).</a:t>
            </a:r>
          </a:p>
          <a:p>
            <a:pPr>
              <a:spcAft>
                <a:spcPct val="60000"/>
              </a:spcAft>
            </a:pPr>
            <a:r>
              <a:rPr sz="1400" b="1" dirty="0">
                <a:solidFill>
                  <a:schemeClr val="accent3">
                    <a:lumMod val="50000"/>
                  </a:schemeClr>
                </a:solidFill>
                <a:latin typeface="Arial" panose="020B0604020202020204" pitchFamily="34" charset="0"/>
                <a:cs typeface="Arial" panose="020B0604020202020204" pitchFamily="34" charset="0"/>
              </a:rPr>
              <a:t>Revenue</a:t>
            </a:r>
            <a:r>
              <a:rPr sz="1400" b="1" dirty="0">
                <a:solidFill>
                  <a:srgbClr val="FFC000"/>
                </a:solidFill>
                <a:latin typeface="Arial" panose="020B0604020202020204" pitchFamily="34" charset="0"/>
                <a:cs typeface="Arial" panose="020B0604020202020204" pitchFamily="34" charset="0"/>
              </a:rPr>
              <a:t>:</a:t>
            </a:r>
            <a:r>
              <a:rPr sz="1400" dirty="0">
                <a:latin typeface="Arial" panose="020B0604020202020204" pitchFamily="34" charset="0"/>
                <a:cs typeface="Arial" panose="020B0604020202020204" pitchFamily="34" charset="0"/>
              </a:rPr>
              <a:t> The revenue generated by each county’s hospitals is listed, ranging from 156.4M (Sonoma) to 1093.02M (Fresno).</a:t>
            </a:r>
          </a:p>
          <a:p>
            <a:pPr>
              <a:spcAft>
                <a:spcPct val="60000"/>
              </a:spcAft>
            </a:pPr>
            <a:r>
              <a:rPr sz="1400" b="1" dirty="0">
                <a:solidFill>
                  <a:schemeClr val="accent3">
                    <a:lumMod val="50000"/>
                  </a:schemeClr>
                </a:solidFill>
                <a:latin typeface="Arial" panose="020B0604020202020204" pitchFamily="34" charset="0"/>
                <a:cs typeface="Arial" panose="020B0604020202020204" pitchFamily="34" charset="0"/>
              </a:rPr>
              <a:t>Total</a:t>
            </a:r>
            <a:r>
              <a:rPr sz="1400" b="1" dirty="0">
                <a:solidFill>
                  <a:srgbClr val="FFC000"/>
                </a:solidFill>
                <a:latin typeface="Arial" panose="020B0604020202020204" pitchFamily="34" charset="0"/>
                <a:cs typeface="Arial" panose="020B0604020202020204" pitchFamily="34" charset="0"/>
              </a:rPr>
              <a:t>:</a:t>
            </a:r>
            <a:r>
              <a:rPr sz="1400" dirty="0">
                <a:latin typeface="Arial" panose="020B0604020202020204" pitchFamily="34" charset="0"/>
                <a:cs typeface="Arial" panose="020B0604020202020204" pitchFamily="34" charset="0"/>
              </a:rPr>
              <a:t> The total number of hospitals is 113, with a combined revenue of 5427.03M.</a:t>
            </a:r>
          </a:p>
          <a:p>
            <a:pPr>
              <a:spcAft>
                <a:spcPct val="60000"/>
              </a:spcAft>
            </a:pPr>
            <a:r>
              <a:rPr lang="en-IN" sz="1600" b="1" dirty="0">
                <a:solidFill>
                  <a:schemeClr val="accent1"/>
                </a:solidFill>
                <a:latin typeface="Arial" panose="020B0604020202020204" pitchFamily="34" charset="0"/>
                <a:cs typeface="Arial" panose="020B0604020202020204" pitchFamily="34" charset="0"/>
              </a:rPr>
              <a:t>Implication:</a:t>
            </a:r>
            <a:r>
              <a:rPr lang="en-IN" sz="1600" dirty="0">
                <a:solidFill>
                  <a:schemeClr val="accent1"/>
                </a:solidFill>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Counties with high revenues might be models for best practices, while those with lower revenues could benefit from targeted investments or operational improvements.</a:t>
            </a:r>
          </a:p>
        </p:txBody>
      </p:sp>
      <p:pic>
        <p:nvPicPr>
          <p:cNvPr id="16" name="Picture 15"/>
          <p:cNvPicPr>
            <a:picLocks noChangeAspect="1"/>
          </p:cNvPicPr>
          <p:nvPr/>
        </p:nvPicPr>
        <p:blipFill>
          <a:blip r:embed="rId5"/>
          <a:stretch>
            <a:fillRect/>
          </a:stretch>
        </p:blipFill>
        <p:spPr>
          <a:xfrm>
            <a:off x="228600" y="3692884"/>
            <a:ext cx="4267200" cy="29578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otalTime>11</TotalTime>
  <Words>2529</Words>
  <Application>Microsoft Office PowerPoint</Application>
  <PresentationFormat>Widescreen</PresentationFormat>
  <Paragraphs>248</Paragraphs>
  <Slides>24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Algerian</vt:lpstr>
      <vt:lpstr>Arial</vt:lpstr>
      <vt:lpstr>Arial Rounded MT Bold</vt:lpstr>
      <vt:lpstr>Bauhaus 93</vt:lpstr>
      <vt:lpstr>Calibri</vt:lpstr>
      <vt:lpstr>Franklin Gothic Medium</vt:lpstr>
      <vt:lpstr>Showcard Gothic</vt:lpstr>
      <vt:lpstr>Tw Cen MT</vt:lpstr>
      <vt:lpstr>Wingdings</vt:lpstr>
      <vt:lpstr>Circuit</vt:lpstr>
      <vt:lpstr>HEALTHCARE ANALYSIS</vt:lpstr>
      <vt:lpstr>PROJECT OVERVIEW</vt:lpstr>
      <vt:lpstr>PowerPoint Presentation</vt:lpstr>
      <vt:lpstr>PowerPoint Presentation</vt:lpstr>
      <vt:lpstr>PROJECT ANALYSIS</vt:lpstr>
      <vt:lpstr>Tools used and their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ANALYSIS</dc:title>
  <dc:creator>Tanishka M</dc:creator>
  <cp:lastModifiedBy>Syndicate Infinite</cp:lastModifiedBy>
  <cp:revision>16</cp:revision>
  <dcterms:created xsi:type="dcterms:W3CDTF">2024-08-22T10:05:00Z</dcterms:created>
  <dcterms:modified xsi:type="dcterms:W3CDTF">2024-08-28T08:50:13Z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C7592A7EB61044808DB87586A4E03DAD_12</vt:lpwstr>
  </property>
  <property fmtid="{D5CDD505-2E9C-101B-9397-08002B2CF9AE}" pid="3" name="KSOProductBuildVer">
    <vt:lpwstr>1033-12.2.0.17562</vt:lpwstr>
  </property>
</Properties>
</file>