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51FE2-32EC-4F23-9634-895E05C4380A}" v="2" dt="2023-12-15T15:48:39.0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0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802" y="260784"/>
            <a:ext cx="2737443" cy="707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707" y="1783418"/>
            <a:ext cx="3284220" cy="7366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065" marR="5080" algn="ctr">
              <a:lnSpc>
                <a:spcPts val="1750"/>
              </a:lnSpc>
              <a:spcBef>
                <a:spcPts val="450"/>
              </a:spcBef>
            </a:pPr>
            <a:r>
              <a:rPr sz="1750" b="1" dirty="0">
                <a:latin typeface="Tahoma"/>
                <a:cs typeface="Tahoma"/>
              </a:rPr>
              <a:t>Unveiling</a:t>
            </a:r>
            <a:r>
              <a:rPr sz="1750" b="1" spc="15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the</a:t>
            </a:r>
            <a:r>
              <a:rPr sz="1750" b="1" spc="155" dirty="0">
                <a:latin typeface="Tahoma"/>
                <a:cs typeface="Tahoma"/>
              </a:rPr>
              <a:t> </a:t>
            </a:r>
            <a:r>
              <a:rPr sz="1750" b="1" spc="-10" dirty="0">
                <a:latin typeface="Tahoma"/>
                <a:cs typeface="Tahoma"/>
              </a:rPr>
              <a:t>Imperfections: </a:t>
            </a:r>
            <a:r>
              <a:rPr sz="1750" b="1" spc="105" dirty="0">
                <a:latin typeface="Tahoma"/>
                <a:cs typeface="Tahoma"/>
              </a:rPr>
              <a:t>A</a:t>
            </a:r>
            <a:r>
              <a:rPr sz="1750" b="1" spc="165" dirty="0">
                <a:latin typeface="Tahoma"/>
                <a:cs typeface="Tahoma"/>
              </a:rPr>
              <a:t> </a:t>
            </a:r>
            <a:r>
              <a:rPr sz="1750" b="1" spc="10" dirty="0">
                <a:latin typeface="Tahoma"/>
                <a:cs typeface="Tahoma"/>
              </a:rPr>
              <a:t>Comprehensive</a:t>
            </a:r>
            <a:r>
              <a:rPr sz="1750" b="1" spc="165" dirty="0">
                <a:latin typeface="Tahoma"/>
                <a:cs typeface="Tahoma"/>
              </a:rPr>
              <a:t> </a:t>
            </a:r>
            <a:r>
              <a:rPr sz="1750" b="1" spc="-10" dirty="0">
                <a:latin typeface="Tahoma"/>
                <a:cs typeface="Tahoma"/>
              </a:rPr>
              <a:t>Analysis</a:t>
            </a:r>
            <a:r>
              <a:rPr sz="1750" b="1" spc="50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of</a:t>
            </a:r>
            <a:r>
              <a:rPr sz="1750" b="1" spc="-10" dirty="0">
                <a:latin typeface="Tahoma"/>
                <a:cs typeface="Tahoma"/>
              </a:rPr>
              <a:t> </a:t>
            </a:r>
            <a:r>
              <a:rPr sz="1750" b="1" spc="65" dirty="0">
                <a:latin typeface="Tahoma"/>
                <a:cs typeface="Tahoma"/>
              </a:rPr>
              <a:t>Oops</a:t>
            </a:r>
            <a:r>
              <a:rPr sz="1750" b="1" spc="-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in</a:t>
            </a:r>
            <a:r>
              <a:rPr sz="1750" b="1" spc="-5" dirty="0">
                <a:latin typeface="Tahoma"/>
                <a:cs typeface="Tahoma"/>
              </a:rPr>
              <a:t> </a:t>
            </a:r>
            <a:r>
              <a:rPr sz="1750" b="1" spc="40" dirty="0">
                <a:latin typeface="Tahoma"/>
                <a:cs typeface="Tahoma"/>
              </a:rPr>
              <a:t>Python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31363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3734" y="2937789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30">
                <a:moveTo>
                  <a:pt x="2482989" y="0"/>
                </a:moveTo>
                <a:lnTo>
                  <a:pt x="0" y="0"/>
                </a:lnTo>
                <a:lnTo>
                  <a:pt x="0" y="36525"/>
                </a:lnTo>
                <a:lnTo>
                  <a:pt x="2482989" y="36525"/>
                </a:lnTo>
                <a:lnTo>
                  <a:pt x="2482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060" y="459428"/>
            <a:ext cx="4536152" cy="1226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C0A51-14D8-8182-B9C5-C5FFC0539975}"/>
              </a:ext>
            </a:extLst>
          </p:cNvPr>
          <p:cNvSpPr txBox="1"/>
          <p:nvPr/>
        </p:nvSpPr>
        <p:spPr>
          <a:xfrm>
            <a:off x="4564927" y="2553353"/>
            <a:ext cx="1096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-ASHISH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0645" marR="5080">
              <a:lnSpc>
                <a:spcPts val="1050"/>
              </a:lnSpc>
              <a:spcBef>
                <a:spcPts val="215"/>
              </a:spcBef>
            </a:pP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Welcome</a:t>
            </a:r>
            <a:r>
              <a:rPr sz="950" b="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950" b="0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950" b="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000000"/>
                </a:solidFill>
              </a:rPr>
              <a:t>Unveiling</a:t>
            </a:r>
            <a:r>
              <a:rPr sz="950" spc="100" dirty="0">
                <a:solidFill>
                  <a:srgbClr val="000000"/>
                </a:solidFill>
              </a:rPr>
              <a:t> </a:t>
            </a:r>
            <a:r>
              <a:rPr sz="950" spc="-25" dirty="0">
                <a:solidFill>
                  <a:srgbClr val="000000"/>
                </a:solidFill>
              </a:rPr>
              <a:t>the </a:t>
            </a:r>
            <a:r>
              <a:rPr sz="950" dirty="0">
                <a:solidFill>
                  <a:srgbClr val="000000"/>
                </a:solidFill>
              </a:rPr>
              <a:t>Imperfections</a:t>
            </a:r>
            <a:r>
              <a:rPr sz="950" spc="75" dirty="0">
                <a:solidFill>
                  <a:srgbClr val="000000"/>
                </a:solidFill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presentation,</a:t>
            </a:r>
            <a:r>
              <a:rPr sz="950" b="0" spc="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where</a:t>
            </a:r>
            <a:r>
              <a:rPr sz="950" b="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950" b="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20" dirty="0">
                <a:solidFill>
                  <a:srgbClr val="000000"/>
                </a:solidFill>
                <a:latin typeface="Verdana"/>
                <a:cs typeface="Verdana"/>
              </a:rPr>
              <a:t>will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conduct</a:t>
            </a:r>
            <a:r>
              <a:rPr sz="950" b="0" spc="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2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comprehensive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20" dirty="0">
                <a:solidFill>
                  <a:srgbClr val="000000"/>
                </a:solidFill>
                <a:latin typeface="Verdana"/>
                <a:cs typeface="Verdana"/>
              </a:rPr>
              <a:t>analysis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sz="950" b="0" spc="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i="1" spc="-20" dirty="0">
                <a:solidFill>
                  <a:srgbClr val="000000"/>
                </a:solidFill>
                <a:latin typeface="Verdana"/>
                <a:cs typeface="Verdana"/>
              </a:rPr>
              <a:t>Oops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Python.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Let's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explore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common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mistakes</a:t>
            </a:r>
            <a:r>
              <a:rPr sz="950" b="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950" b="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how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950" b="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avoid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them.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576" y="417608"/>
            <a:ext cx="11131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Tahoma"/>
                <a:cs typeface="Tahoma"/>
              </a:rPr>
              <a:t>Introduction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19970"/>
            <a:ext cx="183133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45" dirty="0">
                <a:latin typeface="Tahoma"/>
                <a:cs typeface="Tahoma"/>
              </a:rPr>
              <a:t>Understanding</a:t>
            </a:r>
            <a:r>
              <a:rPr sz="1300" b="1" spc="-10" dirty="0">
                <a:latin typeface="Tahoma"/>
                <a:cs typeface="Tahoma"/>
              </a:rPr>
              <a:t> </a:t>
            </a:r>
            <a:r>
              <a:rPr sz="1300" b="1" spc="35" dirty="0">
                <a:latin typeface="Tahoma"/>
                <a:cs typeface="Tahoma"/>
              </a:rPr>
              <a:t>Oops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6077" y="264771"/>
            <a:ext cx="2578100" cy="707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b="0" spc="-35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950" b="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Python,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000000"/>
                </a:solidFill>
              </a:rPr>
              <a:t>Oops</a:t>
            </a:r>
            <a:r>
              <a:rPr sz="950" spc="25" dirty="0">
                <a:solidFill>
                  <a:srgbClr val="000000"/>
                </a:solidFill>
              </a:rPr>
              <a:t> </a:t>
            </a:r>
            <a:r>
              <a:rPr sz="950" b="0" spc="-20" dirty="0">
                <a:solidFill>
                  <a:srgbClr val="000000"/>
                </a:solidFill>
                <a:latin typeface="Verdana"/>
                <a:cs typeface="Verdana"/>
              </a:rPr>
              <a:t>refers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Object-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Oriented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Programming</a:t>
            </a:r>
            <a:r>
              <a:rPr sz="950" b="0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20" dirty="0">
                <a:solidFill>
                  <a:srgbClr val="000000"/>
                </a:solidFill>
                <a:latin typeface="Verdana"/>
                <a:cs typeface="Verdana"/>
              </a:rPr>
              <a:t>errors</a:t>
            </a:r>
            <a:r>
              <a:rPr sz="950" b="0" spc="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sz="950" b="0" spc="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can</a:t>
            </a:r>
            <a:r>
              <a:rPr sz="950" b="0" spc="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lead</a:t>
            </a:r>
            <a:r>
              <a:rPr sz="950" b="0" spc="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to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unexpected</a:t>
            </a:r>
            <a:r>
              <a:rPr sz="95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outcomes.</a:t>
            </a:r>
            <a:r>
              <a:rPr sz="95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55" dirty="0">
                <a:solidFill>
                  <a:srgbClr val="000000"/>
                </a:solidFill>
                <a:latin typeface="Verdana"/>
                <a:cs typeface="Verdana"/>
              </a:rPr>
              <a:t>It's</a:t>
            </a:r>
            <a:r>
              <a:rPr sz="95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crucial</a:t>
            </a:r>
            <a:r>
              <a:rPr sz="95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to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identify</a:t>
            </a:r>
            <a:r>
              <a:rPr sz="950" b="0" spc="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rectify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these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imperfections</a:t>
            </a:r>
            <a:r>
              <a:rPr sz="950" b="0" spc="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to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ensure code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reliability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 and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efficiency.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263" y="419970"/>
            <a:ext cx="16376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85" dirty="0">
                <a:latin typeface="Tahoma"/>
                <a:cs typeface="Tahoma"/>
              </a:rPr>
              <a:t>Common</a:t>
            </a:r>
            <a:r>
              <a:rPr sz="1300" b="1" spc="-15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Mistakes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6077" y="264771"/>
            <a:ext cx="2618105" cy="707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215"/>
              </a:spcBef>
            </a:pP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We</a:t>
            </a:r>
            <a:r>
              <a:rPr sz="950" b="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delve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into</a:t>
            </a:r>
            <a:r>
              <a:rPr sz="950" b="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most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prevalent 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errors,</a:t>
            </a:r>
            <a:r>
              <a:rPr sz="950" b="0" spc="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including</a:t>
            </a:r>
            <a:r>
              <a:rPr sz="950" b="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i="1" spc="-25" dirty="0">
                <a:solidFill>
                  <a:srgbClr val="000000"/>
                </a:solidFill>
                <a:latin typeface="Verdana"/>
                <a:cs typeface="Verdana"/>
              </a:rPr>
              <a:t>syntax</a:t>
            </a:r>
            <a:r>
              <a:rPr sz="950" b="0" i="1" spc="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i="1" spc="-40" dirty="0">
                <a:solidFill>
                  <a:srgbClr val="000000"/>
                </a:solidFill>
                <a:latin typeface="Verdana"/>
                <a:cs typeface="Verdana"/>
              </a:rPr>
              <a:t>errors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950" b="0" spc="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000000"/>
                </a:solidFill>
              </a:rPr>
              <a:t>logical </a:t>
            </a:r>
            <a:r>
              <a:rPr sz="950" spc="-25" dirty="0">
                <a:solidFill>
                  <a:srgbClr val="000000"/>
                </a:solidFill>
              </a:rPr>
              <a:t>errors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sz="950" b="0" spc="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950" b="0" spc="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000000"/>
                </a:solidFill>
              </a:rPr>
              <a:t>runtime</a:t>
            </a:r>
            <a:r>
              <a:rPr sz="950" spc="85" dirty="0">
                <a:solidFill>
                  <a:srgbClr val="000000"/>
                </a:solidFill>
              </a:rPr>
              <a:t> </a:t>
            </a:r>
            <a:r>
              <a:rPr sz="950" spc="-25" dirty="0">
                <a:solidFill>
                  <a:srgbClr val="000000"/>
                </a:solidFill>
              </a:rPr>
              <a:t>errors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r>
              <a:rPr sz="950" b="0" spc="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Understanding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these</a:t>
            </a:r>
            <a:r>
              <a:rPr sz="95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pitfalls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essential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proficient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Python</a:t>
            </a:r>
            <a:r>
              <a:rPr sz="950" b="0" spc="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programming.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1" y="312864"/>
            <a:ext cx="2483485" cy="36830"/>
          </a:xfrm>
          <a:custGeom>
            <a:avLst/>
            <a:gdLst/>
            <a:ahLst/>
            <a:cxnLst/>
            <a:rect l="l" t="t" r="r" b="b"/>
            <a:pathLst>
              <a:path w="2483485" h="36829">
                <a:moveTo>
                  <a:pt x="2483002" y="0"/>
                </a:moveTo>
                <a:lnTo>
                  <a:pt x="0" y="0"/>
                </a:lnTo>
                <a:lnTo>
                  <a:pt x="0" y="36525"/>
                </a:lnTo>
                <a:lnTo>
                  <a:pt x="2483002" y="36525"/>
                </a:lnTo>
                <a:lnTo>
                  <a:pt x="2483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382" y="1490246"/>
            <a:ext cx="5093262" cy="1433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0645" marR="5080">
              <a:lnSpc>
                <a:spcPts val="1050"/>
              </a:lnSpc>
              <a:spcBef>
                <a:spcPts val="215"/>
              </a:spcBef>
            </a:pP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Learning</a:t>
            </a:r>
            <a:r>
              <a:rPr sz="950" b="0" spc="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effectively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handle</a:t>
            </a:r>
            <a:r>
              <a:rPr sz="950" b="0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000000"/>
                </a:solidFill>
              </a:rPr>
              <a:t>exceptions</a:t>
            </a:r>
            <a:r>
              <a:rPr sz="950" spc="65" dirty="0">
                <a:solidFill>
                  <a:srgbClr val="000000"/>
                </a:solidFill>
              </a:rPr>
              <a:t> </a:t>
            </a:r>
            <a:r>
              <a:rPr sz="950" b="0" spc="-25" dirty="0">
                <a:solidFill>
                  <a:srgbClr val="000000"/>
                </a:solidFill>
                <a:latin typeface="Verdana"/>
                <a:cs typeface="Verdana"/>
              </a:rPr>
              <a:t>is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pivotal</a:t>
            </a:r>
            <a:r>
              <a:rPr sz="95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sz="95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mitigating </a:t>
            </a:r>
            <a:r>
              <a:rPr sz="950" b="0" spc="-40" dirty="0">
                <a:solidFill>
                  <a:srgbClr val="000000"/>
                </a:solidFill>
                <a:latin typeface="Verdana"/>
                <a:cs typeface="Verdana"/>
              </a:rPr>
              <a:t>errors.</a:t>
            </a:r>
            <a:r>
              <a:rPr sz="95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We will</a:t>
            </a:r>
            <a:r>
              <a:rPr sz="950" b="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explore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best</a:t>
            </a:r>
            <a:r>
              <a:rPr sz="950" b="0" spc="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practices</a:t>
            </a:r>
            <a:r>
              <a:rPr sz="950" b="0" spc="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sz="950" b="0" spc="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implementing</a:t>
            </a:r>
            <a:r>
              <a:rPr sz="950" b="0" spc="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exception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handling</a:t>
            </a:r>
            <a:r>
              <a:rPr sz="950" b="0" spc="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950" b="0" spc="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maintain</a:t>
            </a:r>
            <a:r>
              <a:rPr sz="950" b="0" spc="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dirty="0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sz="950" b="0" spc="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50" b="0" spc="-10" dirty="0">
                <a:solidFill>
                  <a:srgbClr val="000000"/>
                </a:solidFill>
                <a:latin typeface="Verdana"/>
                <a:cs typeface="Verdana"/>
              </a:rPr>
              <a:t>robustness.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570" y="417601"/>
            <a:ext cx="181800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45" dirty="0">
                <a:latin typeface="Tahoma"/>
                <a:cs typeface="Tahoma"/>
              </a:rPr>
              <a:t>Handling</a:t>
            </a:r>
            <a:r>
              <a:rPr sz="1300" b="1" spc="1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Exceptions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3790" y="305206"/>
            <a:ext cx="2443480" cy="36830"/>
          </a:xfrm>
          <a:custGeom>
            <a:avLst/>
            <a:gdLst/>
            <a:ahLst/>
            <a:cxnLst/>
            <a:rect l="l" t="t" r="r" b="b"/>
            <a:pathLst>
              <a:path w="2443479" h="36829">
                <a:moveTo>
                  <a:pt x="2442934" y="0"/>
                </a:moveTo>
                <a:lnTo>
                  <a:pt x="0" y="0"/>
                </a:lnTo>
                <a:lnTo>
                  <a:pt x="0" y="36550"/>
                </a:lnTo>
                <a:lnTo>
                  <a:pt x="2442934" y="36550"/>
                </a:lnTo>
                <a:lnTo>
                  <a:pt x="2442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3909"/>
            <a:ext cx="2059305" cy="908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Discover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effective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b="1" spc="-10" dirty="0">
                <a:solidFill>
                  <a:srgbClr val="FFFFFF"/>
                </a:solidFill>
                <a:latin typeface="Tahoma"/>
                <a:cs typeface="Tahoma"/>
              </a:rPr>
              <a:t>debugging </a:t>
            </a:r>
            <a:r>
              <a:rPr sz="950" b="1" spc="10" dirty="0">
                <a:solidFill>
                  <a:srgbClr val="FFFFFF"/>
                </a:solidFill>
                <a:latin typeface="Tahoma"/>
                <a:cs typeface="Tahoma"/>
              </a:rPr>
              <a:t>techniques</a:t>
            </a:r>
            <a:r>
              <a:rPr sz="95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1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 rectify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errors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 code.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streamline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debugging process.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56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/>
              <a:t>Debugging</a:t>
            </a:r>
            <a:r>
              <a:rPr sz="1300" spc="-10" dirty="0"/>
              <a:t> Techniques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713" y="515982"/>
            <a:ext cx="2520756" cy="24095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25" y="861710"/>
            <a:ext cx="2011045" cy="1054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950" spc="10" dirty="0">
                <a:latin typeface="Verdana"/>
                <a:cs typeface="Verdana"/>
              </a:rPr>
              <a:t>Embracing</a:t>
            </a:r>
            <a:r>
              <a:rPr sz="950" spc="30" dirty="0">
                <a:latin typeface="Verdana"/>
                <a:cs typeface="Verdana"/>
              </a:rPr>
              <a:t> </a:t>
            </a:r>
            <a:r>
              <a:rPr sz="950" b="1" spc="10" dirty="0">
                <a:latin typeface="Tahoma"/>
                <a:cs typeface="Tahoma"/>
              </a:rPr>
              <a:t>best</a:t>
            </a:r>
            <a:r>
              <a:rPr sz="950" b="1" spc="110" dirty="0">
                <a:latin typeface="Tahoma"/>
                <a:cs typeface="Tahoma"/>
              </a:rPr>
              <a:t> </a:t>
            </a:r>
            <a:r>
              <a:rPr sz="950" b="1" spc="10" dirty="0">
                <a:latin typeface="Tahoma"/>
                <a:cs typeface="Tahoma"/>
              </a:rPr>
              <a:t>practices</a:t>
            </a:r>
            <a:r>
              <a:rPr sz="950" b="1" spc="85" dirty="0">
                <a:latin typeface="Tahoma"/>
                <a:cs typeface="Tahoma"/>
              </a:rPr>
              <a:t> </a:t>
            </a:r>
            <a:r>
              <a:rPr sz="950" spc="-25" dirty="0">
                <a:latin typeface="Verdana"/>
                <a:cs typeface="Verdana"/>
              </a:rPr>
              <a:t>is </a:t>
            </a:r>
            <a:r>
              <a:rPr sz="950" dirty="0">
                <a:latin typeface="Verdana"/>
                <a:cs typeface="Verdana"/>
              </a:rPr>
              <a:t>crucial</a:t>
            </a:r>
            <a:r>
              <a:rPr sz="950" spc="1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minimizing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errors</a:t>
            </a:r>
            <a:r>
              <a:rPr sz="950" spc="2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in </a:t>
            </a:r>
            <a:r>
              <a:rPr sz="950" dirty="0">
                <a:latin typeface="Verdana"/>
                <a:cs typeface="Verdana"/>
              </a:rPr>
              <a:t>Python.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We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will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discuss</a:t>
            </a:r>
            <a:r>
              <a:rPr sz="950" spc="-3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coding conventions,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testing </a:t>
            </a:r>
            <a:r>
              <a:rPr sz="950" dirty="0">
                <a:latin typeface="Verdana"/>
                <a:cs typeface="Verdana"/>
              </a:rPr>
              <a:t>methodologies,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and</a:t>
            </a:r>
            <a:r>
              <a:rPr sz="950" spc="4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code</a:t>
            </a:r>
            <a:r>
              <a:rPr sz="950" spc="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review strategies</a:t>
            </a:r>
            <a:r>
              <a:rPr sz="950" dirty="0">
                <a:latin typeface="Verdana"/>
                <a:cs typeface="Verdana"/>
              </a:rPr>
              <a:t> to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enhance</a:t>
            </a:r>
            <a:r>
              <a:rPr sz="950" spc="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code </a:t>
            </a:r>
            <a:r>
              <a:rPr sz="950" spc="-10" dirty="0">
                <a:latin typeface="Verdana"/>
                <a:cs typeface="Verdana"/>
              </a:rPr>
              <a:t>quality.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577" y="419657"/>
            <a:ext cx="12573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000000"/>
                </a:solidFill>
              </a:rPr>
              <a:t>Best</a:t>
            </a:r>
            <a:r>
              <a:rPr sz="1300" spc="150" dirty="0">
                <a:solidFill>
                  <a:srgbClr val="000000"/>
                </a:solidFill>
              </a:rPr>
              <a:t> </a:t>
            </a:r>
            <a:r>
              <a:rPr sz="1300" spc="-10" dirty="0">
                <a:solidFill>
                  <a:srgbClr val="000000"/>
                </a:solidFill>
              </a:rPr>
              <a:t>Practices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1511" y="313626"/>
            <a:ext cx="2485390" cy="36830"/>
          </a:xfrm>
          <a:custGeom>
            <a:avLst/>
            <a:gdLst/>
            <a:ahLst/>
            <a:cxnLst/>
            <a:rect l="l" t="t" r="r" b="b"/>
            <a:pathLst>
              <a:path w="2485390" h="36829">
                <a:moveTo>
                  <a:pt x="2485161" y="0"/>
                </a:moveTo>
                <a:lnTo>
                  <a:pt x="0" y="0"/>
                </a:lnTo>
                <a:lnTo>
                  <a:pt x="0" y="36525"/>
                </a:lnTo>
                <a:lnTo>
                  <a:pt x="2485161" y="36525"/>
                </a:lnTo>
                <a:lnTo>
                  <a:pt x="2485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" y="696"/>
            <a:ext cx="5845175" cy="3289935"/>
            <a:chOff x="-142" y="696"/>
            <a:chExt cx="5845175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41" y="696"/>
              <a:ext cx="3181380" cy="32872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142" y="2353"/>
              <a:ext cx="2694305" cy="3288029"/>
            </a:xfrm>
            <a:custGeom>
              <a:avLst/>
              <a:gdLst/>
              <a:ahLst/>
              <a:cxnLst/>
              <a:rect l="l" t="t" r="r" b="b"/>
              <a:pathLst>
                <a:path w="2694305" h="3288029">
                  <a:moveTo>
                    <a:pt x="269428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694288" y="3287938"/>
                  </a:lnTo>
                  <a:lnTo>
                    <a:pt x="269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8184" y="1183909"/>
            <a:ext cx="2059305" cy="9093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5"/>
              </a:spcBef>
            </a:pP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Continuous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improvement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95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sz="95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mastering</a:t>
            </a:r>
            <a:r>
              <a:rPr sz="95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Python. We </a:t>
            </a:r>
            <a:r>
              <a:rPr sz="950" spc="-2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9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explore</a:t>
            </a:r>
            <a:r>
              <a:rPr sz="95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resources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 strategies for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ongoing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skill</a:t>
            </a:r>
            <a:r>
              <a:rPr sz="95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enhancement</a:t>
            </a:r>
            <a:r>
              <a:rPr sz="9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95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95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i="1" dirty="0">
                <a:solidFill>
                  <a:srgbClr val="FFFFFF"/>
                </a:solidFill>
                <a:latin typeface="Verdana"/>
                <a:cs typeface="Verdana"/>
              </a:rPr>
              <a:t>Oops</a:t>
            </a:r>
            <a:r>
              <a:rPr sz="950" i="1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Verdana"/>
                <a:cs typeface="Verdana"/>
              </a:rPr>
              <a:t>moments.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50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Continuous</a:t>
            </a:r>
            <a:r>
              <a:rPr spc="240" dirty="0"/>
              <a:t> </a:t>
            </a:r>
            <a:r>
              <a:rPr spc="-10" dirty="0"/>
              <a:t>Improvement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332" y="504907"/>
            <a:ext cx="2520753" cy="2420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07501" y="861164"/>
            <a:ext cx="2078355" cy="1054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950" spc="-35" dirty="0">
                <a:latin typeface="Verdana"/>
                <a:cs typeface="Verdana"/>
              </a:rPr>
              <a:t>In</a:t>
            </a:r>
            <a:r>
              <a:rPr sz="950" spc="-6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conclusion,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our</a:t>
            </a:r>
            <a:r>
              <a:rPr sz="950" spc="-5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comprehensive </a:t>
            </a:r>
            <a:r>
              <a:rPr sz="950" spc="-20" dirty="0">
                <a:latin typeface="Verdana"/>
                <a:cs typeface="Verdana"/>
              </a:rPr>
              <a:t>analysis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has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shed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light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on</a:t>
            </a:r>
            <a:r>
              <a:rPr sz="950" spc="-25" dirty="0">
                <a:latin typeface="Verdana"/>
                <a:cs typeface="Verdana"/>
              </a:rPr>
              <a:t> the </a:t>
            </a:r>
            <a:r>
              <a:rPr sz="950" dirty="0">
                <a:latin typeface="Verdana"/>
                <a:cs typeface="Verdana"/>
              </a:rPr>
              <a:t>imperfections</a:t>
            </a:r>
            <a:r>
              <a:rPr sz="950" spc="6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</a:t>
            </a:r>
            <a:r>
              <a:rPr sz="950" spc="60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Python</a:t>
            </a:r>
            <a:r>
              <a:rPr sz="950" spc="65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and </a:t>
            </a:r>
            <a:r>
              <a:rPr sz="950" dirty="0">
                <a:latin typeface="Verdana"/>
                <a:cs typeface="Verdana"/>
              </a:rPr>
              <a:t>provided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valuable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insights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20" dirty="0">
                <a:latin typeface="Verdana"/>
                <a:cs typeface="Verdana"/>
              </a:rPr>
              <a:t>into </a:t>
            </a:r>
            <a:r>
              <a:rPr sz="950" dirty="0">
                <a:latin typeface="Verdana"/>
                <a:cs typeface="Verdana"/>
              </a:rPr>
              <a:t>mitigating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dirty="0">
                <a:latin typeface="Verdana"/>
                <a:cs typeface="Verdana"/>
              </a:rPr>
              <a:t>these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-40" dirty="0">
                <a:latin typeface="Verdana"/>
                <a:cs typeface="Verdana"/>
              </a:rPr>
              <a:t>errors.</a:t>
            </a:r>
            <a:r>
              <a:rPr sz="950" spc="35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Let's </a:t>
            </a:r>
            <a:r>
              <a:rPr sz="950" spc="-25" dirty="0">
                <a:latin typeface="Verdana"/>
                <a:cs typeface="Verdana"/>
              </a:rPr>
              <a:t>strive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for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error-</a:t>
            </a:r>
            <a:r>
              <a:rPr sz="950" dirty="0">
                <a:latin typeface="Verdana"/>
                <a:cs typeface="Verdana"/>
              </a:rPr>
              <a:t>free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Python programming!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501" y="419454"/>
            <a:ext cx="98551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000000"/>
                </a:solidFill>
              </a:rPr>
              <a:t>Conclusion</a:t>
            </a:r>
            <a:endParaRPr sz="1300"/>
          </a:p>
        </p:txBody>
      </p:sp>
      <p:sp>
        <p:nvSpPr>
          <p:cNvPr id="5" name="object 5"/>
          <p:cNvSpPr/>
          <p:nvPr/>
        </p:nvSpPr>
        <p:spPr>
          <a:xfrm>
            <a:off x="3401923" y="308127"/>
            <a:ext cx="2445385" cy="36830"/>
          </a:xfrm>
          <a:custGeom>
            <a:avLst/>
            <a:gdLst/>
            <a:ahLst/>
            <a:cxnLst/>
            <a:rect l="l" t="t" r="r" b="b"/>
            <a:pathLst>
              <a:path w="2445385" h="36829">
                <a:moveTo>
                  <a:pt x="2444800" y="0"/>
                </a:moveTo>
                <a:lnTo>
                  <a:pt x="0" y="0"/>
                </a:lnTo>
                <a:lnTo>
                  <a:pt x="0" y="36525"/>
                </a:lnTo>
                <a:lnTo>
                  <a:pt x="2444800" y="36525"/>
                </a:lnTo>
                <a:lnTo>
                  <a:pt x="244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253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Tahoma</vt:lpstr>
      <vt:lpstr>Verdana</vt:lpstr>
      <vt:lpstr>Office Theme</vt:lpstr>
      <vt:lpstr>PowerPoint Presentation</vt:lpstr>
      <vt:lpstr>Welcome to the Unveiling the Imperfections presentation, where we will conduct a comprehensive analysis of Oops in Python. Let's explore the common mistakes and how to avoid them.</vt:lpstr>
      <vt:lpstr>In Python, Oops refers to Object-Oriented Programming errors that can lead to unexpected outcomes. It's crucial to identify and rectify these imperfections to ensure code reliability and efficiency.</vt:lpstr>
      <vt:lpstr>We will delve into the most prevalent errors, including syntax errors, logical errors, and runtime errors. Understanding these pitfalls is essential for proficient Python programming.</vt:lpstr>
      <vt:lpstr>Learning to effectively handle exceptions is pivotal in mitigating errors. We will explore best practices for implementing exception handling to maintain code robustness.</vt:lpstr>
      <vt:lpstr>Debugging Techniques</vt:lpstr>
      <vt:lpstr>Best Practices</vt:lpstr>
      <vt:lpstr>Continuous Improvement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peguda ashish</dc:creator>
  <cp:lastModifiedBy>peguda ashish</cp:lastModifiedBy>
  <cp:revision>2</cp:revision>
  <dcterms:created xsi:type="dcterms:W3CDTF">2023-12-15T15:42:08Z</dcterms:created>
  <dcterms:modified xsi:type="dcterms:W3CDTF">2023-12-15T15:52:40Z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2023-12-15T00:00:00Z</vt:filetime>
  </property>
  <property fmtid="{D5CDD505-2E9C-101B-9397-08002B2CF9AE}" pid="3" name="LastSaved">
    <vt:filetime>2023-12-15T00:00:00Z</vt:filetime>
  </property>
  <property fmtid="{D5CDD505-2E9C-101B-9397-08002B2CF9AE}" pid="4" name="Producer">
    <vt:lpwstr>GPL Ghostscript 10.02.0</vt:lpwstr>
  </property>
</Properties>
</file>