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71" r:id="rId5"/>
    <p:sldId id="260" r:id="rId6"/>
    <p:sldId id="270" r:id="rId7"/>
    <p:sldId id="261" r:id="rId8"/>
    <p:sldId id="267" r:id="rId9"/>
    <p:sldId id="272" r:id="rId10"/>
    <p:sldId id="262" r:id="rId11"/>
    <p:sldId id="268" r:id="rId12"/>
    <p:sldId id="273" r:id="rId13"/>
    <p:sldId id="263" r:id="rId14"/>
    <p:sldId id="274" r:id="rId15"/>
    <p:sldId id="264" r:id="rId16"/>
    <p:sldId id="269"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t>‹#›</a:t>
            </a:fld>
            <a:endParaRPr lang="en-US"/>
          </a:p>
        </p:txBody>
      </p:sp>
    </p:spTree>
    <p:extLst>
      <p:ext uri="{BB962C8B-B14F-4D97-AF65-F5344CB8AC3E}">
        <p14:creationId xmlns:p14="http://schemas.microsoft.com/office/powerpoint/2010/main" val="19310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1</a:t>
            </a:fld>
            <a:endParaRPr lang="en-IN"/>
          </a:p>
        </p:txBody>
      </p:sp>
      <p:sp>
        <p:nvSpPr>
          <p:cNvPr id="6" name="Footer Placeholder 5"/>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125489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AC33C6C5-4BC2-4FA6-8F6A-733A298C7688}" type="slidenum">
              <a:rPr lang="en-IN" smtClean="0"/>
              <a:pPr/>
              <a:t>2</a:t>
            </a:fld>
            <a:endParaRPr lang="en-IN"/>
          </a:p>
        </p:txBody>
      </p:sp>
      <p:sp>
        <p:nvSpPr>
          <p:cNvPr id="6" name="Footer Placeholder 5"/>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24006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3</a:t>
            </a:fld>
            <a:endParaRPr lang="en-IN"/>
          </a:p>
        </p:txBody>
      </p:sp>
      <p:sp>
        <p:nvSpPr>
          <p:cNvPr id="7" name="Footer Placeholder 6"/>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1337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4</a:t>
            </a:fld>
            <a:endParaRPr lang="en-IN"/>
          </a:p>
        </p:txBody>
      </p:sp>
      <p:sp>
        <p:nvSpPr>
          <p:cNvPr id="7" name="Footer Placeholder 6"/>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1621793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33C6C5-4BC2-4FA6-8F6A-733A298C7688}" type="slidenum">
              <a:rPr lang="en-IN" smtClean="0"/>
              <a:pPr/>
              <a:t>18</a:t>
            </a:fld>
            <a:endParaRPr lang="en-IN"/>
          </a:p>
        </p:txBody>
      </p:sp>
      <p:sp>
        <p:nvSpPr>
          <p:cNvPr id="5" name="Footer Placeholder 4"/>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349689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3048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108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54336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7782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6825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24246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Dept. of CSE,RNSIT</a:t>
            </a:r>
          </a:p>
        </p:txBody>
      </p:sp>
      <p:sp>
        <p:nvSpPr>
          <p:cNvPr id="8" name="Footer Placeholder 7"/>
          <p:cNvSpPr>
            <a:spLocks noGrp="1"/>
          </p:cNvSpPr>
          <p:nvPr>
            <p:ph type="ftr" sz="quarter" idx="11"/>
          </p:nvPr>
        </p:nvSpPr>
        <p:spPr/>
        <p:txBody>
          <a:bodyPr/>
          <a:lstStyle/>
          <a:p>
            <a:r>
              <a:rPr lang="en-US"/>
              <a:t>2018 - 19</a:t>
            </a:r>
          </a:p>
        </p:txBody>
      </p:sp>
      <p:sp>
        <p:nvSpPr>
          <p:cNvPr id="9" name="Slide Number Placeholder 8"/>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62397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Dept. of CSE,RNSIT</a:t>
            </a:r>
          </a:p>
        </p:txBody>
      </p:sp>
      <p:sp>
        <p:nvSpPr>
          <p:cNvPr id="4" name="Footer Placeholder 3"/>
          <p:cNvSpPr>
            <a:spLocks noGrp="1"/>
          </p:cNvSpPr>
          <p:nvPr>
            <p:ph type="ftr" sz="quarter" idx="11"/>
          </p:nvPr>
        </p:nvSpPr>
        <p:spPr/>
        <p:txBody>
          <a:bodyPr/>
          <a:lstStyle/>
          <a:p>
            <a:r>
              <a:rPr lang="en-US"/>
              <a:t>2018 - 19</a:t>
            </a:r>
          </a:p>
        </p:txBody>
      </p:sp>
      <p:sp>
        <p:nvSpPr>
          <p:cNvPr id="5" name="Slide Number Placeholder 4"/>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361816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Dept. of CSE,RNSIT</a:t>
            </a:r>
          </a:p>
        </p:txBody>
      </p:sp>
      <p:sp>
        <p:nvSpPr>
          <p:cNvPr id="3" name="Footer Placeholder 2"/>
          <p:cNvSpPr>
            <a:spLocks noGrp="1"/>
          </p:cNvSpPr>
          <p:nvPr>
            <p:ph type="ftr" sz="quarter" idx="11"/>
          </p:nvPr>
        </p:nvSpPr>
        <p:spPr/>
        <p:txBody>
          <a:bodyPr/>
          <a:lstStyle/>
          <a:p>
            <a:r>
              <a:rPr lang="en-US"/>
              <a:t>2018 - 19</a:t>
            </a:r>
          </a:p>
        </p:txBody>
      </p:sp>
      <p:sp>
        <p:nvSpPr>
          <p:cNvPr id="4" name="Slide Number Placeholder 3"/>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199714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238740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extLst>
      <p:ext uri="{BB962C8B-B14F-4D97-AF65-F5344CB8AC3E}">
        <p14:creationId xmlns:p14="http://schemas.microsoft.com/office/powerpoint/2010/main" val="84544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Dept. of CSE,RNSIT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2018 - 19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t>‹#›</a:t>
            </a:fld>
            <a:endParaRPr lang="en-US"/>
          </a:p>
        </p:txBody>
      </p:sp>
    </p:spTree>
    <p:extLst>
      <p:ext uri="{BB962C8B-B14F-4D97-AF65-F5344CB8AC3E}">
        <p14:creationId xmlns:p14="http://schemas.microsoft.com/office/powerpoint/2010/main" val="210668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1632125"/>
            <a:ext cx="7772400" cy="1511123"/>
          </a:xfrm>
        </p:spPr>
        <p:txBody>
          <a:bodyPr>
            <a:noAutofit/>
          </a:bodyPr>
          <a:lstStyle/>
          <a:p>
            <a:pPr>
              <a:lnSpc>
                <a:spcPct val="100000"/>
              </a:lnSpc>
            </a:pPr>
            <a:r>
              <a:rPr lang="en-US" sz="2400" b="1" dirty="0">
                <a:latin typeface="Times New Roman" pitchFamily="18" charset="0"/>
                <a:cs typeface="Times New Roman" pitchFamily="18" charset="0"/>
              </a:rPr>
              <a:t>Final Project Phase -II Review</a:t>
            </a:r>
            <a:r>
              <a:rPr lang="en-US" sz="2400" b="1" dirty="0"/>
              <a:t> </a:t>
            </a:r>
            <a:r>
              <a:rPr lang="en-US" sz="2400" b="1" dirty="0">
                <a:latin typeface="Times New Roman" pitchFamily="18" charset="0"/>
                <a:cs typeface="Times New Roman" pitchFamily="18" charset="0"/>
              </a:rPr>
              <a:t>Presentation &amp; Demonstration</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on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“Cricket Chatbot using Dialogflow”</a:t>
            </a:r>
            <a:endParaRPr lang="en-IN"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2558264" y="3139880"/>
            <a:ext cx="3698697" cy="1296089"/>
          </a:xfrm>
        </p:spPr>
        <p:txBody>
          <a:bodyPr>
            <a:normAutofit fontScale="85000" lnSpcReduction="10000"/>
          </a:bodyPr>
          <a:lstStyle/>
          <a:p>
            <a:pPr algn="l"/>
            <a:r>
              <a:rPr lang="en-US" sz="2800" dirty="0">
                <a:latin typeface="Times New Roman" pitchFamily="18" charset="0"/>
                <a:cs typeface="Times New Roman" pitchFamily="18" charset="0"/>
              </a:rPr>
              <a:t> </a:t>
            </a:r>
            <a:r>
              <a:rPr lang="en-US" dirty="0">
                <a:latin typeface="Times New Roman" pitchFamily="18" charset="0"/>
                <a:cs typeface="Times New Roman" pitchFamily="18" charset="0"/>
              </a:rPr>
              <a:t>Students:          </a:t>
            </a:r>
            <a:endParaRPr lang="en-US" sz="2000" dirty="0">
              <a:latin typeface="Times New Roman" pitchFamily="18" charset="0"/>
              <a:cs typeface="Times New Roman" pitchFamily="18" charset="0"/>
            </a:endParaRPr>
          </a:p>
          <a:p>
            <a:pPr algn="l">
              <a:spcBef>
                <a:spcPts val="0"/>
              </a:spcBef>
            </a:pPr>
            <a:r>
              <a:rPr lang="en-US" sz="2000" b="1" dirty="0">
                <a:latin typeface="Times New Roman" pitchFamily="18" charset="0"/>
                <a:cs typeface="Times New Roman" pitchFamily="18" charset="0"/>
              </a:rPr>
              <a:t>  1. Ashish R </a:t>
            </a:r>
            <a:r>
              <a:rPr lang="en-US" sz="2000" dirty="0">
                <a:latin typeface="Times New Roman" pitchFamily="18" charset="0"/>
                <a:cs typeface="Times New Roman" pitchFamily="18" charset="0"/>
              </a:rPr>
              <a:t>(1RN17CS021)</a:t>
            </a:r>
          </a:p>
          <a:p>
            <a:pPr algn="l">
              <a:spcBef>
                <a:spcPts val="0"/>
              </a:spcBef>
            </a:pPr>
            <a:r>
              <a:rPr lang="en-US" sz="2000" b="1" dirty="0">
                <a:latin typeface="Times New Roman" pitchFamily="18" charset="0"/>
                <a:cs typeface="Times New Roman" pitchFamily="18" charset="0"/>
              </a:rPr>
              <a:t>  2. Chakravarthy C </a:t>
            </a:r>
            <a:r>
              <a:rPr lang="en-US" sz="2000" dirty="0">
                <a:latin typeface="Times New Roman" pitchFamily="18" charset="0"/>
                <a:cs typeface="Times New Roman" pitchFamily="18" charset="0"/>
              </a:rPr>
              <a:t>(1RN17CS029)</a:t>
            </a:r>
          </a:p>
          <a:p>
            <a:pPr algn="l">
              <a:spcBef>
                <a:spcPts val="0"/>
              </a:spcBef>
            </a:pPr>
            <a:r>
              <a:rPr lang="en-US" sz="2000" b="1" dirty="0">
                <a:latin typeface="Times New Roman" pitchFamily="18" charset="0"/>
                <a:cs typeface="Times New Roman" pitchFamily="18" charset="0"/>
              </a:rPr>
              <a:t>  3. Chandan Raj N </a:t>
            </a:r>
            <a:r>
              <a:rPr lang="en-US" sz="2000" dirty="0">
                <a:latin typeface="Times New Roman" pitchFamily="18" charset="0"/>
                <a:cs typeface="Times New Roman" pitchFamily="18" charset="0"/>
              </a:rPr>
              <a:t>(1RN17CS030)</a:t>
            </a:r>
          </a:p>
          <a:p>
            <a:pPr algn="l">
              <a:spcBef>
                <a:spcPts val="0"/>
              </a:spcBef>
            </a:pPr>
            <a:r>
              <a:rPr lang="en-US" sz="2000" dirty="0">
                <a:latin typeface="Times New Roman" pitchFamily="18" charset="0"/>
                <a:cs typeface="Times New Roman" pitchFamily="18" charset="0"/>
              </a:rPr>
              <a:t>  4</a:t>
            </a:r>
            <a:r>
              <a:rPr lang="en-US" sz="2000" b="1" dirty="0">
                <a:latin typeface="Times New Roman" pitchFamily="18" charset="0"/>
                <a:cs typeface="Times New Roman" pitchFamily="18" charset="0"/>
              </a:rPr>
              <a:t>. Nishith R Kashyap </a:t>
            </a:r>
            <a:r>
              <a:rPr lang="en-US" sz="2000" dirty="0">
                <a:latin typeface="Times New Roman" pitchFamily="18" charset="0"/>
                <a:cs typeface="Times New Roman" pitchFamily="18" charset="0"/>
              </a:rPr>
              <a:t>(1RN17CS059)</a:t>
            </a: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IN" sz="2000" dirty="0">
              <a:latin typeface="Times New Roman" pitchFamily="18" charset="0"/>
              <a:cs typeface="Times New Roman" pitchFamily="18" charset="0"/>
            </a:endParaRPr>
          </a:p>
        </p:txBody>
      </p:sp>
      <p:sp>
        <p:nvSpPr>
          <p:cNvPr id="4" name="TextBox 3"/>
          <p:cNvSpPr txBox="1"/>
          <p:nvPr/>
        </p:nvSpPr>
        <p:spPr>
          <a:xfrm>
            <a:off x="7024694" y="3143248"/>
            <a:ext cx="3214710" cy="1200329"/>
          </a:xfrm>
          <a:prstGeom prst="rect">
            <a:avLst/>
          </a:prstGeom>
          <a:noFill/>
        </p:spPr>
        <p:txBody>
          <a:bodyPr wrap="square" rtlCol="0">
            <a:spAutoFit/>
          </a:bodyPr>
          <a:lstStyle/>
          <a:p>
            <a:r>
              <a:rPr lang="en-US" sz="2000" dirty="0">
                <a:latin typeface="Times New Roman" pitchFamily="18" charset="0"/>
                <a:cs typeface="Times New Roman" pitchFamily="18" charset="0"/>
              </a:rPr>
              <a:t>Guide:</a:t>
            </a:r>
          </a:p>
          <a:p>
            <a:r>
              <a:rPr lang="en-US" sz="2000" dirty="0">
                <a:latin typeface="Times New Roman" pitchFamily="18" charset="0"/>
                <a:cs typeface="Times New Roman" pitchFamily="18" charset="0"/>
              </a:rPr>
              <a:t>Prof. Hemanth S</a:t>
            </a:r>
          </a:p>
          <a:p>
            <a:r>
              <a:rPr lang="en-US" sz="1600" dirty="0">
                <a:latin typeface="Times New Roman" pitchFamily="18" charset="0"/>
                <a:cs typeface="Times New Roman" pitchFamily="18" charset="0"/>
              </a:rPr>
              <a:t>Associate Prof. Dept. of CSE, RNSIT</a:t>
            </a:r>
          </a:p>
        </p:txBody>
      </p:sp>
      <p:sp>
        <p:nvSpPr>
          <p:cNvPr id="2457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extLst>
              <p:ext uri="{D42A27DB-BD31-4B8C-83A1-F6EECF244321}">
                <p14:modId xmlns:p14="http://schemas.microsoft.com/office/powerpoint/2010/main" val="3151857557"/>
              </p:ext>
            </p:extLst>
          </p:nvPr>
        </p:nvGraphicFramePr>
        <p:xfrm>
          <a:off x="5595934" y="336036"/>
          <a:ext cx="1000132" cy="1296089"/>
        </p:xfrm>
        <a:graphic>
          <a:graphicData uri="http://schemas.openxmlformats.org/presentationml/2006/ole">
            <mc:AlternateContent xmlns:mc="http://schemas.openxmlformats.org/markup-compatibility/2006">
              <mc:Choice xmlns:v="urn:schemas-microsoft-com:vml" Requires="v">
                <p:oleObj spid="_x0000_s1074" name="Picture" r:id="rId4" imgW="1408176" imgH="2011680" progId="Word.Picture.8">
                  <p:embed/>
                </p:oleObj>
              </mc:Choice>
              <mc:Fallback>
                <p:oleObj name="Picture" r:id="rId4" imgW="1408176" imgH="20116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934" y="336036"/>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2088301" y="5454571"/>
            <a:ext cx="8072494" cy="1107996"/>
          </a:xfrm>
          <a:prstGeom prst="rect">
            <a:avLst/>
          </a:prstGeom>
        </p:spPr>
        <p:txBody>
          <a:bodyPr wrap="square">
            <a:spAutoFit/>
          </a:bodyPr>
          <a:lstStyle/>
          <a:p>
            <a:pPr lvl="0" algn="ctr" fontAlgn="base">
              <a:spcBef>
                <a:spcPct val="0"/>
              </a:spcBef>
              <a:spcAft>
                <a:spcPct val="0"/>
              </a:spcAft>
            </a:pPr>
            <a:r>
              <a:rPr lang="en-US" b="1" dirty="0">
                <a:solidFill>
                  <a:srgbClr val="800000"/>
                </a:solidFill>
                <a:latin typeface="Times New Roman" pitchFamily="18" charset="0"/>
                <a:ea typeface="Times New Roman" pitchFamily="18" charset="0"/>
                <a:cs typeface="Times New Roman" pitchFamily="18" charset="0"/>
              </a:rPr>
              <a:t>Department of Computer Science and Engineering</a:t>
            </a:r>
            <a:endParaRPr lang="en-US" dirty="0">
              <a:latin typeface="Times New Roman" pitchFamily="18" charset="0"/>
              <a:cs typeface="Times New Roman" pitchFamily="18" charset="0"/>
            </a:endParaRPr>
          </a:p>
          <a:p>
            <a:pPr lvl="0" algn="ctr" eaLnBrk="0" fontAlgn="base" hangingPunct="0">
              <a:spcBef>
                <a:spcPct val="0"/>
              </a:spcBef>
              <a:spcAft>
                <a:spcPct val="0"/>
              </a:spcAft>
            </a:pPr>
            <a:r>
              <a:rPr lang="en-US" sz="2800" b="1" dirty="0">
                <a:solidFill>
                  <a:srgbClr val="800000"/>
                </a:solidFill>
                <a:latin typeface="Times New Roman" pitchFamily="18" charset="0"/>
                <a:ea typeface="Times New Roman" pitchFamily="18" charset="0"/>
                <a:cs typeface="Times New Roman" pitchFamily="18" charset="0"/>
              </a:rPr>
              <a:t> RNS INSTITUTE OF TECHNOLOGY</a:t>
            </a:r>
          </a:p>
          <a:p>
            <a:pPr lvl="0" algn="ctr" eaLnBrk="0" fontAlgn="base" hangingPunct="0">
              <a:spcBef>
                <a:spcPct val="0"/>
              </a:spcBef>
              <a:spcAft>
                <a:spcPct val="0"/>
              </a:spcAft>
            </a:pPr>
            <a:r>
              <a:rPr lang="en-US" sz="2000" b="1" dirty="0">
                <a:solidFill>
                  <a:srgbClr val="800000"/>
                </a:solidFill>
                <a:latin typeface="Times New Roman" pitchFamily="18" charset="0"/>
                <a:cs typeface="Times New Roman" pitchFamily="18" charset="0"/>
              </a:rPr>
              <a:t>2020-21</a:t>
            </a:r>
            <a:endParaRPr lang="en-US" sz="2000" dirty="0">
              <a:latin typeface="Times New Roman" pitchFamily="18" charset="0"/>
              <a:cs typeface="Times New Roman" pitchFamily="18" charset="0"/>
            </a:endParaRPr>
          </a:p>
        </p:txBody>
      </p:sp>
      <p:pic>
        <p:nvPicPr>
          <p:cNvPr id="24580" name="Picture 1" descr="G:\RNSITLOGO.jpg"/>
          <p:cNvPicPr>
            <a:picLocks noChangeAspect="1" noChangeArrowheads="1"/>
          </p:cNvPicPr>
          <p:nvPr/>
        </p:nvPicPr>
        <p:blipFill>
          <a:blip r:embed="rId6" cstate="print"/>
          <a:srcRect/>
          <a:stretch>
            <a:fillRect/>
          </a:stretch>
        </p:blipFill>
        <p:spPr bwMode="auto">
          <a:xfrm>
            <a:off x="5595934" y="4248565"/>
            <a:ext cx="1214446" cy="1299457"/>
          </a:xfrm>
          <a:prstGeom prst="rect">
            <a:avLst/>
          </a:prstGeom>
          <a:noFill/>
          <a:ln w="9525">
            <a:noFill/>
            <a:miter lim="800000"/>
            <a:headEnd/>
            <a:tailEnd/>
          </a:ln>
        </p:spPr>
      </p:pic>
    </p:spTree>
    <p:extLst>
      <p:ext uri="{BB962C8B-B14F-4D97-AF65-F5344CB8AC3E}">
        <p14:creationId xmlns:p14="http://schemas.microsoft.com/office/powerpoint/2010/main" val="127990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IMPLEMENTATION</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pPr lvl="1"/>
            <a:endParaRPr lang="en-US" dirty="0">
              <a:latin typeface="Times New Roman" pitchFamily="18" charset="0"/>
              <a:cs typeface="Times New Roman" pitchFamily="18" charset="0"/>
            </a:endParaRPr>
          </a:p>
          <a:p>
            <a:pPr lvl="1">
              <a:lnSpc>
                <a:spcPct val="150000"/>
              </a:lnSpc>
            </a:pPr>
            <a:r>
              <a:rPr lang="en-US" dirty="0">
                <a:latin typeface="Times New Roman" pitchFamily="18" charset="0"/>
                <a:cs typeface="Times New Roman" pitchFamily="18" charset="0"/>
              </a:rPr>
              <a:t>Methodology</a:t>
            </a:r>
          </a:p>
          <a:p>
            <a:pPr lvl="2">
              <a:lnSpc>
                <a:spcPct val="150000"/>
              </a:lnSpc>
              <a:buFont typeface="Wingdings" panose="05000000000000000000" pitchFamily="2" charset="2"/>
              <a:buChar char="Ø"/>
            </a:pPr>
            <a:r>
              <a:rPr lang="en-US" dirty="0">
                <a:latin typeface="Times New Roman" pitchFamily="18" charset="0"/>
                <a:cs typeface="Times New Roman" pitchFamily="18" charset="0"/>
              </a:rPr>
              <a:t> </a:t>
            </a:r>
            <a:r>
              <a:rPr lang="en-US" sz="2200" dirty="0">
                <a:latin typeface="Times New Roman" pitchFamily="18" charset="0"/>
                <a:cs typeface="Times New Roman" pitchFamily="18" charset="0"/>
              </a:rPr>
              <a:t>Data Gathering</a:t>
            </a:r>
          </a:p>
          <a:p>
            <a:pPr lvl="2">
              <a:lnSpc>
                <a:spcPct val="150000"/>
              </a:lnSpc>
              <a:buFont typeface="Wingdings" panose="05000000000000000000" pitchFamily="2" charset="2"/>
              <a:buChar char="Ø"/>
            </a:pPr>
            <a:r>
              <a:rPr lang="en-US" sz="2200" dirty="0">
                <a:latin typeface="Times New Roman" pitchFamily="18" charset="0"/>
                <a:cs typeface="Times New Roman" pitchFamily="18" charset="0"/>
              </a:rPr>
              <a:t> Pre-Processing</a:t>
            </a:r>
          </a:p>
          <a:p>
            <a:pPr lvl="2">
              <a:lnSpc>
                <a:spcPct val="150000"/>
              </a:lnSpc>
              <a:buFont typeface="Wingdings" panose="05000000000000000000" pitchFamily="2" charset="2"/>
              <a:buChar char="Ø"/>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Dialogflow</a:t>
            </a:r>
            <a:endParaRPr lang="en-US" sz="2200" dirty="0">
              <a:latin typeface="Times New Roman" pitchFamily="18" charset="0"/>
              <a:cs typeface="Times New Roman" pitchFamily="18" charset="0"/>
            </a:endParaRPr>
          </a:p>
          <a:p>
            <a:pPr lvl="2">
              <a:lnSpc>
                <a:spcPct val="150000"/>
              </a:lnSpc>
              <a:buFont typeface="Wingdings" panose="05000000000000000000" pitchFamily="2" charset="2"/>
              <a:buChar char="Ø"/>
            </a:pPr>
            <a:r>
              <a:rPr lang="en-US" sz="2200" dirty="0">
                <a:latin typeface="Times New Roman" pitchFamily="18" charset="0"/>
                <a:cs typeface="Times New Roman" pitchFamily="18" charset="0"/>
              </a:rPr>
              <a:t> Fulfillments using webhooks</a:t>
            </a:r>
          </a:p>
          <a:p>
            <a:pPr lvl="2">
              <a:lnSpc>
                <a:spcPct val="150000"/>
              </a:lnSpc>
              <a:buFont typeface="Wingdings" panose="05000000000000000000" pitchFamily="2" charset="2"/>
              <a:buChar char="Ø"/>
            </a:pPr>
            <a:r>
              <a:rPr lang="en-US" sz="2200" dirty="0">
                <a:latin typeface="Times New Roman" pitchFamily="18" charset="0"/>
                <a:cs typeface="Times New Roman" pitchFamily="18" charset="0"/>
              </a:rPr>
              <a:t> Processing</a:t>
            </a:r>
          </a:p>
          <a:p>
            <a:pPr lvl="2">
              <a:lnSpc>
                <a:spcPct val="150000"/>
              </a:lnSpc>
              <a:buFont typeface="Wingdings" panose="05000000000000000000" pitchFamily="2" charset="2"/>
              <a:buChar char="Ø"/>
            </a:pPr>
            <a:r>
              <a:rPr lang="en-US" sz="2200" dirty="0">
                <a:latin typeface="Times New Roman" pitchFamily="18" charset="0"/>
                <a:cs typeface="Times New Roman" pitchFamily="18" charset="0"/>
              </a:rPr>
              <a:t> Sending back the data</a:t>
            </a:r>
          </a:p>
          <a:p>
            <a:pPr lvl="1"/>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2020 - 21</a:t>
            </a:r>
          </a:p>
        </p:txBody>
      </p:sp>
      <p:sp>
        <p:nvSpPr>
          <p:cNvPr id="6" name="Slide Number Placeholder 5"/>
          <p:cNvSpPr>
            <a:spLocks noGrp="1"/>
          </p:cNvSpPr>
          <p:nvPr>
            <p:ph type="sldNum" sz="quarter" idx="12"/>
          </p:nvPr>
        </p:nvSpPr>
        <p:spPr/>
        <p:txBody>
          <a:bodyPr/>
          <a:lstStyle/>
          <a:p>
            <a:fld id="{8D76E3B0-E7CB-4A4B-BFAB-903D23419947}" type="slidenum">
              <a:rPr lang="en-IN" smtClean="0"/>
              <a:pPr/>
              <a:t>10</a:t>
            </a:fld>
            <a:endParaRPr lang="en-IN"/>
          </a:p>
        </p:txBody>
      </p:sp>
    </p:spTree>
    <p:extLst>
      <p:ext uri="{BB962C8B-B14F-4D97-AF65-F5344CB8AC3E}">
        <p14:creationId xmlns:p14="http://schemas.microsoft.com/office/powerpoint/2010/main" val="125622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198" y="547815"/>
            <a:ext cx="5167185" cy="1680519"/>
          </a:xfrm>
        </p:spPr>
        <p:txBody>
          <a:bodyPr>
            <a:normAutofit/>
          </a:bodyPr>
          <a:lstStyle/>
          <a:p>
            <a:br>
              <a:rPr lang="en-US" sz="3700" dirty="0">
                <a:latin typeface="Times New Roman" pitchFamily="18" charset="0"/>
                <a:cs typeface="Times New Roman" pitchFamily="18" charset="0"/>
              </a:rPr>
            </a:br>
            <a:r>
              <a:rPr lang="en-US" sz="3700" b="1" dirty="0">
                <a:solidFill>
                  <a:srgbClr val="C00000"/>
                </a:solidFill>
                <a:latin typeface="Times New Roman" pitchFamily="18" charset="0"/>
                <a:cs typeface="Times New Roman" pitchFamily="18" charset="0"/>
              </a:rPr>
              <a:t>RESULT ANALYSIS </a:t>
            </a:r>
            <a:br>
              <a:rPr lang="en-US" sz="3700" b="1" dirty="0">
                <a:latin typeface="Times New Roman" pitchFamily="18" charset="0"/>
                <a:cs typeface="Times New Roman" pitchFamily="18" charset="0"/>
              </a:rPr>
            </a:br>
            <a:endParaRPr lang="en-US" sz="3700" b="1" dirty="0"/>
          </a:p>
        </p:txBody>
      </p:sp>
      <p:sp>
        <p:nvSpPr>
          <p:cNvPr id="3" name="Content Placeholder 2"/>
          <p:cNvSpPr>
            <a:spLocks noGrp="1"/>
          </p:cNvSpPr>
          <p:nvPr>
            <p:ph idx="1"/>
          </p:nvPr>
        </p:nvSpPr>
        <p:spPr>
          <a:xfrm>
            <a:off x="6186619" y="547815"/>
            <a:ext cx="5178960" cy="1680519"/>
          </a:xfrm>
        </p:spPr>
        <p:txBody>
          <a:bodyPr anchor="ctr">
            <a:normAutofit/>
          </a:bodyPr>
          <a:lstStyle/>
          <a:p>
            <a:pPr lvl="1"/>
            <a:endParaRPr lang="en-US" sz="2000" dirty="0">
              <a:latin typeface="Times New Roman" pitchFamily="18" charset="0"/>
              <a:cs typeface="Times New Roman" pitchFamily="18" charset="0"/>
            </a:endParaRPr>
          </a:p>
          <a:p>
            <a:pPr lvl="2"/>
            <a:r>
              <a:rPr lang="en-US" sz="2400" dirty="0">
                <a:latin typeface="Times New Roman" pitchFamily="18" charset="0"/>
                <a:cs typeface="Times New Roman" pitchFamily="18" charset="0"/>
              </a:rPr>
              <a:t>Head-to-head between Teams</a:t>
            </a:r>
          </a:p>
          <a:p>
            <a:pPr lvl="2"/>
            <a:endParaRPr lang="en-US" dirty="0">
              <a:latin typeface="Times New Roman" pitchFamily="18" charset="0"/>
              <a:cs typeface="Times New Roman" pitchFamily="18" charset="0"/>
            </a:endParaRPr>
          </a:p>
        </p:txBody>
      </p:sp>
      <p:pic>
        <p:nvPicPr>
          <p:cNvPr id="7" name="Picture 6" descr="Graphical user interface, application, Teams&#10;&#10;Description automatically generated">
            <a:extLst>
              <a:ext uri="{FF2B5EF4-FFF2-40B4-BE49-F238E27FC236}">
                <a16:creationId xmlns:a16="http://schemas.microsoft.com/office/drawing/2014/main" id="{C0FB0135-300A-4CA9-B9D3-10CAA305C380}"/>
              </a:ext>
            </a:extLst>
          </p:cNvPr>
          <p:cNvPicPr>
            <a:picLocks noChangeAspect="1"/>
          </p:cNvPicPr>
          <p:nvPr/>
        </p:nvPicPr>
        <p:blipFill rotWithShape="1">
          <a:blip r:embed="rId2"/>
          <a:srcRect l="26683" t="17611" r="3582"/>
          <a:stretch/>
        </p:blipFill>
        <p:spPr>
          <a:xfrm>
            <a:off x="945222" y="2024010"/>
            <a:ext cx="4202131" cy="4332340"/>
          </a:xfrm>
          <a:prstGeom prst="rect">
            <a:avLst/>
          </a:prstGeom>
        </p:spPr>
      </p:pic>
      <p:pic>
        <p:nvPicPr>
          <p:cNvPr id="8" name="Picture 4" descr="Graphical user interface, text, application, email&#10;&#10;Description automatically generated">
            <a:extLst>
              <a:ext uri="{FF2B5EF4-FFF2-40B4-BE49-F238E27FC236}">
                <a16:creationId xmlns:a16="http://schemas.microsoft.com/office/drawing/2014/main" id="{9A00BD13-5EA3-441C-8BD1-4B803BF78253}"/>
              </a:ext>
            </a:extLst>
          </p:cNvPr>
          <p:cNvPicPr>
            <a:picLocks noChangeAspect="1"/>
          </p:cNvPicPr>
          <p:nvPr/>
        </p:nvPicPr>
        <p:blipFill>
          <a:blip r:embed="rId3"/>
          <a:stretch>
            <a:fillRect/>
          </a:stretch>
        </p:blipFill>
        <p:spPr>
          <a:xfrm>
            <a:off x="5254375" y="2024010"/>
            <a:ext cx="6334873" cy="4332339"/>
          </a:xfrm>
          <a:prstGeom prst="rect">
            <a:avLst/>
          </a:prstGeom>
        </p:spPr>
      </p:pic>
      <p:sp>
        <p:nvSpPr>
          <p:cNvPr id="4" name="Date Placeholder 3"/>
          <p:cNvSpPr>
            <a:spLocks noGrp="1"/>
          </p:cNvSpPr>
          <p:nvPr>
            <p:ph type="dt" sz="half" idx="10"/>
          </p:nvPr>
        </p:nvSpPr>
        <p:spPr>
          <a:xfrm>
            <a:off x="838200" y="6356350"/>
            <a:ext cx="2743200" cy="365125"/>
          </a:xfrm>
        </p:spPr>
        <p:txBody>
          <a:bodyPr>
            <a:normAutofit/>
          </a:bodyPr>
          <a:lstStyle/>
          <a:p>
            <a:pPr>
              <a:spcAft>
                <a:spcPts val="600"/>
              </a:spcAft>
            </a:pPr>
            <a:r>
              <a:rPr lang="en-US"/>
              <a:t>Dept. of CSE,RNSIT</a:t>
            </a:r>
            <a:endParaRPr lang="en-IN"/>
          </a:p>
        </p:txBody>
      </p:sp>
      <p:sp>
        <p:nvSpPr>
          <p:cNvPr id="5" name="Footer Placeholder 4"/>
          <p:cNvSpPr>
            <a:spLocks noGrp="1"/>
          </p:cNvSpPr>
          <p:nvPr>
            <p:ph type="ftr" sz="quarter" idx="11"/>
          </p:nvPr>
        </p:nvSpPr>
        <p:spPr>
          <a:xfrm>
            <a:off x="4038600" y="6356350"/>
            <a:ext cx="4114800" cy="365125"/>
          </a:xfrm>
        </p:spPr>
        <p:txBody>
          <a:bodyPr>
            <a:normAutofit/>
          </a:bodyPr>
          <a:lstStyle/>
          <a:p>
            <a:pPr>
              <a:spcAft>
                <a:spcPts val="600"/>
              </a:spcAft>
            </a:pPr>
            <a:r>
              <a:rPr lang="en-IN" dirty="0"/>
              <a:t>2020 - 21</a:t>
            </a:r>
          </a:p>
        </p:txBody>
      </p:sp>
      <p:sp>
        <p:nvSpPr>
          <p:cNvPr id="6"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8D76E3B0-E7CB-4A4B-BFAB-903D23419947}" type="slidenum">
              <a:rPr lang="en-IN" smtClean="0"/>
              <a:pPr>
                <a:spcAft>
                  <a:spcPts val="600"/>
                </a:spcAft>
              </a:pPr>
              <a:t>11</a:t>
            </a:fld>
            <a:endParaRPr lang="en-IN"/>
          </a:p>
        </p:txBody>
      </p:sp>
    </p:spTree>
    <p:extLst>
      <p:ext uri="{BB962C8B-B14F-4D97-AF65-F5344CB8AC3E}">
        <p14:creationId xmlns:p14="http://schemas.microsoft.com/office/powerpoint/2010/main" val="359000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198" y="496444"/>
            <a:ext cx="5167185" cy="1680519"/>
          </a:xfrm>
        </p:spPr>
        <p:txBody>
          <a:bodyPr>
            <a:normAutofit/>
          </a:bodyPr>
          <a:lstStyle/>
          <a:p>
            <a:br>
              <a:rPr lang="en-US" sz="3700" dirty="0">
                <a:latin typeface="Times New Roman" pitchFamily="18" charset="0"/>
                <a:cs typeface="Times New Roman" pitchFamily="18" charset="0"/>
              </a:rPr>
            </a:br>
            <a:r>
              <a:rPr lang="en-US" sz="3700" b="1" dirty="0">
                <a:solidFill>
                  <a:srgbClr val="C00000"/>
                </a:solidFill>
                <a:latin typeface="Times New Roman" pitchFamily="18" charset="0"/>
                <a:cs typeface="Times New Roman" pitchFamily="18" charset="0"/>
              </a:rPr>
              <a:t>RESULT ANALYSIS </a:t>
            </a:r>
            <a:br>
              <a:rPr lang="en-US" sz="3700" b="1" dirty="0">
                <a:latin typeface="Times New Roman" pitchFamily="18" charset="0"/>
                <a:cs typeface="Times New Roman" pitchFamily="18" charset="0"/>
              </a:rPr>
            </a:br>
            <a:endParaRPr lang="en-US" sz="3700" b="1" dirty="0"/>
          </a:p>
        </p:txBody>
      </p:sp>
      <p:sp>
        <p:nvSpPr>
          <p:cNvPr id="3" name="Content Placeholder 2"/>
          <p:cNvSpPr>
            <a:spLocks noGrp="1"/>
          </p:cNvSpPr>
          <p:nvPr>
            <p:ph idx="1"/>
          </p:nvPr>
        </p:nvSpPr>
        <p:spPr>
          <a:xfrm>
            <a:off x="6330457" y="277196"/>
            <a:ext cx="5178960" cy="1680519"/>
          </a:xfrm>
        </p:spPr>
        <p:txBody>
          <a:bodyPr anchor="ctr">
            <a:normAutofit/>
          </a:bodyPr>
          <a:lstStyle/>
          <a:p>
            <a:pPr lvl="1"/>
            <a:endParaRPr lang="en-US" sz="2000" dirty="0">
              <a:latin typeface="Times New Roman" pitchFamily="18" charset="0"/>
              <a:cs typeface="Times New Roman" pitchFamily="18" charset="0"/>
            </a:endParaRPr>
          </a:p>
          <a:p>
            <a:pPr lvl="2"/>
            <a:r>
              <a:rPr lang="en-US" sz="2400" dirty="0">
                <a:latin typeface="Times New Roman" panose="02020603050405020304" pitchFamily="18" charset="0"/>
                <a:cs typeface="Times New Roman" panose="02020603050405020304" pitchFamily="18" charset="0"/>
              </a:rPr>
              <a:t>Player Head-to-head</a:t>
            </a:r>
          </a:p>
        </p:txBody>
      </p:sp>
      <p:sp>
        <p:nvSpPr>
          <p:cNvPr id="4" name="Date Placeholder 3"/>
          <p:cNvSpPr>
            <a:spLocks noGrp="1"/>
          </p:cNvSpPr>
          <p:nvPr>
            <p:ph type="dt" sz="half" idx="10"/>
          </p:nvPr>
        </p:nvSpPr>
        <p:spPr>
          <a:xfrm>
            <a:off x="838200" y="6356350"/>
            <a:ext cx="2743200" cy="365125"/>
          </a:xfrm>
        </p:spPr>
        <p:txBody>
          <a:bodyPr>
            <a:normAutofit/>
          </a:bodyPr>
          <a:lstStyle/>
          <a:p>
            <a:pPr>
              <a:spcAft>
                <a:spcPts val="600"/>
              </a:spcAft>
            </a:pPr>
            <a:r>
              <a:rPr lang="en-US"/>
              <a:t>Dept. of CSE,RNSIT</a:t>
            </a:r>
            <a:endParaRPr lang="en-IN"/>
          </a:p>
        </p:txBody>
      </p:sp>
      <p:sp>
        <p:nvSpPr>
          <p:cNvPr id="5" name="Footer Placeholder 4"/>
          <p:cNvSpPr>
            <a:spLocks noGrp="1"/>
          </p:cNvSpPr>
          <p:nvPr>
            <p:ph type="ftr" sz="quarter" idx="11"/>
          </p:nvPr>
        </p:nvSpPr>
        <p:spPr>
          <a:xfrm>
            <a:off x="4038600" y="6356350"/>
            <a:ext cx="4114800" cy="365125"/>
          </a:xfrm>
        </p:spPr>
        <p:txBody>
          <a:bodyPr>
            <a:normAutofit/>
          </a:bodyPr>
          <a:lstStyle/>
          <a:p>
            <a:pPr>
              <a:spcAft>
                <a:spcPts val="600"/>
              </a:spcAft>
            </a:pPr>
            <a:r>
              <a:rPr lang="en-IN" dirty="0"/>
              <a:t>2020 - 21</a:t>
            </a:r>
          </a:p>
        </p:txBody>
      </p:sp>
      <p:sp>
        <p:nvSpPr>
          <p:cNvPr id="6"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8D76E3B0-E7CB-4A4B-BFAB-903D23419947}" type="slidenum">
              <a:rPr lang="en-IN" smtClean="0"/>
              <a:pPr>
                <a:spcAft>
                  <a:spcPts val="600"/>
                </a:spcAft>
              </a:pPr>
              <a:t>12</a:t>
            </a:fld>
            <a:endParaRPr lang="en-IN"/>
          </a:p>
        </p:txBody>
      </p:sp>
      <p:pic>
        <p:nvPicPr>
          <p:cNvPr id="11" name="Picture 3" descr="Table&#10;&#10;Description automatically generated">
            <a:extLst>
              <a:ext uri="{FF2B5EF4-FFF2-40B4-BE49-F238E27FC236}">
                <a16:creationId xmlns:a16="http://schemas.microsoft.com/office/drawing/2014/main" id="{22CE78B0-B326-4B05-A4B2-3C768B0506A4}"/>
              </a:ext>
            </a:extLst>
          </p:cNvPr>
          <p:cNvPicPr>
            <a:picLocks noChangeAspect="1"/>
          </p:cNvPicPr>
          <p:nvPr/>
        </p:nvPicPr>
        <p:blipFill rotWithShape="1">
          <a:blip r:embed="rId2"/>
          <a:srcRect l="6765" t="13527" r="4834" b="198"/>
          <a:stretch/>
        </p:blipFill>
        <p:spPr>
          <a:xfrm>
            <a:off x="253429" y="2228334"/>
            <a:ext cx="5592191" cy="4144895"/>
          </a:xfrm>
          <a:prstGeom prst="rect">
            <a:avLst/>
          </a:prstGeom>
        </p:spPr>
      </p:pic>
      <p:pic>
        <p:nvPicPr>
          <p:cNvPr id="12" name="Picture 4" descr="Graphical user interface, text, application, email&#10;&#10;Description automatically generated">
            <a:extLst>
              <a:ext uri="{FF2B5EF4-FFF2-40B4-BE49-F238E27FC236}">
                <a16:creationId xmlns:a16="http://schemas.microsoft.com/office/drawing/2014/main" id="{77417BF5-4291-44A2-B1DD-DA44DB084DCB}"/>
              </a:ext>
            </a:extLst>
          </p:cNvPr>
          <p:cNvPicPr>
            <a:picLocks noChangeAspect="1"/>
          </p:cNvPicPr>
          <p:nvPr/>
        </p:nvPicPr>
        <p:blipFill rotWithShape="1">
          <a:blip r:embed="rId3"/>
          <a:srcRect t="39" r="-138" b="49239"/>
          <a:stretch/>
        </p:blipFill>
        <p:spPr>
          <a:xfrm>
            <a:off x="6005383" y="1957714"/>
            <a:ext cx="5933188" cy="1987561"/>
          </a:xfrm>
          <a:prstGeom prst="rect">
            <a:avLst/>
          </a:prstGeom>
        </p:spPr>
      </p:pic>
      <p:pic>
        <p:nvPicPr>
          <p:cNvPr id="13" name="Picture 5" descr="Graphical user interface, text, application, email&#10;&#10;Description automatically generated">
            <a:extLst>
              <a:ext uri="{FF2B5EF4-FFF2-40B4-BE49-F238E27FC236}">
                <a16:creationId xmlns:a16="http://schemas.microsoft.com/office/drawing/2014/main" id="{48406C41-C064-48FB-901B-13921DBE156E}"/>
              </a:ext>
            </a:extLst>
          </p:cNvPr>
          <p:cNvPicPr>
            <a:picLocks noChangeAspect="1"/>
          </p:cNvPicPr>
          <p:nvPr/>
        </p:nvPicPr>
        <p:blipFill rotWithShape="1">
          <a:blip r:embed="rId4"/>
          <a:srcRect l="-57" b="33508"/>
          <a:stretch/>
        </p:blipFill>
        <p:spPr>
          <a:xfrm>
            <a:off x="6096000" y="3945276"/>
            <a:ext cx="5974820" cy="2274549"/>
          </a:xfrm>
          <a:prstGeom prst="rect">
            <a:avLst/>
          </a:prstGeom>
        </p:spPr>
      </p:pic>
    </p:spTree>
    <p:extLst>
      <p:ext uri="{BB962C8B-B14F-4D97-AF65-F5344CB8AC3E}">
        <p14:creationId xmlns:p14="http://schemas.microsoft.com/office/powerpoint/2010/main" val="263638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itchFamily="18" charset="0"/>
                <a:cs typeface="Times New Roman" pitchFamily="18" charset="0"/>
              </a:rPr>
              <a:t>CONCLUSION AND FUTURE WORK</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29555" y="1600199"/>
            <a:ext cx="9749307" cy="4214973"/>
          </a:xfrm>
        </p:spPr>
        <p:txBody>
          <a:bodyPr>
            <a:normAutofit fontScale="70000" lnSpcReduction="20000"/>
          </a:bodyPr>
          <a:lstStyle/>
          <a:p>
            <a:pPr>
              <a:lnSpc>
                <a:spcPct val="170000"/>
              </a:lnSpc>
            </a:pPr>
            <a:r>
              <a:rPr lang="en-US" sz="3400" dirty="0">
                <a:latin typeface="Times New Roman" pitchFamily="18" charset="0"/>
                <a:cs typeface="Times New Roman" pitchFamily="18" charset="0"/>
              </a:rPr>
              <a:t>Conclusion</a:t>
            </a:r>
          </a:p>
          <a:p>
            <a:pPr marL="0" indent="0" algn="just">
              <a:lnSpc>
                <a:spcPct val="170000"/>
              </a:lnSpc>
              <a:buNone/>
            </a:pPr>
            <a:r>
              <a:rPr lang="en-US" dirty="0">
                <a:latin typeface="Times New Roman" panose="02020603050405020304" pitchFamily="18" charset="0"/>
                <a:cs typeface="Times New Roman" panose="02020603050405020304" pitchFamily="18" charset="0"/>
              </a:rPr>
              <a:t>Our application is one of the most unique cricket chatbot that is built. It acts as a single point source to query all types of cricketing questions. By fetching data from almost all sources available, this application has the capability to act in a very efficient manner to get your cricketing question answered. Certain information that would require the prior knowledge of the user to know where to look can be eliminated with this chatbot. Multiple clicks on google can be cut down to one click here. Using </a:t>
            </a:r>
            <a:r>
              <a:rPr lang="en-US" dirty="0" err="1">
                <a:latin typeface="Times New Roman" panose="02020603050405020304" pitchFamily="18" charset="0"/>
                <a:cs typeface="Times New Roman" panose="02020603050405020304" pitchFamily="18" charset="0"/>
              </a:rPr>
              <a:t>dialogflow</a:t>
            </a:r>
            <a:r>
              <a:rPr lang="en-US" dirty="0">
                <a:latin typeface="Times New Roman" panose="02020603050405020304" pitchFamily="18" charset="0"/>
                <a:cs typeface="Times New Roman" panose="02020603050405020304" pitchFamily="18" charset="0"/>
              </a:rPr>
              <a:t> reduces the burden of creating an NLP model of our own.</a:t>
            </a:r>
          </a:p>
          <a:p>
            <a:pPr algn="just"/>
            <a:endParaRPr lang="en-IN" sz="18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2020 - 21</a:t>
            </a:r>
          </a:p>
        </p:txBody>
      </p:sp>
      <p:sp>
        <p:nvSpPr>
          <p:cNvPr id="7" name="Slide Number Placeholder 6"/>
          <p:cNvSpPr>
            <a:spLocks noGrp="1"/>
          </p:cNvSpPr>
          <p:nvPr>
            <p:ph type="sldNum" sz="quarter" idx="12"/>
          </p:nvPr>
        </p:nvSpPr>
        <p:spPr/>
        <p:txBody>
          <a:bodyPr/>
          <a:lstStyle/>
          <a:p>
            <a:fld id="{8D76E3B0-E7CB-4A4B-BFAB-903D23419947}" type="slidenum">
              <a:rPr lang="en-IN" smtClean="0"/>
              <a:pPr/>
              <a:t>13</a:t>
            </a:fld>
            <a:endParaRPr lang="en-IN"/>
          </a:p>
        </p:txBody>
      </p:sp>
    </p:spTree>
    <p:extLst>
      <p:ext uri="{BB962C8B-B14F-4D97-AF65-F5344CB8AC3E}">
        <p14:creationId xmlns:p14="http://schemas.microsoft.com/office/powerpoint/2010/main" val="141811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itchFamily="18" charset="0"/>
                <a:cs typeface="Times New Roman" pitchFamily="18" charset="0"/>
              </a:rPr>
              <a:t>CONCLUSION AND FUTURE WORK</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29555" y="1479479"/>
            <a:ext cx="9749307" cy="4876871"/>
          </a:xfrm>
        </p:spPr>
        <p:txBody>
          <a:bodyPr>
            <a:normAutofit fontScale="62500" lnSpcReduction="20000"/>
          </a:bodyPr>
          <a:lstStyle/>
          <a:p>
            <a:pPr>
              <a:lnSpc>
                <a:spcPct val="170000"/>
              </a:lnSpc>
            </a:pPr>
            <a:r>
              <a:rPr lang="en-US" sz="4400" dirty="0">
                <a:latin typeface="Times New Roman" panose="02020603050405020304" pitchFamily="18" charset="0"/>
                <a:cs typeface="Times New Roman" pitchFamily="18" charset="0"/>
              </a:rPr>
              <a:t>Future work to be carried out </a:t>
            </a:r>
          </a:p>
          <a:p>
            <a:pPr lvl="1">
              <a:lnSpc>
                <a:spcPct val="17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Set up pipeline to update database</a:t>
            </a:r>
          </a:p>
          <a:p>
            <a:pPr lvl="1">
              <a:lnSpc>
                <a:spcPct val="17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Interactive games</a:t>
            </a:r>
          </a:p>
          <a:p>
            <a:pPr lvl="1">
              <a:lnSpc>
                <a:spcPct val="17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Leaderboard for hand cricket</a:t>
            </a:r>
          </a:p>
          <a:p>
            <a:pPr lvl="1">
              <a:lnSpc>
                <a:spcPct val="17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Integrate with more platforms</a:t>
            </a:r>
          </a:p>
          <a:p>
            <a:pPr lvl="1">
              <a:lnSpc>
                <a:spcPct val="17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Live commentary</a:t>
            </a:r>
          </a:p>
          <a:p>
            <a:pPr lvl="1">
              <a:lnSpc>
                <a:spcPct val="17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Calendar integration for reminders</a:t>
            </a:r>
          </a:p>
          <a:p>
            <a:pPr lvl="1">
              <a:lnSpc>
                <a:spcPct val="17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Follow teams or players</a:t>
            </a:r>
          </a:p>
          <a:p>
            <a:pPr>
              <a:lnSpc>
                <a:spcPct val="150000"/>
              </a:lnSpc>
            </a:pPr>
            <a:endParaRPr lang="en-US"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2020 - 21</a:t>
            </a:r>
          </a:p>
        </p:txBody>
      </p:sp>
      <p:sp>
        <p:nvSpPr>
          <p:cNvPr id="7" name="Slide Number Placeholder 6"/>
          <p:cNvSpPr>
            <a:spLocks noGrp="1"/>
          </p:cNvSpPr>
          <p:nvPr>
            <p:ph type="sldNum" sz="quarter" idx="12"/>
          </p:nvPr>
        </p:nvSpPr>
        <p:spPr/>
        <p:txBody>
          <a:bodyPr/>
          <a:lstStyle/>
          <a:p>
            <a:fld id="{8D76E3B0-E7CB-4A4B-BFAB-903D23419947}" type="slidenum">
              <a:rPr lang="en-IN" smtClean="0"/>
              <a:pPr/>
              <a:t>14</a:t>
            </a:fld>
            <a:endParaRPr lang="en-IN"/>
          </a:p>
        </p:txBody>
      </p:sp>
    </p:spTree>
    <p:extLst>
      <p:ext uri="{BB962C8B-B14F-4D97-AF65-F5344CB8AC3E}">
        <p14:creationId xmlns:p14="http://schemas.microsoft.com/office/powerpoint/2010/main" val="269190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dirty="0">
                <a:solidFill>
                  <a:srgbClr val="C00000"/>
                </a:solidFill>
                <a:latin typeface="Times New Roman" pitchFamily="18" charset="0"/>
                <a:cs typeface="Times New Roman" pitchFamily="18" charset="0"/>
              </a:rPr>
              <a:t>REFERENCES</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71945" y="1376737"/>
            <a:ext cx="9349483" cy="4838345"/>
          </a:xfrm>
        </p:spPr>
        <p:txBody>
          <a:bodyPr>
            <a:normAutofit/>
          </a:bodyPr>
          <a:lstStyle/>
          <a:p>
            <a:pPr lvl="0" algn="just">
              <a:buNone/>
            </a:pPr>
            <a:endParaRPr lang="en-IN" sz="2000" dirty="0">
              <a:latin typeface="Times New Roman" pitchFamily="18" charset="0"/>
              <a:cs typeface="Times New Roman" pitchFamily="18" charset="0"/>
            </a:endParaRPr>
          </a:p>
          <a:p>
            <a:pPr lvl="0" algn="just">
              <a:buNone/>
            </a:pPr>
            <a:endParaRPr lang="en-IN" sz="2000" dirty="0">
              <a:latin typeface="Times New Roman" pitchFamily="18" charset="0"/>
              <a:cs typeface="Times New Roman" pitchFamily="18" charset="0"/>
            </a:endParaRPr>
          </a:p>
          <a:p>
            <a:pPr lvl="0" algn="just">
              <a:buNone/>
            </a:pPr>
            <a:endParaRPr lang="en-IN" sz="1800" dirty="0">
              <a:latin typeface="Times New Roman" pitchFamily="18" charset="0"/>
              <a:cs typeface="Times New Roman" pitchFamily="18" charset="0"/>
            </a:endParaRPr>
          </a:p>
          <a:p>
            <a:pPr lvl="0" algn="just">
              <a:buNone/>
            </a:pPr>
            <a:endParaRPr lang="en-IN"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2020 - 21</a:t>
            </a:r>
          </a:p>
        </p:txBody>
      </p:sp>
      <p:sp>
        <p:nvSpPr>
          <p:cNvPr id="7" name="Slide Number Placeholder 6"/>
          <p:cNvSpPr>
            <a:spLocks noGrp="1"/>
          </p:cNvSpPr>
          <p:nvPr>
            <p:ph type="sldNum" sz="quarter" idx="12"/>
          </p:nvPr>
        </p:nvSpPr>
        <p:spPr/>
        <p:txBody>
          <a:bodyPr/>
          <a:lstStyle/>
          <a:p>
            <a:fld id="{8D76E3B0-E7CB-4A4B-BFAB-903D23419947}" type="slidenum">
              <a:rPr lang="en-IN" smtClean="0"/>
              <a:pPr/>
              <a:t>15</a:t>
            </a:fld>
            <a:endParaRPr lang="en-IN"/>
          </a:p>
        </p:txBody>
      </p:sp>
      <p:sp>
        <p:nvSpPr>
          <p:cNvPr id="4" name="Rectangle 3">
            <a:extLst>
              <a:ext uri="{FF2B5EF4-FFF2-40B4-BE49-F238E27FC236}">
                <a16:creationId xmlns:a16="http://schemas.microsoft.com/office/drawing/2014/main" id="{A28DCF73-40CA-4F41-AD95-C9B0EA0EEE64}"/>
              </a:ext>
            </a:extLst>
          </p:cNvPr>
          <p:cNvSpPr/>
          <p:nvPr/>
        </p:nvSpPr>
        <p:spPr>
          <a:xfrm>
            <a:off x="1683249" y="1922194"/>
            <a:ext cx="8825502" cy="2806987"/>
          </a:xfrm>
          <a:prstGeom prst="rect">
            <a:avLst/>
          </a:prstGeom>
        </p:spPr>
        <p:txBody>
          <a:bodyPr wrap="square">
            <a:spAutoFit/>
          </a:bodyPr>
          <a:lstStyle/>
          <a:p>
            <a:pPr>
              <a:lnSpc>
                <a:spcPct val="150000"/>
              </a:lnSpc>
            </a:pPr>
            <a:r>
              <a:rPr lang="en-US" dirty="0"/>
              <a:t>[1] </a:t>
            </a:r>
            <a:r>
              <a:rPr lang="en-US" sz="2000" dirty="0">
                <a:latin typeface="Times New Roman" panose="02020603050405020304" pitchFamily="18" charset="0"/>
                <a:cs typeface="Times New Roman" panose="02020603050405020304" pitchFamily="18" charset="0"/>
              </a:rPr>
              <a:t>“IPL Complete Dataset | Kaggle.” https://www.kaggle.com/patrickb1912/ipl-complete-dataset-20082020</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CricAPI</a:t>
            </a:r>
            <a:r>
              <a:rPr lang="en-US" sz="2000" dirty="0">
                <a:latin typeface="Times New Roman" panose="02020603050405020304" pitchFamily="18" charset="0"/>
                <a:cs typeface="Times New Roman" panose="02020603050405020304" pitchFamily="18" charset="0"/>
              </a:rPr>
              <a:t>, https://www.cricapi.com/</a:t>
            </a:r>
          </a:p>
          <a:p>
            <a:pPr>
              <a:lnSpc>
                <a:spcPct val="150000"/>
              </a:lnSpc>
            </a:pP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SportsMonk</a:t>
            </a:r>
            <a:r>
              <a:rPr lang="en-US" sz="2000" dirty="0">
                <a:latin typeface="Times New Roman" panose="02020603050405020304" pitchFamily="18" charset="0"/>
                <a:cs typeface="Times New Roman" panose="02020603050405020304" pitchFamily="18" charset="0"/>
              </a:rPr>
              <a:t>, https://www.sportmonks.com/</a:t>
            </a:r>
          </a:p>
          <a:p>
            <a:pPr>
              <a:lnSpc>
                <a:spcPct val="150000"/>
              </a:lnSpc>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NewsAPI</a:t>
            </a:r>
            <a:r>
              <a:rPr lang="en-US" sz="2000" dirty="0">
                <a:latin typeface="Times New Roman" panose="02020603050405020304" pitchFamily="18" charset="0"/>
                <a:cs typeface="Times New Roman" panose="02020603050405020304" pitchFamily="18" charset="0"/>
              </a:rPr>
              <a:t>, https://newsapi.org/s/india-sports-news-api</a:t>
            </a:r>
          </a:p>
          <a:p>
            <a:pPr>
              <a:lnSpc>
                <a:spcPct val="150000"/>
              </a:lnSpc>
            </a:pPr>
            <a:r>
              <a:rPr lang="en-US" sz="2000" dirty="0">
                <a:latin typeface="Times New Roman" panose="02020603050405020304" pitchFamily="18" charset="0"/>
                <a:cs typeface="Times New Roman" panose="02020603050405020304" pitchFamily="18" charset="0"/>
              </a:rPr>
              <a:t>[5] ESPN </a:t>
            </a:r>
            <a:r>
              <a:rPr lang="en-US" sz="2000" dirty="0" err="1">
                <a:latin typeface="Times New Roman" panose="02020603050405020304" pitchFamily="18" charset="0"/>
                <a:cs typeface="Times New Roman" panose="02020603050405020304" pitchFamily="18" charset="0"/>
              </a:rPr>
              <a:t>Cric</a:t>
            </a:r>
            <a:r>
              <a:rPr lang="en-US" sz="2000" dirty="0">
                <a:latin typeface="Times New Roman" panose="02020603050405020304" pitchFamily="18" charset="0"/>
                <a:cs typeface="Times New Roman" panose="02020603050405020304" pitchFamily="18" charset="0"/>
              </a:rPr>
              <a:t> Info, https://www.espncricinfo.com/</a:t>
            </a:r>
          </a:p>
        </p:txBody>
      </p:sp>
    </p:spTree>
    <p:extLst>
      <p:ext uri="{BB962C8B-B14F-4D97-AF65-F5344CB8AC3E}">
        <p14:creationId xmlns:p14="http://schemas.microsoft.com/office/powerpoint/2010/main" val="214142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itchFamily="18" charset="0"/>
                <a:cs typeface="Times New Roman" pitchFamily="18" charset="0"/>
              </a:rPr>
              <a:t>PROJECT SETUP AND DEMONSTRATION</a:t>
            </a:r>
            <a:endParaRPr lang="en-US" sz="3200" dirty="0"/>
          </a:p>
        </p:txBody>
      </p:sp>
      <p:sp>
        <p:nvSpPr>
          <p:cNvPr id="4" name="Date Placeholder 3"/>
          <p:cNvSpPr>
            <a:spLocks noGrp="1"/>
          </p:cNvSpPr>
          <p:nvPr>
            <p:ph type="dt" sz="half" idx="10"/>
          </p:nvPr>
        </p:nvSpPr>
        <p:spPr/>
        <p:txBody>
          <a:bodyPr/>
          <a:lstStyle/>
          <a:p>
            <a:r>
              <a:rPr lang="en-US"/>
              <a:t>Dept. of CSE,RNSIT</a:t>
            </a:r>
          </a:p>
        </p:txBody>
      </p:sp>
      <p:sp>
        <p:nvSpPr>
          <p:cNvPr id="5" name="Footer Placeholder 4"/>
          <p:cNvSpPr>
            <a:spLocks noGrp="1"/>
          </p:cNvSpPr>
          <p:nvPr>
            <p:ph type="ftr" sz="quarter" idx="11"/>
          </p:nvPr>
        </p:nvSpPr>
        <p:spPr/>
        <p:txBody>
          <a:bodyPr/>
          <a:lstStyle/>
          <a:p>
            <a:r>
              <a:rPr lang="en-IN" dirty="0"/>
              <a:t>2020 - 21</a:t>
            </a:r>
          </a:p>
        </p:txBody>
      </p:sp>
      <p:sp>
        <p:nvSpPr>
          <p:cNvPr id="6" name="Slide Number Placeholder 5"/>
          <p:cNvSpPr>
            <a:spLocks noGrp="1"/>
          </p:cNvSpPr>
          <p:nvPr>
            <p:ph type="sldNum" sz="quarter" idx="12"/>
          </p:nvPr>
        </p:nvSpPr>
        <p:spPr/>
        <p:txBody>
          <a:bodyPr/>
          <a:lstStyle/>
          <a:p>
            <a:fld id="{4C442D41-FF4A-46A6-A5B6-D9D1BC6ADE1D}" type="slidenum">
              <a:rPr lang="en-US" smtClean="0"/>
              <a:t>16</a:t>
            </a:fld>
            <a:endParaRPr lang="en-US"/>
          </a:p>
        </p:txBody>
      </p:sp>
      <p:pic>
        <p:nvPicPr>
          <p:cNvPr id="2050" name="Picture 2" descr="Image result for PROJECT 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02790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6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solidFill>
                  <a:srgbClr val="0070C0"/>
                </a:solidFill>
                <a:latin typeface="Times New Roman" pitchFamily="18" charset="0"/>
                <a:cs typeface="Times New Roman" pitchFamily="18" charset="0"/>
              </a:rPr>
              <a:t>Suggestions….!</a:t>
            </a:r>
          </a:p>
        </p:txBody>
      </p:sp>
      <p:sp>
        <p:nvSpPr>
          <p:cNvPr id="2" name="Date Placeholder 1"/>
          <p:cNvSpPr>
            <a:spLocks noGrp="1"/>
          </p:cNvSpPr>
          <p:nvPr>
            <p:ph type="dt" sz="half" idx="10"/>
          </p:nvPr>
        </p:nvSpPr>
        <p:spPr/>
        <p:txBody>
          <a:bodyPr/>
          <a:lstStyle/>
          <a:p>
            <a:r>
              <a:rPr lang="en-US"/>
              <a:t>Dept. of CSE,RNSIT</a:t>
            </a:r>
          </a:p>
        </p:txBody>
      </p:sp>
      <p:sp>
        <p:nvSpPr>
          <p:cNvPr id="3" name="Footer Placeholder 2"/>
          <p:cNvSpPr>
            <a:spLocks noGrp="1"/>
          </p:cNvSpPr>
          <p:nvPr>
            <p:ph type="ftr" sz="quarter" idx="11"/>
          </p:nvPr>
        </p:nvSpPr>
        <p:spPr/>
        <p:txBody>
          <a:bodyPr/>
          <a:lstStyle/>
          <a:p>
            <a:r>
              <a:rPr lang="en-IN" dirty="0"/>
              <a:t>2020 - 21</a:t>
            </a:r>
          </a:p>
        </p:txBody>
      </p:sp>
      <p:sp>
        <p:nvSpPr>
          <p:cNvPr id="4" name="Slide Number Placeholder 3"/>
          <p:cNvSpPr>
            <a:spLocks noGrp="1"/>
          </p:cNvSpPr>
          <p:nvPr>
            <p:ph type="sldNum" sz="quarter" idx="12"/>
          </p:nvPr>
        </p:nvSpPr>
        <p:spPr/>
        <p:txBody>
          <a:bodyPr/>
          <a:lstStyle/>
          <a:p>
            <a:fld id="{4C442D41-FF4A-46A6-A5B6-D9D1BC6ADE1D}" type="slidenum">
              <a:rPr lang="en-US" smtClean="0"/>
              <a:t>17</a:t>
            </a:fld>
            <a:endParaRPr lang="en-US"/>
          </a:p>
        </p:txBody>
      </p:sp>
    </p:spTree>
    <p:extLst>
      <p:ext uri="{BB962C8B-B14F-4D97-AF65-F5344CB8AC3E}">
        <p14:creationId xmlns:p14="http://schemas.microsoft.com/office/powerpoint/2010/main" val="66505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473338"/>
          </a:xfrm>
        </p:spPr>
        <p:txBody>
          <a:bodyPr>
            <a:normAutofit lnSpcReduction="10000"/>
          </a:bodyPr>
          <a:lstStyle/>
          <a:p>
            <a:endParaRPr lang="en-US" dirty="0"/>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endParaRPr lang="en-US" sz="5400" dirty="0">
              <a:latin typeface="Times New Roman" pitchFamily="18" charset="0"/>
              <a:cs typeface="Times New Roman" pitchFamily="18" charset="0"/>
            </a:endParaRPr>
          </a:p>
          <a:p>
            <a:pPr algn="ctr">
              <a:buNone/>
            </a:pPr>
            <a:r>
              <a:rPr lang="en-US" sz="5400" dirty="0">
                <a:solidFill>
                  <a:srgbClr val="0070C0"/>
                </a:solidFill>
                <a:latin typeface="Times New Roman" pitchFamily="18" charset="0"/>
                <a:cs typeface="Times New Roman" pitchFamily="18" charset="0"/>
              </a:rPr>
              <a:t>THANK YOU!!!</a:t>
            </a:r>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endParaRPr lang="en-US" dirty="0"/>
          </a:p>
          <a:p>
            <a:pPr>
              <a:buNone/>
            </a:pPr>
            <a:r>
              <a:rPr lang="en-US" dirty="0"/>
              <a:t>			</a:t>
            </a:r>
            <a:endParaRPr lang="en-IN" dirty="0"/>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2020- 21</a:t>
            </a:r>
          </a:p>
        </p:txBody>
      </p:sp>
      <p:sp>
        <p:nvSpPr>
          <p:cNvPr id="6" name="Slide Number Placeholder 5"/>
          <p:cNvSpPr>
            <a:spLocks noGrp="1"/>
          </p:cNvSpPr>
          <p:nvPr>
            <p:ph type="sldNum" sz="quarter" idx="12"/>
          </p:nvPr>
        </p:nvSpPr>
        <p:spPr/>
        <p:txBody>
          <a:bodyPr/>
          <a:lstStyle/>
          <a:p>
            <a:fld id="{8D76E3B0-E7CB-4A4B-BFAB-903D23419947}" type="slidenum">
              <a:rPr lang="en-IN" smtClean="0"/>
              <a:pPr/>
              <a:t>18</a:t>
            </a:fld>
            <a:endParaRPr lang="en-IN"/>
          </a:p>
        </p:txBody>
      </p:sp>
    </p:spTree>
    <p:extLst>
      <p:ext uri="{BB962C8B-B14F-4D97-AF65-F5344CB8AC3E}">
        <p14:creationId xmlns:p14="http://schemas.microsoft.com/office/powerpoint/2010/main" val="79634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04"/>
            <a:ext cx="8229600" cy="989034"/>
          </a:xfrm>
        </p:spPr>
        <p:txBody>
          <a:bodyPr>
            <a:normAutofit/>
          </a:bodyPr>
          <a:lstStyle/>
          <a:p>
            <a:pPr algn="ctr"/>
            <a:r>
              <a:rPr lang="en-US" sz="3200" b="1" dirty="0">
                <a:solidFill>
                  <a:srgbClr val="C00000"/>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1403796" y="1622738"/>
            <a:ext cx="9556125" cy="4481848"/>
          </a:xfrm>
        </p:spPr>
        <p:txBody>
          <a:bodyPr numCol="2">
            <a:normAutofit/>
          </a:bodyPr>
          <a:lstStyle/>
          <a:p>
            <a:pPr marL="457200" indent="-457200">
              <a:buFont typeface="+mj-lt"/>
              <a:buAutoNum type="arabicPeriod"/>
            </a:pPr>
            <a:r>
              <a:rPr lang="en-US" sz="2000" dirty="0">
                <a:latin typeface="Times New Roman" pitchFamily="18" charset="0"/>
                <a:cs typeface="Times New Roman" pitchFamily="18" charset="0"/>
              </a:rPr>
              <a:t>INTRODUCTION</a:t>
            </a:r>
          </a:p>
          <a:p>
            <a:pPr marL="800100" lvl="1" indent="-342900">
              <a:buFont typeface="+mj-lt"/>
              <a:buAutoNum type="arabicPeriod"/>
            </a:pPr>
            <a:r>
              <a:rPr lang="en-US" sz="1800" dirty="0">
                <a:latin typeface="Times New Roman" pitchFamily="18" charset="0"/>
                <a:cs typeface="Times New Roman" pitchFamily="18" charset="0"/>
              </a:rPr>
              <a:t>Problem Statement</a:t>
            </a:r>
          </a:p>
          <a:p>
            <a:pPr marL="800100" lvl="1" indent="-342900">
              <a:buFont typeface="+mj-lt"/>
              <a:buAutoNum type="arabicPeriod"/>
            </a:pPr>
            <a:r>
              <a:rPr lang="en-US" sz="1800" dirty="0">
                <a:latin typeface="Times New Roman" pitchFamily="18" charset="0"/>
                <a:cs typeface="Times New Roman" pitchFamily="18" charset="0"/>
              </a:rPr>
              <a:t>Existing System and Limitations</a:t>
            </a:r>
          </a:p>
          <a:p>
            <a:pPr marL="800100" lvl="1" indent="-342900">
              <a:buFont typeface="+mj-lt"/>
              <a:buAutoNum type="arabicPeriod"/>
            </a:pPr>
            <a:r>
              <a:rPr lang="en-US" sz="1800" dirty="0">
                <a:latin typeface="Times New Roman" pitchFamily="18" charset="0"/>
                <a:cs typeface="Times New Roman" pitchFamily="18" charset="0"/>
              </a:rPr>
              <a:t>Proposed system</a:t>
            </a:r>
          </a:p>
          <a:p>
            <a:pPr marL="457200" indent="-457200">
              <a:buFont typeface="+mj-lt"/>
              <a:buAutoNum type="arabicPeriod"/>
            </a:pPr>
            <a:r>
              <a:rPr lang="en-US" sz="2000" dirty="0">
                <a:latin typeface="Times New Roman" pitchFamily="18" charset="0"/>
                <a:cs typeface="Times New Roman" pitchFamily="18" charset="0"/>
              </a:rPr>
              <a:t>REQUIREMENTS</a:t>
            </a:r>
          </a:p>
          <a:p>
            <a:pPr marL="800100" lvl="1" indent="-342900">
              <a:buFont typeface="+mj-lt"/>
              <a:buAutoNum type="arabicPeriod"/>
            </a:pPr>
            <a:r>
              <a:rPr lang="en-US" sz="1800" dirty="0">
                <a:latin typeface="Times New Roman" pitchFamily="18" charset="0"/>
                <a:cs typeface="Times New Roman" pitchFamily="18" charset="0"/>
              </a:rPr>
              <a:t>Functional Requirements</a:t>
            </a:r>
          </a:p>
          <a:p>
            <a:pPr marL="800100" lvl="1" indent="-342900">
              <a:buFont typeface="+mj-lt"/>
              <a:buAutoNum type="arabicPeriod"/>
            </a:pPr>
            <a:r>
              <a:rPr lang="en-US" sz="1800" dirty="0">
                <a:latin typeface="Times New Roman" pitchFamily="18" charset="0"/>
                <a:cs typeface="Times New Roman" pitchFamily="18" charset="0"/>
              </a:rPr>
              <a:t>Non-functional Requirements</a:t>
            </a:r>
          </a:p>
          <a:p>
            <a:pPr marL="800100" lvl="1" indent="-342900">
              <a:buFont typeface="+mj-lt"/>
              <a:buAutoNum type="arabicPeriod"/>
            </a:pPr>
            <a:r>
              <a:rPr lang="en-US" sz="1800" dirty="0">
                <a:latin typeface="Times New Roman" pitchFamily="18" charset="0"/>
                <a:cs typeface="Times New Roman" pitchFamily="18" charset="0"/>
              </a:rPr>
              <a:t>Hardware &amp; Software Requirements</a:t>
            </a:r>
          </a:p>
          <a:p>
            <a:pPr marL="457200" indent="-457200">
              <a:buFont typeface="+mj-lt"/>
              <a:buAutoNum type="arabicPeriod"/>
            </a:pPr>
            <a:r>
              <a:rPr lang="en-US" sz="2000" dirty="0">
                <a:latin typeface="Times New Roman" pitchFamily="18" charset="0"/>
                <a:cs typeface="Times New Roman" pitchFamily="18" charset="0"/>
              </a:rPr>
              <a:t>SYSTEM ARCHITECTURE</a:t>
            </a:r>
          </a:p>
          <a:p>
            <a:pPr marL="800100" lvl="1" indent="-342900">
              <a:buFont typeface="+mj-lt"/>
              <a:buAutoNum type="arabicPeriod"/>
            </a:pPr>
            <a:r>
              <a:rPr lang="en-US" sz="1800" dirty="0">
                <a:latin typeface="Times New Roman" pitchFamily="18" charset="0"/>
                <a:cs typeface="Times New Roman" pitchFamily="18" charset="0"/>
              </a:rPr>
              <a:t>System architecture </a:t>
            </a:r>
          </a:p>
          <a:p>
            <a:pPr marL="457200" indent="-457200">
              <a:buFont typeface="+mj-lt"/>
              <a:buAutoNum type="arabicPeriod"/>
            </a:pPr>
            <a:r>
              <a:rPr lang="en-US" sz="2000" dirty="0">
                <a:latin typeface="Times New Roman" pitchFamily="18" charset="0"/>
                <a:cs typeface="Times New Roman" pitchFamily="18" charset="0"/>
              </a:rPr>
              <a:t>DETAILED DESIGN </a:t>
            </a:r>
            <a:endParaRPr lang="en-US" sz="1800" dirty="0">
              <a:latin typeface="Times New Roman" pitchFamily="18" charset="0"/>
              <a:cs typeface="Times New Roman" pitchFamily="18" charset="0"/>
            </a:endParaRPr>
          </a:p>
          <a:p>
            <a:pPr marL="800100" lvl="1" indent="-342900">
              <a:buFont typeface="+mj-lt"/>
              <a:buAutoNum type="arabicPeriod"/>
            </a:pPr>
            <a:r>
              <a:rPr lang="en-US" sz="1800" dirty="0">
                <a:latin typeface="Times New Roman" pitchFamily="18" charset="0"/>
                <a:cs typeface="Times New Roman" pitchFamily="18" charset="0"/>
              </a:rPr>
              <a:t>Dataflow diagram</a:t>
            </a:r>
          </a:p>
          <a:p>
            <a:pPr marL="800100" lvl="1" indent="-342900">
              <a:buFont typeface="+mj-lt"/>
              <a:buAutoNum type="arabicPeriod"/>
            </a:pPr>
            <a:r>
              <a:rPr lang="en-US" sz="1800" dirty="0">
                <a:latin typeface="Times New Roman" pitchFamily="18" charset="0"/>
                <a:cs typeface="Times New Roman" pitchFamily="18" charset="0"/>
              </a:rPr>
              <a:t>Libraries used / API’s</a:t>
            </a:r>
          </a:p>
          <a:p>
            <a:pPr marL="457200" indent="-457200">
              <a:buFont typeface="+mj-lt"/>
              <a:buAutoNum type="arabicPeriod"/>
            </a:pPr>
            <a:r>
              <a:rPr lang="en-US" sz="2000" dirty="0">
                <a:latin typeface="Times New Roman" pitchFamily="18" charset="0"/>
                <a:cs typeface="Times New Roman" pitchFamily="18" charset="0"/>
              </a:rPr>
              <a:t>IMPLIMENTATIONS </a:t>
            </a:r>
          </a:p>
          <a:p>
            <a:pPr marL="800100" lvl="1" indent="-342900">
              <a:buFont typeface="+mj-lt"/>
              <a:buAutoNum type="arabicPeriod"/>
            </a:pPr>
            <a:r>
              <a:rPr lang="en-US" sz="1800" dirty="0">
                <a:latin typeface="Times New Roman" pitchFamily="18" charset="0"/>
                <a:cs typeface="Times New Roman" pitchFamily="18" charset="0"/>
              </a:rPr>
              <a:t>Methodology</a:t>
            </a:r>
          </a:p>
          <a:p>
            <a:pPr marL="457200" indent="-457200">
              <a:buFont typeface="+mj-lt"/>
              <a:buAutoNum type="arabicPeriod"/>
            </a:pPr>
            <a:r>
              <a:rPr lang="en-US" sz="2000" dirty="0">
                <a:latin typeface="Times New Roman" pitchFamily="18" charset="0"/>
                <a:cs typeface="Times New Roman" pitchFamily="18" charset="0"/>
              </a:rPr>
              <a:t>RESULT ANALYSIS </a:t>
            </a:r>
          </a:p>
          <a:p>
            <a:pPr marL="800100" lvl="1" indent="-342900">
              <a:buFont typeface="+mj-lt"/>
              <a:buAutoNum type="arabicPeriod"/>
            </a:pPr>
            <a:r>
              <a:rPr lang="en-US" sz="1800" dirty="0">
                <a:latin typeface="Times New Roman" pitchFamily="18" charset="0"/>
                <a:cs typeface="Times New Roman" pitchFamily="18" charset="0"/>
              </a:rPr>
              <a:t>Snapshots</a:t>
            </a:r>
          </a:p>
          <a:p>
            <a:pPr marL="457200" indent="-457200">
              <a:buFont typeface="+mj-lt"/>
              <a:buAutoNum type="arabicPeriod"/>
            </a:pPr>
            <a:r>
              <a:rPr lang="en-US" sz="2000" dirty="0">
                <a:latin typeface="Times New Roman" pitchFamily="18" charset="0"/>
                <a:cs typeface="Times New Roman" pitchFamily="18" charset="0"/>
              </a:rPr>
              <a:t>CONCLUSION AND FUTURE WORK</a:t>
            </a:r>
          </a:p>
          <a:p>
            <a:pPr marL="914400" lvl="1" indent="-457200">
              <a:buFont typeface="+mj-lt"/>
              <a:buAutoNum type="arabicPeriod"/>
            </a:pPr>
            <a:r>
              <a:rPr lang="en-US" sz="1600" dirty="0">
                <a:latin typeface="Times New Roman" pitchFamily="18" charset="0"/>
                <a:cs typeface="Times New Roman" pitchFamily="18" charset="0"/>
              </a:rPr>
              <a:t>Conclusion</a:t>
            </a:r>
          </a:p>
          <a:p>
            <a:pPr marL="914400" lvl="1" indent="-457200">
              <a:buFont typeface="+mj-lt"/>
              <a:buAutoNum type="arabicPeriod"/>
            </a:pPr>
            <a:r>
              <a:rPr lang="en-US" sz="1600" dirty="0">
                <a:latin typeface="Times New Roman" pitchFamily="18" charset="0"/>
                <a:cs typeface="Times New Roman" pitchFamily="18" charset="0"/>
              </a:rPr>
              <a:t>Future work to be carried out </a:t>
            </a:r>
          </a:p>
          <a:p>
            <a:pPr marL="457200" indent="-457200">
              <a:buFont typeface="+mj-lt"/>
              <a:buAutoNum type="arabicPeriod"/>
            </a:pPr>
            <a:r>
              <a:rPr lang="en-US" sz="2000" dirty="0">
                <a:latin typeface="Times New Roman" pitchFamily="18" charset="0"/>
                <a:cs typeface="Times New Roman" pitchFamily="18" charset="0"/>
              </a:rPr>
              <a:t>REFERENCES</a:t>
            </a:r>
            <a:endParaRPr lang="en-US" sz="2400" dirty="0"/>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2020 - 21</a:t>
            </a:r>
          </a:p>
        </p:txBody>
      </p:sp>
      <p:sp>
        <p:nvSpPr>
          <p:cNvPr id="6" name="Slide Number Placeholder 5"/>
          <p:cNvSpPr>
            <a:spLocks noGrp="1"/>
          </p:cNvSpPr>
          <p:nvPr>
            <p:ph type="sldNum" sz="quarter" idx="12"/>
          </p:nvPr>
        </p:nvSpPr>
        <p:spPr/>
        <p:txBody>
          <a:bodyPr/>
          <a:lstStyle/>
          <a:p>
            <a:fld id="{8D76E3B0-E7CB-4A4B-BFAB-903D23419947}" type="slidenum">
              <a:rPr lang="en-IN" smtClean="0"/>
              <a:pPr/>
              <a:t>2</a:t>
            </a:fld>
            <a:endParaRPr lang="en-IN" dirty="0"/>
          </a:p>
        </p:txBody>
      </p:sp>
    </p:spTree>
    <p:extLst>
      <p:ext uri="{BB962C8B-B14F-4D97-AF65-F5344CB8AC3E}">
        <p14:creationId xmlns:p14="http://schemas.microsoft.com/office/powerpoint/2010/main" val="39176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714356"/>
            <a:ext cx="8229600" cy="785818"/>
          </a:xfrm>
        </p:spPr>
        <p:txBody>
          <a:bodyPr>
            <a:noAutofit/>
          </a:bodyPr>
          <a:lstStyle/>
          <a:p>
            <a:pPr algn="ctr"/>
            <a:r>
              <a:rPr lang="en-US" sz="3600" b="1" dirty="0">
                <a:solidFill>
                  <a:srgbClr val="C00000"/>
                </a:solidFill>
                <a:latin typeface="Times New Roman" pitchFamily="18" charset="0"/>
                <a:cs typeface="Times New Roman" pitchFamily="18" charset="0"/>
              </a:rPr>
              <a:t>INTRODUCTION</a:t>
            </a:r>
            <a:endParaRPr lang="en-IN"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30036" y="1579418"/>
            <a:ext cx="10023764" cy="4564226"/>
          </a:xfrm>
        </p:spPr>
        <p:txBody>
          <a:bodyPr>
            <a:normAutofit lnSpcReduction="10000"/>
          </a:bodyPr>
          <a:lstStyle/>
          <a:p>
            <a:pPr lvl="1">
              <a:lnSpc>
                <a:spcPct val="150000"/>
              </a:lnSpc>
            </a:pPr>
            <a:r>
              <a:rPr lang="en-US" dirty="0">
                <a:latin typeface="Times New Roman" pitchFamily="18" charset="0"/>
                <a:cs typeface="Times New Roman" pitchFamily="18" charset="0"/>
              </a:rPr>
              <a:t>Problem Statement</a:t>
            </a:r>
          </a:p>
          <a:p>
            <a:pPr marL="914400" lvl="2" indent="0" algn="just">
              <a:lnSpc>
                <a:spcPct val="150000"/>
              </a:lnSpc>
              <a:buNone/>
            </a:pPr>
            <a:r>
              <a:rPr lang="en-US" dirty="0">
                <a:latin typeface="Times New Roman" pitchFamily="18" charset="0"/>
                <a:cs typeface="Times New Roman" pitchFamily="18" charset="0"/>
              </a:rPr>
              <a:t>Creating a centralized chatbot that services all cricketing queries from a single platform.</a:t>
            </a:r>
            <a:endParaRPr lang="en-US" sz="2600" dirty="0">
              <a:latin typeface="Times New Roman" pitchFamily="18" charset="0"/>
              <a:cs typeface="Times New Roman" pitchFamily="18" charset="0"/>
            </a:endParaRPr>
          </a:p>
          <a:p>
            <a:pPr lvl="1">
              <a:lnSpc>
                <a:spcPct val="150000"/>
              </a:lnSpc>
            </a:pPr>
            <a:r>
              <a:rPr lang="en-US" dirty="0">
                <a:latin typeface="Times New Roman" pitchFamily="18" charset="0"/>
                <a:cs typeface="Times New Roman" pitchFamily="18" charset="0"/>
              </a:rPr>
              <a:t>Existing System and Limitations</a:t>
            </a:r>
          </a:p>
          <a:p>
            <a:pPr marL="914400" lvl="2" indent="0" algn="just">
              <a:lnSpc>
                <a:spcPct val="150000"/>
              </a:lnSpc>
              <a:buNone/>
            </a:pPr>
            <a:r>
              <a:rPr lang="en-US" dirty="0">
                <a:latin typeface="Times New Roman" pitchFamily="18" charset="0"/>
                <a:cs typeface="Times New Roman" pitchFamily="18" charset="0"/>
              </a:rPr>
              <a:t>Some of the mentionable chatbots that service a cricket fan include Roanuz, Cricket bot (Discord), Cricbuzz chatbot, Circle of Cricket and Machaao for Cricket, among others. Disadvantage with the above mentioned chatbots are that they are very platform specific. We must visit the respective platform to access that chatbot. This might serve to be a hindrance to the user.</a:t>
            </a:r>
          </a:p>
          <a:p>
            <a:pPr marL="457200" lvl="1" indent="0">
              <a:buNone/>
            </a:pPr>
            <a:endParaRPr lang="en-US" sz="2000"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pPr lvl="1" algn="just">
              <a:buFont typeface="Wingdings" pitchFamily="2" charset="2"/>
              <a:buChar char="§"/>
            </a:pP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a:t>Dept. of CSE,RNSIT</a:t>
            </a:r>
            <a:endParaRPr lang="en-IN"/>
          </a:p>
        </p:txBody>
      </p:sp>
      <p:sp>
        <p:nvSpPr>
          <p:cNvPr id="6" name="Footer Placeholder 5"/>
          <p:cNvSpPr>
            <a:spLocks noGrp="1"/>
          </p:cNvSpPr>
          <p:nvPr>
            <p:ph type="ftr" sz="quarter" idx="11"/>
          </p:nvPr>
        </p:nvSpPr>
        <p:spPr/>
        <p:txBody>
          <a:bodyPr/>
          <a:lstStyle/>
          <a:p>
            <a:r>
              <a:rPr lang="en-IN" dirty="0"/>
              <a:t>2020- 21</a:t>
            </a:r>
          </a:p>
        </p:txBody>
      </p:sp>
      <p:sp>
        <p:nvSpPr>
          <p:cNvPr id="7" name="Slide Number Placeholder 6"/>
          <p:cNvSpPr>
            <a:spLocks noGrp="1"/>
          </p:cNvSpPr>
          <p:nvPr>
            <p:ph type="sldNum" sz="quarter" idx="12"/>
          </p:nvPr>
        </p:nvSpPr>
        <p:spPr/>
        <p:txBody>
          <a:bodyPr/>
          <a:lstStyle/>
          <a:p>
            <a:fld id="{8D76E3B0-E7CB-4A4B-BFAB-903D23419947}" type="slidenum">
              <a:rPr lang="en-IN" smtClean="0"/>
              <a:pPr/>
              <a:t>3</a:t>
            </a:fld>
            <a:endParaRPr lang="en-IN"/>
          </a:p>
        </p:txBody>
      </p:sp>
    </p:spTree>
    <p:extLst>
      <p:ext uri="{BB962C8B-B14F-4D97-AF65-F5344CB8AC3E}">
        <p14:creationId xmlns:p14="http://schemas.microsoft.com/office/powerpoint/2010/main" val="312380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714356"/>
            <a:ext cx="8229600" cy="785818"/>
          </a:xfrm>
        </p:spPr>
        <p:txBody>
          <a:bodyPr>
            <a:noAutofit/>
          </a:bodyPr>
          <a:lstStyle/>
          <a:p>
            <a:pPr algn="ctr"/>
            <a:r>
              <a:rPr lang="en-US" sz="3600" b="1" dirty="0">
                <a:solidFill>
                  <a:srgbClr val="C00000"/>
                </a:solidFill>
                <a:latin typeface="Times New Roman" pitchFamily="18" charset="0"/>
                <a:cs typeface="Times New Roman" pitchFamily="18" charset="0"/>
              </a:rPr>
              <a:t>INTRODUCTION</a:t>
            </a:r>
            <a:endParaRPr lang="en-IN"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30036" y="1579418"/>
            <a:ext cx="9478172" cy="4313382"/>
          </a:xfrm>
        </p:spPr>
        <p:txBody>
          <a:bodyPr>
            <a:normAutofit/>
          </a:bodyPr>
          <a:lstStyle/>
          <a:p>
            <a:pPr lvl="1">
              <a:lnSpc>
                <a:spcPct val="150000"/>
              </a:lnSpc>
            </a:pPr>
            <a:r>
              <a:rPr lang="en-US" dirty="0">
                <a:latin typeface="Times New Roman" pitchFamily="18" charset="0"/>
                <a:cs typeface="Times New Roman" pitchFamily="18" charset="0"/>
              </a:rPr>
              <a:t>Proposed system</a:t>
            </a:r>
          </a:p>
          <a:p>
            <a:pPr marL="914400" lvl="2" indent="0" algn="just">
              <a:lnSpc>
                <a:spcPct val="150000"/>
              </a:lnSpc>
              <a:buNone/>
            </a:pPr>
            <a:r>
              <a:rPr lang="en-US" dirty="0">
                <a:latin typeface="Times New Roman" pitchFamily="18" charset="0"/>
                <a:cs typeface="Times New Roman" pitchFamily="18" charset="0"/>
              </a:rPr>
              <a:t>The proposed system is focused on building a one-stop chatbot to service all kind of requests from cricket fans. By one-stop we mean the chatbot can respond to user requests by channeling data from various sources</a:t>
            </a:r>
            <a:r>
              <a:rPr lang="en-US" sz="2600"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The proposed chatbot can be integrated on multiple platforms. This aims at bringing the chatbot to the user rather than user to the chatbot. </a:t>
            </a:r>
          </a:p>
          <a:p>
            <a:pPr marL="914400" lvl="2" indent="0" algn="just">
              <a:buNone/>
            </a:pPr>
            <a:endParaRPr lang="en-US" sz="2600"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pPr lvl="1" algn="just">
              <a:buFont typeface="Wingdings" pitchFamily="2" charset="2"/>
              <a:buChar char="§"/>
            </a:pP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a:t>Dept. of CSE,RNSIT</a:t>
            </a:r>
            <a:endParaRPr lang="en-IN"/>
          </a:p>
        </p:txBody>
      </p:sp>
      <p:sp>
        <p:nvSpPr>
          <p:cNvPr id="6" name="Footer Placeholder 5"/>
          <p:cNvSpPr>
            <a:spLocks noGrp="1"/>
          </p:cNvSpPr>
          <p:nvPr>
            <p:ph type="ftr" sz="quarter" idx="11"/>
          </p:nvPr>
        </p:nvSpPr>
        <p:spPr/>
        <p:txBody>
          <a:bodyPr/>
          <a:lstStyle/>
          <a:p>
            <a:r>
              <a:rPr lang="en-IN" dirty="0"/>
              <a:t>2020- 21</a:t>
            </a:r>
          </a:p>
        </p:txBody>
      </p:sp>
      <p:sp>
        <p:nvSpPr>
          <p:cNvPr id="7" name="Slide Number Placeholder 6"/>
          <p:cNvSpPr>
            <a:spLocks noGrp="1"/>
          </p:cNvSpPr>
          <p:nvPr>
            <p:ph type="sldNum" sz="quarter" idx="12"/>
          </p:nvPr>
        </p:nvSpPr>
        <p:spPr/>
        <p:txBody>
          <a:bodyPr/>
          <a:lstStyle/>
          <a:p>
            <a:fld id="{8D76E3B0-E7CB-4A4B-BFAB-903D23419947}" type="slidenum">
              <a:rPr lang="en-IN" smtClean="0"/>
              <a:pPr/>
              <a:t>4</a:t>
            </a:fld>
            <a:endParaRPr lang="en-IN"/>
          </a:p>
        </p:txBody>
      </p:sp>
    </p:spTree>
    <p:extLst>
      <p:ext uri="{BB962C8B-B14F-4D97-AF65-F5344CB8AC3E}">
        <p14:creationId xmlns:p14="http://schemas.microsoft.com/office/powerpoint/2010/main" val="232639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357166"/>
            <a:ext cx="8229600" cy="785818"/>
          </a:xfrm>
        </p:spPr>
        <p:txBody>
          <a:bodyPr>
            <a:noAutofit/>
          </a:bodyPr>
          <a:lstStyle/>
          <a:p>
            <a:pPr algn="ctr"/>
            <a:br>
              <a:rPr lang="en-US" sz="3200"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REQUIREMENTS</a:t>
            </a:r>
            <a:br>
              <a:rPr lang="en-US" sz="3200" b="1"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 </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285859"/>
            <a:ext cx="8229600" cy="4939449"/>
          </a:xfrm>
        </p:spPr>
        <p:txBody>
          <a:bodyPr>
            <a:normAutofit fontScale="77500" lnSpcReduction="20000"/>
          </a:bodyPr>
          <a:lstStyle/>
          <a:p>
            <a:pPr lvl="1">
              <a:lnSpc>
                <a:spcPct val="150000"/>
              </a:lnSpc>
            </a:pPr>
            <a:r>
              <a:rPr lang="en-US" sz="3400" dirty="0">
                <a:latin typeface="Times New Roman" pitchFamily="18" charset="0"/>
                <a:cs typeface="Times New Roman" pitchFamily="18" charset="0"/>
              </a:rPr>
              <a:t>Functional Requirements </a:t>
            </a:r>
          </a:p>
          <a:p>
            <a:pPr lvl="2"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Simple and Conversational.</a:t>
            </a:r>
          </a:p>
          <a:p>
            <a:pPr lvl="2" algn="just">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Flexible Data Connections.</a:t>
            </a:r>
          </a:p>
          <a:p>
            <a:pPr lvl="2" algn="just">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Multi-Channel Capability.</a:t>
            </a:r>
          </a:p>
          <a:p>
            <a:pPr lvl="2" algn="just">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Easy Handling.</a:t>
            </a:r>
          </a:p>
          <a:p>
            <a:pPr lvl="1">
              <a:lnSpc>
                <a:spcPct val="150000"/>
              </a:lnSpc>
            </a:pPr>
            <a:r>
              <a:rPr lang="en-US" sz="3100" dirty="0">
                <a:latin typeface="Times New Roman" pitchFamily="18" charset="0"/>
                <a:cs typeface="Times New Roman" pitchFamily="18" charset="0"/>
              </a:rPr>
              <a:t>Non-functional Requirements</a:t>
            </a:r>
          </a:p>
          <a:p>
            <a:pPr lvl="2" algn="just">
              <a:lnSpc>
                <a:spcPct val="150000"/>
              </a:lnSpc>
              <a:spcBef>
                <a:spcPts val="0"/>
              </a:spcBef>
              <a:buFont typeface="Wingdings" panose="05000000000000000000" pitchFamily="2" charset="2"/>
              <a:buChar char="Ø"/>
            </a:pP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User Interface</a:t>
            </a:r>
          </a:p>
          <a:p>
            <a:pPr lvl="2"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 Scalability</a:t>
            </a:r>
          </a:p>
          <a:p>
            <a:pPr lvl="2"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 Security</a:t>
            </a:r>
          </a:p>
          <a:p>
            <a:pPr lvl="2"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 Third Party Interaction</a:t>
            </a:r>
          </a:p>
          <a:p>
            <a:pPr marL="457200" lvl="1" indent="0">
              <a:lnSpc>
                <a:spcPct val="150000"/>
              </a:lnSpc>
              <a:buNone/>
            </a:pPr>
            <a:endParaRPr lang="en-IN" sz="1600" i="1" dirty="0">
              <a:latin typeface="Times New Roman" pitchFamily="18" charset="0"/>
              <a:cs typeface="Times New Roman" pitchFamily="18" charset="0"/>
            </a:endParaRPr>
          </a:p>
          <a:p>
            <a:pPr algn="just">
              <a:lnSpc>
                <a:spcPct val="150000"/>
              </a:lnSpc>
              <a:spcBef>
                <a:spcPts val="1200"/>
              </a:spcBef>
              <a:buNone/>
            </a:pPr>
            <a:r>
              <a:rPr lang="en-US" sz="1800" i="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a:buNone/>
            </a:pPr>
            <a:endParaRPr lang="en-IN" dirty="0"/>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2019 - 20</a:t>
            </a:r>
          </a:p>
        </p:txBody>
      </p:sp>
      <p:sp>
        <p:nvSpPr>
          <p:cNvPr id="7" name="Slide Number Placeholder 6"/>
          <p:cNvSpPr>
            <a:spLocks noGrp="1"/>
          </p:cNvSpPr>
          <p:nvPr>
            <p:ph type="sldNum" sz="quarter" idx="12"/>
          </p:nvPr>
        </p:nvSpPr>
        <p:spPr/>
        <p:txBody>
          <a:bodyPr/>
          <a:lstStyle/>
          <a:p>
            <a:fld id="{8D76E3B0-E7CB-4A4B-BFAB-903D23419947}" type="slidenum">
              <a:rPr lang="en-IN" smtClean="0"/>
              <a:pPr/>
              <a:t>5</a:t>
            </a:fld>
            <a:endParaRPr lang="en-IN"/>
          </a:p>
        </p:txBody>
      </p:sp>
    </p:spTree>
    <p:extLst>
      <p:ext uri="{BB962C8B-B14F-4D97-AF65-F5344CB8AC3E}">
        <p14:creationId xmlns:p14="http://schemas.microsoft.com/office/powerpoint/2010/main" val="395594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357166"/>
            <a:ext cx="8229600" cy="785818"/>
          </a:xfrm>
        </p:spPr>
        <p:txBody>
          <a:bodyPr>
            <a:noAutofit/>
          </a:bodyPr>
          <a:lstStyle/>
          <a:p>
            <a:pPr algn="ctr"/>
            <a:br>
              <a:rPr lang="en-US" sz="3200"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REQUIREMENTS</a:t>
            </a:r>
            <a:br>
              <a:rPr lang="en-US" sz="3200" b="1"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 </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285860"/>
            <a:ext cx="8516112" cy="5370972"/>
          </a:xfrm>
        </p:spPr>
        <p:txBody>
          <a:bodyPr>
            <a:normAutofit fontScale="77500" lnSpcReduction="20000"/>
          </a:bodyPr>
          <a:lstStyle/>
          <a:p>
            <a:pPr lvl="1">
              <a:lnSpc>
                <a:spcPct val="150000"/>
              </a:lnSpc>
            </a:pPr>
            <a:r>
              <a:rPr lang="en-US" sz="3100" dirty="0">
                <a:latin typeface="Times New Roman" pitchFamily="18" charset="0"/>
                <a:cs typeface="Times New Roman" pitchFamily="18" charset="0"/>
              </a:rPr>
              <a:t>Hardware Requirements</a:t>
            </a:r>
          </a:p>
          <a:p>
            <a:pPr lvl="2">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Processor: Pentium4</a:t>
            </a:r>
          </a:p>
          <a:p>
            <a:pPr lvl="2">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Processor Speed: 2.4 GHz or above</a:t>
            </a:r>
          </a:p>
          <a:p>
            <a:pPr lvl="2">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RAM: 1GB or above</a:t>
            </a:r>
          </a:p>
          <a:p>
            <a:pPr lvl="2">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Storage Space: 512MB </a:t>
            </a:r>
          </a:p>
          <a:p>
            <a:pPr lvl="2">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Monitor Resolution: 1024x768</a:t>
            </a:r>
          </a:p>
          <a:p>
            <a:pPr lvl="1">
              <a:lnSpc>
                <a:spcPct val="150000"/>
              </a:lnSpc>
            </a:pPr>
            <a:r>
              <a:rPr lang="en-US" sz="3100" dirty="0">
                <a:latin typeface="Times New Roman" pitchFamily="18" charset="0"/>
                <a:cs typeface="Times New Roman" pitchFamily="18" charset="0"/>
              </a:rPr>
              <a:t>Software Requirements</a:t>
            </a:r>
          </a:p>
          <a:p>
            <a:pPr lvl="2">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Operating System: Windows 10</a:t>
            </a:r>
          </a:p>
          <a:p>
            <a:pPr lvl="2">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IDE: Visual Studio Code</a:t>
            </a:r>
          </a:p>
          <a:p>
            <a:pPr lvl="2">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Tech Stack: Node JS, Express</a:t>
            </a:r>
          </a:p>
          <a:p>
            <a:pPr lvl="2">
              <a:lnSpc>
                <a:spcPct val="12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Tools: Dialogflow, Ngrok</a:t>
            </a:r>
          </a:p>
          <a:p>
            <a:pPr lvl="1">
              <a:lnSpc>
                <a:spcPct val="150000"/>
              </a:lnSpc>
            </a:pPr>
            <a:endParaRPr lang="en-IN" sz="1600" i="1" dirty="0">
              <a:latin typeface="Times New Roman" pitchFamily="18" charset="0"/>
              <a:cs typeface="Times New Roman" pitchFamily="18" charset="0"/>
            </a:endParaRPr>
          </a:p>
          <a:p>
            <a:pPr algn="just">
              <a:lnSpc>
                <a:spcPct val="150000"/>
              </a:lnSpc>
              <a:spcBef>
                <a:spcPts val="1200"/>
              </a:spcBef>
              <a:buNone/>
            </a:pPr>
            <a:r>
              <a:rPr lang="en-US" sz="1800" i="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a:buNone/>
            </a:pPr>
            <a:endParaRPr lang="en-IN" dirty="0"/>
          </a:p>
        </p:txBody>
      </p:sp>
      <p:sp>
        <p:nvSpPr>
          <p:cNvPr id="6" name="Date Placeholder 5"/>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2020 - 21</a:t>
            </a:r>
          </a:p>
        </p:txBody>
      </p:sp>
      <p:sp>
        <p:nvSpPr>
          <p:cNvPr id="7" name="Slide Number Placeholder 6"/>
          <p:cNvSpPr>
            <a:spLocks noGrp="1"/>
          </p:cNvSpPr>
          <p:nvPr>
            <p:ph type="sldNum" sz="quarter" idx="12"/>
          </p:nvPr>
        </p:nvSpPr>
        <p:spPr/>
        <p:txBody>
          <a:bodyPr/>
          <a:lstStyle/>
          <a:p>
            <a:fld id="{8D76E3B0-E7CB-4A4B-BFAB-903D23419947}" type="slidenum">
              <a:rPr lang="en-IN" smtClean="0"/>
              <a:pPr/>
              <a:t>6</a:t>
            </a:fld>
            <a:endParaRPr lang="en-IN"/>
          </a:p>
        </p:txBody>
      </p:sp>
    </p:spTree>
    <p:extLst>
      <p:ext uri="{BB962C8B-B14F-4D97-AF65-F5344CB8AC3E}">
        <p14:creationId xmlns:p14="http://schemas.microsoft.com/office/powerpoint/2010/main" val="256980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fontScale="90000"/>
          </a:bodyPr>
          <a:lstStyle/>
          <a:p>
            <a:pPr marL="342900" indent="-342900" algn="ctr">
              <a:spcBef>
                <a:spcPct val="20000"/>
              </a:spcBef>
            </a:pPr>
            <a:br>
              <a:rPr lang="en-US" sz="3100" dirty="0">
                <a:solidFill>
                  <a:srgbClr val="C00000"/>
                </a:solidFill>
                <a:latin typeface="Times New Roman" pitchFamily="18" charset="0"/>
                <a:ea typeface="+mn-ea"/>
                <a:cs typeface="Times New Roman" pitchFamily="18" charset="0"/>
              </a:rPr>
            </a:br>
            <a:r>
              <a:rPr lang="en-US" sz="3600" b="1" dirty="0">
                <a:solidFill>
                  <a:srgbClr val="C00000"/>
                </a:solidFill>
                <a:latin typeface="Times New Roman" pitchFamily="18" charset="0"/>
                <a:ea typeface="+mn-ea"/>
                <a:cs typeface="Times New Roman" pitchFamily="18" charset="0"/>
              </a:rPr>
              <a:t>SYSTEM ARCHITECTURE</a:t>
            </a:r>
            <a:br>
              <a:rPr lang="en-US" sz="2400" dirty="0">
                <a:solidFill>
                  <a:prstClr val="black"/>
                </a:solidFill>
                <a:latin typeface="Times New Roman" pitchFamily="18" charset="0"/>
                <a:ea typeface="+mn-ea"/>
                <a:cs typeface="Times New Roman" pitchFamily="18" charset="0"/>
              </a:rPr>
            </a:br>
            <a:endParaRPr lang="en-US" dirty="0"/>
          </a:p>
        </p:txBody>
      </p:sp>
      <p:sp>
        <p:nvSpPr>
          <p:cNvPr id="3" name="Content Placeholder 2"/>
          <p:cNvSpPr>
            <a:spLocks noGrp="1"/>
          </p:cNvSpPr>
          <p:nvPr>
            <p:ph idx="1"/>
          </p:nvPr>
        </p:nvSpPr>
        <p:spPr>
          <a:xfrm>
            <a:off x="1378038" y="1825625"/>
            <a:ext cx="9975761" cy="3828200"/>
          </a:xfrm>
        </p:spPr>
        <p:txBody>
          <a:bodyPr>
            <a:normAutofit/>
          </a:bodyPr>
          <a:lstStyle/>
          <a:p>
            <a:pPr lvl="1"/>
            <a:r>
              <a:rPr lang="en-US" dirty="0">
                <a:latin typeface="Times New Roman" pitchFamily="18" charset="0"/>
                <a:cs typeface="Times New Roman" pitchFamily="18" charset="0"/>
              </a:rPr>
              <a:t>System architecture </a:t>
            </a:r>
          </a:p>
          <a:p>
            <a:pPr marL="457200" lvl="1" indent="0">
              <a:buNone/>
            </a:pPr>
            <a:endParaRPr lang="en-US"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2020 - 21</a:t>
            </a:r>
          </a:p>
        </p:txBody>
      </p:sp>
      <p:sp>
        <p:nvSpPr>
          <p:cNvPr id="6" name="Slide Number Placeholder 5"/>
          <p:cNvSpPr>
            <a:spLocks noGrp="1"/>
          </p:cNvSpPr>
          <p:nvPr>
            <p:ph type="sldNum" sz="quarter" idx="12"/>
          </p:nvPr>
        </p:nvSpPr>
        <p:spPr/>
        <p:txBody>
          <a:bodyPr/>
          <a:lstStyle/>
          <a:p>
            <a:fld id="{8D76E3B0-E7CB-4A4B-BFAB-903D23419947}" type="slidenum">
              <a:rPr lang="en-IN" smtClean="0"/>
              <a:pPr/>
              <a:t>7</a:t>
            </a:fld>
            <a:endParaRPr lang="en-IN"/>
          </a:p>
        </p:txBody>
      </p:sp>
      <p:pic>
        <p:nvPicPr>
          <p:cNvPr id="8" name="Picture 7">
            <a:extLst>
              <a:ext uri="{FF2B5EF4-FFF2-40B4-BE49-F238E27FC236}">
                <a16:creationId xmlns:a16="http://schemas.microsoft.com/office/drawing/2014/main" id="{4AA50A92-1386-409D-BC92-ACDEA0E96882}"/>
              </a:ext>
            </a:extLst>
          </p:cNvPr>
          <p:cNvPicPr>
            <a:picLocks noChangeAspect="1"/>
          </p:cNvPicPr>
          <p:nvPr/>
        </p:nvPicPr>
        <p:blipFill rotWithShape="1">
          <a:blip r:embed="rId2"/>
          <a:srcRect t="21399" b="18245"/>
          <a:stretch/>
        </p:blipFill>
        <p:spPr>
          <a:xfrm>
            <a:off x="1981200" y="2419350"/>
            <a:ext cx="9153524" cy="3234475"/>
          </a:xfrm>
          <a:prstGeom prst="rect">
            <a:avLst/>
          </a:prstGeom>
        </p:spPr>
      </p:pic>
    </p:spTree>
    <p:extLst>
      <p:ext uri="{BB962C8B-B14F-4D97-AF65-F5344CB8AC3E}">
        <p14:creationId xmlns:p14="http://schemas.microsoft.com/office/powerpoint/2010/main" val="147756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7730"/>
            <a:ext cx="8229600" cy="1252470"/>
          </a:xfrm>
        </p:spPr>
        <p:txBody>
          <a:bodyPr>
            <a:normAutofit fontScale="90000"/>
          </a:bodyPr>
          <a:lstStyle/>
          <a:p>
            <a:pPr marL="342900" indent="-342900" algn="ctr">
              <a:spcBef>
                <a:spcPct val="20000"/>
              </a:spcBef>
            </a:pPr>
            <a:br>
              <a:rPr lang="en-US" sz="3100" dirty="0">
                <a:solidFill>
                  <a:srgbClr val="C00000"/>
                </a:solidFill>
                <a:latin typeface="Times New Roman" pitchFamily="18" charset="0"/>
                <a:ea typeface="+mn-ea"/>
                <a:cs typeface="Times New Roman" pitchFamily="18" charset="0"/>
              </a:rPr>
            </a:br>
            <a:r>
              <a:rPr lang="en-US" sz="3600" b="1" dirty="0">
                <a:solidFill>
                  <a:srgbClr val="C00000"/>
                </a:solidFill>
                <a:latin typeface="Times New Roman" pitchFamily="18" charset="0"/>
                <a:ea typeface="+mn-ea"/>
                <a:cs typeface="Times New Roman" pitchFamily="18" charset="0"/>
              </a:rPr>
              <a:t>DETAILED DESIGN </a:t>
            </a:r>
            <a:br>
              <a:rPr lang="en-US" sz="2400" dirty="0">
                <a:solidFill>
                  <a:prstClr val="black"/>
                </a:solidFill>
                <a:latin typeface="Times New Roman" pitchFamily="18" charset="0"/>
                <a:ea typeface="+mn-ea"/>
                <a:cs typeface="Times New Roman" pitchFamily="18" charset="0"/>
              </a:rPr>
            </a:br>
            <a:endParaRPr lang="en-US" dirty="0"/>
          </a:p>
        </p:txBody>
      </p:sp>
      <p:sp>
        <p:nvSpPr>
          <p:cNvPr id="3" name="Content Placeholder 2"/>
          <p:cNvSpPr>
            <a:spLocks noGrp="1"/>
          </p:cNvSpPr>
          <p:nvPr>
            <p:ph idx="1"/>
          </p:nvPr>
        </p:nvSpPr>
        <p:spPr>
          <a:xfrm>
            <a:off x="1378038" y="1825625"/>
            <a:ext cx="9975761" cy="3828200"/>
          </a:xfrm>
        </p:spPr>
        <p:txBody>
          <a:bodyPr>
            <a:normAutofit/>
          </a:bodyPr>
          <a:lstStyle/>
          <a:p>
            <a:pPr lvl="1">
              <a:lnSpc>
                <a:spcPct val="150000"/>
              </a:lnSpc>
            </a:pPr>
            <a:r>
              <a:rPr lang="en-US" dirty="0">
                <a:latin typeface="Times New Roman" pitchFamily="18" charset="0"/>
                <a:cs typeface="Times New Roman" pitchFamily="18" charset="0"/>
              </a:rPr>
              <a:t>Dataflow diagram</a:t>
            </a:r>
          </a:p>
          <a:p>
            <a:pPr lvl="1">
              <a:lnSpc>
                <a:spcPct val="150000"/>
              </a:lnSpc>
            </a:pPr>
            <a:endParaRPr lang="en-US" dirty="0">
              <a:latin typeface="Times New Roman" pitchFamily="18" charset="0"/>
              <a:cs typeface="Times New Roman" pitchFamily="18" charset="0"/>
            </a:endParaRPr>
          </a:p>
          <a:p>
            <a:pPr lvl="1">
              <a:lnSpc>
                <a:spcPct val="150000"/>
              </a:lnSpc>
            </a:pPr>
            <a:endParaRPr lang="en-US" dirty="0">
              <a:latin typeface="Times New Roman" pitchFamily="18" charset="0"/>
              <a:cs typeface="Times New Roman" pitchFamily="18" charset="0"/>
            </a:endParaRPr>
          </a:p>
          <a:p>
            <a:pPr lvl="1">
              <a:lnSpc>
                <a:spcPct val="150000"/>
              </a:lnSpc>
            </a:pPr>
            <a:endParaRPr lang="en-US" dirty="0">
              <a:latin typeface="Times New Roman" pitchFamily="18" charset="0"/>
              <a:cs typeface="Times New Roman" pitchFamily="18" charset="0"/>
            </a:endParaRPr>
          </a:p>
          <a:p>
            <a:pPr lvl="1">
              <a:lnSpc>
                <a:spcPct val="150000"/>
              </a:lnSpc>
            </a:pPr>
            <a:endParaRPr lang="en-US" dirty="0">
              <a:latin typeface="Times New Roman" pitchFamily="18" charset="0"/>
              <a:cs typeface="Times New Roman" pitchFamily="18" charset="0"/>
            </a:endParaRPr>
          </a:p>
          <a:p>
            <a:pPr lvl="1">
              <a:lnSpc>
                <a:spcPct val="150000"/>
              </a:lnSpc>
            </a:pPr>
            <a:endParaRPr lang="en-US" dirty="0">
              <a:latin typeface="Times New Roman" pitchFamily="18" charset="0"/>
              <a:cs typeface="Times New Roman" pitchFamily="18" charset="0"/>
            </a:endParaRPr>
          </a:p>
          <a:p>
            <a:pPr marL="457200" lvl="1" indent="0">
              <a:lnSpc>
                <a:spcPct val="150000"/>
              </a:lnSpc>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2020 - 21</a:t>
            </a:r>
          </a:p>
        </p:txBody>
      </p:sp>
      <p:sp>
        <p:nvSpPr>
          <p:cNvPr id="6" name="Slide Number Placeholder 5"/>
          <p:cNvSpPr>
            <a:spLocks noGrp="1"/>
          </p:cNvSpPr>
          <p:nvPr>
            <p:ph type="sldNum" sz="quarter" idx="12"/>
          </p:nvPr>
        </p:nvSpPr>
        <p:spPr/>
        <p:txBody>
          <a:bodyPr/>
          <a:lstStyle/>
          <a:p>
            <a:fld id="{8D76E3B0-E7CB-4A4B-BFAB-903D23419947}" type="slidenum">
              <a:rPr lang="en-IN" smtClean="0"/>
              <a:pPr/>
              <a:t>8</a:t>
            </a:fld>
            <a:endParaRPr lang="en-IN"/>
          </a:p>
        </p:txBody>
      </p:sp>
      <p:pic>
        <p:nvPicPr>
          <p:cNvPr id="7" name="Picture 6">
            <a:extLst>
              <a:ext uri="{FF2B5EF4-FFF2-40B4-BE49-F238E27FC236}">
                <a16:creationId xmlns:a16="http://schemas.microsoft.com/office/drawing/2014/main" id="{7B4DA0CF-D383-48CB-80C5-9525BBAA47B8}"/>
              </a:ext>
            </a:extLst>
          </p:cNvPr>
          <p:cNvPicPr>
            <a:picLocks noChangeAspect="1"/>
          </p:cNvPicPr>
          <p:nvPr/>
        </p:nvPicPr>
        <p:blipFill>
          <a:blip r:embed="rId2"/>
          <a:stretch>
            <a:fillRect/>
          </a:stretch>
        </p:blipFill>
        <p:spPr>
          <a:xfrm>
            <a:off x="1981200" y="2505074"/>
            <a:ext cx="8610600" cy="3505201"/>
          </a:xfrm>
          <a:prstGeom prst="rect">
            <a:avLst/>
          </a:prstGeom>
        </p:spPr>
      </p:pic>
    </p:spTree>
    <p:extLst>
      <p:ext uri="{BB962C8B-B14F-4D97-AF65-F5344CB8AC3E}">
        <p14:creationId xmlns:p14="http://schemas.microsoft.com/office/powerpoint/2010/main" val="332072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7730"/>
            <a:ext cx="8229600" cy="1252470"/>
          </a:xfrm>
        </p:spPr>
        <p:txBody>
          <a:bodyPr>
            <a:normAutofit fontScale="90000"/>
          </a:bodyPr>
          <a:lstStyle/>
          <a:p>
            <a:pPr marL="342900" indent="-342900" algn="ctr">
              <a:spcBef>
                <a:spcPct val="20000"/>
              </a:spcBef>
            </a:pPr>
            <a:br>
              <a:rPr lang="en-US" sz="3100" dirty="0">
                <a:solidFill>
                  <a:srgbClr val="C00000"/>
                </a:solidFill>
                <a:latin typeface="Times New Roman" pitchFamily="18" charset="0"/>
                <a:ea typeface="+mn-ea"/>
                <a:cs typeface="Times New Roman" pitchFamily="18" charset="0"/>
              </a:rPr>
            </a:br>
            <a:r>
              <a:rPr lang="en-US" sz="3600" b="1" dirty="0">
                <a:solidFill>
                  <a:srgbClr val="C00000"/>
                </a:solidFill>
                <a:latin typeface="Times New Roman" pitchFamily="18" charset="0"/>
                <a:ea typeface="+mn-ea"/>
                <a:cs typeface="Times New Roman" pitchFamily="18" charset="0"/>
              </a:rPr>
              <a:t>DETAILED DESIGN </a:t>
            </a:r>
            <a:br>
              <a:rPr lang="en-US" sz="2400" dirty="0">
                <a:solidFill>
                  <a:prstClr val="black"/>
                </a:solidFill>
                <a:latin typeface="Times New Roman" pitchFamily="18" charset="0"/>
                <a:ea typeface="+mn-ea"/>
                <a:cs typeface="Times New Roman" pitchFamily="18" charset="0"/>
              </a:rPr>
            </a:br>
            <a:endParaRPr lang="en-US" dirty="0"/>
          </a:p>
        </p:txBody>
      </p:sp>
      <p:sp>
        <p:nvSpPr>
          <p:cNvPr id="3" name="Content Placeholder 2"/>
          <p:cNvSpPr>
            <a:spLocks noGrp="1"/>
          </p:cNvSpPr>
          <p:nvPr>
            <p:ph idx="1"/>
          </p:nvPr>
        </p:nvSpPr>
        <p:spPr>
          <a:xfrm>
            <a:off x="1378038" y="1825625"/>
            <a:ext cx="4406313" cy="3349956"/>
          </a:xfrm>
        </p:spPr>
        <p:txBody>
          <a:bodyPr>
            <a:normAutofit fontScale="92500" lnSpcReduction="10000"/>
          </a:bodyPr>
          <a:lstStyle/>
          <a:p>
            <a:pPr lvl="1">
              <a:lnSpc>
                <a:spcPct val="150000"/>
              </a:lnSpc>
            </a:pPr>
            <a:r>
              <a:rPr lang="en-US" sz="2600" dirty="0">
                <a:latin typeface="Times New Roman" pitchFamily="18" charset="0"/>
                <a:cs typeface="Times New Roman" pitchFamily="18" charset="0"/>
              </a:rPr>
              <a:t>Libraries</a:t>
            </a:r>
          </a:p>
          <a:p>
            <a:pPr lvl="1">
              <a:lnSpc>
                <a:spcPct val="150000"/>
              </a:lnSpc>
              <a:buFont typeface="Wingdings" panose="05000000000000000000" pitchFamily="2" charset="2"/>
              <a:buChar char="Ø"/>
            </a:pPr>
            <a:r>
              <a:rPr lang="en-US" dirty="0">
                <a:latin typeface="Times New Roman" pitchFamily="18" charset="0"/>
                <a:cs typeface="Times New Roman" pitchFamily="18" charset="0"/>
              </a:rPr>
              <a:t> Cheerio</a:t>
            </a:r>
          </a:p>
          <a:p>
            <a:pPr lvl="1">
              <a:lnSpc>
                <a:spcPct val="150000"/>
              </a:lnSpc>
              <a:buFont typeface="Wingdings" panose="05000000000000000000" pitchFamily="2" charset="2"/>
              <a:buChar char="Ø"/>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Axios</a:t>
            </a:r>
            <a:endParaRPr lang="en-US" dirty="0">
              <a:latin typeface="Times New Roman" pitchFamily="18" charset="0"/>
              <a:cs typeface="Times New Roman" pitchFamily="18" charset="0"/>
            </a:endParaRPr>
          </a:p>
          <a:p>
            <a:pPr lvl="1">
              <a:lnSpc>
                <a:spcPct val="150000"/>
              </a:lnSpc>
              <a:buFont typeface="Wingdings" panose="05000000000000000000" pitchFamily="2" charset="2"/>
              <a:buChar char="Ø"/>
            </a:pPr>
            <a:r>
              <a:rPr lang="en-US" dirty="0">
                <a:latin typeface="Times New Roman" pitchFamily="18" charset="0"/>
                <a:cs typeface="Times New Roman" pitchFamily="18" charset="0"/>
              </a:rPr>
              <a:t> </a:t>
            </a:r>
            <a:r>
              <a:rPr lang="en-US" dirty="0" err="1">
                <a:latin typeface="Times New Roman" panose="02020603050405020304" pitchFamily="18" charset="0"/>
                <a:cs typeface="Times New Roman" panose="02020603050405020304" pitchFamily="18" charset="0"/>
              </a:rPr>
              <a:t>ChartJSNodeCanvas</a:t>
            </a:r>
            <a:endParaRPr lang="en-US"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Dialogflow</a:t>
            </a:r>
            <a:r>
              <a:rPr lang="en-US" dirty="0">
                <a:latin typeface="Times New Roman" panose="02020603050405020304" pitchFamily="18" charset="0"/>
                <a:cs typeface="Times New Roman" panose="02020603050405020304" pitchFamily="18" charset="0"/>
              </a:rPr>
              <a:t> Fulfillment</a:t>
            </a:r>
          </a:p>
          <a:p>
            <a:pPr lvl="1">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Cron</a:t>
            </a:r>
          </a:p>
          <a:p>
            <a:pPr lvl="1">
              <a:lnSpc>
                <a:spcPct val="150000"/>
              </a:lnSpc>
              <a:buFont typeface="Wingdings" panose="05000000000000000000" pitchFamily="2" charset="2"/>
              <a:buChar char="Ø"/>
            </a:pPr>
            <a:endParaRPr lang="en-US" dirty="0">
              <a:latin typeface="Times New Roman" pitchFamily="18" charset="0"/>
              <a:cs typeface="Times New Roman" pitchFamily="18" charset="0"/>
            </a:endParaRPr>
          </a:p>
          <a:p>
            <a:pPr lvl="1">
              <a:lnSpc>
                <a:spcPct val="150000"/>
              </a:lnSpc>
            </a:pPr>
            <a:endParaRPr lang="en-US" dirty="0">
              <a:latin typeface="Times New Roman" pitchFamily="18" charset="0"/>
              <a:cs typeface="Times New Roman" pitchFamily="18" charset="0"/>
            </a:endParaRPr>
          </a:p>
          <a:p>
            <a:pPr lvl="1">
              <a:lnSpc>
                <a:spcPct val="150000"/>
              </a:lnSpc>
            </a:pPr>
            <a:endParaRPr lang="en-US" dirty="0">
              <a:latin typeface="Times New Roman" pitchFamily="18" charset="0"/>
              <a:cs typeface="Times New Roman" pitchFamily="18" charset="0"/>
            </a:endParaRPr>
          </a:p>
          <a:p>
            <a:pPr lvl="1">
              <a:lnSpc>
                <a:spcPct val="150000"/>
              </a:lnSpc>
            </a:pPr>
            <a:endParaRPr lang="en-US" dirty="0">
              <a:latin typeface="Times New Roman" pitchFamily="18" charset="0"/>
              <a:cs typeface="Times New Roman" pitchFamily="18" charset="0"/>
            </a:endParaRPr>
          </a:p>
          <a:p>
            <a:pPr lvl="1">
              <a:lnSpc>
                <a:spcPct val="150000"/>
              </a:lnSpc>
            </a:pPr>
            <a:endParaRPr lang="en-US" dirty="0">
              <a:latin typeface="Times New Roman" pitchFamily="18" charset="0"/>
              <a:cs typeface="Times New Roman" pitchFamily="18" charset="0"/>
            </a:endParaRPr>
          </a:p>
          <a:p>
            <a:pPr marL="457200" lvl="1" indent="0">
              <a:lnSpc>
                <a:spcPct val="150000"/>
              </a:lnSpc>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Dept. of CSE,RNSIT</a:t>
            </a:r>
            <a:endParaRPr lang="en-IN"/>
          </a:p>
        </p:txBody>
      </p:sp>
      <p:sp>
        <p:nvSpPr>
          <p:cNvPr id="5" name="Footer Placeholder 4"/>
          <p:cNvSpPr>
            <a:spLocks noGrp="1"/>
          </p:cNvSpPr>
          <p:nvPr>
            <p:ph type="ftr" sz="quarter" idx="11"/>
          </p:nvPr>
        </p:nvSpPr>
        <p:spPr/>
        <p:txBody>
          <a:bodyPr/>
          <a:lstStyle/>
          <a:p>
            <a:r>
              <a:rPr lang="en-IN" dirty="0"/>
              <a:t>2020 - 21</a:t>
            </a:r>
          </a:p>
        </p:txBody>
      </p:sp>
      <p:sp>
        <p:nvSpPr>
          <p:cNvPr id="6" name="Slide Number Placeholder 5"/>
          <p:cNvSpPr>
            <a:spLocks noGrp="1"/>
          </p:cNvSpPr>
          <p:nvPr>
            <p:ph type="sldNum" sz="quarter" idx="12"/>
          </p:nvPr>
        </p:nvSpPr>
        <p:spPr/>
        <p:txBody>
          <a:bodyPr/>
          <a:lstStyle/>
          <a:p>
            <a:fld id="{8D76E3B0-E7CB-4A4B-BFAB-903D23419947}" type="slidenum">
              <a:rPr lang="en-IN" smtClean="0"/>
              <a:pPr/>
              <a:t>9</a:t>
            </a:fld>
            <a:endParaRPr lang="en-IN"/>
          </a:p>
        </p:txBody>
      </p:sp>
      <p:sp>
        <p:nvSpPr>
          <p:cNvPr id="8" name="TextBox 7">
            <a:extLst>
              <a:ext uri="{FF2B5EF4-FFF2-40B4-BE49-F238E27FC236}">
                <a16:creationId xmlns:a16="http://schemas.microsoft.com/office/drawing/2014/main" id="{912AC60B-E0C9-4257-80B4-F525280F238B}"/>
              </a:ext>
            </a:extLst>
          </p:cNvPr>
          <p:cNvSpPr txBox="1"/>
          <p:nvPr/>
        </p:nvSpPr>
        <p:spPr>
          <a:xfrm>
            <a:off x="6904233" y="1825625"/>
            <a:ext cx="4263775" cy="31247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API’s</a:t>
            </a:r>
          </a:p>
          <a:p>
            <a:pPr marL="342900" indent="-342900">
              <a:lnSpc>
                <a:spcPct val="150000"/>
              </a:lnSpc>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Sportsmonk</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Cricapi</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News API</a:t>
            </a:r>
          </a:p>
          <a:p>
            <a:pPr marL="342900" indent="-34290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Rapid API</a:t>
            </a:r>
          </a:p>
          <a:p>
            <a:pPr marL="342900" indent="-34290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Cricket API</a:t>
            </a:r>
          </a:p>
        </p:txBody>
      </p:sp>
    </p:spTree>
    <p:extLst>
      <p:ext uri="{BB962C8B-B14F-4D97-AF65-F5344CB8AC3E}">
        <p14:creationId xmlns:p14="http://schemas.microsoft.com/office/powerpoint/2010/main" val="209877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880</Words>
  <Application>Microsoft Office PowerPoint</Application>
  <PresentationFormat>Widescreen</PresentationFormat>
  <Paragraphs>208</Paragraphs>
  <Slides>18</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Wingdings</vt:lpstr>
      <vt:lpstr>Office Theme</vt:lpstr>
      <vt:lpstr>Picture</vt:lpstr>
      <vt:lpstr>Final Project Phase -II Review Presentation &amp; Demonstration on  “Cricket Chatbot using Dialogflow”</vt:lpstr>
      <vt:lpstr>CONTENTS</vt:lpstr>
      <vt:lpstr>INTRODUCTION</vt:lpstr>
      <vt:lpstr>INTRODUCTION</vt:lpstr>
      <vt:lpstr> REQUIREMENTS  </vt:lpstr>
      <vt:lpstr> REQUIREMENTS  </vt:lpstr>
      <vt:lpstr> SYSTEM ARCHITECTURE </vt:lpstr>
      <vt:lpstr> DETAILED DESIGN  </vt:lpstr>
      <vt:lpstr> DETAILED DESIGN  </vt:lpstr>
      <vt:lpstr> IMPLEMENTATION</vt:lpstr>
      <vt:lpstr> RESULT ANALYSIS  </vt:lpstr>
      <vt:lpstr> RESULT ANALYSIS  </vt:lpstr>
      <vt:lpstr>CONCLUSION AND FUTURE WORK</vt:lpstr>
      <vt:lpstr>CONCLUSION AND FUTURE WORK</vt:lpstr>
      <vt:lpstr>REFERENCES</vt:lpstr>
      <vt:lpstr>PROJECT SETUP AND DEMONSTRATION</vt:lpstr>
      <vt:lpstr>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Raj N, Chandan</cp:lastModifiedBy>
  <cp:revision>30</cp:revision>
  <dcterms:created xsi:type="dcterms:W3CDTF">2018-09-27T13:10:55Z</dcterms:created>
  <dcterms:modified xsi:type="dcterms:W3CDTF">2021-06-23T14:22:19Z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2021-06-23T09:16:15Z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ee6f3ed9-9c56-4f9f-af87-f5a4d6683c95</vt:lpwstr>
  </property>
  <property fmtid="{D5CDD505-2E9C-101B-9397-08002B2CF9AE}" pid="8" name="MSIP_Label_ea60d57e-af5b-4752-ac57-3e4f28ca11dc_ContentBits">
    <vt:lpwstr>0</vt:lpwstr>
  </property>
</Properties>
</file>