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6"/>
  </p:notesMasterIdLst>
  <p:sldIdLst>
    <p:sldId id="256" r:id="rId2"/>
    <p:sldId id="257" r:id="rId3"/>
    <p:sldId id="261" r:id="rId4"/>
    <p:sldId id="264" r:id="rId5"/>
    <p:sldId id="262" r:id="rId6"/>
    <p:sldId id="260" r:id="rId7"/>
    <p:sldId id="259" r:id="rId8"/>
    <p:sldId id="265" r:id="rId9"/>
    <p:sldId id="266" r:id="rId10"/>
    <p:sldId id="267" r:id="rId11"/>
    <p:sldId id="271" r:id="rId12"/>
    <p:sldId id="268" r:id="rId13"/>
    <p:sldId id="269" r:id="rId14"/>
    <p:sldId id="270" r:id="rId1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522" y="-149"/>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E2D96E7-83F6-4F37-858F-787975D8032C}" type="datetimeFigureOut">
              <a:rPr lang="en-US" smtClean="0"/>
              <a:pPr/>
              <a:t>12/14/2023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70D53B81-C6AF-424C-AD8F-11922F6B10D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D53B81-C6AF-424C-AD8F-11922F6B10D4}"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D53B81-C6AF-424C-AD8F-11922F6B10D4}"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D53B81-C6AF-424C-AD8F-11922F6B10D4}"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D53B81-C6AF-424C-AD8F-11922F6B10D4}"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A7A23C0-03FE-484C-9FB1-44FCA4CBD414}" type="datetimeFigureOut">
              <a:rPr lang="en-US" smtClean="0"/>
              <a:pPr/>
              <a:t>12/14/2023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F5795A6-8A8E-4B75-8ED0-0390CCDA71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A7A23C0-03FE-484C-9FB1-44FCA4CBD414}" type="datetimeFigureOut">
              <a:rPr lang="en-US" smtClean="0"/>
              <a:pPr/>
              <a:t>12/14/2023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F5795A6-8A8E-4B75-8ED0-0390CCDA71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A7A23C0-03FE-484C-9FB1-44FCA4CBD414}" type="datetimeFigureOut">
              <a:rPr lang="en-US" smtClean="0"/>
              <a:pPr/>
              <a:t>12/14/2023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F5795A6-8A8E-4B75-8ED0-0390CCDA71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A7A23C0-03FE-484C-9FB1-44FCA4CBD414}" type="datetimeFigureOut">
              <a:rPr lang="en-US" smtClean="0"/>
              <a:pPr/>
              <a:t>12/14/2023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F5795A6-8A8E-4B75-8ED0-0390CCDA7104}"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A7A23C0-03FE-484C-9FB1-44FCA4CBD414}" type="datetimeFigureOut">
              <a:rPr lang="en-US" smtClean="0"/>
              <a:pPr/>
              <a:t>12/14/2023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F5795A6-8A8E-4B75-8ED0-0390CCDA7104}"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A7A23C0-03FE-484C-9FB1-44FCA4CBD414}" type="datetimeFigureOut">
              <a:rPr lang="en-US" smtClean="0"/>
              <a:pPr/>
              <a:t>12/14/2023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F5795A6-8A8E-4B75-8ED0-0390CCDA7104}"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A7A23C0-03FE-484C-9FB1-44FCA4CBD414}" type="datetimeFigureOut">
              <a:rPr lang="en-US" smtClean="0"/>
              <a:pPr/>
              <a:t>12/14/2023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F5795A6-8A8E-4B75-8ED0-0390CCDA71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A7A23C0-03FE-484C-9FB1-44FCA4CBD414}" type="datetimeFigureOut">
              <a:rPr lang="en-US" smtClean="0"/>
              <a:pPr/>
              <a:t>12/14/2023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F5795A6-8A8E-4B75-8ED0-0390CCDA7104}"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A7A23C0-03FE-484C-9FB1-44FCA4CBD414}" type="datetimeFigureOut">
              <a:rPr lang="en-US" smtClean="0"/>
              <a:pPr/>
              <a:t>12/14/2023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F5795A6-8A8E-4B75-8ED0-0390CCDA71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A7A23C0-03FE-484C-9FB1-44FCA4CBD414}" type="datetimeFigureOut">
              <a:rPr lang="en-US" smtClean="0"/>
              <a:pPr/>
              <a:t>12/14/2023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F5795A6-8A8E-4B75-8ED0-0390CCDA71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A7A23C0-03FE-484C-9FB1-44FCA4CBD414}" type="datetimeFigureOut">
              <a:rPr lang="en-US" smtClean="0"/>
              <a:pPr/>
              <a:t>12/14/2023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F5795A6-8A8E-4B75-8ED0-0390CCDA7104}"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A7A23C0-03FE-484C-9FB1-44FCA4CBD414}" type="datetimeFigureOut">
              <a:rPr lang="en-US" smtClean="0"/>
              <a:pPr/>
              <a:t>12/14/2023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F5795A6-8A8E-4B75-8ED0-0390CCDA71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70690"/>
            <a:ext cx="7772400" cy="1829761"/>
          </a:xfrm>
        </p:spPr>
        <p:txBody>
          <a:bodyPr/>
          <a:lstStyle/>
          <a:p>
            <a:r>
              <a:rPr lang="en-US" dirty="0" smtClean="0"/>
              <a:t>Deep Learning for Malaria Detection</a:t>
            </a:r>
            <a:endParaRPr lang="en-US" dirty="0"/>
          </a:p>
        </p:txBody>
      </p:sp>
      <p:sp>
        <p:nvSpPr>
          <p:cNvPr id="3" name="Subtitle 2"/>
          <p:cNvSpPr>
            <a:spLocks noGrp="1"/>
          </p:cNvSpPr>
          <p:nvPr>
            <p:ph type="subTitle" idx="1"/>
          </p:nvPr>
        </p:nvSpPr>
        <p:spPr>
          <a:xfrm>
            <a:off x="685800" y="5791200"/>
            <a:ext cx="7772400" cy="513904"/>
          </a:xfrm>
        </p:spPr>
        <p:txBody>
          <a:bodyPr/>
          <a:lstStyle/>
          <a:p>
            <a:pPr algn="l"/>
            <a:r>
              <a:rPr lang="en-US" dirty="0" err="1" smtClean="0">
                <a:solidFill>
                  <a:schemeClr val="bg1"/>
                </a:solidFill>
              </a:rPr>
              <a:t>Ashish</a:t>
            </a:r>
            <a:r>
              <a:rPr lang="en-US" dirty="0" smtClean="0">
                <a:solidFill>
                  <a:schemeClr val="bg1"/>
                </a:solidFill>
              </a:rPr>
              <a:t> Kumar</a:t>
            </a:r>
            <a:endParaRPr lang="en-US" dirty="0">
              <a:solidFill>
                <a:schemeClr val="bg1"/>
              </a:solidFill>
            </a:endParaRPr>
          </a:p>
        </p:txBody>
      </p:sp>
      <p:pic>
        <p:nvPicPr>
          <p:cNvPr id="4" name="Picture 2" descr="https://www.narayanahealth.org/blog/wp-content/uploads/2023/07/Malaria-1.jpeg"/>
          <p:cNvPicPr>
            <a:picLocks noChangeAspect="1" noChangeArrowheads="1"/>
          </p:cNvPicPr>
          <p:nvPr/>
        </p:nvPicPr>
        <p:blipFill>
          <a:blip r:embed="rId2"/>
          <a:srcRect/>
          <a:stretch>
            <a:fillRect/>
          </a:stretch>
        </p:blipFill>
        <p:spPr bwMode="auto">
          <a:xfrm>
            <a:off x="3657600" y="1219200"/>
            <a:ext cx="3124200" cy="20240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3"/>
          <p:cNvPicPr>
            <a:picLocks noChangeAspect="1" noChangeArrowheads="1"/>
          </p:cNvPicPr>
          <p:nvPr/>
        </p:nvPicPr>
        <p:blipFill>
          <a:blip r:embed="rId3"/>
          <a:srcRect/>
          <a:stretch>
            <a:fillRect/>
          </a:stretch>
        </p:blipFill>
        <p:spPr bwMode="auto">
          <a:xfrm>
            <a:off x="7086600" y="1219200"/>
            <a:ext cx="1905000" cy="1905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6"/>
          <p:cNvPicPr>
            <a:picLocks noChangeAspect="1" noChangeArrowheads="1"/>
          </p:cNvPicPr>
          <p:nvPr/>
        </p:nvPicPr>
        <p:blipFill>
          <a:blip r:embed="rId4"/>
          <a:srcRect/>
          <a:stretch>
            <a:fillRect/>
          </a:stretch>
        </p:blipFill>
        <p:spPr bwMode="auto">
          <a:xfrm>
            <a:off x="152400" y="1219200"/>
            <a:ext cx="3200400" cy="198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76200"/>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b="1" dirty="0" smtClean="0">
                <a:solidFill>
                  <a:schemeClr val="tx2"/>
                </a:solidFill>
                <a:effectLst>
                  <a:outerShdw blurRad="31750" dist="25400" dir="5400000" algn="tl" rotWithShape="0">
                    <a:srgbClr val="000000">
                      <a:alpha val="25000"/>
                    </a:srgbClr>
                  </a:outerShdw>
                </a:effectLst>
                <a:latin typeface="+mj-lt"/>
                <a:ea typeface="+mj-ea"/>
                <a:cs typeface="+mj-cs"/>
              </a:rPr>
              <a:t>Model2 - </a:t>
            </a: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Training Accuracy &amp; Confusion Matrix</a:t>
            </a:r>
            <a:endParaRPr kumimoji="0" lang="en-US"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7" name="TextBox 6"/>
          <p:cNvSpPr txBox="1"/>
          <p:nvPr/>
        </p:nvSpPr>
        <p:spPr>
          <a:xfrm>
            <a:off x="5943600" y="1399401"/>
            <a:ext cx="1905000" cy="276999"/>
          </a:xfrm>
          <a:prstGeom prst="rect">
            <a:avLst/>
          </a:prstGeom>
          <a:noFill/>
        </p:spPr>
        <p:txBody>
          <a:bodyPr wrap="square" rtlCol="0">
            <a:spAutoFit/>
          </a:bodyPr>
          <a:lstStyle/>
          <a:p>
            <a:pPr algn="ctr"/>
            <a:r>
              <a:rPr lang="en-US" sz="1200" b="1" dirty="0" smtClean="0">
                <a:latin typeface="Calibri" pitchFamily="34" charset="0"/>
                <a:cs typeface="Calibri" pitchFamily="34" charset="0"/>
              </a:rPr>
              <a:t>Confusion Matrix</a:t>
            </a:r>
            <a:endParaRPr lang="en-US" sz="1200" b="1" dirty="0">
              <a:latin typeface="Calibri" pitchFamily="34" charset="0"/>
              <a:cs typeface="Calibri" pitchFamily="34" charset="0"/>
            </a:endParaRPr>
          </a:p>
        </p:txBody>
      </p:sp>
      <p:sp>
        <p:nvSpPr>
          <p:cNvPr id="8" name="TextBox 7"/>
          <p:cNvSpPr txBox="1"/>
          <p:nvPr/>
        </p:nvSpPr>
        <p:spPr>
          <a:xfrm>
            <a:off x="685800" y="5181600"/>
            <a:ext cx="3352800" cy="646331"/>
          </a:xfrm>
          <a:prstGeom prst="rect">
            <a:avLst/>
          </a:prstGeom>
          <a:noFill/>
        </p:spPr>
        <p:txBody>
          <a:bodyPr wrap="square" rtlCol="0">
            <a:spAutoFit/>
          </a:bodyPr>
          <a:lstStyle/>
          <a:p>
            <a:r>
              <a:rPr lang="en-US" sz="1200" dirty="0" smtClean="0">
                <a:latin typeface="Calibri" pitchFamily="34" charset="0"/>
                <a:cs typeface="Calibri" pitchFamily="34" charset="0"/>
              </a:rPr>
              <a:t>Train accuracy – 98.01%</a:t>
            </a:r>
          </a:p>
          <a:p>
            <a:r>
              <a:rPr lang="en-US" sz="1200" dirty="0" smtClean="0">
                <a:latin typeface="Calibri" pitchFamily="34" charset="0"/>
                <a:cs typeface="Calibri" pitchFamily="34" charset="0"/>
              </a:rPr>
              <a:t>Validation accuracy – 97.24%</a:t>
            </a:r>
          </a:p>
          <a:p>
            <a:r>
              <a:rPr lang="en-US" sz="1200" dirty="0" smtClean="0">
                <a:latin typeface="Calibri" pitchFamily="34" charset="0"/>
                <a:cs typeface="Calibri" pitchFamily="34" charset="0"/>
              </a:rPr>
              <a:t>Test accuracy – 98.42%</a:t>
            </a:r>
            <a:endParaRPr lang="en-US" sz="1200" dirty="0">
              <a:latin typeface="Calibri" pitchFamily="34" charset="0"/>
              <a:cs typeface="Calibri" pitchFamily="34" charset="0"/>
            </a:endParaRPr>
          </a:p>
        </p:txBody>
      </p:sp>
      <p:pic>
        <p:nvPicPr>
          <p:cNvPr id="9" name="Picture 2"/>
          <p:cNvPicPr>
            <a:picLocks noChangeAspect="1" noChangeArrowheads="1"/>
          </p:cNvPicPr>
          <p:nvPr/>
        </p:nvPicPr>
        <p:blipFill>
          <a:blip r:embed="rId2"/>
          <a:srcRect/>
          <a:stretch>
            <a:fillRect/>
          </a:stretch>
        </p:blipFill>
        <p:spPr bwMode="auto">
          <a:xfrm>
            <a:off x="-1" y="1447800"/>
            <a:ext cx="4310743" cy="3429000"/>
          </a:xfrm>
          <a:prstGeom prst="rect">
            <a:avLst/>
          </a:prstGeom>
          <a:noFill/>
          <a:ln w="9525">
            <a:noFill/>
            <a:miter lim="800000"/>
            <a:headEnd/>
            <a:tailEnd/>
          </a:ln>
          <a:effectLst/>
        </p:spPr>
      </p:pic>
      <p:pic>
        <p:nvPicPr>
          <p:cNvPr id="10" name="Picture 3"/>
          <p:cNvPicPr>
            <a:picLocks noChangeAspect="1" noChangeArrowheads="1"/>
          </p:cNvPicPr>
          <p:nvPr/>
        </p:nvPicPr>
        <p:blipFill>
          <a:blip r:embed="rId3"/>
          <a:srcRect/>
          <a:stretch>
            <a:fillRect/>
          </a:stretch>
        </p:blipFill>
        <p:spPr bwMode="auto">
          <a:xfrm>
            <a:off x="4267200" y="1647825"/>
            <a:ext cx="48768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76200"/>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b="1" dirty="0" smtClean="0">
                <a:solidFill>
                  <a:schemeClr val="tx2"/>
                </a:solidFill>
                <a:effectLst>
                  <a:outerShdw blurRad="31750" dist="25400" dir="5400000" algn="tl" rotWithShape="0">
                    <a:srgbClr val="000000">
                      <a:alpha val="25000"/>
                    </a:srgbClr>
                  </a:outerShdw>
                </a:effectLst>
                <a:latin typeface="+mj-lt"/>
                <a:ea typeface="+mj-ea"/>
                <a:cs typeface="+mj-cs"/>
              </a:rPr>
              <a:t>Model3 - </a:t>
            </a: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Training Accuracy &amp; Confusion Matrix</a:t>
            </a:r>
            <a:endParaRPr kumimoji="0" lang="en-US"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7" name="TextBox 6"/>
          <p:cNvSpPr txBox="1"/>
          <p:nvPr/>
        </p:nvSpPr>
        <p:spPr>
          <a:xfrm>
            <a:off x="5943600" y="1399401"/>
            <a:ext cx="1905000" cy="276999"/>
          </a:xfrm>
          <a:prstGeom prst="rect">
            <a:avLst/>
          </a:prstGeom>
          <a:noFill/>
        </p:spPr>
        <p:txBody>
          <a:bodyPr wrap="square" rtlCol="0">
            <a:spAutoFit/>
          </a:bodyPr>
          <a:lstStyle/>
          <a:p>
            <a:pPr algn="ctr"/>
            <a:r>
              <a:rPr lang="en-US" sz="1200" b="1" dirty="0" smtClean="0">
                <a:latin typeface="Calibri" pitchFamily="34" charset="0"/>
                <a:cs typeface="Calibri" pitchFamily="34" charset="0"/>
              </a:rPr>
              <a:t>Confusion Matrix</a:t>
            </a:r>
            <a:endParaRPr lang="en-US" sz="1200" b="1" dirty="0">
              <a:latin typeface="Calibri" pitchFamily="34" charset="0"/>
              <a:cs typeface="Calibri" pitchFamily="34" charset="0"/>
            </a:endParaRPr>
          </a:p>
        </p:txBody>
      </p:sp>
      <p:pic>
        <p:nvPicPr>
          <p:cNvPr id="22530" name="Picture 2"/>
          <p:cNvPicPr>
            <a:picLocks noChangeAspect="1" noChangeArrowheads="1"/>
          </p:cNvPicPr>
          <p:nvPr/>
        </p:nvPicPr>
        <p:blipFill>
          <a:blip r:embed="rId2"/>
          <a:srcRect/>
          <a:stretch>
            <a:fillRect/>
          </a:stretch>
        </p:blipFill>
        <p:spPr bwMode="auto">
          <a:xfrm>
            <a:off x="39946" y="1514475"/>
            <a:ext cx="4303454" cy="3362325"/>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a:srcRect/>
          <a:stretch>
            <a:fillRect/>
          </a:stretch>
        </p:blipFill>
        <p:spPr bwMode="auto">
          <a:xfrm>
            <a:off x="4343400" y="1696197"/>
            <a:ext cx="4743450" cy="4247403"/>
          </a:xfrm>
          <a:prstGeom prst="rect">
            <a:avLst/>
          </a:prstGeom>
          <a:noFill/>
          <a:ln w="9525">
            <a:noFill/>
            <a:miter lim="800000"/>
            <a:headEnd/>
            <a:tailEnd/>
          </a:ln>
          <a:effectLst/>
        </p:spPr>
      </p:pic>
      <p:sp>
        <p:nvSpPr>
          <p:cNvPr id="8" name="TextBox 7"/>
          <p:cNvSpPr txBox="1"/>
          <p:nvPr/>
        </p:nvSpPr>
        <p:spPr>
          <a:xfrm>
            <a:off x="685800" y="5181600"/>
            <a:ext cx="3352800" cy="646331"/>
          </a:xfrm>
          <a:prstGeom prst="rect">
            <a:avLst/>
          </a:prstGeom>
          <a:noFill/>
        </p:spPr>
        <p:txBody>
          <a:bodyPr wrap="square" rtlCol="0">
            <a:spAutoFit/>
          </a:bodyPr>
          <a:lstStyle/>
          <a:p>
            <a:r>
              <a:rPr lang="en-US" sz="1200" dirty="0" smtClean="0">
                <a:latin typeface="Calibri" pitchFamily="34" charset="0"/>
                <a:cs typeface="Calibri" pitchFamily="34" charset="0"/>
              </a:rPr>
              <a:t>Train accuracy – 91.7%</a:t>
            </a:r>
          </a:p>
          <a:p>
            <a:r>
              <a:rPr lang="en-US" sz="1200" dirty="0" smtClean="0">
                <a:latin typeface="Calibri" pitchFamily="34" charset="0"/>
                <a:cs typeface="Calibri" pitchFamily="34" charset="0"/>
              </a:rPr>
              <a:t>Validation accuracy – 95.81%</a:t>
            </a:r>
          </a:p>
          <a:p>
            <a:r>
              <a:rPr lang="en-US" sz="1200" dirty="0" smtClean="0">
                <a:latin typeface="Calibri" pitchFamily="34" charset="0"/>
                <a:cs typeface="Calibri" pitchFamily="34" charset="0"/>
              </a:rPr>
              <a:t>Test accuracy – 96.38%</a:t>
            </a:r>
            <a:endParaRPr lang="en-US" sz="1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76200"/>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b="1" dirty="0" smtClean="0">
                <a:solidFill>
                  <a:schemeClr val="tx2"/>
                </a:solidFill>
                <a:effectLst>
                  <a:outerShdw blurRad="31750" dist="25400" dir="5400000" algn="tl" rotWithShape="0">
                    <a:srgbClr val="000000">
                      <a:alpha val="25000"/>
                    </a:srgbClr>
                  </a:outerShdw>
                </a:effectLst>
                <a:latin typeface="+mj-lt"/>
                <a:ea typeface="+mj-ea"/>
                <a:cs typeface="+mj-cs"/>
              </a:rPr>
              <a:t>Model4 - </a:t>
            </a: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Training Accuracy &amp; Confusion Matrix</a:t>
            </a:r>
            <a:endParaRPr kumimoji="0" lang="en-US"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7" name="TextBox 6"/>
          <p:cNvSpPr txBox="1"/>
          <p:nvPr/>
        </p:nvSpPr>
        <p:spPr>
          <a:xfrm>
            <a:off x="5943600" y="1399401"/>
            <a:ext cx="1905000" cy="276999"/>
          </a:xfrm>
          <a:prstGeom prst="rect">
            <a:avLst/>
          </a:prstGeom>
          <a:noFill/>
        </p:spPr>
        <p:txBody>
          <a:bodyPr wrap="square" rtlCol="0">
            <a:spAutoFit/>
          </a:bodyPr>
          <a:lstStyle/>
          <a:p>
            <a:pPr algn="ctr"/>
            <a:r>
              <a:rPr lang="en-US" sz="1200" b="1" dirty="0" smtClean="0">
                <a:latin typeface="Calibri" pitchFamily="34" charset="0"/>
                <a:cs typeface="Calibri" pitchFamily="34" charset="0"/>
              </a:rPr>
              <a:t>Confusion Matrix</a:t>
            </a:r>
            <a:endParaRPr lang="en-US" sz="1200" b="1" dirty="0">
              <a:latin typeface="Calibri" pitchFamily="34" charset="0"/>
              <a:cs typeface="Calibri" pitchFamily="34" charset="0"/>
            </a:endParaRPr>
          </a:p>
        </p:txBody>
      </p:sp>
      <p:pic>
        <p:nvPicPr>
          <p:cNvPr id="23554" name="Picture 2"/>
          <p:cNvPicPr>
            <a:picLocks noChangeAspect="1" noChangeArrowheads="1"/>
          </p:cNvPicPr>
          <p:nvPr/>
        </p:nvPicPr>
        <p:blipFill>
          <a:blip r:embed="rId2"/>
          <a:srcRect/>
          <a:stretch>
            <a:fillRect/>
          </a:stretch>
        </p:blipFill>
        <p:spPr bwMode="auto">
          <a:xfrm>
            <a:off x="0" y="1533525"/>
            <a:ext cx="4343400" cy="3571875"/>
          </a:xfrm>
          <a:prstGeom prst="rect">
            <a:avLst/>
          </a:prstGeom>
          <a:noFill/>
          <a:ln w="9525">
            <a:noFill/>
            <a:miter lim="800000"/>
            <a:headEnd/>
            <a:tailEnd/>
          </a:ln>
          <a:effectLst/>
        </p:spPr>
      </p:pic>
      <p:pic>
        <p:nvPicPr>
          <p:cNvPr id="23555" name="Picture 3"/>
          <p:cNvPicPr>
            <a:picLocks noChangeAspect="1" noChangeArrowheads="1"/>
          </p:cNvPicPr>
          <p:nvPr/>
        </p:nvPicPr>
        <p:blipFill>
          <a:blip r:embed="rId3"/>
          <a:srcRect/>
          <a:stretch>
            <a:fillRect/>
          </a:stretch>
        </p:blipFill>
        <p:spPr bwMode="auto">
          <a:xfrm>
            <a:off x="4364332" y="1717258"/>
            <a:ext cx="4779668" cy="4378742"/>
          </a:xfrm>
          <a:prstGeom prst="rect">
            <a:avLst/>
          </a:prstGeom>
          <a:noFill/>
          <a:ln w="9525">
            <a:noFill/>
            <a:miter lim="800000"/>
            <a:headEnd/>
            <a:tailEnd/>
          </a:ln>
          <a:effectLst/>
        </p:spPr>
      </p:pic>
      <p:sp>
        <p:nvSpPr>
          <p:cNvPr id="8" name="TextBox 7"/>
          <p:cNvSpPr txBox="1"/>
          <p:nvPr/>
        </p:nvSpPr>
        <p:spPr>
          <a:xfrm>
            <a:off x="685800" y="5181600"/>
            <a:ext cx="3352800" cy="646331"/>
          </a:xfrm>
          <a:prstGeom prst="rect">
            <a:avLst/>
          </a:prstGeom>
          <a:noFill/>
        </p:spPr>
        <p:txBody>
          <a:bodyPr wrap="square" rtlCol="0">
            <a:spAutoFit/>
          </a:bodyPr>
          <a:lstStyle/>
          <a:p>
            <a:r>
              <a:rPr lang="en-US" sz="1200" dirty="0" smtClean="0">
                <a:latin typeface="Calibri" pitchFamily="34" charset="0"/>
                <a:cs typeface="Calibri" pitchFamily="34" charset="0"/>
              </a:rPr>
              <a:t>Train accuracy – 93.57%</a:t>
            </a:r>
          </a:p>
          <a:p>
            <a:r>
              <a:rPr lang="en-US" sz="1200" dirty="0" smtClean="0">
                <a:latin typeface="Calibri" pitchFamily="34" charset="0"/>
                <a:cs typeface="Calibri" pitchFamily="34" charset="0"/>
              </a:rPr>
              <a:t>Validation accuracy – 93.97%</a:t>
            </a:r>
          </a:p>
          <a:p>
            <a:r>
              <a:rPr lang="en-US" sz="1200" dirty="0" smtClean="0">
                <a:latin typeface="Calibri" pitchFamily="34" charset="0"/>
                <a:cs typeface="Calibri" pitchFamily="34" charset="0"/>
              </a:rPr>
              <a:t>Test accuracy – 91.35%</a:t>
            </a:r>
            <a:endParaRPr lang="en-US" sz="1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76200"/>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b="1" dirty="0" err="1" smtClean="0">
                <a:solidFill>
                  <a:schemeClr val="tx2"/>
                </a:solidFill>
                <a:effectLst>
                  <a:outerShdw blurRad="31750" dist="25400" dir="5400000" algn="tl" rotWithShape="0">
                    <a:srgbClr val="000000">
                      <a:alpha val="25000"/>
                    </a:srgbClr>
                  </a:outerShdw>
                </a:effectLst>
                <a:latin typeface="+mj-lt"/>
                <a:ea typeface="+mj-ea"/>
                <a:cs typeface="+mj-cs"/>
              </a:rPr>
              <a:t>Model_HSV</a:t>
            </a:r>
            <a:r>
              <a:rPr lang="en-US" sz="3200" b="1" dirty="0" smtClean="0">
                <a:solidFill>
                  <a:schemeClr val="tx2"/>
                </a:solidFill>
                <a:effectLst>
                  <a:outerShdw blurRad="31750" dist="25400" dir="5400000" algn="tl" rotWithShape="0">
                    <a:srgbClr val="000000">
                      <a:alpha val="25000"/>
                    </a:srgbClr>
                  </a:outerShdw>
                </a:effectLst>
                <a:latin typeface="+mj-lt"/>
                <a:ea typeface="+mj-ea"/>
                <a:cs typeface="+mj-cs"/>
              </a:rPr>
              <a:t> - </a:t>
            </a: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Training Accuracy &amp; Confusion Matrix</a:t>
            </a:r>
            <a:endParaRPr kumimoji="0" lang="en-US"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7" name="TextBox 6"/>
          <p:cNvSpPr txBox="1"/>
          <p:nvPr/>
        </p:nvSpPr>
        <p:spPr>
          <a:xfrm>
            <a:off x="5943600" y="1399401"/>
            <a:ext cx="1905000" cy="276999"/>
          </a:xfrm>
          <a:prstGeom prst="rect">
            <a:avLst/>
          </a:prstGeom>
          <a:noFill/>
        </p:spPr>
        <p:txBody>
          <a:bodyPr wrap="square" rtlCol="0">
            <a:spAutoFit/>
          </a:bodyPr>
          <a:lstStyle/>
          <a:p>
            <a:pPr algn="ctr"/>
            <a:r>
              <a:rPr lang="en-US" sz="1200" b="1" dirty="0" smtClean="0">
                <a:latin typeface="Calibri" pitchFamily="34" charset="0"/>
                <a:cs typeface="Calibri" pitchFamily="34" charset="0"/>
              </a:rPr>
              <a:t>Confusion Matrix</a:t>
            </a:r>
            <a:endParaRPr lang="en-US" sz="1200" b="1" dirty="0">
              <a:latin typeface="Calibri" pitchFamily="34" charset="0"/>
              <a:cs typeface="Calibri" pitchFamily="34" charset="0"/>
            </a:endParaRPr>
          </a:p>
        </p:txBody>
      </p:sp>
      <p:pic>
        <p:nvPicPr>
          <p:cNvPr id="24578" name="Picture 2"/>
          <p:cNvPicPr>
            <a:picLocks noChangeAspect="1" noChangeArrowheads="1"/>
          </p:cNvPicPr>
          <p:nvPr/>
        </p:nvPicPr>
        <p:blipFill>
          <a:blip r:embed="rId2"/>
          <a:srcRect/>
          <a:stretch>
            <a:fillRect/>
          </a:stretch>
        </p:blipFill>
        <p:spPr bwMode="auto">
          <a:xfrm>
            <a:off x="4" y="1524000"/>
            <a:ext cx="4307306" cy="3352800"/>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a:srcRect/>
          <a:stretch>
            <a:fillRect/>
          </a:stretch>
        </p:blipFill>
        <p:spPr bwMode="auto">
          <a:xfrm>
            <a:off x="4290177" y="1695450"/>
            <a:ext cx="4853823" cy="4476750"/>
          </a:xfrm>
          <a:prstGeom prst="rect">
            <a:avLst/>
          </a:prstGeom>
          <a:noFill/>
          <a:ln w="9525">
            <a:noFill/>
            <a:miter lim="800000"/>
            <a:headEnd/>
            <a:tailEnd/>
          </a:ln>
          <a:effectLst/>
        </p:spPr>
      </p:pic>
      <p:sp>
        <p:nvSpPr>
          <p:cNvPr id="8" name="TextBox 7"/>
          <p:cNvSpPr txBox="1"/>
          <p:nvPr/>
        </p:nvSpPr>
        <p:spPr>
          <a:xfrm>
            <a:off x="685800" y="5181600"/>
            <a:ext cx="3352800" cy="646331"/>
          </a:xfrm>
          <a:prstGeom prst="rect">
            <a:avLst/>
          </a:prstGeom>
          <a:noFill/>
        </p:spPr>
        <p:txBody>
          <a:bodyPr wrap="square" rtlCol="0">
            <a:spAutoFit/>
          </a:bodyPr>
          <a:lstStyle/>
          <a:p>
            <a:r>
              <a:rPr lang="en-US" sz="1200" dirty="0" smtClean="0">
                <a:latin typeface="Calibri" pitchFamily="34" charset="0"/>
                <a:cs typeface="Calibri" pitchFamily="34" charset="0"/>
              </a:rPr>
              <a:t>Train accuracy – 98.08%</a:t>
            </a:r>
          </a:p>
          <a:p>
            <a:r>
              <a:rPr lang="en-US" sz="1200" dirty="0" smtClean="0">
                <a:latin typeface="Calibri" pitchFamily="34" charset="0"/>
                <a:cs typeface="Calibri" pitchFamily="34" charset="0"/>
              </a:rPr>
              <a:t>Validation accuracy – 98.04%</a:t>
            </a:r>
          </a:p>
          <a:p>
            <a:r>
              <a:rPr lang="en-US" sz="1200" dirty="0" smtClean="0">
                <a:latin typeface="Calibri" pitchFamily="34" charset="0"/>
                <a:cs typeface="Calibri" pitchFamily="34" charset="0"/>
              </a:rPr>
              <a:t>Test accuracy – 98.73%</a:t>
            </a:r>
            <a:endParaRPr lang="en-US" sz="1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76200"/>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b="1" dirty="0" err="1" smtClean="0">
                <a:solidFill>
                  <a:schemeClr val="tx2"/>
                </a:solidFill>
                <a:effectLst>
                  <a:outerShdw blurRad="31750" dist="25400" dir="5400000" algn="tl" rotWithShape="0">
                    <a:srgbClr val="000000">
                      <a:alpha val="25000"/>
                    </a:srgbClr>
                  </a:outerShdw>
                </a:effectLst>
                <a:latin typeface="+mj-lt"/>
                <a:ea typeface="+mj-ea"/>
                <a:cs typeface="+mj-cs"/>
              </a:rPr>
              <a:t>Model_GB</a:t>
            </a:r>
            <a:r>
              <a:rPr lang="en-US" sz="3200" b="1" dirty="0" smtClean="0">
                <a:solidFill>
                  <a:schemeClr val="tx2"/>
                </a:solidFill>
                <a:effectLst>
                  <a:outerShdw blurRad="31750" dist="25400" dir="5400000" algn="tl" rotWithShape="0">
                    <a:srgbClr val="000000">
                      <a:alpha val="25000"/>
                    </a:srgbClr>
                  </a:outerShdw>
                </a:effectLst>
                <a:latin typeface="+mj-lt"/>
                <a:ea typeface="+mj-ea"/>
                <a:cs typeface="+mj-cs"/>
              </a:rPr>
              <a:t> - </a:t>
            </a: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Training Accuracy &amp; Confusion Matrix</a:t>
            </a:r>
            <a:endParaRPr kumimoji="0" lang="en-US"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7" name="TextBox 6"/>
          <p:cNvSpPr txBox="1"/>
          <p:nvPr/>
        </p:nvSpPr>
        <p:spPr>
          <a:xfrm>
            <a:off x="5943600" y="1399401"/>
            <a:ext cx="1905000" cy="276999"/>
          </a:xfrm>
          <a:prstGeom prst="rect">
            <a:avLst/>
          </a:prstGeom>
          <a:noFill/>
        </p:spPr>
        <p:txBody>
          <a:bodyPr wrap="square" rtlCol="0">
            <a:spAutoFit/>
          </a:bodyPr>
          <a:lstStyle/>
          <a:p>
            <a:pPr algn="ctr"/>
            <a:r>
              <a:rPr lang="en-US" sz="1200" b="1" dirty="0" smtClean="0">
                <a:latin typeface="Calibri" pitchFamily="34" charset="0"/>
                <a:cs typeface="Calibri" pitchFamily="34" charset="0"/>
              </a:rPr>
              <a:t>Confusion Matrix</a:t>
            </a:r>
            <a:endParaRPr lang="en-US" sz="1200" b="1" dirty="0">
              <a:latin typeface="Calibri" pitchFamily="34" charset="0"/>
              <a:cs typeface="Calibri" pitchFamily="34" charset="0"/>
            </a:endParaRPr>
          </a:p>
        </p:txBody>
      </p:sp>
      <p:pic>
        <p:nvPicPr>
          <p:cNvPr id="25602" name="Picture 2"/>
          <p:cNvPicPr>
            <a:picLocks noChangeAspect="1" noChangeArrowheads="1"/>
          </p:cNvPicPr>
          <p:nvPr/>
        </p:nvPicPr>
        <p:blipFill>
          <a:blip r:embed="rId2"/>
          <a:srcRect/>
          <a:stretch>
            <a:fillRect/>
          </a:stretch>
        </p:blipFill>
        <p:spPr bwMode="auto">
          <a:xfrm>
            <a:off x="1" y="1492190"/>
            <a:ext cx="4267200" cy="3384610"/>
          </a:xfrm>
          <a:prstGeom prst="rect">
            <a:avLst/>
          </a:prstGeom>
          <a:noFill/>
          <a:ln w="9525">
            <a:noFill/>
            <a:miter lim="800000"/>
            <a:headEnd/>
            <a:tailEnd/>
          </a:ln>
          <a:effectLst/>
        </p:spPr>
      </p:pic>
      <p:pic>
        <p:nvPicPr>
          <p:cNvPr id="25603" name="Picture 3"/>
          <p:cNvPicPr>
            <a:picLocks noChangeAspect="1" noChangeArrowheads="1"/>
          </p:cNvPicPr>
          <p:nvPr/>
        </p:nvPicPr>
        <p:blipFill>
          <a:blip r:embed="rId3"/>
          <a:srcRect/>
          <a:stretch>
            <a:fillRect/>
          </a:stretch>
        </p:blipFill>
        <p:spPr bwMode="auto">
          <a:xfrm>
            <a:off x="4233862" y="1704820"/>
            <a:ext cx="4910138" cy="4391180"/>
          </a:xfrm>
          <a:prstGeom prst="rect">
            <a:avLst/>
          </a:prstGeom>
          <a:noFill/>
          <a:ln w="9525">
            <a:noFill/>
            <a:miter lim="800000"/>
            <a:headEnd/>
            <a:tailEnd/>
          </a:ln>
          <a:effectLst/>
        </p:spPr>
      </p:pic>
      <p:sp>
        <p:nvSpPr>
          <p:cNvPr id="8" name="TextBox 7"/>
          <p:cNvSpPr txBox="1"/>
          <p:nvPr/>
        </p:nvSpPr>
        <p:spPr>
          <a:xfrm>
            <a:off x="685800" y="5181600"/>
            <a:ext cx="3352800" cy="646331"/>
          </a:xfrm>
          <a:prstGeom prst="rect">
            <a:avLst/>
          </a:prstGeom>
          <a:noFill/>
        </p:spPr>
        <p:txBody>
          <a:bodyPr wrap="square" rtlCol="0">
            <a:spAutoFit/>
          </a:bodyPr>
          <a:lstStyle/>
          <a:p>
            <a:r>
              <a:rPr lang="en-US" sz="1200" dirty="0" smtClean="0">
                <a:latin typeface="Calibri" pitchFamily="34" charset="0"/>
                <a:cs typeface="Calibri" pitchFamily="34" charset="0"/>
              </a:rPr>
              <a:t>Train accuracy – 98.33%</a:t>
            </a:r>
          </a:p>
          <a:p>
            <a:r>
              <a:rPr lang="en-US" sz="1200" dirty="0" smtClean="0">
                <a:latin typeface="Calibri" pitchFamily="34" charset="0"/>
                <a:cs typeface="Calibri" pitchFamily="34" charset="0"/>
              </a:rPr>
              <a:t>Validation accuracy – 97.6%</a:t>
            </a:r>
          </a:p>
          <a:p>
            <a:r>
              <a:rPr lang="en-US" sz="1200" dirty="0" smtClean="0">
                <a:latin typeface="Calibri" pitchFamily="34" charset="0"/>
                <a:cs typeface="Calibri" pitchFamily="34" charset="0"/>
              </a:rPr>
              <a:t>Test accuracy – 98.19%</a:t>
            </a:r>
            <a:endParaRPr lang="en-US" sz="1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https://www.iamat.org/assets/images/IAMAT_MalariaChart_map_July2017_996x441.png"/>
          <p:cNvPicPr>
            <a:picLocks noChangeAspect="1" noChangeArrowheads="1"/>
          </p:cNvPicPr>
          <p:nvPr/>
        </p:nvPicPr>
        <p:blipFill>
          <a:blip r:embed="rId3"/>
          <a:srcRect/>
          <a:stretch>
            <a:fillRect/>
          </a:stretch>
        </p:blipFill>
        <p:spPr bwMode="auto">
          <a:xfrm>
            <a:off x="1752600" y="3200400"/>
            <a:ext cx="5334000" cy="2971800"/>
          </a:xfrm>
          <a:prstGeom prst="rect">
            <a:avLst/>
          </a:prstGeom>
          <a:noFill/>
        </p:spPr>
      </p:pic>
      <p:sp>
        <p:nvSpPr>
          <p:cNvPr id="3" name="Content Placeholder 2"/>
          <p:cNvSpPr>
            <a:spLocks noGrp="1"/>
          </p:cNvSpPr>
          <p:nvPr>
            <p:ph idx="1"/>
          </p:nvPr>
        </p:nvSpPr>
        <p:spPr>
          <a:xfrm>
            <a:off x="457200" y="1143000"/>
            <a:ext cx="3962400" cy="4788091"/>
          </a:xfrm>
        </p:spPr>
        <p:txBody>
          <a:bodyPr>
            <a:normAutofit/>
          </a:bodyPr>
          <a:lstStyle/>
          <a:p>
            <a:pPr>
              <a:buNone/>
            </a:pPr>
            <a:r>
              <a:rPr lang="en-US" sz="1200" i="1" dirty="0" smtClean="0">
                <a:latin typeface="Calibri" pitchFamily="34" charset="0"/>
                <a:cs typeface="Calibri" pitchFamily="34" charset="0"/>
              </a:rPr>
              <a:t>Problem Statement</a:t>
            </a:r>
          </a:p>
          <a:p>
            <a:r>
              <a:rPr lang="en-US" sz="1200" i="1" dirty="0" smtClean="0">
                <a:latin typeface="Calibri" pitchFamily="34" charset="0"/>
                <a:cs typeface="Calibri" pitchFamily="34" charset="0"/>
              </a:rPr>
              <a:t>Malaria remains a global health concern</a:t>
            </a:r>
          </a:p>
          <a:p>
            <a:endParaRPr lang="en-US" sz="1200" i="1" dirty="0" smtClean="0">
              <a:latin typeface="Calibri" pitchFamily="34" charset="0"/>
              <a:cs typeface="Calibri" pitchFamily="34" charset="0"/>
            </a:endParaRPr>
          </a:p>
          <a:p>
            <a:r>
              <a:rPr lang="en-US" sz="1200" i="1" dirty="0" smtClean="0">
                <a:latin typeface="Calibri" pitchFamily="34" charset="0"/>
                <a:cs typeface="Calibri" pitchFamily="34" charset="0"/>
              </a:rPr>
              <a:t>Microscopic diagnosis, though highly accurate,  is tedious, time consuming, and highly dependant on technician's expertise  </a:t>
            </a:r>
          </a:p>
          <a:p>
            <a:endParaRPr lang="en-US" sz="1200" i="1" dirty="0" smtClean="0">
              <a:latin typeface="Calibri" pitchFamily="34" charset="0"/>
              <a:cs typeface="Calibri" pitchFamily="34" charset="0"/>
            </a:endParaRPr>
          </a:p>
          <a:p>
            <a:r>
              <a:rPr lang="en-US" sz="1200" i="1" dirty="0" smtClean="0">
                <a:latin typeface="Calibri" pitchFamily="34" charset="0"/>
                <a:cs typeface="Calibri" pitchFamily="34" charset="0"/>
              </a:rPr>
              <a:t>Early and accurate detection can dramatically improve morbidity and mortality rates</a:t>
            </a:r>
          </a:p>
        </p:txBody>
      </p:sp>
      <p:sp>
        <p:nvSpPr>
          <p:cNvPr id="2" name="Title 1"/>
          <p:cNvSpPr>
            <a:spLocks noGrp="1"/>
          </p:cNvSpPr>
          <p:nvPr>
            <p:ph type="title"/>
          </p:nvPr>
        </p:nvSpPr>
        <p:spPr>
          <a:xfrm>
            <a:off x="457200" y="76200"/>
            <a:ext cx="8229600" cy="1143000"/>
          </a:xfrm>
        </p:spPr>
        <p:txBody>
          <a:bodyPr>
            <a:normAutofit/>
          </a:bodyPr>
          <a:lstStyle/>
          <a:p>
            <a:r>
              <a:rPr lang="en-US" sz="3200" dirty="0" smtClean="0"/>
              <a:t>Objective</a:t>
            </a:r>
            <a:endParaRPr lang="en-US" sz="3200" dirty="0"/>
          </a:p>
        </p:txBody>
      </p:sp>
      <p:sp>
        <p:nvSpPr>
          <p:cNvPr id="6" name="Content Placeholder 2"/>
          <p:cNvSpPr txBox="1">
            <a:spLocks/>
          </p:cNvSpPr>
          <p:nvPr/>
        </p:nvSpPr>
        <p:spPr>
          <a:xfrm>
            <a:off x="4724400" y="1143000"/>
            <a:ext cx="3962400" cy="4788091"/>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1200" b="0" i="1" u="none" strike="noStrike" kern="1200" cap="none" spc="0" normalizeH="0" baseline="0" noProof="0" dirty="0" smtClean="0">
                <a:ln>
                  <a:noFill/>
                </a:ln>
                <a:solidFill>
                  <a:schemeClr val="tx1"/>
                </a:solidFill>
                <a:effectLst/>
                <a:uLnTx/>
                <a:uFillTx/>
                <a:latin typeface="Calibri" pitchFamily="34" charset="0"/>
                <a:ea typeface="+mn-ea"/>
                <a:cs typeface="Calibri" pitchFamily="34" charset="0"/>
              </a:rPr>
              <a:t>Solution</a:t>
            </a:r>
          </a:p>
          <a:p>
            <a:pPr marL="365760" indent="-256032">
              <a:spcBef>
                <a:spcPts val="400"/>
              </a:spcBef>
              <a:buClr>
                <a:schemeClr val="accent1"/>
              </a:buClr>
              <a:buSzPct val="68000"/>
              <a:buFont typeface="Wingdings 3"/>
              <a:buChar char=""/>
            </a:pPr>
            <a:r>
              <a:rPr kumimoji="0" lang="en-US" sz="1200" b="0" i="1" u="none" strike="noStrike" kern="1200" cap="none" spc="0" normalizeH="0" baseline="0" noProof="0" dirty="0" smtClean="0">
                <a:ln>
                  <a:noFill/>
                </a:ln>
                <a:solidFill>
                  <a:schemeClr val="tx1"/>
                </a:solidFill>
                <a:effectLst/>
                <a:uLnTx/>
                <a:uFillTx/>
                <a:latin typeface="Calibri" pitchFamily="34" charset="0"/>
                <a:ea typeface="+mn-ea"/>
                <a:cs typeface="Calibri" pitchFamily="34" charset="0"/>
              </a:rPr>
              <a:t>Develop a CNN (Convolution Neural Network) model to analyze blood smear images; </a:t>
            </a:r>
            <a:r>
              <a:rPr lang="en-US" sz="1200" i="1" dirty="0" smtClean="0">
                <a:latin typeface="Calibri" pitchFamily="34" charset="0"/>
                <a:cs typeface="Calibri" pitchFamily="34" charset="0"/>
              </a:rPr>
              <a:t>and improve efficiency</a:t>
            </a:r>
            <a:r>
              <a:rPr lang="en-US" sz="1200" i="1" dirty="0">
                <a:latin typeface="Calibri" pitchFamily="34" charset="0"/>
                <a:cs typeface="Calibri" pitchFamily="34" charset="0"/>
              </a:rPr>
              <a:t>, accuracy, and scalability of malaria </a:t>
            </a:r>
            <a:r>
              <a:rPr lang="en-US" sz="1200" i="1" dirty="0" smtClean="0">
                <a:latin typeface="Calibri" pitchFamily="34" charset="0"/>
                <a:cs typeface="Calibri" pitchFamily="34" charset="0"/>
              </a:rPr>
              <a:t>diagnosis</a:t>
            </a:r>
            <a:endParaRPr kumimoji="0" lang="en-US" sz="1200" b="0" i="1" u="none" strike="noStrike" kern="1200" cap="none" spc="0" normalizeH="0" baseline="0" noProof="0" dirty="0" smtClean="0">
              <a:ln>
                <a:noFill/>
              </a:ln>
              <a:solidFill>
                <a:schemeClr val="tx1"/>
              </a:solidFill>
              <a:effectLst/>
              <a:uLnTx/>
              <a:uFillTx/>
              <a:latin typeface="Calibri" pitchFamily="34" charset="0"/>
              <a:ea typeface="+mn-ea"/>
              <a:cs typeface="Calibri" pitchFamily="34" charset="0"/>
            </a:endParaRPr>
          </a:p>
        </p:txBody>
      </p:sp>
      <p:sp>
        <p:nvSpPr>
          <p:cNvPr id="10" name="TextBox 9"/>
          <p:cNvSpPr txBox="1"/>
          <p:nvPr/>
        </p:nvSpPr>
        <p:spPr>
          <a:xfrm>
            <a:off x="3581400" y="6248400"/>
            <a:ext cx="4876800" cy="230832"/>
          </a:xfrm>
          <a:prstGeom prst="rect">
            <a:avLst/>
          </a:prstGeom>
          <a:noFill/>
        </p:spPr>
        <p:txBody>
          <a:bodyPr wrap="square" rtlCol="0">
            <a:spAutoFit/>
          </a:bodyPr>
          <a:lstStyle/>
          <a:p>
            <a:r>
              <a:rPr lang="en-US" sz="900" dirty="0" smtClean="0">
                <a:latin typeface="Calibri" pitchFamily="34" charset="0"/>
                <a:cs typeface="Calibri" pitchFamily="34" charset="0"/>
              </a:rPr>
              <a:t>Source - https://www.iamat.org/risks/malaria</a:t>
            </a:r>
            <a:endParaRPr lang="en-US" sz="9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srcRect/>
          <a:stretch>
            <a:fillRect/>
          </a:stretch>
        </p:blipFill>
        <p:spPr bwMode="auto">
          <a:xfrm>
            <a:off x="4953000" y="914400"/>
            <a:ext cx="4191000" cy="2286000"/>
          </a:xfrm>
          <a:prstGeom prst="rect">
            <a:avLst/>
          </a:prstGeom>
          <a:noFill/>
          <a:ln w="9525">
            <a:noFill/>
            <a:miter lim="800000"/>
            <a:headEnd/>
            <a:tailEnd/>
          </a:ln>
          <a:effectLst/>
        </p:spPr>
      </p:pic>
      <p:pic>
        <p:nvPicPr>
          <p:cNvPr id="8" name="Picture 3"/>
          <p:cNvPicPr>
            <a:picLocks noChangeAspect="1" noChangeArrowheads="1"/>
          </p:cNvPicPr>
          <p:nvPr/>
        </p:nvPicPr>
        <p:blipFill>
          <a:blip r:embed="rId4"/>
          <a:srcRect/>
          <a:stretch>
            <a:fillRect/>
          </a:stretch>
        </p:blipFill>
        <p:spPr bwMode="auto">
          <a:xfrm>
            <a:off x="5116540" y="3276600"/>
            <a:ext cx="4027459" cy="3581400"/>
          </a:xfrm>
          <a:prstGeom prst="rect">
            <a:avLst/>
          </a:prstGeom>
          <a:noFill/>
          <a:ln w="9525">
            <a:noFill/>
            <a:miter lim="800000"/>
            <a:headEnd/>
            <a:tailEnd/>
          </a:ln>
          <a:effectLst/>
        </p:spPr>
      </p:pic>
      <p:sp>
        <p:nvSpPr>
          <p:cNvPr id="3" name="Content Placeholder 2"/>
          <p:cNvSpPr>
            <a:spLocks noGrp="1"/>
          </p:cNvSpPr>
          <p:nvPr>
            <p:ph idx="1"/>
          </p:nvPr>
        </p:nvSpPr>
        <p:spPr>
          <a:xfrm>
            <a:off x="76200" y="1219200"/>
            <a:ext cx="5105400" cy="4788091"/>
          </a:xfrm>
        </p:spPr>
        <p:txBody>
          <a:bodyPr>
            <a:normAutofit/>
          </a:bodyPr>
          <a:lstStyle/>
          <a:p>
            <a:pPr>
              <a:buNone/>
            </a:pPr>
            <a:r>
              <a:rPr lang="en-US" sz="1200" i="1" dirty="0" smtClean="0">
                <a:latin typeface="Calibri" pitchFamily="34" charset="0"/>
                <a:cs typeface="Calibri" pitchFamily="34" charset="0"/>
              </a:rPr>
              <a:t>Observations:</a:t>
            </a:r>
          </a:p>
          <a:p>
            <a:r>
              <a:rPr lang="en-US" sz="1200" i="1" dirty="0" smtClean="0">
                <a:latin typeface="Calibri" pitchFamily="34" charset="0"/>
                <a:cs typeface="Calibri" pitchFamily="34" charset="0"/>
              </a:rPr>
              <a:t>High Accuracy – Compared to the other models, this model achieved high accuracy </a:t>
            </a:r>
            <a:r>
              <a:rPr lang="en-US" sz="1200" i="1" dirty="0" smtClean="0">
                <a:latin typeface="Calibri" pitchFamily="34" charset="0"/>
                <a:cs typeface="Calibri" pitchFamily="34" charset="0"/>
              </a:rPr>
              <a:t>of 98%, </a:t>
            </a:r>
            <a:r>
              <a:rPr lang="en-US" sz="1200" i="1" dirty="0" smtClean="0">
                <a:latin typeface="Calibri" pitchFamily="34" charset="0"/>
                <a:cs typeface="Calibri" pitchFamily="34" charset="0"/>
              </a:rPr>
              <a:t>and classified only 8 false positives (predicted = uninfected, actual = parasitized</a:t>
            </a:r>
            <a:r>
              <a:rPr lang="en-US" sz="1200" i="1" dirty="0" smtClean="0">
                <a:latin typeface="Calibri" pitchFamily="34" charset="0"/>
                <a:cs typeface="Calibri" pitchFamily="34" charset="0"/>
              </a:rPr>
              <a:t>) driving the recall to 0.99</a:t>
            </a:r>
            <a:endParaRPr lang="en-US" sz="1200" i="1" dirty="0" smtClean="0">
              <a:latin typeface="Calibri" pitchFamily="34" charset="0"/>
              <a:cs typeface="Calibri" pitchFamily="34" charset="0"/>
            </a:endParaRPr>
          </a:p>
          <a:p>
            <a:endParaRPr lang="en-US" sz="1200" i="1" dirty="0" smtClean="0">
              <a:latin typeface="Calibri" pitchFamily="34" charset="0"/>
              <a:cs typeface="Calibri" pitchFamily="34" charset="0"/>
            </a:endParaRPr>
          </a:p>
          <a:p>
            <a:r>
              <a:rPr lang="en-US" sz="1200" i="1" dirty="0" smtClean="0">
                <a:latin typeface="Calibri" pitchFamily="34" charset="0"/>
                <a:cs typeface="Calibri" pitchFamily="34" charset="0"/>
              </a:rPr>
              <a:t>Generalization – The convergence between training and validation accuracy (98%) indicates the model has generalized well to the variations in the dataset</a:t>
            </a:r>
          </a:p>
          <a:p>
            <a:endParaRPr lang="en-US" sz="1200" i="1" dirty="0" smtClean="0">
              <a:latin typeface="Calibri" pitchFamily="34" charset="0"/>
              <a:cs typeface="Calibri" pitchFamily="34" charset="0"/>
            </a:endParaRPr>
          </a:p>
          <a:p>
            <a:r>
              <a:rPr lang="en-US" sz="1200" i="1" dirty="0" smtClean="0">
                <a:latin typeface="Calibri" pitchFamily="34" charset="0"/>
                <a:cs typeface="Calibri" pitchFamily="34" charset="0"/>
              </a:rPr>
              <a:t>Training time – The model took only 8 epochs to train, even with 4 convolution layers </a:t>
            </a:r>
            <a:r>
              <a:rPr lang="en-US" sz="1200" i="1" dirty="0" smtClean="0">
                <a:latin typeface="Calibri" pitchFamily="34" charset="0"/>
                <a:cs typeface="Calibri" pitchFamily="34" charset="0"/>
              </a:rPr>
              <a:t> and ~0.6M parameters</a:t>
            </a:r>
            <a:endParaRPr lang="en-US" sz="1200" i="1" dirty="0" smtClean="0">
              <a:latin typeface="Calibri" pitchFamily="34" charset="0"/>
              <a:cs typeface="Calibri" pitchFamily="34" charset="0"/>
            </a:endParaRPr>
          </a:p>
          <a:p>
            <a:pPr>
              <a:buNone/>
            </a:pPr>
            <a:endParaRPr lang="en-US" sz="1200" i="1" dirty="0" smtClean="0">
              <a:latin typeface="Calibri" pitchFamily="34" charset="0"/>
              <a:cs typeface="Calibri" pitchFamily="34" charset="0"/>
            </a:endParaRPr>
          </a:p>
          <a:p>
            <a:pPr>
              <a:buNone/>
            </a:pPr>
            <a:r>
              <a:rPr lang="en-US" sz="1200" i="1" dirty="0" smtClean="0">
                <a:latin typeface="Calibri" pitchFamily="34" charset="0"/>
                <a:cs typeface="Calibri" pitchFamily="34" charset="0"/>
              </a:rPr>
              <a:t>Next Steps</a:t>
            </a:r>
          </a:p>
          <a:p>
            <a:r>
              <a:rPr lang="en-US" sz="1200" i="1" dirty="0" smtClean="0">
                <a:latin typeface="Calibri" pitchFamily="34" charset="0"/>
                <a:cs typeface="Calibri" pitchFamily="34" charset="0"/>
              </a:rPr>
              <a:t>Data Quality/Bias – Training the models with high-quality labeled datasets that have diversity in geographic regions, patient demographics, </a:t>
            </a:r>
            <a:r>
              <a:rPr lang="en-US" sz="1200" i="1" dirty="0" smtClean="0">
                <a:latin typeface="Calibri" pitchFamily="34" charset="0"/>
                <a:cs typeface="Calibri" pitchFamily="34" charset="0"/>
              </a:rPr>
              <a:t>and </a:t>
            </a:r>
            <a:r>
              <a:rPr lang="en-US" sz="1200" i="1" dirty="0" smtClean="0">
                <a:latin typeface="Calibri" pitchFamily="34" charset="0"/>
                <a:cs typeface="Calibri" pitchFamily="34" charset="0"/>
              </a:rPr>
              <a:t>malaria species would be essential to limit bias and improve generalization of the model</a:t>
            </a:r>
          </a:p>
          <a:p>
            <a:endParaRPr lang="en-US" sz="1200" i="1" dirty="0" smtClean="0">
              <a:latin typeface="Calibri" pitchFamily="34" charset="0"/>
              <a:cs typeface="Calibri" pitchFamily="34" charset="0"/>
            </a:endParaRPr>
          </a:p>
          <a:p>
            <a:r>
              <a:rPr lang="en-US" sz="1200" i="1" dirty="0" err="1" smtClean="0">
                <a:latin typeface="Calibri" pitchFamily="34" charset="0"/>
                <a:cs typeface="Calibri" pitchFamily="34" charset="0"/>
              </a:rPr>
              <a:t>Explainability</a:t>
            </a:r>
            <a:r>
              <a:rPr lang="en-US" sz="1200" i="1" dirty="0" smtClean="0">
                <a:latin typeface="Calibri" pitchFamily="34" charset="0"/>
                <a:cs typeface="Calibri" pitchFamily="34" charset="0"/>
              </a:rPr>
              <a:t> – In order to make the model more interpretable explore what features are being learnt and how they influence the classification. This can be done through SHAP and/or plotting </a:t>
            </a:r>
            <a:r>
              <a:rPr lang="en-US" sz="1200" i="1" dirty="0" smtClean="0">
                <a:latin typeface="Calibri" pitchFamily="34" charset="0"/>
                <a:cs typeface="Calibri" pitchFamily="34" charset="0"/>
              </a:rPr>
              <a:t>the </a:t>
            </a:r>
            <a:r>
              <a:rPr lang="en-US" sz="1200" i="1" dirty="0" smtClean="0">
                <a:latin typeface="Calibri" pitchFamily="34" charset="0"/>
                <a:cs typeface="Calibri" pitchFamily="34" charset="0"/>
              </a:rPr>
              <a:t>features </a:t>
            </a:r>
            <a:r>
              <a:rPr lang="en-US" sz="1200" i="1" dirty="0" smtClean="0">
                <a:latin typeface="Calibri" pitchFamily="34" charset="0"/>
                <a:cs typeface="Calibri" pitchFamily="34" charset="0"/>
              </a:rPr>
              <a:t>being </a:t>
            </a:r>
            <a:r>
              <a:rPr lang="en-US" sz="1200" i="1" dirty="0" smtClean="0">
                <a:latin typeface="Calibri" pitchFamily="34" charset="0"/>
                <a:cs typeface="Calibri" pitchFamily="34" charset="0"/>
              </a:rPr>
              <a:t>learned by each </a:t>
            </a:r>
            <a:r>
              <a:rPr lang="en-US" sz="1200" i="1" dirty="0" smtClean="0">
                <a:latin typeface="Calibri" pitchFamily="34" charset="0"/>
                <a:cs typeface="Calibri" pitchFamily="34" charset="0"/>
              </a:rPr>
              <a:t>layer</a:t>
            </a:r>
            <a:endParaRPr lang="en-US" sz="1200" i="1" dirty="0" smtClean="0">
              <a:latin typeface="Calibri" pitchFamily="34" charset="0"/>
              <a:cs typeface="Calibri" pitchFamily="34" charset="0"/>
            </a:endParaRPr>
          </a:p>
        </p:txBody>
      </p:sp>
      <p:sp>
        <p:nvSpPr>
          <p:cNvPr id="2" name="Title 1"/>
          <p:cNvSpPr>
            <a:spLocks noGrp="1"/>
          </p:cNvSpPr>
          <p:nvPr>
            <p:ph type="title"/>
          </p:nvPr>
        </p:nvSpPr>
        <p:spPr>
          <a:xfrm>
            <a:off x="457200" y="76200"/>
            <a:ext cx="8229600" cy="1143000"/>
          </a:xfrm>
        </p:spPr>
        <p:txBody>
          <a:bodyPr>
            <a:normAutofit/>
          </a:bodyPr>
          <a:lstStyle/>
          <a:p>
            <a:r>
              <a:rPr lang="en-US" sz="3200" dirty="0" smtClean="0"/>
              <a:t>Observations &amp; Next Steps</a:t>
            </a:r>
            <a:endParaRPr lang="en-US" sz="3200" dirty="0"/>
          </a:p>
        </p:txBody>
      </p:sp>
      <p:sp>
        <p:nvSpPr>
          <p:cNvPr id="9" name="TextBox 8"/>
          <p:cNvSpPr txBox="1"/>
          <p:nvPr/>
        </p:nvSpPr>
        <p:spPr>
          <a:xfrm>
            <a:off x="7772400" y="3424535"/>
            <a:ext cx="1066800" cy="461665"/>
          </a:xfrm>
          <a:prstGeom prst="rect">
            <a:avLst/>
          </a:prstGeom>
          <a:noFill/>
        </p:spPr>
        <p:txBody>
          <a:bodyPr wrap="square" rtlCol="0">
            <a:spAutoFit/>
          </a:bodyPr>
          <a:lstStyle/>
          <a:p>
            <a:pPr algn="ctr"/>
            <a:r>
              <a:rPr lang="en-US" sz="1200" b="1" dirty="0" smtClean="0">
                <a:latin typeface="Calibri" pitchFamily="34" charset="0"/>
                <a:cs typeface="Calibri" pitchFamily="34" charset="0"/>
              </a:rPr>
              <a:t>Confusion Matrix</a:t>
            </a:r>
            <a:endParaRPr lang="en-US" sz="1200" b="1" dirty="0">
              <a:latin typeface="Calibri" pitchFamily="34" charset="0"/>
              <a:cs typeface="Calibri" pitchFamily="34" charset="0"/>
            </a:endParaRPr>
          </a:p>
        </p:txBody>
      </p:sp>
      <p:sp>
        <p:nvSpPr>
          <p:cNvPr id="10" name="Oval 9"/>
          <p:cNvSpPr/>
          <p:nvPr/>
        </p:nvSpPr>
        <p:spPr>
          <a:xfrm>
            <a:off x="6334125" y="3552825"/>
            <a:ext cx="3048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38850" y="5905500"/>
            <a:ext cx="3048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4267200" cy="4572000"/>
          </a:xfrm>
        </p:spPr>
        <p:txBody>
          <a:bodyPr>
            <a:noAutofit/>
          </a:bodyPr>
          <a:lstStyle/>
          <a:p>
            <a:pPr>
              <a:buNone/>
            </a:pPr>
            <a:r>
              <a:rPr lang="en-US" sz="1200" i="1" dirty="0" smtClean="0">
                <a:latin typeface="Calibri" pitchFamily="34" charset="0"/>
                <a:cs typeface="Calibri" pitchFamily="34" charset="0"/>
              </a:rPr>
              <a:t>Dataset:</a:t>
            </a:r>
          </a:p>
          <a:p>
            <a:r>
              <a:rPr lang="en-US" sz="1200" i="1" dirty="0" smtClean="0">
                <a:latin typeface="Calibri" pitchFamily="34" charset="0"/>
                <a:cs typeface="Calibri" pitchFamily="34" charset="0"/>
              </a:rPr>
              <a:t>Train – 25K labeled RGB images (12.6K parasitized, 12.4K uninfected)</a:t>
            </a:r>
          </a:p>
          <a:p>
            <a:r>
              <a:rPr lang="en-US" sz="1200" i="1" dirty="0" smtClean="0">
                <a:latin typeface="Calibri" pitchFamily="34" charset="0"/>
                <a:cs typeface="Calibri" pitchFamily="34" charset="0"/>
              </a:rPr>
              <a:t>Test – 2.6K labeled RGB images (1.3K parasitized, 1.3K uninfected)</a:t>
            </a:r>
          </a:p>
          <a:p>
            <a:endParaRPr lang="en-US" sz="1200" i="1" dirty="0" smtClean="0">
              <a:latin typeface="Calibri" pitchFamily="34" charset="0"/>
              <a:cs typeface="Calibri" pitchFamily="34" charset="0"/>
            </a:endParaRPr>
          </a:p>
          <a:p>
            <a:pPr>
              <a:buNone/>
            </a:pPr>
            <a:r>
              <a:rPr lang="en-US" sz="1200" i="1" dirty="0" smtClean="0">
                <a:latin typeface="Calibri" pitchFamily="34" charset="0"/>
                <a:cs typeface="Calibri" pitchFamily="34" charset="0"/>
              </a:rPr>
              <a:t>Model:</a:t>
            </a:r>
          </a:p>
          <a:p>
            <a:r>
              <a:rPr lang="en-US" sz="1200" i="1" dirty="0" smtClean="0">
                <a:latin typeface="Calibri" pitchFamily="34" charset="0"/>
                <a:cs typeface="Calibri" pitchFamily="34" charset="0"/>
              </a:rPr>
              <a:t>4 convolution 2D layers of 16, 32, 32, 64 filters respectively to learn features such as what species of parasite is present, what is the stage of infection, what are the changes in RBC morphology, etc. </a:t>
            </a:r>
          </a:p>
          <a:p>
            <a:r>
              <a:rPr lang="en-US" sz="1200" i="1" dirty="0" err="1" smtClean="0">
                <a:latin typeface="Calibri" pitchFamily="34" charset="0"/>
                <a:cs typeface="Calibri" pitchFamily="34" charset="0"/>
              </a:rPr>
              <a:t>LeakyReLU</a:t>
            </a:r>
            <a:r>
              <a:rPr lang="en-US" sz="1200" i="1" dirty="0" smtClean="0">
                <a:latin typeface="Calibri" pitchFamily="34" charset="0"/>
                <a:cs typeface="Calibri" pitchFamily="34" charset="0"/>
              </a:rPr>
              <a:t> activation function with a negative slope of 0.1 to capture complex relationships within the </a:t>
            </a:r>
            <a:r>
              <a:rPr lang="en-US" sz="1200" i="1" dirty="0" smtClean="0">
                <a:latin typeface="Calibri" pitchFamily="34" charset="0"/>
                <a:cs typeface="Calibri" pitchFamily="34" charset="0"/>
              </a:rPr>
              <a:t>data by avoiding dead neurons</a:t>
            </a:r>
            <a:endParaRPr lang="en-US" sz="1200" i="1" dirty="0" smtClean="0">
              <a:latin typeface="Calibri" pitchFamily="34" charset="0"/>
              <a:cs typeface="Calibri" pitchFamily="34" charset="0"/>
            </a:endParaRPr>
          </a:p>
          <a:p>
            <a:r>
              <a:rPr lang="en-US" sz="1200" i="1" dirty="0" smtClean="0">
                <a:latin typeface="Calibri" pitchFamily="34" charset="0"/>
                <a:cs typeface="Calibri" pitchFamily="34" charset="0"/>
              </a:rPr>
              <a:t>Max pooling with filter size 2x2 to extract dominant features</a:t>
            </a:r>
          </a:p>
          <a:p>
            <a:r>
              <a:rPr lang="en-US" sz="1200" i="1" dirty="0" smtClean="0">
                <a:latin typeface="Calibri" pitchFamily="34" charset="0"/>
                <a:cs typeface="Calibri" pitchFamily="34" charset="0"/>
              </a:rPr>
              <a:t>Regularization – </a:t>
            </a:r>
          </a:p>
          <a:p>
            <a:pPr lvl="1"/>
            <a:r>
              <a:rPr lang="en-US" sz="1200" i="1" dirty="0" smtClean="0">
                <a:latin typeface="Calibri" pitchFamily="34" charset="0"/>
                <a:cs typeface="Calibri" pitchFamily="34" charset="0"/>
              </a:rPr>
              <a:t>Batch Normalization to fasten training and reduce sensitivity to initialization</a:t>
            </a:r>
          </a:p>
          <a:p>
            <a:pPr lvl="1"/>
            <a:r>
              <a:rPr lang="en-US" sz="1200" i="1" dirty="0" smtClean="0">
                <a:latin typeface="Calibri" pitchFamily="34" charset="0"/>
                <a:cs typeface="Calibri" pitchFamily="34" charset="0"/>
              </a:rPr>
              <a:t>Dropout rate of 0.5 to reduce </a:t>
            </a:r>
            <a:r>
              <a:rPr lang="en-US" sz="1200" i="1" dirty="0" err="1" smtClean="0">
                <a:latin typeface="Calibri" pitchFamily="34" charset="0"/>
                <a:cs typeface="Calibri" pitchFamily="34" charset="0"/>
              </a:rPr>
              <a:t>overfitting</a:t>
            </a:r>
            <a:endParaRPr lang="en-US" sz="1200" i="1" dirty="0" smtClean="0">
              <a:latin typeface="Calibri" pitchFamily="34" charset="0"/>
              <a:cs typeface="Calibri" pitchFamily="34" charset="0"/>
            </a:endParaRPr>
          </a:p>
          <a:p>
            <a:r>
              <a:rPr lang="en-US" sz="1200" i="1" dirty="0" smtClean="0">
                <a:latin typeface="Calibri" pitchFamily="34" charset="0"/>
                <a:cs typeface="Calibri" pitchFamily="34" charset="0"/>
              </a:rPr>
              <a:t>Output layer – sigmoid activation for binary classification</a:t>
            </a:r>
          </a:p>
        </p:txBody>
      </p:sp>
      <p:sp>
        <p:nvSpPr>
          <p:cNvPr id="2" name="Title 1"/>
          <p:cNvSpPr>
            <a:spLocks noGrp="1"/>
          </p:cNvSpPr>
          <p:nvPr>
            <p:ph type="title"/>
          </p:nvPr>
        </p:nvSpPr>
        <p:spPr>
          <a:xfrm>
            <a:off x="457200" y="76200"/>
            <a:ext cx="8229600" cy="1143000"/>
          </a:xfrm>
        </p:spPr>
        <p:txBody>
          <a:bodyPr>
            <a:normAutofit/>
          </a:bodyPr>
          <a:lstStyle/>
          <a:p>
            <a:r>
              <a:rPr lang="en-US" sz="3200" dirty="0" smtClean="0"/>
              <a:t>Solution Architecture</a:t>
            </a:r>
            <a:endParaRPr lang="en-US" sz="3200" dirty="0"/>
          </a:p>
        </p:txBody>
      </p:sp>
      <p:sp>
        <p:nvSpPr>
          <p:cNvPr id="12" name="TextBox 11"/>
          <p:cNvSpPr txBox="1"/>
          <p:nvPr/>
        </p:nvSpPr>
        <p:spPr>
          <a:xfrm>
            <a:off x="5562600" y="5334000"/>
            <a:ext cx="3505200" cy="276999"/>
          </a:xfrm>
          <a:prstGeom prst="rect">
            <a:avLst/>
          </a:prstGeom>
          <a:noFill/>
        </p:spPr>
        <p:txBody>
          <a:bodyPr wrap="square" rtlCol="0">
            <a:spAutoFit/>
          </a:bodyPr>
          <a:lstStyle/>
          <a:p>
            <a:r>
              <a:rPr lang="en-US" sz="1200" dirty="0" smtClean="0">
                <a:latin typeface="Calibri" pitchFamily="34" charset="0"/>
                <a:cs typeface="Calibri" pitchFamily="34" charset="0"/>
              </a:rPr>
              <a:t>Malaria Detection CNN Model Architecture</a:t>
            </a:r>
            <a:endParaRPr lang="en-US" sz="1200" dirty="0">
              <a:latin typeface="Calibri" pitchFamily="34" charset="0"/>
              <a:cs typeface="Calibri" pitchFamily="34" charset="0"/>
            </a:endParaRPr>
          </a:p>
        </p:txBody>
      </p:sp>
      <p:pic>
        <p:nvPicPr>
          <p:cNvPr id="15372" name="Picture 12"/>
          <p:cNvPicPr>
            <a:picLocks noChangeAspect="1" noChangeArrowheads="1"/>
          </p:cNvPicPr>
          <p:nvPr/>
        </p:nvPicPr>
        <p:blipFill>
          <a:blip r:embed="rId3"/>
          <a:srcRect/>
          <a:stretch>
            <a:fillRect/>
          </a:stretch>
        </p:blipFill>
        <p:spPr bwMode="auto">
          <a:xfrm>
            <a:off x="4267200" y="1143000"/>
            <a:ext cx="4876800" cy="1813237"/>
          </a:xfrm>
          <a:prstGeom prst="rect">
            <a:avLst/>
          </a:prstGeom>
          <a:noFill/>
          <a:ln w="9525">
            <a:noFill/>
            <a:miter lim="800000"/>
            <a:headEnd/>
            <a:tailEnd/>
          </a:ln>
          <a:effectLst/>
        </p:spPr>
      </p:pic>
      <p:sp>
        <p:nvSpPr>
          <p:cNvPr id="18" name="TextBox 17"/>
          <p:cNvSpPr txBox="1"/>
          <p:nvPr/>
        </p:nvSpPr>
        <p:spPr>
          <a:xfrm>
            <a:off x="5562600" y="2923401"/>
            <a:ext cx="3505200" cy="276999"/>
          </a:xfrm>
          <a:prstGeom prst="rect">
            <a:avLst/>
          </a:prstGeom>
          <a:noFill/>
        </p:spPr>
        <p:txBody>
          <a:bodyPr wrap="square" rtlCol="0">
            <a:spAutoFit/>
          </a:bodyPr>
          <a:lstStyle/>
          <a:p>
            <a:pPr algn="ctr"/>
            <a:r>
              <a:rPr lang="en-US" sz="1200" dirty="0" smtClean="0">
                <a:latin typeface="Calibri" pitchFamily="34" charset="0"/>
                <a:cs typeface="Calibri" pitchFamily="34" charset="0"/>
              </a:rPr>
              <a:t>Input Dataset</a:t>
            </a:r>
            <a:endParaRPr lang="en-US" sz="1200" dirty="0">
              <a:latin typeface="Calibri" pitchFamily="34" charset="0"/>
              <a:cs typeface="Calibri" pitchFamily="34" charset="0"/>
            </a:endParaRPr>
          </a:p>
        </p:txBody>
      </p:sp>
      <p:pic>
        <p:nvPicPr>
          <p:cNvPr id="19458" name="Picture 2"/>
          <p:cNvPicPr>
            <a:picLocks noChangeAspect="1" noChangeArrowheads="1"/>
          </p:cNvPicPr>
          <p:nvPr/>
        </p:nvPicPr>
        <p:blipFill>
          <a:blip r:embed="rId4"/>
          <a:srcRect/>
          <a:stretch>
            <a:fillRect/>
          </a:stretch>
        </p:blipFill>
        <p:spPr bwMode="auto">
          <a:xfrm>
            <a:off x="4191000" y="3200400"/>
            <a:ext cx="4953000"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219200"/>
            <a:ext cx="8915400" cy="4788091"/>
          </a:xfrm>
        </p:spPr>
        <p:txBody>
          <a:bodyPr>
            <a:normAutofit/>
          </a:bodyPr>
          <a:lstStyle/>
          <a:p>
            <a:r>
              <a:rPr lang="en-US" sz="1200" i="1" dirty="0" smtClean="0">
                <a:latin typeface="Calibri" pitchFamily="34" charset="0"/>
                <a:cs typeface="Calibri" pitchFamily="34" charset="0"/>
              </a:rPr>
              <a:t>Deployment – </a:t>
            </a:r>
          </a:p>
          <a:p>
            <a:pPr lvl="1"/>
            <a:r>
              <a:rPr lang="en-US" sz="1200" i="1" dirty="0" smtClean="0">
                <a:latin typeface="Calibri" pitchFamily="34" charset="0"/>
                <a:cs typeface="Calibri" pitchFamily="34" charset="0"/>
              </a:rPr>
              <a:t>Model conversion – Convert the model to a format compatible with the desired deployment environment. This may involve converting to </a:t>
            </a:r>
            <a:r>
              <a:rPr lang="en-US" sz="1200" i="1" dirty="0" err="1" smtClean="0">
                <a:latin typeface="Calibri" pitchFamily="34" charset="0"/>
                <a:cs typeface="Calibri" pitchFamily="34" charset="0"/>
              </a:rPr>
              <a:t>TensorFlow</a:t>
            </a:r>
            <a:r>
              <a:rPr lang="en-US" sz="1200" i="1" dirty="0" smtClean="0">
                <a:latin typeface="Calibri" pitchFamily="34" charset="0"/>
                <a:cs typeface="Calibri" pitchFamily="34" charset="0"/>
              </a:rPr>
              <a:t> </a:t>
            </a:r>
            <a:r>
              <a:rPr lang="en-US" sz="1200" i="1" dirty="0" err="1" smtClean="0">
                <a:latin typeface="Calibri" pitchFamily="34" charset="0"/>
                <a:cs typeface="Calibri" pitchFamily="34" charset="0"/>
              </a:rPr>
              <a:t>Lite</a:t>
            </a:r>
            <a:r>
              <a:rPr lang="en-US" sz="1200" i="1" dirty="0" smtClean="0">
                <a:latin typeface="Calibri" pitchFamily="34" charset="0"/>
                <a:cs typeface="Calibri" pitchFamily="34" charset="0"/>
              </a:rPr>
              <a:t> for mobile deployment or ONNX for cloud deployment</a:t>
            </a:r>
          </a:p>
          <a:p>
            <a:pPr lvl="1"/>
            <a:r>
              <a:rPr lang="en-US" sz="1200" i="1" dirty="0" smtClean="0">
                <a:latin typeface="Calibri" pitchFamily="34" charset="0"/>
                <a:cs typeface="Calibri" pitchFamily="34" charset="0"/>
              </a:rPr>
              <a:t>API development – Develop an API that allows users to submit blood smear images and receive predictions from the model</a:t>
            </a:r>
          </a:p>
          <a:p>
            <a:pPr lvl="1"/>
            <a:r>
              <a:rPr lang="en-US" sz="1200" i="1" dirty="0" smtClean="0">
                <a:latin typeface="Calibri" pitchFamily="34" charset="0"/>
                <a:cs typeface="Calibri" pitchFamily="34" charset="0"/>
              </a:rPr>
              <a:t>Integration – Integrate the API into the desired platform (web app, mobile app, etc.)</a:t>
            </a:r>
          </a:p>
          <a:p>
            <a:endParaRPr lang="en-US" sz="1200" i="1" dirty="0" smtClean="0">
              <a:latin typeface="Calibri" pitchFamily="34" charset="0"/>
              <a:cs typeface="Calibri" pitchFamily="34" charset="0"/>
            </a:endParaRPr>
          </a:p>
          <a:p>
            <a:r>
              <a:rPr lang="en-US" sz="1200" i="1" dirty="0" smtClean="0">
                <a:latin typeface="Calibri" pitchFamily="34" charset="0"/>
                <a:cs typeface="Calibri" pitchFamily="34" charset="0"/>
              </a:rPr>
              <a:t>Other factors:</a:t>
            </a:r>
          </a:p>
          <a:p>
            <a:pPr lvl="1"/>
            <a:r>
              <a:rPr lang="en-US" sz="1200" i="1" dirty="0" smtClean="0">
                <a:latin typeface="Calibri" pitchFamily="34" charset="0"/>
                <a:cs typeface="Calibri" pitchFamily="34" charset="0"/>
              </a:rPr>
              <a:t>Computation resources – Training deep CNN is computationally expensive and can be a challenge if hardware resources are limited</a:t>
            </a:r>
          </a:p>
          <a:p>
            <a:pPr lvl="1"/>
            <a:r>
              <a:rPr lang="en-US" sz="1200" i="1" dirty="0" smtClean="0">
                <a:latin typeface="Calibri" pitchFamily="34" charset="0"/>
                <a:cs typeface="Calibri" pitchFamily="34" charset="0"/>
              </a:rPr>
              <a:t>Model drift </a:t>
            </a:r>
            <a:r>
              <a:rPr lang="en-US" sz="1200" i="1" dirty="0" smtClean="0">
                <a:latin typeface="Calibri" pitchFamily="34" charset="0"/>
                <a:cs typeface="Calibri" pitchFamily="34" charset="0"/>
              </a:rPr>
              <a:t>– Keeping up with new parasites strains and lab practices would be key to the long term efficacy of the CNN model, which could be cost prohibitive</a:t>
            </a:r>
          </a:p>
          <a:p>
            <a:pPr lvl="1"/>
            <a:r>
              <a:rPr lang="en-US" sz="1200" i="1" dirty="0" smtClean="0">
                <a:latin typeface="Calibri" pitchFamily="34" charset="0"/>
                <a:cs typeface="Calibri" pitchFamily="34" charset="0"/>
              </a:rPr>
              <a:t>Accessibility – CNN model when deployed in areas with constrained healthcare personnel resources, can increase accessibility and provide significant public health benefits</a:t>
            </a:r>
          </a:p>
        </p:txBody>
      </p:sp>
      <p:sp>
        <p:nvSpPr>
          <p:cNvPr id="2" name="Title 1"/>
          <p:cNvSpPr>
            <a:spLocks noGrp="1"/>
          </p:cNvSpPr>
          <p:nvPr>
            <p:ph type="title"/>
          </p:nvPr>
        </p:nvSpPr>
        <p:spPr>
          <a:xfrm>
            <a:off x="457200" y="76200"/>
            <a:ext cx="8229600" cy="1143000"/>
          </a:xfrm>
        </p:spPr>
        <p:txBody>
          <a:bodyPr>
            <a:normAutofit/>
          </a:bodyPr>
          <a:lstStyle/>
          <a:p>
            <a:r>
              <a:rPr lang="en-US" sz="3200" dirty="0" smtClean="0"/>
              <a:t>Things to Consider</a:t>
            </a:r>
            <a:endParaRPr lang="en-US"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857500"/>
            <a:ext cx="8229600" cy="1143000"/>
          </a:xfrm>
        </p:spPr>
        <p:txBody>
          <a:bodyPr>
            <a:normAutofit/>
          </a:bodyPr>
          <a:lstStyle/>
          <a:p>
            <a:pPr algn="ctr"/>
            <a:r>
              <a:rPr lang="en-US" sz="3200" dirty="0" smtClean="0"/>
              <a:t>Appendix</a:t>
            </a: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srcRect/>
          <a:stretch>
            <a:fillRect/>
          </a:stretch>
        </p:blipFill>
        <p:spPr bwMode="auto">
          <a:xfrm>
            <a:off x="0" y="1676400"/>
            <a:ext cx="9144000" cy="3308350"/>
          </a:xfrm>
          <a:prstGeom prst="rect">
            <a:avLst/>
          </a:prstGeom>
          <a:noFill/>
          <a:ln w="9525">
            <a:noFill/>
            <a:miter lim="800000"/>
            <a:headEnd/>
            <a:tailEnd/>
          </a:ln>
          <a:effectLst/>
        </p:spPr>
      </p:pic>
      <p:sp>
        <p:nvSpPr>
          <p:cNvPr id="6" name="Rounded Rectangle 5"/>
          <p:cNvSpPr/>
          <p:nvPr/>
        </p:nvSpPr>
        <p:spPr>
          <a:xfrm>
            <a:off x="0" y="2782824"/>
            <a:ext cx="9144000"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676400" y="5212080"/>
            <a:ext cx="13716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Calibri" pitchFamily="34" charset="0"/>
                <a:cs typeface="Calibri" pitchFamily="34" charset="0"/>
              </a:rPr>
              <a:t>Final Model</a:t>
            </a:r>
            <a:endParaRPr lang="en-US" sz="1200" dirty="0">
              <a:solidFill>
                <a:schemeClr val="tx1"/>
              </a:solidFill>
              <a:latin typeface="Calibri" pitchFamily="34" charset="0"/>
              <a:cs typeface="Calibri" pitchFamily="34" charset="0"/>
            </a:endParaRPr>
          </a:p>
        </p:txBody>
      </p:sp>
      <p:sp>
        <p:nvSpPr>
          <p:cNvPr id="9" name="Title 1"/>
          <p:cNvSpPr txBox="1">
            <a:spLocks/>
          </p:cNvSpPr>
          <p:nvPr/>
        </p:nvSpPr>
        <p:spPr>
          <a:xfrm>
            <a:off x="457200" y="76200"/>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Model</a:t>
            </a:r>
            <a:r>
              <a:rPr kumimoji="0" lang="en-US" sz="3200" b="1" i="0" u="none" strike="noStrike" kern="1200" cap="none" spc="0" normalizeH="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Comparison</a:t>
            </a:r>
            <a:endParaRPr kumimoji="0" lang="en-US"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76200"/>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b="1" dirty="0" smtClean="0">
                <a:solidFill>
                  <a:schemeClr val="tx2"/>
                </a:solidFill>
                <a:effectLst>
                  <a:outerShdw blurRad="31750" dist="25400" dir="5400000" algn="tl" rotWithShape="0">
                    <a:srgbClr val="000000">
                      <a:alpha val="25000"/>
                    </a:srgbClr>
                  </a:outerShdw>
                </a:effectLst>
                <a:latin typeface="+mj-lt"/>
                <a:ea typeface="+mj-ea"/>
                <a:cs typeface="+mj-cs"/>
              </a:rPr>
              <a:t>Base Model - </a:t>
            </a: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Training Accuracy &amp; Confusion Matrix</a:t>
            </a:r>
            <a:endParaRPr kumimoji="0" lang="en-US"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pic>
        <p:nvPicPr>
          <p:cNvPr id="20482" name="Picture 2"/>
          <p:cNvPicPr>
            <a:picLocks noChangeAspect="1" noChangeArrowheads="1"/>
          </p:cNvPicPr>
          <p:nvPr/>
        </p:nvPicPr>
        <p:blipFill>
          <a:blip r:embed="rId2"/>
          <a:srcRect/>
          <a:stretch>
            <a:fillRect/>
          </a:stretch>
        </p:blipFill>
        <p:spPr bwMode="auto">
          <a:xfrm>
            <a:off x="76200" y="1433513"/>
            <a:ext cx="4214813" cy="3313333"/>
          </a:xfrm>
          <a:prstGeom prst="rect">
            <a:avLst/>
          </a:prstGeom>
          <a:noFill/>
          <a:ln w="9525">
            <a:noFill/>
            <a:miter lim="800000"/>
            <a:headEnd/>
            <a:tailEnd/>
          </a:ln>
          <a:effectLst/>
        </p:spPr>
      </p:pic>
      <p:pic>
        <p:nvPicPr>
          <p:cNvPr id="20483" name="Picture 3"/>
          <p:cNvPicPr>
            <a:picLocks noChangeAspect="1" noChangeArrowheads="1"/>
          </p:cNvPicPr>
          <p:nvPr/>
        </p:nvPicPr>
        <p:blipFill>
          <a:blip r:embed="rId3"/>
          <a:srcRect/>
          <a:stretch>
            <a:fillRect/>
          </a:stretch>
        </p:blipFill>
        <p:spPr bwMode="auto">
          <a:xfrm>
            <a:off x="4318929" y="1724025"/>
            <a:ext cx="4825071" cy="4371975"/>
          </a:xfrm>
          <a:prstGeom prst="rect">
            <a:avLst/>
          </a:prstGeom>
          <a:noFill/>
          <a:ln w="9525">
            <a:noFill/>
            <a:miter lim="800000"/>
            <a:headEnd/>
            <a:tailEnd/>
          </a:ln>
          <a:effectLst/>
        </p:spPr>
      </p:pic>
      <p:sp>
        <p:nvSpPr>
          <p:cNvPr id="7" name="TextBox 6"/>
          <p:cNvSpPr txBox="1"/>
          <p:nvPr/>
        </p:nvSpPr>
        <p:spPr>
          <a:xfrm>
            <a:off x="5943600" y="1399401"/>
            <a:ext cx="1905000" cy="276999"/>
          </a:xfrm>
          <a:prstGeom prst="rect">
            <a:avLst/>
          </a:prstGeom>
          <a:noFill/>
        </p:spPr>
        <p:txBody>
          <a:bodyPr wrap="square" rtlCol="0">
            <a:spAutoFit/>
          </a:bodyPr>
          <a:lstStyle/>
          <a:p>
            <a:pPr algn="ctr"/>
            <a:r>
              <a:rPr lang="en-US" sz="1200" b="1" dirty="0" smtClean="0">
                <a:latin typeface="Calibri" pitchFamily="34" charset="0"/>
                <a:cs typeface="Calibri" pitchFamily="34" charset="0"/>
              </a:rPr>
              <a:t>Confusion Matrix</a:t>
            </a:r>
            <a:endParaRPr lang="en-US" sz="1200" b="1" dirty="0">
              <a:latin typeface="Calibri" pitchFamily="34" charset="0"/>
              <a:cs typeface="Calibri" pitchFamily="34" charset="0"/>
            </a:endParaRPr>
          </a:p>
        </p:txBody>
      </p:sp>
      <p:sp>
        <p:nvSpPr>
          <p:cNvPr id="8" name="TextBox 7"/>
          <p:cNvSpPr txBox="1"/>
          <p:nvPr/>
        </p:nvSpPr>
        <p:spPr>
          <a:xfrm>
            <a:off x="685800" y="5181600"/>
            <a:ext cx="3352800" cy="646331"/>
          </a:xfrm>
          <a:prstGeom prst="rect">
            <a:avLst/>
          </a:prstGeom>
          <a:noFill/>
        </p:spPr>
        <p:txBody>
          <a:bodyPr wrap="square" rtlCol="0">
            <a:spAutoFit/>
          </a:bodyPr>
          <a:lstStyle/>
          <a:p>
            <a:r>
              <a:rPr lang="en-US" sz="1200" dirty="0" smtClean="0">
                <a:latin typeface="Calibri" pitchFamily="34" charset="0"/>
                <a:cs typeface="Calibri" pitchFamily="34" charset="0"/>
              </a:rPr>
              <a:t>Train accuracy – 66.16% </a:t>
            </a:r>
          </a:p>
          <a:p>
            <a:r>
              <a:rPr lang="en-US" sz="1200" dirty="0" smtClean="0">
                <a:latin typeface="Calibri" pitchFamily="34" charset="0"/>
                <a:cs typeface="Calibri" pitchFamily="34" charset="0"/>
              </a:rPr>
              <a:t>Validation accuracy – 65.14%</a:t>
            </a:r>
          </a:p>
          <a:p>
            <a:r>
              <a:rPr lang="en-US" sz="1200" dirty="0" smtClean="0">
                <a:latin typeface="Calibri" pitchFamily="34" charset="0"/>
                <a:cs typeface="Calibri" pitchFamily="34" charset="0"/>
              </a:rPr>
              <a:t>Test accuracy – 60.42%</a:t>
            </a:r>
            <a:endParaRPr lang="en-US" sz="1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76200"/>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b="1" dirty="0" smtClean="0">
                <a:solidFill>
                  <a:schemeClr val="tx2"/>
                </a:solidFill>
                <a:effectLst>
                  <a:outerShdw blurRad="31750" dist="25400" dir="5400000" algn="tl" rotWithShape="0">
                    <a:srgbClr val="000000">
                      <a:alpha val="25000"/>
                    </a:srgbClr>
                  </a:outerShdw>
                </a:effectLst>
                <a:latin typeface="+mj-lt"/>
                <a:ea typeface="+mj-ea"/>
                <a:cs typeface="+mj-cs"/>
              </a:rPr>
              <a:t>Model1 - </a:t>
            </a: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Training Accuracy &amp; Confusion Matrix</a:t>
            </a:r>
            <a:endParaRPr kumimoji="0" lang="en-US"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7" name="TextBox 6"/>
          <p:cNvSpPr txBox="1"/>
          <p:nvPr/>
        </p:nvSpPr>
        <p:spPr>
          <a:xfrm>
            <a:off x="5943600" y="1399401"/>
            <a:ext cx="1905000" cy="276999"/>
          </a:xfrm>
          <a:prstGeom prst="rect">
            <a:avLst/>
          </a:prstGeom>
          <a:noFill/>
        </p:spPr>
        <p:txBody>
          <a:bodyPr wrap="square" rtlCol="0">
            <a:spAutoFit/>
          </a:bodyPr>
          <a:lstStyle/>
          <a:p>
            <a:pPr algn="ctr"/>
            <a:r>
              <a:rPr lang="en-US" sz="1200" b="1" dirty="0" smtClean="0">
                <a:latin typeface="Calibri" pitchFamily="34" charset="0"/>
                <a:cs typeface="Calibri" pitchFamily="34" charset="0"/>
              </a:rPr>
              <a:t>Confusion Matrix</a:t>
            </a:r>
            <a:endParaRPr lang="en-US" sz="1200" b="1" dirty="0">
              <a:latin typeface="Calibri" pitchFamily="34" charset="0"/>
              <a:cs typeface="Calibri" pitchFamily="34" charset="0"/>
            </a:endParaRPr>
          </a:p>
        </p:txBody>
      </p:sp>
      <p:pic>
        <p:nvPicPr>
          <p:cNvPr id="21506" name="Picture 2"/>
          <p:cNvPicPr>
            <a:picLocks noChangeAspect="1" noChangeArrowheads="1"/>
          </p:cNvPicPr>
          <p:nvPr/>
        </p:nvPicPr>
        <p:blipFill>
          <a:blip r:embed="rId2"/>
          <a:srcRect/>
          <a:stretch>
            <a:fillRect/>
          </a:stretch>
        </p:blipFill>
        <p:spPr bwMode="auto">
          <a:xfrm>
            <a:off x="0" y="1447801"/>
            <a:ext cx="4343400" cy="3428999"/>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a:srcRect/>
          <a:stretch>
            <a:fillRect/>
          </a:stretch>
        </p:blipFill>
        <p:spPr bwMode="auto">
          <a:xfrm>
            <a:off x="4391950" y="1676399"/>
            <a:ext cx="4752050" cy="4310179"/>
          </a:xfrm>
          <a:prstGeom prst="rect">
            <a:avLst/>
          </a:prstGeom>
          <a:noFill/>
          <a:ln w="9525">
            <a:noFill/>
            <a:miter lim="800000"/>
            <a:headEnd/>
            <a:tailEnd/>
          </a:ln>
          <a:effectLst/>
        </p:spPr>
      </p:pic>
      <p:sp>
        <p:nvSpPr>
          <p:cNvPr id="8" name="TextBox 7"/>
          <p:cNvSpPr txBox="1"/>
          <p:nvPr/>
        </p:nvSpPr>
        <p:spPr>
          <a:xfrm>
            <a:off x="685800" y="5181600"/>
            <a:ext cx="3352800" cy="646331"/>
          </a:xfrm>
          <a:prstGeom prst="rect">
            <a:avLst/>
          </a:prstGeom>
          <a:noFill/>
        </p:spPr>
        <p:txBody>
          <a:bodyPr wrap="square" rtlCol="0">
            <a:spAutoFit/>
          </a:bodyPr>
          <a:lstStyle/>
          <a:p>
            <a:r>
              <a:rPr lang="en-US" sz="1200" dirty="0" smtClean="0">
                <a:latin typeface="Calibri" pitchFamily="34" charset="0"/>
                <a:cs typeface="Calibri" pitchFamily="34" charset="0"/>
              </a:rPr>
              <a:t>Train accuracy – 97.85%</a:t>
            </a:r>
          </a:p>
          <a:p>
            <a:r>
              <a:rPr lang="en-US" sz="1200" dirty="0" smtClean="0">
                <a:latin typeface="Calibri" pitchFamily="34" charset="0"/>
                <a:cs typeface="Calibri" pitchFamily="34" charset="0"/>
              </a:rPr>
              <a:t>Validation accuracy – 97.92%</a:t>
            </a:r>
          </a:p>
          <a:p>
            <a:r>
              <a:rPr lang="en-US" sz="1200" dirty="0" smtClean="0">
                <a:latin typeface="Calibri" pitchFamily="34" charset="0"/>
                <a:cs typeface="Calibri" pitchFamily="34" charset="0"/>
              </a:rPr>
              <a:t>Test accuracy – 98.73%</a:t>
            </a:r>
            <a:endParaRPr lang="en-US" sz="1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8728</TotalTime>
  <Words>599</Words>
  <Application>Microsoft Office PowerPoint</Application>
  <PresentationFormat>On-screen Show (4:3)</PresentationFormat>
  <Paragraphs>92</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Deep Learning for Malaria Detection</vt:lpstr>
      <vt:lpstr>Objective</vt:lpstr>
      <vt:lpstr>Observations &amp; Next Steps</vt:lpstr>
      <vt:lpstr>Solution Architecture</vt:lpstr>
      <vt:lpstr>Things to Consider</vt:lpstr>
      <vt:lpstr>Appendix</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for malaria detection</dc:title>
  <dc:creator>sneha kumar</dc:creator>
  <cp:lastModifiedBy>sneha kumar</cp:lastModifiedBy>
  <cp:revision>14</cp:revision>
  <dcterms:created xsi:type="dcterms:W3CDTF">2023-12-07T04:45:28Z</dcterms:created>
  <dcterms:modified xsi:type="dcterms:W3CDTF">2023-12-15T04:43:01Z</dcterms:modified>
</cp:coreProperties>
</file>