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1"/>
  </p:notesMasterIdLst>
  <p:sldIdLst>
    <p:sldId id="259" r:id="rId3"/>
    <p:sldId id="258" r:id="rId4"/>
    <p:sldId id="276" r:id="rId5"/>
    <p:sldId id="260" r:id="rId6"/>
    <p:sldId id="261" r:id="rId7"/>
    <p:sldId id="262" r:id="rId8"/>
    <p:sldId id="279" r:id="rId9"/>
    <p:sldId id="281" r:id="rId10"/>
    <p:sldId id="280" r:id="rId11"/>
    <p:sldId id="282" r:id="rId12"/>
    <p:sldId id="283" r:id="rId13"/>
    <p:sldId id="271" r:id="rId14"/>
    <p:sldId id="272" r:id="rId15"/>
    <p:sldId id="273" r:id="rId16"/>
    <p:sldId id="274" r:id="rId17"/>
    <p:sldId id="277" r:id="rId18"/>
    <p:sldId id="27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B3FA4-25AD-4A17-9ED0-9A6A353CE19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3122-1BF4-42C1-8EE1-E942273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22-1BF4-42C1-8EE1-E942273F4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78"/>
            <a:ext cx="9149625" cy="6866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11109" r="3458" b="18463"/>
          <a:stretch/>
        </p:blipFill>
        <p:spPr>
          <a:xfrm>
            <a:off x="208722" y="2040836"/>
            <a:ext cx="8358809" cy="3604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435" y="563573"/>
            <a:ext cx="7068434" cy="5304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9123" y="4846238"/>
            <a:ext cx="4999382" cy="557894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Montserra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6644" y="5619083"/>
            <a:ext cx="4891860" cy="4696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Montserra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Presentation Date/ Revision Number</a:t>
            </a:r>
            <a:endParaRPr lang="en-US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323783" y="6568059"/>
            <a:ext cx="3086100" cy="289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Montserra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Copyright © 2018 </a:t>
            </a:r>
            <a:r>
              <a:rPr lang="en-US" dirty="0" err="1" smtClean="0"/>
              <a:t>DiGiSPICE</a:t>
            </a:r>
            <a:r>
              <a:rPr lang="en-US" dirty="0" smtClean="0"/>
              <a:t> Limited.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7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259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7490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14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7520" y="70920"/>
            <a:ext cx="7888320" cy="311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4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1331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9229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23542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7649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2713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547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Montserrat"/>
              </a:defRPr>
            </a:lvl1pPr>
          </a:lstStyle>
          <a:p>
            <a:fld id="{2623E91F-7BE3-491B-B36A-CD0655965DB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Montserrat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Montserrat"/>
              </a:defRPr>
            </a:lvl1pPr>
          </a:lstStyle>
          <a:p>
            <a:fld id="{43B8A0B0-8870-499D-BF35-D103C19B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78"/>
            <a:ext cx="9144000" cy="6862256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31" y="2289088"/>
            <a:ext cx="5798185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14" y="384931"/>
            <a:ext cx="6241774" cy="7553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Montserra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Montserrat"/>
              </a:defRPr>
            </a:lvl1pPr>
          </a:lstStyle>
          <a:p>
            <a:fld id="{2623E91F-7BE3-491B-B36A-CD0655965DB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Montserra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Montserrat"/>
              </a:defRPr>
            </a:lvl1pPr>
          </a:lstStyle>
          <a:p>
            <a:fld id="{43B8A0B0-8870-499D-BF35-D103C19B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78"/>
            <a:ext cx="9144000" cy="6862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" y="71035"/>
            <a:ext cx="7886700" cy="67108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ontserra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Montserrat"/>
              </a:defRPr>
            </a:lvl1pPr>
          </a:lstStyle>
          <a:p>
            <a:fld id="{2623E91F-7BE3-491B-B36A-CD0655965DB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Montserra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Montserrat"/>
              </a:defRPr>
            </a:lvl1pPr>
          </a:lstStyle>
          <a:p>
            <a:fld id="{43B8A0B0-8870-499D-BF35-D103C19B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78"/>
            <a:ext cx="9144000" cy="6862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" y="71035"/>
            <a:ext cx="7886700" cy="67108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ontserra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Montserrat"/>
              </a:defRPr>
            </a:lvl1pPr>
          </a:lstStyle>
          <a:p>
            <a:fld id="{2623E91F-7BE3-491B-B36A-CD0655965DB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Montserra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Montserrat"/>
              </a:defRPr>
            </a:lvl1pPr>
          </a:lstStyle>
          <a:p>
            <a:fld id="{43B8A0B0-8870-499D-BF35-D103C19B48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9026" y="1113183"/>
            <a:ext cx="8597348" cy="4982817"/>
          </a:xfrm>
        </p:spPr>
        <p:txBody>
          <a:bodyPr/>
          <a:lstStyle>
            <a:lvl1pPr marL="450850" indent="-450850">
              <a:buFont typeface="Wingdings" panose="05000000000000000000" pitchFamily="2" charset="2"/>
              <a:buChar char="§"/>
              <a:defRPr/>
            </a:lvl1pPr>
            <a:lvl2pPr marL="901700" indent="-358775">
              <a:buFont typeface="Calibri" panose="020F0502020204030204" pitchFamily="34" charset="0"/>
              <a:buChar char="⁻"/>
              <a:defRPr/>
            </a:lvl2pPr>
            <a:lvl3pPr marL="1258888" indent="-344488">
              <a:defRPr/>
            </a:lvl3pPr>
            <a:lvl4pPr marL="1616075" indent="-277813">
              <a:buFont typeface="Wingdings" panose="05000000000000000000" pitchFamily="2" charset="2"/>
              <a:buChar char="ü"/>
              <a:defRPr/>
            </a:lvl4pPr>
            <a:lvl5pPr marL="2239963" indent="-358775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4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E91F-7BE3-491B-B36A-CD0655965DB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0B0-8870-499D-BF35-D103C19B48F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435" y="563573"/>
            <a:ext cx="7068434" cy="53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78"/>
            <a:ext cx="9146382" cy="68622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431" y="71035"/>
            <a:ext cx="7888754" cy="67108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ontserra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814" y="6356351"/>
            <a:ext cx="2057936" cy="365125"/>
          </a:xfrm>
        </p:spPr>
        <p:txBody>
          <a:bodyPr/>
          <a:lstStyle>
            <a:lvl1pPr>
              <a:defRPr sz="800">
                <a:latin typeface="Montserrat"/>
              </a:defRPr>
            </a:lvl1pPr>
          </a:lstStyle>
          <a:p>
            <a:fld id="{5281C2A7-3102-C942-A477-4D380BFBD1CF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739" y="6356351"/>
            <a:ext cx="3086904" cy="365125"/>
          </a:xfrm>
        </p:spPr>
        <p:txBody>
          <a:bodyPr/>
          <a:lstStyle>
            <a:lvl1pPr>
              <a:defRPr sz="800">
                <a:latin typeface="Montserrat"/>
              </a:defRPr>
            </a:lvl1pPr>
          </a:lstStyle>
          <a:p>
            <a:r>
              <a:rPr lang="en-US" smtClean="0"/>
              <a:t>All rights reserved @ Copyright 2018 DiGiSPICE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632" y="6356351"/>
            <a:ext cx="2057936" cy="365125"/>
          </a:xfrm>
        </p:spPr>
        <p:txBody>
          <a:bodyPr/>
          <a:lstStyle>
            <a:lvl1pPr>
              <a:defRPr sz="800">
                <a:latin typeface="Montserrat"/>
              </a:defRPr>
            </a:lvl1pPr>
          </a:lstStyle>
          <a:p>
            <a:fld id="{348D24CF-F325-1944-B747-F83A09F0F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93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131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3E91F-7BE3-491B-B36A-CD0655965DB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A0B0-8870-499D-BF35-D103C19B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0" y="-8640"/>
            <a:ext cx="9146160" cy="68619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520" y="70920"/>
            <a:ext cx="7888320" cy="6706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Montserra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628920" y="6356520"/>
            <a:ext cx="2057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fld id="{E85B42D5-F15F-418B-9357-C611D2ED3595}" type="datetime">
              <a:rPr lang="en-US" sz="800" spc="-1">
                <a:solidFill>
                  <a:srgbClr val="8B8B8B"/>
                </a:solidFill>
                <a:latin typeface="Montserrat"/>
              </a:rPr>
              <a:pPr/>
              <a:t>5/29/2019</a:t>
            </a:fld>
            <a:endParaRPr lang="en-US" sz="8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029760" y="6356520"/>
            <a:ext cx="30866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800" spc="-1">
                <a:solidFill>
                  <a:srgbClr val="8B8B8B"/>
                </a:solidFill>
                <a:latin typeface="Montserrat"/>
              </a:rPr>
              <a:t>All rights reserved @ Copyright 2018 DiGiSPICE </a:t>
            </a:r>
            <a:endParaRPr lang="en-US" sz="8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6459480" y="6356520"/>
            <a:ext cx="2057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/>
            <a:fld id="{1DB57AFA-CB93-4815-9867-126AE7181298}" type="slidenum">
              <a:rPr lang="en-US" sz="800" spc="-1">
                <a:solidFill>
                  <a:srgbClr val="8B8B8B"/>
                </a:solidFill>
                <a:latin typeface="Montserrat"/>
              </a:rPr>
              <a:pPr algn="r"/>
              <a:t>‹#›</a:t>
            </a:fld>
            <a:endParaRPr lang="en-US" sz="8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83509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kywalking/tree/master/docs" TargetMode="External"/><Relationship Id="rId2" Type="http://schemas.openxmlformats.org/officeDocument/2006/relationships/hyperlink" Target="https://skywalking.apache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SkyAPMTest/Agent-Benchmarks" TargetMode="External"/><Relationship Id="rId5" Type="http://schemas.openxmlformats.org/officeDocument/2006/relationships/hyperlink" Target="https://github.com/apache/skywalking/tree/master/docs/en/guides" TargetMode="External"/><Relationship Id="rId4" Type="http://schemas.openxmlformats.org/officeDocument/2006/relationships/hyperlink" Target="https://skywalking.apache.org/blo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766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Apache </a:t>
            </a:r>
            <a:r>
              <a:rPr lang="en-US" sz="6000" b="1" dirty="0" err="1" smtClean="0"/>
              <a:t>SkyWalking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2400"/>
            <a:ext cx="274320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520" y="160039"/>
            <a:ext cx="7888320" cy="492443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Traces and Alarms View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5943600" cy="24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7010400" cy="301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81800" y="1600200"/>
            <a:ext cx="137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Trace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94223" y="5105400"/>
            <a:ext cx="155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Alarms View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520" y="160039"/>
            <a:ext cx="7888320" cy="492443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Traces and Alarms 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67200" y="123086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Span Information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00734" y="477434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Error Logs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3766820" cy="30994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24134" y="2818369"/>
            <a:ext cx="3276600" cy="38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idx="4294967295"/>
          </p:nvPr>
        </p:nvSpPr>
        <p:spPr>
          <a:xfrm>
            <a:off x="304800" y="914400"/>
            <a:ext cx="8229600" cy="5715000"/>
          </a:xfrm>
        </p:spPr>
        <p:txBody>
          <a:bodyPr/>
          <a:lstStyle/>
          <a:p>
            <a:r>
              <a:rPr lang="en-US" kern="1200" spc="-1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1. </a:t>
            </a:r>
            <a:r>
              <a:rPr lang="en-US" b="1" dirty="0"/>
              <a:t>End-user Experience Monitoring </a:t>
            </a:r>
            <a:r>
              <a:rPr lang="en-US" dirty="0"/>
              <a:t>– Ensure </a:t>
            </a:r>
            <a:r>
              <a:rPr lang="en-US" dirty="0" smtClean="0"/>
              <a:t>enhanced </a:t>
            </a:r>
            <a:r>
              <a:rPr lang="en-US" dirty="0"/>
              <a:t>end-user experience and consistently </a:t>
            </a:r>
            <a:r>
              <a:rPr lang="en-US" dirty="0" smtClean="0"/>
              <a:t>high service </a:t>
            </a:r>
            <a:r>
              <a:rPr lang="en-US" dirty="0"/>
              <a:t>levels that meet business objectives by monitoring all end-user </a:t>
            </a:r>
            <a:r>
              <a:rPr lang="en-US" dirty="0" smtClean="0"/>
              <a:t>transactions. Proactively</a:t>
            </a:r>
            <a:r>
              <a:rPr lang="en-US" kern="1200" spc="-1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kern="1200" spc="-1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Monitor the Application response using </a:t>
            </a:r>
            <a:r>
              <a:rPr lang="en-US" kern="1200" spc="-1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Calls Heat map and Response time charts  before customer complains of  slowness.</a:t>
            </a:r>
          </a:p>
          <a:p>
            <a:pPr marL="514710" indent="-514350" algn="l" rtl="0">
              <a:spcBef>
                <a:spcPts val="561"/>
              </a:spcBef>
              <a:buClr>
                <a:srgbClr val="000000"/>
              </a:buClr>
              <a:buFont typeface="+mj-lt"/>
              <a:buAutoNum type="arabicPeriod"/>
            </a:pPr>
            <a:endParaRPr lang="en-US" sz="2800" kern="1200" spc="-1" dirty="0" smtClean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514710" indent="-514350" algn="l" rtl="0">
              <a:spcBef>
                <a:spcPts val="561"/>
              </a:spcBef>
              <a:buClr>
                <a:srgbClr val="000000"/>
              </a:buClr>
              <a:buFont typeface="+mj-lt"/>
              <a:buAutoNum type="arabicPeriod"/>
            </a:pPr>
            <a:endParaRPr lang="en-US" sz="2800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sz="2800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 smtClean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r>
              <a:rPr lang="en-US" kern="1200" spc="-1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2.Monitor </a:t>
            </a:r>
            <a:r>
              <a:rPr lang="en-US" kern="1200" spc="-1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individual application </a:t>
            </a:r>
            <a:r>
              <a:rPr lang="en-US" kern="1200" spc="-1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requests, trace call path, response summary and load</a:t>
            </a:r>
            <a:endParaRPr lang="en-US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0" y="71438"/>
            <a:ext cx="7888288" cy="669925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Use Cases for </a:t>
            </a:r>
            <a:r>
              <a:rPr lang="en-US" sz="3200" b="0" strike="noStrike" spc="-1" dirty="0" err="1" smtClean="0">
                <a:solidFill>
                  <a:srgbClr val="FFFFFF"/>
                </a:solidFill>
                <a:latin typeface="Montserrat"/>
              </a:rPr>
              <a:t>SkyWalking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 in Umang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4310643"/>
            <a:ext cx="7315200" cy="225070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0498"/>
            <a:ext cx="2877537" cy="176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505199" y="2037980"/>
            <a:ext cx="2590801" cy="154342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400800" y="2037980"/>
            <a:ext cx="195072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76200" y="762000"/>
            <a:ext cx="8915400" cy="4903842"/>
          </a:xfrm>
        </p:spPr>
        <p:txBody>
          <a:bodyPr/>
          <a:lstStyle/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r>
              <a:rPr lang="en-US" dirty="0" smtClean="0"/>
              <a:t>3. </a:t>
            </a:r>
            <a:r>
              <a:rPr lang="en-US" b="1" dirty="0"/>
              <a:t>Application Behavior Analytics </a:t>
            </a:r>
            <a:r>
              <a:rPr lang="en-US" dirty="0"/>
              <a:t>– Discover anomalous application behavior </a:t>
            </a:r>
            <a:r>
              <a:rPr lang="en-US" dirty="0" smtClean="0"/>
              <a:t>and </a:t>
            </a:r>
            <a:r>
              <a:rPr lang="en-US" dirty="0"/>
              <a:t>proactively alert IT operators of potential problems that could disrupt </a:t>
            </a:r>
            <a:r>
              <a:rPr lang="en-US" dirty="0" smtClean="0"/>
              <a:t>performance. Configure</a:t>
            </a:r>
            <a:r>
              <a:rPr lang="en-US" kern="1200" spc="-1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thresholds breach alarms</a:t>
            </a: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 smtClean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 smtClean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 smtClean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endParaRPr lang="en-US" kern="1200" spc="-1" dirty="0" smtClean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60" algn="l" rtl="0">
              <a:spcBef>
                <a:spcPts val="561"/>
              </a:spcBef>
              <a:buClr>
                <a:srgbClr val="000000"/>
              </a:buClr>
            </a:pPr>
            <a:r>
              <a:rPr lang="en-US" dirty="0" smtClean="0"/>
              <a:t>. </a:t>
            </a:r>
            <a:endParaRPr lang="en-US" kern="1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Use Cases for </a:t>
            </a:r>
            <a:r>
              <a:rPr lang="en-US" sz="3200" b="0" strike="noStrike" spc="-1" dirty="0" err="1" smtClean="0">
                <a:solidFill>
                  <a:srgbClr val="FFFFFF"/>
                </a:solidFill>
                <a:latin typeface="Montserrat"/>
              </a:rPr>
              <a:t>SkyWalking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 in Umang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1"/>
            <a:ext cx="4210018" cy="266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18545"/>
            <a:ext cx="4040575" cy="167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96" y="4419600"/>
            <a:ext cx="5312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1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81000" y="990600"/>
            <a:ext cx="8305800" cy="5334000"/>
          </a:xfrm>
        </p:spPr>
        <p:txBody>
          <a:bodyPr/>
          <a:lstStyle/>
          <a:p>
            <a:pPr algn="l" rtl="0"/>
            <a:r>
              <a:rPr lang="en-US" kern="1200" spc="-1" dirty="0" smtClean="0">
                <a:solidFill>
                  <a:srgbClr val="000000"/>
                </a:solidFill>
                <a:latin typeface="Calibri"/>
              </a:rPr>
              <a:t>4. </a:t>
            </a:r>
            <a:r>
              <a:rPr lang="en-US" b="1" dirty="0" smtClean="0"/>
              <a:t>Smart triage </a:t>
            </a:r>
            <a:r>
              <a:rPr lang="en-US" dirty="0" smtClean="0"/>
              <a:t>– Reduce downtime and optimize the performance of support teams by proactively identifying, diagnosing and resolving performance problems before they impact end users. </a:t>
            </a:r>
            <a:endParaRPr lang="en-US" kern="1200" spc="-1" dirty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4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0" y="71438"/>
            <a:ext cx="7888288" cy="669925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Use Cases for </a:t>
            </a:r>
            <a:r>
              <a:rPr lang="en-US" sz="3200" b="0" strike="noStrike" spc="-1" dirty="0" err="1" smtClean="0">
                <a:solidFill>
                  <a:srgbClr val="FFFFFF"/>
                </a:solidFill>
                <a:latin typeface="Montserrat"/>
              </a:rPr>
              <a:t>SkyWalking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 in Umang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051367"/>
            <a:ext cx="5943600" cy="21215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5181600" cy="2784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78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81000" y="990600"/>
            <a:ext cx="8305800" cy="5638800"/>
          </a:xfrm>
        </p:spPr>
        <p:txBody>
          <a:bodyPr/>
          <a:lstStyle/>
          <a:p>
            <a:r>
              <a:rPr lang="en-US" b="1" dirty="0" smtClean="0"/>
              <a:t>5. Rapid </a:t>
            </a:r>
            <a:r>
              <a:rPr lang="en-US" b="1" dirty="0"/>
              <a:t>root-cause diagnosis </a:t>
            </a:r>
            <a:r>
              <a:rPr lang="en-US" dirty="0"/>
              <a:t>– Improve IT productivity and control costs by quickly and accurately diagnosing problems occurring deep within the application and infrastructure. </a:t>
            </a:r>
          </a:p>
        </p:txBody>
      </p:sp>
      <p:sp>
        <p:nvSpPr>
          <p:cNvPr id="4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0" y="71438"/>
            <a:ext cx="7888288" cy="669925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Use Cases for </a:t>
            </a:r>
            <a:r>
              <a:rPr lang="en-US" sz="3200" b="0" strike="noStrike" spc="-1" dirty="0" err="1" smtClean="0">
                <a:solidFill>
                  <a:srgbClr val="FFFFFF"/>
                </a:solidFill>
                <a:latin typeface="Montserrat"/>
              </a:rPr>
              <a:t>SkyWalking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Montserrat"/>
              </a:rPr>
              <a:t> in Umang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5" y="1905000"/>
            <a:ext cx="478127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3585148"/>
            <a:ext cx="3161545" cy="28194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451423" y="2520069"/>
            <a:ext cx="3276600" cy="38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888320" cy="4431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FFFFFF"/>
                </a:solidFill>
                <a:latin typeface="Montserrat"/>
              </a:rPr>
              <a:t>Organizations using Apache </a:t>
            </a:r>
            <a:r>
              <a:rPr lang="en-US" sz="3200" spc="-1" dirty="0" err="1" smtClean="0">
                <a:solidFill>
                  <a:srgbClr val="FFFFFF"/>
                </a:solidFill>
                <a:latin typeface="Montserrat"/>
              </a:rPr>
              <a:t>SkyWalking</a:t>
            </a:r>
            <a:endParaRPr lang="en-US" sz="3200" spc="-1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827088"/>
            <a:ext cx="8288337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5638800" cy="492443"/>
          </a:xfrm>
        </p:spPr>
        <p:txBody>
          <a:bodyPr/>
          <a:lstStyle/>
          <a:p>
            <a:r>
              <a:rPr lang="en-US" sz="3200" spc="-1" dirty="0">
                <a:solidFill>
                  <a:srgbClr val="FFFFFF"/>
                </a:solidFill>
                <a:latin typeface="Montserrat"/>
              </a:rPr>
              <a:t>More Information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8600" y="776407"/>
            <a:ext cx="8763000" cy="5401479"/>
          </a:xfrm>
        </p:spPr>
        <p:txBody>
          <a:bodyPr/>
          <a:lstStyle/>
          <a:p>
            <a:r>
              <a:rPr lang="en-US" sz="2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Webpage: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https://skywalking.apache.org</a:t>
            </a:r>
            <a:endParaRPr lang="en-US" sz="2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Documentation: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https://github.com/apache/skywalking/tree/master/docs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Blog: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https://skywalking.apache.org/blog/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Guides: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https://github.com/apache/skywalking/tree/master/docs/en/guides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Benchmarking: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https://github.com/SkyAPMTest/Agent-Benchmarks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97180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400" b="1" strike="noStrike" spc="-1">
                <a:solidFill>
                  <a:srgbClr val="000000"/>
                </a:solidFill>
                <a:latin typeface="Montserrat"/>
              </a:rPr>
              <a:t>Thank You.</a:t>
            </a: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16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066800"/>
            <a:ext cx="85344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Real-time monitoring of enterprise systems for a systematic solution to efficiently manage faults and application performance.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/>
              <a:t>Benefits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Improvement is the reliability and quality of enterprise applications.</a:t>
            </a:r>
          </a:p>
          <a:p>
            <a:r>
              <a:rPr lang="en-US" sz="2800" dirty="0" smtClean="0"/>
              <a:t>Customer get better services, hence improved customer experience.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800" dirty="0" smtClean="0"/>
              <a:t>Application Performance Management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343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O&amp;M Monitoring in Umang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48006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Tools currently used for Monitoring by O&amp;M team in Umang</a:t>
            </a:r>
            <a:r>
              <a:rPr lang="en-US" sz="20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Nagios XI for Infrastructure monitoring.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Manual testing by O&amp;M team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Application Status Response tool to check the API status on periodic basis (currently used by QA team) can be explored further for use by O&amp;M team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710"/>
            <a:ext cx="7010400" cy="3689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0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Skywalking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5287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+mn-lt"/>
              </a:rPr>
              <a:t>SkyWalking</a:t>
            </a:r>
            <a:r>
              <a:rPr lang="en-US" sz="2400" b="1" dirty="0">
                <a:latin typeface="+mn-lt"/>
              </a:rPr>
              <a:t> </a:t>
            </a:r>
            <a:r>
              <a:rPr lang="en-US" sz="2400" dirty="0">
                <a:latin typeface="+mn-lt"/>
              </a:rPr>
              <a:t>is an open source APM system, including monitoring, tracing, diagnosing capabilities for distributed system in Cloud Native architecture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+mn-lt"/>
              </a:rPr>
              <a:t>Features</a:t>
            </a:r>
          </a:p>
          <a:p>
            <a:r>
              <a:rPr lang="en-US" sz="2400" dirty="0">
                <a:latin typeface="+mn-lt"/>
              </a:rPr>
              <a:t>Service, service instance, endpoint metrics analysis</a:t>
            </a:r>
          </a:p>
          <a:p>
            <a:r>
              <a:rPr lang="en-US" sz="2400" dirty="0">
                <a:latin typeface="+mn-lt"/>
              </a:rPr>
              <a:t>Root cause analysis</a:t>
            </a:r>
          </a:p>
          <a:p>
            <a:r>
              <a:rPr lang="en-US" sz="2400" dirty="0">
                <a:latin typeface="+mn-lt"/>
              </a:rPr>
              <a:t>Service topology map analysis</a:t>
            </a:r>
          </a:p>
          <a:p>
            <a:r>
              <a:rPr lang="en-US" sz="2400" dirty="0">
                <a:latin typeface="+mn-lt"/>
              </a:rPr>
              <a:t>Service, service instance and endpoint dependency analysis</a:t>
            </a:r>
          </a:p>
          <a:p>
            <a:r>
              <a:rPr lang="en-US" sz="2400" dirty="0">
                <a:latin typeface="+mn-lt"/>
              </a:rPr>
              <a:t>Slow services and endpoints </a:t>
            </a:r>
            <a:r>
              <a:rPr lang="en-US" sz="2400" dirty="0" smtClean="0">
                <a:latin typeface="+mn-lt"/>
              </a:rPr>
              <a:t>detection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Distributed </a:t>
            </a:r>
            <a:r>
              <a:rPr lang="en-US" sz="2400" dirty="0">
                <a:latin typeface="+mn-lt"/>
              </a:rPr>
              <a:t>tracing and context propagation</a:t>
            </a:r>
          </a:p>
          <a:p>
            <a:r>
              <a:rPr lang="en-US" sz="2400" dirty="0">
                <a:latin typeface="+mn-lt"/>
              </a:rPr>
              <a:t>Database access metric. Detect slow database access statements(including SQL statements).</a:t>
            </a:r>
          </a:p>
          <a:p>
            <a:r>
              <a:rPr lang="en-US" sz="2400" dirty="0" smtClean="0">
                <a:latin typeface="+mn-lt"/>
              </a:rPr>
              <a:t>Alarms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Architecture of </a:t>
            </a:r>
            <a:r>
              <a:rPr lang="en-US" sz="2000" dirty="0" err="1" smtClean="0"/>
              <a:t>SkyWalking</a:t>
            </a:r>
            <a:r>
              <a:rPr lang="en-US" sz="2000" dirty="0" smtClean="0"/>
              <a:t> is comprised of following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Probe </a:t>
            </a:r>
            <a:r>
              <a:rPr lang="en-US" sz="2000" dirty="0" smtClean="0"/>
              <a:t>-  Agents collect data and </a:t>
            </a:r>
            <a:r>
              <a:rPr lang="en-US" sz="2000" dirty="0"/>
              <a:t>reformat them in </a:t>
            </a:r>
            <a:r>
              <a:rPr lang="en-US" sz="2000" dirty="0" err="1"/>
              <a:t>SkyWalking</a:t>
            </a:r>
            <a:r>
              <a:rPr lang="en-US" sz="2000" dirty="0"/>
              <a:t> requirements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Platform Backend </a:t>
            </a:r>
            <a:r>
              <a:rPr lang="en-US" sz="2000" dirty="0" smtClean="0"/>
              <a:t>- </a:t>
            </a:r>
            <a:r>
              <a:rPr lang="en-US" sz="2000" dirty="0"/>
              <a:t>for aggregation, analysis and driving process flow from probe to UI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Storage</a:t>
            </a:r>
            <a:r>
              <a:rPr lang="en-US" sz="2000" dirty="0" smtClean="0"/>
              <a:t> – Open Storage supports </a:t>
            </a:r>
            <a:r>
              <a:rPr lang="en-US" sz="2000" dirty="0" err="1" smtClean="0"/>
              <a:t>ElasticSearch</a:t>
            </a:r>
            <a:r>
              <a:rPr lang="en-US" sz="2000" dirty="0"/>
              <a:t>, H2 or MySQL cluster 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UI</a:t>
            </a:r>
            <a:r>
              <a:rPr lang="en-US" sz="2000" dirty="0" smtClean="0"/>
              <a:t> – Powerful and enriched visualization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4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87934"/>
              </p:ext>
            </p:extLst>
          </p:nvPr>
        </p:nvGraphicFramePr>
        <p:xfrm>
          <a:off x="152400" y="838200"/>
          <a:ext cx="8839200" cy="6115053"/>
        </p:xfrm>
        <a:graphic>
          <a:graphicData uri="http://schemas.openxmlformats.org/drawingml/2006/table">
            <a:tbl>
              <a:tblPr/>
              <a:tblGrid>
                <a:gridCol w="2806043"/>
                <a:gridCol w="6033157"/>
              </a:tblGrid>
              <a:tr h="3047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Apache </a:t>
                      </a:r>
                      <a:r>
                        <a:rPr lang="en-US" sz="2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Skywalking</a:t>
                      </a:r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Capabilities Mapping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Simple and Use friendly UI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Enriched UI to assist desk agent to isolate the problem and take prompt action.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view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Topology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visualization of application environment is 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 boarding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 response time, slow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endpoints, service throughput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calls heat map in a single view.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Alarms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View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Centralized  alarms view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configured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SLA breach alerts and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endpoints, service and service instances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Slow Response and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Capability within the tool to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slow application response and errors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Historic and On-demand data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Historic report generation capabilities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Top Slow departments in last 1 month,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throughput,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heatmap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etc.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 analysis capabilities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Capability to identify the possible root cause from code, class, API request and response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 Compliance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Login available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can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only be accessed within on internal network and secured communication between collector and agents over ports 11800 &amp; 12800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Minimal Overhead on server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Very less overhead on the application server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Easier learning curve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NOC/Helpdesk agent to develop competency around the tool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" y="914400"/>
            <a:ext cx="900409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419" y="71035"/>
            <a:ext cx="7886700" cy="671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Montserra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Dashboard View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ontserra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42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5943600" cy="212153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88564"/>
            <a:ext cx="5937250" cy="300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54" y="3692244"/>
            <a:ext cx="5937250" cy="2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47625" y="0"/>
            <a:ext cx="7888288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Montserra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Other Dashboard Views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ontserra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5007" y="1371600"/>
            <a:ext cx="3053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Dashboard – Service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5007" y="2802948"/>
            <a:ext cx="335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Dashboard – Endpoint View.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9127" y="4495800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Dashboard – Instance View.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520" y="160039"/>
            <a:ext cx="7888320" cy="492443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Topology Views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" y="933138"/>
            <a:ext cx="8829207" cy="559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8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sp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GiSPICE_PPT_Template.potx" id="{381B5CC8-A346-47D2-B4A0-48DC0DCAEA1D}" vid="{C3A670EF-7FF8-49D3-824D-DAF24719E0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Digispice</Template>
  <TotalTime>1078</TotalTime>
  <Words>569</Words>
  <Application>Microsoft Office PowerPoint</Application>
  <PresentationFormat>On-screen Show (4:3)</PresentationFormat>
  <Paragraphs>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Digispice</vt:lpstr>
      <vt:lpstr>Office Theme</vt:lpstr>
      <vt:lpstr>Apache SkyWalking</vt:lpstr>
      <vt:lpstr>Application Performance Management</vt:lpstr>
      <vt:lpstr>O&amp;M Monitoring in Umang</vt:lpstr>
      <vt:lpstr>Apache Skywalking</vt:lpstr>
      <vt:lpstr>Architecture</vt:lpstr>
      <vt:lpstr>Capabilities</vt:lpstr>
      <vt:lpstr>PowerPoint Presentation</vt:lpstr>
      <vt:lpstr>Other Dashboard Views</vt:lpstr>
      <vt:lpstr>Topology Views</vt:lpstr>
      <vt:lpstr>Traces and Alarms View</vt:lpstr>
      <vt:lpstr>Traces and Alarms View</vt:lpstr>
      <vt:lpstr>Use Cases for SkyWalking in Umang </vt:lpstr>
      <vt:lpstr>Use Cases for SkyWalking in Umang </vt:lpstr>
      <vt:lpstr>Use Cases for SkyWalking in Umang </vt:lpstr>
      <vt:lpstr>Use Cases for SkyWalking in Umang </vt:lpstr>
      <vt:lpstr>Organizations using Apache SkyWalking</vt:lpstr>
      <vt:lpstr>More Information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SkyWalking</dc:title>
  <dc:creator>Mukul Banerjee</dc:creator>
  <cp:lastModifiedBy>Mukul Banerjee</cp:lastModifiedBy>
  <cp:revision>42</cp:revision>
  <dcterms:created xsi:type="dcterms:W3CDTF">2019-04-22T12:02:08Z</dcterms:created>
  <dcterms:modified xsi:type="dcterms:W3CDTF">2019-05-29T07:44:49Z</dcterms:modified>
</cp:coreProperties>
</file>