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5"/>
  </p:notesMasterIdLst>
  <p:handoutMasterIdLst>
    <p:handoutMasterId r:id="rId26"/>
  </p:handoutMasterIdLst>
  <p:sldIdLst>
    <p:sldId id="257" r:id="rId5"/>
    <p:sldId id="272" r:id="rId6"/>
    <p:sldId id="277" r:id="rId7"/>
    <p:sldId id="282" r:id="rId8"/>
    <p:sldId id="281" r:id="rId9"/>
    <p:sldId id="289" r:id="rId10"/>
    <p:sldId id="263" r:id="rId11"/>
    <p:sldId id="288" r:id="rId12"/>
    <p:sldId id="274" r:id="rId13"/>
    <p:sldId id="287" r:id="rId14"/>
    <p:sldId id="290" r:id="rId15"/>
    <p:sldId id="284" r:id="rId16"/>
    <p:sldId id="265" r:id="rId17"/>
    <p:sldId id="275" r:id="rId18"/>
    <p:sldId id="293" r:id="rId19"/>
    <p:sldId id="294" r:id="rId20"/>
    <p:sldId id="298" r:id="rId21"/>
    <p:sldId id="295" r:id="rId22"/>
    <p:sldId id="297" r:id="rId23"/>
    <p:sldId id="299"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79839-F659-BEE0-FBED-3BA6C6598AC4}" v="812" dt="2023-01-05T09:21:52.368"/>
    <p1510:client id="{18FC760E-31B2-2F25-AC91-D7353144D9FE}" v="1252" dt="2023-01-06T08:01:48.599"/>
    <p1510:client id="{35136995-0CC3-F368-C675-0EBB22B1BCD6}" v="9061" dt="2023-01-04T20:24:35.446"/>
    <p1510:client id="{37CB11AC-AB95-C2A4-7818-3EBB9551D7F2}" v="1753" dt="2023-01-08T14:00:53.187"/>
    <p1510:client id="{4802D669-841B-147E-0437-293BF26CC69A}" v="570" dt="2023-01-08T09:51:08.714"/>
    <p1510:client id="{6DF4D0C5-EB1F-F900-1381-B34D740C7F48}" v="764" dt="2023-01-04T12:45:01.232"/>
    <p1510:client id="{743DCE16-DB9D-FB3C-A023-6FEAEC47A75F}" v="3" dt="2023-01-04T13:14:58.663"/>
    <p1510:client id="{7682F521-7B44-97D5-1A82-C96F7FA22F55}" v="2308" dt="2023-01-08T08:38:09.172"/>
    <p1510:client id="{7873E2EA-115A-2F7F-7C2C-3D95BC693042}" v="2664" dt="2023-01-08T18:25:20.251"/>
    <p1510:client id="{78F282DA-CF6C-D23B-4449-6AE0A35AC0A3}" v="184" dt="2023-01-08T12:33:40.659"/>
    <p1510:client id="{80CD3560-8BFA-4203-98FB-CF87DE6E26C2}" v="1" dt="2023-01-07T11:00:23.756"/>
    <p1510:client id="{972D6D57-F145-999C-018D-051C56715B37}" v="171" dt="2023-01-05T04:46:39.578"/>
    <p1510:client id="{97B9756C-AF6B-1EF4-3388-6235CD79B130}" v="46" dt="2023-01-07T19:24:42.375"/>
    <p1510:client id="{9AA8895E-B957-433E-192D-E513C539F90A}" v="89" dt="2023-01-07T19:50:33.847"/>
    <p1510:client id="{A51A806E-2003-E185-4330-D1B229E0AF3E}" v="3050" dt="2023-01-08T17:54:10.448"/>
    <p1510:client id="{A5BF1C23-013D-3380-AEC3-31C9FFAF8B8B}" v="3" dt="2023-01-07T17:26:25.751"/>
    <p1510:client id="{A96514E5-CA93-9694-BA73-D236B1D33A0D}" v="1107" dt="2023-01-08T18:25:55.570"/>
    <p1510:client id="{B0C6777E-0479-42F0-66B8-508C934F9241}" v="935" dt="2023-01-04T17:45:42.323"/>
    <p1510:client id="{BA9C197C-B6B0-E8B9-E72E-6171836555F7}" v="700" dt="2023-01-08T16:53:47.370"/>
    <p1510:client id="{CC3D3985-D348-C38A-82A0-4B8573CC8728}" v="2110" dt="2023-01-05T20:42:46.134"/>
    <p1510:client id="{D0A2F877-2F79-6080-0CD6-D19396520AA4}" v="1235" dt="2023-01-08T18:24:36.836"/>
    <p1510:client id="{D0DA1AB3-1F97-C091-F874-E4E6F6D01FAD}" v="22" dt="2023-01-03T17:30:38.339"/>
    <p1510:client id="{DC4124AD-8ABC-8F83-7736-F8C7055B1271}" v="204" dt="2023-01-05T13:56:41.582"/>
    <p1510:client id="{DE424100-0E99-5C6F-2A7A-2BCD8A3940A5}" v="1026" dt="2023-01-08T15:27:46.065"/>
    <p1510:client id="{E774F25B-EBDC-02D6-D6F6-C0D4CE007C0A}" v="1199" dt="2023-01-07T21:18:38.841"/>
    <p1510:client id="{E8FD78E9-D6B5-4362-8BB9-048BB98C040F}" v="61" dt="2023-01-06T08:08:42.035"/>
    <p1510:client id="{EFF8FB8B-2A92-8E70-FB57-578B3ED80BBD}" v="7661" dt="2023-01-06T10:19:38.548"/>
    <p1510:client id="{F2AC7385-14A0-B55F-EF50-411F4B956D9C}" v="4385" dt="2023-01-04T20:41:18.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B74146-FA05-4BEB-908F-85338BEEBE9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1D2C13D-A238-4296-A74C-A9819F5334D1}">
      <dgm:prSet phldrT="[Text]" phldr="0"/>
      <dgm:spPr/>
      <dgm:t>
        <a:bodyPr/>
        <a:lstStyle/>
        <a:p>
          <a:pPr rtl="0"/>
          <a:r>
            <a:rPr lang="en-US">
              <a:latin typeface="Calibri"/>
            </a:rPr>
            <a:t>Chips produced in India= 63 Million units</a:t>
          </a:r>
          <a:endParaRPr lang="en-US"/>
        </a:p>
      </dgm:t>
    </dgm:pt>
    <dgm:pt modelId="{27BA0D23-FA84-456A-BB7A-9E7CFEB6EE67}" type="parTrans" cxnId="{8B91D87A-A04B-414C-B696-7E2425AA5AFA}">
      <dgm:prSet/>
      <dgm:spPr/>
      <dgm:t>
        <a:bodyPr/>
        <a:lstStyle/>
        <a:p>
          <a:endParaRPr lang="en-US"/>
        </a:p>
      </dgm:t>
    </dgm:pt>
    <dgm:pt modelId="{AE675B67-6AF2-485B-B734-F93D0DAFCED3}" type="sibTrans" cxnId="{8B91D87A-A04B-414C-B696-7E2425AA5AFA}">
      <dgm:prSet/>
      <dgm:spPr/>
      <dgm:t>
        <a:bodyPr/>
        <a:lstStyle/>
        <a:p>
          <a:endParaRPr lang="en-US"/>
        </a:p>
      </dgm:t>
    </dgm:pt>
    <dgm:pt modelId="{5A6508F2-D6B7-4899-893C-CC2BBAB461C5}">
      <dgm:prSet phldrT="[Text]" phldr="0"/>
      <dgm:spPr/>
      <dgm:t>
        <a:bodyPr/>
        <a:lstStyle/>
        <a:p>
          <a:pPr rtl="0"/>
          <a:r>
            <a:rPr lang="en-US">
              <a:latin typeface="Calibri"/>
            </a:rPr>
            <a:t>Total chips= 140 Million</a:t>
          </a:r>
          <a:endParaRPr lang="en-US"/>
        </a:p>
      </dgm:t>
    </dgm:pt>
    <dgm:pt modelId="{67BB15B2-6C0C-4C8D-9FF5-31699034C961}" type="parTrans" cxnId="{127A9FAD-8B73-4135-9382-9B7CF390AFE8}">
      <dgm:prSet/>
      <dgm:spPr/>
      <dgm:t>
        <a:bodyPr/>
        <a:lstStyle/>
        <a:p>
          <a:endParaRPr lang="en-US"/>
        </a:p>
      </dgm:t>
    </dgm:pt>
    <dgm:pt modelId="{9CB71B9D-77EE-4529-9D9F-6F6D2388E9F5}" type="sibTrans" cxnId="{127A9FAD-8B73-4135-9382-9B7CF390AFE8}">
      <dgm:prSet/>
      <dgm:spPr/>
      <dgm:t>
        <a:bodyPr/>
        <a:lstStyle/>
        <a:p>
          <a:endParaRPr lang="en-US"/>
        </a:p>
      </dgm:t>
    </dgm:pt>
    <dgm:pt modelId="{C0220541-792F-4D6B-BC61-6AC20873C614}">
      <dgm:prSet phldrT="[Text]" phldr="0"/>
      <dgm:spPr/>
      <dgm:t>
        <a:bodyPr/>
        <a:lstStyle/>
        <a:p>
          <a:pPr rtl="0"/>
          <a:r>
            <a:rPr lang="en-US">
              <a:latin typeface="Calibri"/>
            </a:rPr>
            <a:t>The fraction of chips domestically produced= 9%</a:t>
          </a:r>
          <a:endParaRPr lang="en-US"/>
        </a:p>
      </dgm:t>
    </dgm:pt>
    <dgm:pt modelId="{35266FEF-4726-460A-89BD-17EB463C631C}" type="parTrans" cxnId="{38E83068-5265-4E88-99CB-60026E1A3A1F}">
      <dgm:prSet/>
      <dgm:spPr/>
      <dgm:t>
        <a:bodyPr/>
        <a:lstStyle/>
        <a:p>
          <a:endParaRPr lang="en-US"/>
        </a:p>
      </dgm:t>
    </dgm:pt>
    <dgm:pt modelId="{1044B7AB-C65B-4159-B574-17E971A355F1}" type="sibTrans" cxnId="{38E83068-5265-4E88-99CB-60026E1A3A1F}">
      <dgm:prSet/>
      <dgm:spPr/>
      <dgm:t>
        <a:bodyPr/>
        <a:lstStyle/>
        <a:p>
          <a:endParaRPr lang="en-US"/>
        </a:p>
      </dgm:t>
    </dgm:pt>
    <dgm:pt modelId="{44264761-7446-41C7-BCE9-5BFA6116C41A}">
      <dgm:prSet phldr="0"/>
      <dgm:spPr/>
      <dgm:t>
        <a:bodyPr/>
        <a:lstStyle/>
        <a:p>
          <a:pPr rtl="0"/>
          <a:r>
            <a:rPr lang="en-US">
              <a:latin typeface="Calibri"/>
            </a:rPr>
            <a:t> Total market size= 700 Million units</a:t>
          </a:r>
          <a:endParaRPr lang="en-US"/>
        </a:p>
      </dgm:t>
    </dgm:pt>
    <dgm:pt modelId="{282E0AC0-66D2-4B15-AD75-87D0CF40FE93}" type="parTrans" cxnId="{34C93665-C5F5-444F-A5D2-C6EE74F4A5C1}">
      <dgm:prSet/>
      <dgm:spPr/>
      <dgm:t>
        <a:bodyPr/>
        <a:lstStyle/>
        <a:p>
          <a:endParaRPr lang="en-US"/>
        </a:p>
      </dgm:t>
    </dgm:pt>
    <dgm:pt modelId="{6E7C5D8C-65C8-48C4-BEB2-EF63EA870780}" type="sibTrans" cxnId="{34C93665-C5F5-444F-A5D2-C6EE74F4A5C1}">
      <dgm:prSet/>
      <dgm:spPr/>
    </dgm:pt>
    <dgm:pt modelId="{F4006171-8A0B-4006-AA59-910C23B18B9E}">
      <dgm:prSet phldr="0"/>
      <dgm:spPr/>
      <dgm:t>
        <a:bodyPr/>
        <a:lstStyle/>
        <a:p>
          <a:pPr rtl="0"/>
          <a:r>
            <a:rPr lang="en-US">
              <a:latin typeface="Calibri"/>
            </a:rPr>
            <a:t>Share of EVs= 20%</a:t>
          </a:r>
        </a:p>
      </dgm:t>
    </dgm:pt>
    <dgm:pt modelId="{488964F2-5C9E-4527-AD38-C73C96DA5209}" type="parTrans" cxnId="{573AEF6D-B3E3-4DFD-A14B-BBA934FA7FE8}">
      <dgm:prSet/>
      <dgm:spPr/>
      <dgm:t>
        <a:bodyPr/>
        <a:lstStyle/>
        <a:p>
          <a:endParaRPr lang="en-US"/>
        </a:p>
      </dgm:t>
    </dgm:pt>
    <dgm:pt modelId="{486812AE-FD76-4128-A3F1-22C6543EBA2B}" type="sibTrans" cxnId="{573AEF6D-B3E3-4DFD-A14B-BBA934FA7FE8}">
      <dgm:prSet/>
      <dgm:spPr/>
    </dgm:pt>
    <dgm:pt modelId="{B0E17D2E-A50C-4ACC-8110-854649590CD5}">
      <dgm:prSet phldr="0"/>
      <dgm:spPr/>
      <dgm:t>
        <a:bodyPr/>
        <a:lstStyle/>
        <a:p>
          <a:pPr rtl="0"/>
          <a:r>
            <a:rPr lang="en-US">
              <a:latin typeface="Calibri"/>
            </a:rPr>
            <a:t>Number of EVs in India= 46,000</a:t>
          </a:r>
        </a:p>
      </dgm:t>
    </dgm:pt>
    <dgm:pt modelId="{19DDBC70-9CDA-48DF-A2B5-B1F04EF644B7}" type="parTrans" cxnId="{5A11F4CB-730B-4DCC-9D1D-8C4CBD38F0F1}">
      <dgm:prSet/>
      <dgm:spPr/>
      <dgm:t>
        <a:bodyPr/>
        <a:lstStyle/>
        <a:p>
          <a:endParaRPr lang="en-US"/>
        </a:p>
      </dgm:t>
    </dgm:pt>
    <dgm:pt modelId="{D16859AA-F441-4FDC-9878-A566EAF11155}" type="sibTrans" cxnId="{5A11F4CB-730B-4DCC-9D1D-8C4CBD38F0F1}">
      <dgm:prSet/>
      <dgm:spPr/>
    </dgm:pt>
    <dgm:pt modelId="{CA2679E2-5C5D-46D9-8F6C-F1776254CDF7}">
      <dgm:prSet phldr="0"/>
      <dgm:spPr/>
      <dgm:t>
        <a:bodyPr/>
        <a:lstStyle/>
        <a:p>
          <a:pPr rtl="0"/>
          <a:r>
            <a:rPr lang="en-US">
              <a:latin typeface="Calibri"/>
            </a:rPr>
            <a:t>Chips required per EV= 3,000</a:t>
          </a:r>
        </a:p>
      </dgm:t>
    </dgm:pt>
    <dgm:pt modelId="{951297DD-372B-4DDA-B7D8-1FA3EFC1AA57}" type="parTrans" cxnId="{3304775B-2FAA-421B-A2B6-44EFACFD2C8A}">
      <dgm:prSet/>
      <dgm:spPr/>
      <dgm:t>
        <a:bodyPr/>
        <a:lstStyle/>
        <a:p>
          <a:endParaRPr lang="en-US"/>
        </a:p>
      </dgm:t>
    </dgm:pt>
    <dgm:pt modelId="{AC0AC38D-90C4-412C-B35A-C693459DECA7}" type="sibTrans" cxnId="{3304775B-2FAA-421B-A2B6-44EFACFD2C8A}">
      <dgm:prSet/>
      <dgm:spPr/>
    </dgm:pt>
    <dgm:pt modelId="{36DB2B4C-9790-4575-884A-65FE5678EA80}">
      <dgm:prSet phldr="0"/>
      <dgm:spPr/>
      <dgm:t>
        <a:bodyPr/>
        <a:lstStyle/>
        <a:p>
          <a:pPr rtl="0"/>
          <a:r>
            <a:rPr lang="en-US">
              <a:latin typeface="Calibri"/>
            </a:rPr>
            <a:t>Number of EVs produced by TATA = 40,000</a:t>
          </a:r>
        </a:p>
      </dgm:t>
    </dgm:pt>
    <dgm:pt modelId="{F04505AC-30A9-436E-A3A8-90D2644025FC}" type="parTrans" cxnId="{034FAF54-F9C0-45DC-9CAC-16B3EC6514D4}">
      <dgm:prSet/>
      <dgm:spPr/>
      <dgm:t>
        <a:bodyPr/>
        <a:lstStyle/>
        <a:p>
          <a:endParaRPr lang="en-US"/>
        </a:p>
      </dgm:t>
    </dgm:pt>
    <dgm:pt modelId="{BD746385-EF3F-42B4-9C94-28AF3B2DC860}" type="sibTrans" cxnId="{034FAF54-F9C0-45DC-9CAC-16B3EC6514D4}">
      <dgm:prSet/>
      <dgm:spPr/>
    </dgm:pt>
    <dgm:pt modelId="{578FC5BE-F018-41AC-9BA4-8A2F694FFC9F}">
      <dgm:prSet phldr="0"/>
      <dgm:spPr/>
      <dgm:t>
        <a:bodyPr/>
        <a:lstStyle/>
        <a:p>
          <a:pPr rtl="0"/>
          <a:r>
            <a:rPr lang="en-US">
              <a:latin typeface="Calibri"/>
            </a:rPr>
            <a:t>Market share of TATA= 87%</a:t>
          </a:r>
        </a:p>
      </dgm:t>
    </dgm:pt>
    <dgm:pt modelId="{23D73156-6E62-4338-8F84-11B105466B37}" type="parTrans" cxnId="{911EC45A-092D-4FF3-92AF-D33C90A7AC6F}">
      <dgm:prSet/>
      <dgm:spPr/>
      <dgm:t>
        <a:bodyPr/>
        <a:lstStyle/>
        <a:p>
          <a:endParaRPr lang="en-US"/>
        </a:p>
      </dgm:t>
    </dgm:pt>
    <dgm:pt modelId="{97CC2067-431E-4480-94C3-598F3484F4E8}" type="sibTrans" cxnId="{911EC45A-092D-4FF3-92AF-D33C90A7AC6F}">
      <dgm:prSet/>
      <dgm:spPr/>
    </dgm:pt>
    <dgm:pt modelId="{0F02D13F-14CA-49CA-9FC0-4C2E96DF2D20}" type="pres">
      <dgm:prSet presAssocID="{D9B74146-FA05-4BEB-908F-85338BEEBE91}" presName="diagram" presStyleCnt="0">
        <dgm:presLayoutVars>
          <dgm:chPref val="1"/>
          <dgm:dir val="rev"/>
          <dgm:animOne val="branch"/>
          <dgm:animLvl val="lvl"/>
          <dgm:resizeHandles val="exact"/>
        </dgm:presLayoutVars>
      </dgm:prSet>
      <dgm:spPr/>
    </dgm:pt>
    <dgm:pt modelId="{7E21E9B8-8C0B-44AE-994C-BC0F1DED5A82}" type="pres">
      <dgm:prSet presAssocID="{51D2C13D-A238-4296-A74C-A9819F5334D1}" presName="root1" presStyleCnt="0"/>
      <dgm:spPr/>
    </dgm:pt>
    <dgm:pt modelId="{9BE9B729-5F29-466C-926A-7B591E969AD9}" type="pres">
      <dgm:prSet presAssocID="{51D2C13D-A238-4296-A74C-A9819F5334D1}" presName="LevelOneTextNode" presStyleLbl="node0" presStyleIdx="0" presStyleCnt="1">
        <dgm:presLayoutVars>
          <dgm:chPref val="3"/>
        </dgm:presLayoutVars>
      </dgm:prSet>
      <dgm:spPr/>
    </dgm:pt>
    <dgm:pt modelId="{718DFFCF-59F9-48C6-82BB-A64041C8EBD5}" type="pres">
      <dgm:prSet presAssocID="{51D2C13D-A238-4296-A74C-A9819F5334D1}" presName="level2hierChild" presStyleCnt="0"/>
      <dgm:spPr/>
    </dgm:pt>
    <dgm:pt modelId="{D6E00F9F-9FFA-40EA-B7C7-E967C4F03CF9}" type="pres">
      <dgm:prSet presAssocID="{282E0AC0-66D2-4B15-AD75-87D0CF40FE93}" presName="conn2-1" presStyleLbl="parChTrans1D2" presStyleIdx="0" presStyleCnt="2"/>
      <dgm:spPr/>
    </dgm:pt>
    <dgm:pt modelId="{1D72E837-143F-4851-9702-FB2519F5D7D8}" type="pres">
      <dgm:prSet presAssocID="{282E0AC0-66D2-4B15-AD75-87D0CF40FE93}" presName="connTx" presStyleLbl="parChTrans1D2" presStyleIdx="0" presStyleCnt="2"/>
      <dgm:spPr/>
    </dgm:pt>
    <dgm:pt modelId="{DE902CA9-C4CA-482A-8915-7F2D29EFDA4F}" type="pres">
      <dgm:prSet presAssocID="{44264761-7446-41C7-BCE9-5BFA6116C41A}" presName="root2" presStyleCnt="0"/>
      <dgm:spPr/>
    </dgm:pt>
    <dgm:pt modelId="{96DE89A8-72D6-4A9A-86B0-78B89D1B24B0}" type="pres">
      <dgm:prSet presAssocID="{44264761-7446-41C7-BCE9-5BFA6116C41A}" presName="LevelTwoTextNode" presStyleLbl="node2" presStyleIdx="0" presStyleCnt="2">
        <dgm:presLayoutVars>
          <dgm:chPref val="3"/>
        </dgm:presLayoutVars>
      </dgm:prSet>
      <dgm:spPr/>
    </dgm:pt>
    <dgm:pt modelId="{4DD7D641-E25E-48CC-A724-F69DE9D20531}" type="pres">
      <dgm:prSet presAssocID="{44264761-7446-41C7-BCE9-5BFA6116C41A}" presName="level3hierChild" presStyleCnt="0"/>
      <dgm:spPr/>
    </dgm:pt>
    <dgm:pt modelId="{E544EDC0-2E5E-4880-9B8F-127993E3F397}" type="pres">
      <dgm:prSet presAssocID="{67BB15B2-6C0C-4C8D-9FF5-31699034C961}" presName="conn2-1" presStyleLbl="parChTrans1D3" presStyleIdx="0" presStyleCnt="2"/>
      <dgm:spPr/>
    </dgm:pt>
    <dgm:pt modelId="{2583E8F6-73ED-4CE3-AAEF-24D31BF8EB1E}" type="pres">
      <dgm:prSet presAssocID="{67BB15B2-6C0C-4C8D-9FF5-31699034C961}" presName="connTx" presStyleLbl="parChTrans1D3" presStyleIdx="0" presStyleCnt="2"/>
      <dgm:spPr/>
    </dgm:pt>
    <dgm:pt modelId="{51E0CCE1-17A2-4026-91E7-E76B1D15F60E}" type="pres">
      <dgm:prSet presAssocID="{5A6508F2-D6B7-4899-893C-CC2BBAB461C5}" presName="root2" presStyleCnt="0"/>
      <dgm:spPr/>
    </dgm:pt>
    <dgm:pt modelId="{36831C49-1BF4-43C2-897B-3E4A4099CD7B}" type="pres">
      <dgm:prSet presAssocID="{5A6508F2-D6B7-4899-893C-CC2BBAB461C5}" presName="LevelTwoTextNode" presStyleLbl="node3" presStyleIdx="0" presStyleCnt="2">
        <dgm:presLayoutVars>
          <dgm:chPref val="3"/>
        </dgm:presLayoutVars>
      </dgm:prSet>
      <dgm:spPr/>
    </dgm:pt>
    <dgm:pt modelId="{5A06D801-DD8A-41DE-BE27-A8B86389FFFF}" type="pres">
      <dgm:prSet presAssocID="{5A6508F2-D6B7-4899-893C-CC2BBAB461C5}" presName="level3hierChild" presStyleCnt="0"/>
      <dgm:spPr/>
    </dgm:pt>
    <dgm:pt modelId="{EE2136A5-E822-4EFB-89E8-C4F0A4DDEABF}" type="pres">
      <dgm:prSet presAssocID="{19DDBC70-9CDA-48DF-A2B5-B1F04EF644B7}" presName="conn2-1" presStyleLbl="parChTrans1D4" presStyleIdx="0" presStyleCnt="4"/>
      <dgm:spPr/>
    </dgm:pt>
    <dgm:pt modelId="{18A2EE85-FE4D-4D48-9AB4-2734A92346C7}" type="pres">
      <dgm:prSet presAssocID="{19DDBC70-9CDA-48DF-A2B5-B1F04EF644B7}" presName="connTx" presStyleLbl="parChTrans1D4" presStyleIdx="0" presStyleCnt="4"/>
      <dgm:spPr/>
    </dgm:pt>
    <dgm:pt modelId="{6AB3E49E-CC87-4E42-A6A8-D5F7F23068AA}" type="pres">
      <dgm:prSet presAssocID="{B0E17D2E-A50C-4ACC-8110-854649590CD5}" presName="root2" presStyleCnt="0"/>
      <dgm:spPr/>
    </dgm:pt>
    <dgm:pt modelId="{C98CC7DC-E5DC-4BA8-8170-E04EDDDCC216}" type="pres">
      <dgm:prSet presAssocID="{B0E17D2E-A50C-4ACC-8110-854649590CD5}" presName="LevelTwoTextNode" presStyleLbl="node4" presStyleIdx="0" presStyleCnt="4">
        <dgm:presLayoutVars>
          <dgm:chPref val="3"/>
        </dgm:presLayoutVars>
      </dgm:prSet>
      <dgm:spPr/>
    </dgm:pt>
    <dgm:pt modelId="{C7712232-4F4F-404D-A730-1BFE6BBB56E5}" type="pres">
      <dgm:prSet presAssocID="{B0E17D2E-A50C-4ACC-8110-854649590CD5}" presName="level3hierChild" presStyleCnt="0"/>
      <dgm:spPr/>
    </dgm:pt>
    <dgm:pt modelId="{318AB822-3237-47D1-AD54-02D6EF7517EB}" type="pres">
      <dgm:prSet presAssocID="{F04505AC-30A9-436E-A3A8-90D2644025FC}" presName="conn2-1" presStyleLbl="parChTrans1D4" presStyleIdx="1" presStyleCnt="4"/>
      <dgm:spPr/>
    </dgm:pt>
    <dgm:pt modelId="{AD82806A-0C7C-46EB-90BF-8CCCF140A658}" type="pres">
      <dgm:prSet presAssocID="{F04505AC-30A9-436E-A3A8-90D2644025FC}" presName="connTx" presStyleLbl="parChTrans1D4" presStyleIdx="1" presStyleCnt="4"/>
      <dgm:spPr/>
    </dgm:pt>
    <dgm:pt modelId="{A81104FD-2223-4045-B4BC-EE70B7D50F9F}" type="pres">
      <dgm:prSet presAssocID="{36DB2B4C-9790-4575-884A-65FE5678EA80}" presName="root2" presStyleCnt="0"/>
      <dgm:spPr/>
    </dgm:pt>
    <dgm:pt modelId="{2EA97E45-7076-4899-B0BE-21C6E61B17B7}" type="pres">
      <dgm:prSet presAssocID="{36DB2B4C-9790-4575-884A-65FE5678EA80}" presName="LevelTwoTextNode" presStyleLbl="node4" presStyleIdx="1" presStyleCnt="4">
        <dgm:presLayoutVars>
          <dgm:chPref val="3"/>
        </dgm:presLayoutVars>
      </dgm:prSet>
      <dgm:spPr/>
    </dgm:pt>
    <dgm:pt modelId="{1E0B1F8F-3F52-4BE2-9890-BADC20504E3E}" type="pres">
      <dgm:prSet presAssocID="{36DB2B4C-9790-4575-884A-65FE5678EA80}" presName="level3hierChild" presStyleCnt="0"/>
      <dgm:spPr/>
    </dgm:pt>
    <dgm:pt modelId="{96BE4D40-9880-4C04-A0FC-4A5D380AD0A3}" type="pres">
      <dgm:prSet presAssocID="{23D73156-6E62-4338-8F84-11B105466B37}" presName="conn2-1" presStyleLbl="parChTrans1D4" presStyleIdx="2" presStyleCnt="4"/>
      <dgm:spPr/>
    </dgm:pt>
    <dgm:pt modelId="{925C608B-A430-42AA-AF55-102728F636A8}" type="pres">
      <dgm:prSet presAssocID="{23D73156-6E62-4338-8F84-11B105466B37}" presName="connTx" presStyleLbl="parChTrans1D4" presStyleIdx="2" presStyleCnt="4"/>
      <dgm:spPr/>
    </dgm:pt>
    <dgm:pt modelId="{11088AFE-CD70-4882-877D-DD6C84EE6BAD}" type="pres">
      <dgm:prSet presAssocID="{578FC5BE-F018-41AC-9BA4-8A2F694FFC9F}" presName="root2" presStyleCnt="0"/>
      <dgm:spPr/>
    </dgm:pt>
    <dgm:pt modelId="{4714BF02-E8CC-4F17-B370-197E5BA774DF}" type="pres">
      <dgm:prSet presAssocID="{578FC5BE-F018-41AC-9BA4-8A2F694FFC9F}" presName="LevelTwoTextNode" presStyleLbl="node4" presStyleIdx="2" presStyleCnt="4">
        <dgm:presLayoutVars>
          <dgm:chPref val="3"/>
        </dgm:presLayoutVars>
      </dgm:prSet>
      <dgm:spPr/>
    </dgm:pt>
    <dgm:pt modelId="{DD54F1FC-4E4A-41B4-ADCC-E6D7D4091A90}" type="pres">
      <dgm:prSet presAssocID="{578FC5BE-F018-41AC-9BA4-8A2F694FFC9F}" presName="level3hierChild" presStyleCnt="0"/>
      <dgm:spPr/>
    </dgm:pt>
    <dgm:pt modelId="{C68A9487-DA5C-40C2-96DE-5A9014636C6C}" type="pres">
      <dgm:prSet presAssocID="{951297DD-372B-4DDA-B7D8-1FA3EFC1AA57}" presName="conn2-1" presStyleLbl="parChTrans1D4" presStyleIdx="3" presStyleCnt="4"/>
      <dgm:spPr/>
    </dgm:pt>
    <dgm:pt modelId="{E94ED118-3DA2-4E6B-8C7B-EFD0288E4274}" type="pres">
      <dgm:prSet presAssocID="{951297DD-372B-4DDA-B7D8-1FA3EFC1AA57}" presName="connTx" presStyleLbl="parChTrans1D4" presStyleIdx="3" presStyleCnt="4"/>
      <dgm:spPr/>
    </dgm:pt>
    <dgm:pt modelId="{83B502EB-5F48-478E-9BEC-E848FBEFAA1A}" type="pres">
      <dgm:prSet presAssocID="{CA2679E2-5C5D-46D9-8F6C-F1776254CDF7}" presName="root2" presStyleCnt="0"/>
      <dgm:spPr/>
    </dgm:pt>
    <dgm:pt modelId="{BD4034F7-2ECE-4992-A318-100CB451AB31}" type="pres">
      <dgm:prSet presAssocID="{CA2679E2-5C5D-46D9-8F6C-F1776254CDF7}" presName="LevelTwoTextNode" presStyleLbl="node4" presStyleIdx="3" presStyleCnt="4">
        <dgm:presLayoutVars>
          <dgm:chPref val="3"/>
        </dgm:presLayoutVars>
      </dgm:prSet>
      <dgm:spPr/>
    </dgm:pt>
    <dgm:pt modelId="{F908EF95-BE27-4EAC-A963-74B824B62E47}" type="pres">
      <dgm:prSet presAssocID="{CA2679E2-5C5D-46D9-8F6C-F1776254CDF7}" presName="level3hierChild" presStyleCnt="0"/>
      <dgm:spPr/>
    </dgm:pt>
    <dgm:pt modelId="{DC6B93B0-BC63-4D9B-B95C-E1EB8CEB3D52}" type="pres">
      <dgm:prSet presAssocID="{488964F2-5C9E-4527-AD38-C73C96DA5209}" presName="conn2-1" presStyleLbl="parChTrans1D3" presStyleIdx="1" presStyleCnt="2"/>
      <dgm:spPr/>
    </dgm:pt>
    <dgm:pt modelId="{D6C2968E-00E1-4D6D-9DF8-03D736BC7F6D}" type="pres">
      <dgm:prSet presAssocID="{488964F2-5C9E-4527-AD38-C73C96DA5209}" presName="connTx" presStyleLbl="parChTrans1D3" presStyleIdx="1" presStyleCnt="2"/>
      <dgm:spPr/>
    </dgm:pt>
    <dgm:pt modelId="{ECFC0BAF-A42C-4104-9050-7F8A443021B9}" type="pres">
      <dgm:prSet presAssocID="{F4006171-8A0B-4006-AA59-910C23B18B9E}" presName="root2" presStyleCnt="0"/>
      <dgm:spPr/>
    </dgm:pt>
    <dgm:pt modelId="{2CB9AB52-BE3E-44E2-A8AE-9411503E981A}" type="pres">
      <dgm:prSet presAssocID="{F4006171-8A0B-4006-AA59-910C23B18B9E}" presName="LevelTwoTextNode" presStyleLbl="node3" presStyleIdx="1" presStyleCnt="2">
        <dgm:presLayoutVars>
          <dgm:chPref val="3"/>
        </dgm:presLayoutVars>
      </dgm:prSet>
      <dgm:spPr/>
    </dgm:pt>
    <dgm:pt modelId="{D24254BC-51F0-4CAD-9E9D-59EA74F76077}" type="pres">
      <dgm:prSet presAssocID="{F4006171-8A0B-4006-AA59-910C23B18B9E}" presName="level3hierChild" presStyleCnt="0"/>
      <dgm:spPr/>
    </dgm:pt>
    <dgm:pt modelId="{B3B97EAB-92EE-4789-97CB-49C9B9CC0E99}" type="pres">
      <dgm:prSet presAssocID="{35266FEF-4726-460A-89BD-17EB463C631C}" presName="conn2-1" presStyleLbl="parChTrans1D2" presStyleIdx="1" presStyleCnt="2"/>
      <dgm:spPr/>
    </dgm:pt>
    <dgm:pt modelId="{AF08457B-A760-4863-80E6-1811CEB45FCC}" type="pres">
      <dgm:prSet presAssocID="{35266FEF-4726-460A-89BD-17EB463C631C}" presName="connTx" presStyleLbl="parChTrans1D2" presStyleIdx="1" presStyleCnt="2"/>
      <dgm:spPr/>
    </dgm:pt>
    <dgm:pt modelId="{61B01499-068B-4EF9-B438-DFA7378A55C6}" type="pres">
      <dgm:prSet presAssocID="{C0220541-792F-4D6B-BC61-6AC20873C614}" presName="root2" presStyleCnt="0"/>
      <dgm:spPr/>
    </dgm:pt>
    <dgm:pt modelId="{D7D91140-FB55-447D-86CD-4BFF9616EDB2}" type="pres">
      <dgm:prSet presAssocID="{C0220541-792F-4D6B-BC61-6AC20873C614}" presName="LevelTwoTextNode" presStyleLbl="node2" presStyleIdx="1" presStyleCnt="2">
        <dgm:presLayoutVars>
          <dgm:chPref val="3"/>
        </dgm:presLayoutVars>
      </dgm:prSet>
      <dgm:spPr/>
    </dgm:pt>
    <dgm:pt modelId="{EDD9939A-ADBD-4628-B6EC-870F0EDE232C}" type="pres">
      <dgm:prSet presAssocID="{C0220541-792F-4D6B-BC61-6AC20873C614}" presName="level3hierChild" presStyleCnt="0"/>
      <dgm:spPr/>
    </dgm:pt>
  </dgm:ptLst>
  <dgm:cxnLst>
    <dgm:cxn modelId="{D33D3B02-F0EF-432F-A980-36581D79D25E}" type="presOf" srcId="{B0E17D2E-A50C-4ACC-8110-854649590CD5}" destId="{C98CC7DC-E5DC-4BA8-8170-E04EDDDCC216}" srcOrd="0" destOrd="0" presId="urn:microsoft.com/office/officeart/2005/8/layout/hierarchy2"/>
    <dgm:cxn modelId="{8798B214-FEE3-495D-B183-AA7D2E86155D}" type="presOf" srcId="{D9B74146-FA05-4BEB-908F-85338BEEBE91}" destId="{0F02D13F-14CA-49CA-9FC0-4C2E96DF2D20}" srcOrd="0" destOrd="0" presId="urn:microsoft.com/office/officeart/2005/8/layout/hierarchy2"/>
    <dgm:cxn modelId="{458ED216-9B7E-43F4-BB92-57BD177C7B49}" type="presOf" srcId="{67BB15B2-6C0C-4C8D-9FF5-31699034C961}" destId="{2583E8F6-73ED-4CE3-AAEF-24D31BF8EB1E}" srcOrd="1" destOrd="0" presId="urn:microsoft.com/office/officeart/2005/8/layout/hierarchy2"/>
    <dgm:cxn modelId="{FA221918-2574-4212-8E94-88891E493384}" type="presOf" srcId="{282E0AC0-66D2-4B15-AD75-87D0CF40FE93}" destId="{D6E00F9F-9FFA-40EA-B7C7-E967C4F03CF9}" srcOrd="0" destOrd="0" presId="urn:microsoft.com/office/officeart/2005/8/layout/hierarchy2"/>
    <dgm:cxn modelId="{EBAB8C19-A80C-4296-8B6C-F39E1FC434AE}" type="presOf" srcId="{23D73156-6E62-4338-8F84-11B105466B37}" destId="{96BE4D40-9880-4C04-A0FC-4A5D380AD0A3}" srcOrd="0" destOrd="0" presId="urn:microsoft.com/office/officeart/2005/8/layout/hierarchy2"/>
    <dgm:cxn modelId="{A32AF51D-A8A1-4E5C-A9E0-75D3B503FD9B}" type="presOf" srcId="{488964F2-5C9E-4527-AD38-C73C96DA5209}" destId="{DC6B93B0-BC63-4D9B-B95C-E1EB8CEB3D52}" srcOrd="0" destOrd="0" presId="urn:microsoft.com/office/officeart/2005/8/layout/hierarchy2"/>
    <dgm:cxn modelId="{4987111E-0761-4AD9-ACD8-061BA32EC7A9}" type="presOf" srcId="{19DDBC70-9CDA-48DF-A2B5-B1F04EF644B7}" destId="{EE2136A5-E822-4EFB-89E8-C4F0A4DDEABF}" srcOrd="0" destOrd="0" presId="urn:microsoft.com/office/officeart/2005/8/layout/hierarchy2"/>
    <dgm:cxn modelId="{45EC2A2F-0403-42FD-82C5-B8A402E967D5}" type="presOf" srcId="{67BB15B2-6C0C-4C8D-9FF5-31699034C961}" destId="{E544EDC0-2E5E-4880-9B8F-127993E3F397}" srcOrd="0" destOrd="0" presId="urn:microsoft.com/office/officeart/2005/8/layout/hierarchy2"/>
    <dgm:cxn modelId="{3304775B-2FAA-421B-A2B6-44EFACFD2C8A}" srcId="{5A6508F2-D6B7-4899-893C-CC2BBAB461C5}" destId="{CA2679E2-5C5D-46D9-8F6C-F1776254CDF7}" srcOrd="1" destOrd="0" parTransId="{951297DD-372B-4DDA-B7D8-1FA3EFC1AA57}" sibTransId="{AC0AC38D-90C4-412C-B35A-C693459DECA7}"/>
    <dgm:cxn modelId="{34C93665-C5F5-444F-A5D2-C6EE74F4A5C1}" srcId="{51D2C13D-A238-4296-A74C-A9819F5334D1}" destId="{44264761-7446-41C7-BCE9-5BFA6116C41A}" srcOrd="0" destOrd="0" parTransId="{282E0AC0-66D2-4B15-AD75-87D0CF40FE93}" sibTransId="{6E7C5D8C-65C8-48C4-BEB2-EF63EA870780}"/>
    <dgm:cxn modelId="{EDAF9045-4352-4165-B389-533B79AA9FDF}" type="presOf" srcId="{35266FEF-4726-460A-89BD-17EB463C631C}" destId="{B3B97EAB-92EE-4789-97CB-49C9B9CC0E99}" srcOrd="0" destOrd="0" presId="urn:microsoft.com/office/officeart/2005/8/layout/hierarchy2"/>
    <dgm:cxn modelId="{38E83068-5265-4E88-99CB-60026E1A3A1F}" srcId="{51D2C13D-A238-4296-A74C-A9819F5334D1}" destId="{C0220541-792F-4D6B-BC61-6AC20873C614}" srcOrd="1" destOrd="0" parTransId="{35266FEF-4726-460A-89BD-17EB463C631C}" sibTransId="{1044B7AB-C65B-4159-B574-17E971A355F1}"/>
    <dgm:cxn modelId="{26A5E46D-CE28-4FE3-8882-07CEF52675C2}" type="presOf" srcId="{CA2679E2-5C5D-46D9-8F6C-F1776254CDF7}" destId="{BD4034F7-2ECE-4992-A318-100CB451AB31}" srcOrd="0" destOrd="0" presId="urn:microsoft.com/office/officeart/2005/8/layout/hierarchy2"/>
    <dgm:cxn modelId="{573AEF6D-B3E3-4DFD-A14B-BBA934FA7FE8}" srcId="{44264761-7446-41C7-BCE9-5BFA6116C41A}" destId="{F4006171-8A0B-4006-AA59-910C23B18B9E}" srcOrd="1" destOrd="0" parTransId="{488964F2-5C9E-4527-AD38-C73C96DA5209}" sibTransId="{486812AE-FD76-4128-A3F1-22C6543EBA2B}"/>
    <dgm:cxn modelId="{9DCD386E-15EE-4E7E-A42F-527EE26CE327}" type="presOf" srcId="{F04505AC-30A9-436E-A3A8-90D2644025FC}" destId="{318AB822-3237-47D1-AD54-02D6EF7517EB}" srcOrd="0" destOrd="0" presId="urn:microsoft.com/office/officeart/2005/8/layout/hierarchy2"/>
    <dgm:cxn modelId="{322FE150-07FA-44BC-9E1B-1602F144D987}" type="presOf" srcId="{282E0AC0-66D2-4B15-AD75-87D0CF40FE93}" destId="{1D72E837-143F-4851-9702-FB2519F5D7D8}" srcOrd="1" destOrd="0" presId="urn:microsoft.com/office/officeart/2005/8/layout/hierarchy2"/>
    <dgm:cxn modelId="{FF516F52-3A28-4228-BB08-5BF94359450E}" type="presOf" srcId="{951297DD-372B-4DDA-B7D8-1FA3EFC1AA57}" destId="{C68A9487-DA5C-40C2-96DE-5A9014636C6C}" srcOrd="0" destOrd="0" presId="urn:microsoft.com/office/officeart/2005/8/layout/hierarchy2"/>
    <dgm:cxn modelId="{034FAF54-F9C0-45DC-9CAC-16B3EC6514D4}" srcId="{B0E17D2E-A50C-4ACC-8110-854649590CD5}" destId="{36DB2B4C-9790-4575-884A-65FE5678EA80}" srcOrd="0" destOrd="0" parTransId="{F04505AC-30A9-436E-A3A8-90D2644025FC}" sibTransId="{BD746385-EF3F-42B4-9C94-28AF3B2DC860}"/>
    <dgm:cxn modelId="{3CB94B76-D184-4284-B4ED-D6C85844BD52}" type="presOf" srcId="{F04505AC-30A9-436E-A3A8-90D2644025FC}" destId="{AD82806A-0C7C-46EB-90BF-8CCCF140A658}" srcOrd="1" destOrd="0" presId="urn:microsoft.com/office/officeart/2005/8/layout/hierarchy2"/>
    <dgm:cxn modelId="{911EC45A-092D-4FF3-92AF-D33C90A7AC6F}" srcId="{B0E17D2E-A50C-4ACC-8110-854649590CD5}" destId="{578FC5BE-F018-41AC-9BA4-8A2F694FFC9F}" srcOrd="1" destOrd="0" parTransId="{23D73156-6E62-4338-8F84-11B105466B37}" sibTransId="{97CC2067-431E-4480-94C3-598F3484F4E8}"/>
    <dgm:cxn modelId="{8B91D87A-A04B-414C-B696-7E2425AA5AFA}" srcId="{D9B74146-FA05-4BEB-908F-85338BEEBE91}" destId="{51D2C13D-A238-4296-A74C-A9819F5334D1}" srcOrd="0" destOrd="0" parTransId="{27BA0D23-FA84-456A-BB7A-9E7CFEB6EE67}" sibTransId="{AE675B67-6AF2-485B-B734-F93D0DAFCED3}"/>
    <dgm:cxn modelId="{FB93367D-DCC3-470D-846C-5DB61F36037B}" type="presOf" srcId="{23D73156-6E62-4338-8F84-11B105466B37}" destId="{925C608B-A430-42AA-AF55-102728F636A8}" srcOrd="1" destOrd="0" presId="urn:microsoft.com/office/officeart/2005/8/layout/hierarchy2"/>
    <dgm:cxn modelId="{C85DE38A-9709-4E61-BC40-BE2A729AA57A}" type="presOf" srcId="{44264761-7446-41C7-BCE9-5BFA6116C41A}" destId="{96DE89A8-72D6-4A9A-86B0-78B89D1B24B0}" srcOrd="0" destOrd="0" presId="urn:microsoft.com/office/officeart/2005/8/layout/hierarchy2"/>
    <dgm:cxn modelId="{A9AF068D-F699-448E-8CA6-9D1C48AF258F}" type="presOf" srcId="{C0220541-792F-4D6B-BC61-6AC20873C614}" destId="{D7D91140-FB55-447D-86CD-4BFF9616EDB2}" srcOrd="0" destOrd="0" presId="urn:microsoft.com/office/officeart/2005/8/layout/hierarchy2"/>
    <dgm:cxn modelId="{127A9FAD-8B73-4135-9382-9B7CF390AFE8}" srcId="{44264761-7446-41C7-BCE9-5BFA6116C41A}" destId="{5A6508F2-D6B7-4899-893C-CC2BBAB461C5}" srcOrd="0" destOrd="0" parTransId="{67BB15B2-6C0C-4C8D-9FF5-31699034C961}" sibTransId="{9CB71B9D-77EE-4529-9D9F-6F6D2388E9F5}"/>
    <dgm:cxn modelId="{6F8944B0-28EA-4924-A298-26F5BAB357B4}" type="presOf" srcId="{578FC5BE-F018-41AC-9BA4-8A2F694FFC9F}" destId="{4714BF02-E8CC-4F17-B370-197E5BA774DF}" srcOrd="0" destOrd="0" presId="urn:microsoft.com/office/officeart/2005/8/layout/hierarchy2"/>
    <dgm:cxn modelId="{C1E950B5-8BF7-4A00-A5A6-D2D31720A773}" type="presOf" srcId="{951297DD-372B-4DDA-B7D8-1FA3EFC1AA57}" destId="{E94ED118-3DA2-4E6B-8C7B-EFD0288E4274}" srcOrd="1" destOrd="0" presId="urn:microsoft.com/office/officeart/2005/8/layout/hierarchy2"/>
    <dgm:cxn modelId="{FDF6BEC1-30C8-4F04-8564-F7A00CD5DF1A}" type="presOf" srcId="{36DB2B4C-9790-4575-884A-65FE5678EA80}" destId="{2EA97E45-7076-4899-B0BE-21C6E61B17B7}" srcOrd="0" destOrd="0" presId="urn:microsoft.com/office/officeart/2005/8/layout/hierarchy2"/>
    <dgm:cxn modelId="{9B0623C9-50CC-44DA-AB57-5A89800F77A4}" type="presOf" srcId="{488964F2-5C9E-4527-AD38-C73C96DA5209}" destId="{D6C2968E-00E1-4D6D-9DF8-03D736BC7F6D}" srcOrd="1" destOrd="0" presId="urn:microsoft.com/office/officeart/2005/8/layout/hierarchy2"/>
    <dgm:cxn modelId="{5A11F4CB-730B-4DCC-9D1D-8C4CBD38F0F1}" srcId="{5A6508F2-D6B7-4899-893C-CC2BBAB461C5}" destId="{B0E17D2E-A50C-4ACC-8110-854649590CD5}" srcOrd="0" destOrd="0" parTransId="{19DDBC70-9CDA-48DF-A2B5-B1F04EF644B7}" sibTransId="{D16859AA-F441-4FDC-9878-A566EAF11155}"/>
    <dgm:cxn modelId="{B0A524D8-1FA2-41CA-9231-789C9440778A}" type="presOf" srcId="{19DDBC70-9CDA-48DF-A2B5-B1F04EF644B7}" destId="{18A2EE85-FE4D-4D48-9AB4-2734A92346C7}" srcOrd="1" destOrd="0" presId="urn:microsoft.com/office/officeart/2005/8/layout/hierarchy2"/>
    <dgm:cxn modelId="{DC3664DC-8052-4512-9A9C-A878CFFD0629}" type="presOf" srcId="{51D2C13D-A238-4296-A74C-A9819F5334D1}" destId="{9BE9B729-5F29-466C-926A-7B591E969AD9}" srcOrd="0" destOrd="0" presId="urn:microsoft.com/office/officeart/2005/8/layout/hierarchy2"/>
    <dgm:cxn modelId="{05B93BDD-1AB0-46DF-BE6C-77C9EC7DBCC6}" type="presOf" srcId="{35266FEF-4726-460A-89BD-17EB463C631C}" destId="{AF08457B-A760-4863-80E6-1811CEB45FCC}" srcOrd="1" destOrd="0" presId="urn:microsoft.com/office/officeart/2005/8/layout/hierarchy2"/>
    <dgm:cxn modelId="{F45A3CE6-1F3C-4A38-A3C9-DF708A3C95EB}" type="presOf" srcId="{5A6508F2-D6B7-4899-893C-CC2BBAB461C5}" destId="{36831C49-1BF4-43C2-897B-3E4A4099CD7B}" srcOrd="0" destOrd="0" presId="urn:microsoft.com/office/officeart/2005/8/layout/hierarchy2"/>
    <dgm:cxn modelId="{4E6483E6-1EC8-4624-B500-EDDD07C44784}" type="presOf" srcId="{F4006171-8A0B-4006-AA59-910C23B18B9E}" destId="{2CB9AB52-BE3E-44E2-A8AE-9411503E981A}" srcOrd="0" destOrd="0" presId="urn:microsoft.com/office/officeart/2005/8/layout/hierarchy2"/>
    <dgm:cxn modelId="{52B17004-441E-49FB-B095-FEBBE08AB3A5}" type="presParOf" srcId="{0F02D13F-14CA-49CA-9FC0-4C2E96DF2D20}" destId="{7E21E9B8-8C0B-44AE-994C-BC0F1DED5A82}" srcOrd="0" destOrd="0" presId="urn:microsoft.com/office/officeart/2005/8/layout/hierarchy2"/>
    <dgm:cxn modelId="{1549F7B9-A690-463A-966B-354B4C1C4C35}" type="presParOf" srcId="{7E21E9B8-8C0B-44AE-994C-BC0F1DED5A82}" destId="{9BE9B729-5F29-466C-926A-7B591E969AD9}" srcOrd="0" destOrd="0" presId="urn:microsoft.com/office/officeart/2005/8/layout/hierarchy2"/>
    <dgm:cxn modelId="{8272A21C-5738-4976-AE31-B356AFD9872C}" type="presParOf" srcId="{7E21E9B8-8C0B-44AE-994C-BC0F1DED5A82}" destId="{718DFFCF-59F9-48C6-82BB-A64041C8EBD5}" srcOrd="1" destOrd="0" presId="urn:microsoft.com/office/officeart/2005/8/layout/hierarchy2"/>
    <dgm:cxn modelId="{221CC454-674E-45D1-88B9-4C7AC93038B3}" type="presParOf" srcId="{718DFFCF-59F9-48C6-82BB-A64041C8EBD5}" destId="{D6E00F9F-9FFA-40EA-B7C7-E967C4F03CF9}" srcOrd="0" destOrd="0" presId="urn:microsoft.com/office/officeart/2005/8/layout/hierarchy2"/>
    <dgm:cxn modelId="{21BB2ADE-8E59-40F6-99BB-5A663D5F7022}" type="presParOf" srcId="{D6E00F9F-9FFA-40EA-B7C7-E967C4F03CF9}" destId="{1D72E837-143F-4851-9702-FB2519F5D7D8}" srcOrd="0" destOrd="0" presId="urn:microsoft.com/office/officeart/2005/8/layout/hierarchy2"/>
    <dgm:cxn modelId="{3594A6AC-9795-459F-A93A-57FF282224EE}" type="presParOf" srcId="{718DFFCF-59F9-48C6-82BB-A64041C8EBD5}" destId="{DE902CA9-C4CA-482A-8915-7F2D29EFDA4F}" srcOrd="1" destOrd="0" presId="urn:microsoft.com/office/officeart/2005/8/layout/hierarchy2"/>
    <dgm:cxn modelId="{6A0AE933-4F79-4EB5-A86E-1D50899AA234}" type="presParOf" srcId="{DE902CA9-C4CA-482A-8915-7F2D29EFDA4F}" destId="{96DE89A8-72D6-4A9A-86B0-78B89D1B24B0}" srcOrd="0" destOrd="0" presId="urn:microsoft.com/office/officeart/2005/8/layout/hierarchy2"/>
    <dgm:cxn modelId="{B50A6F36-0F28-4E86-989A-52FC2902335F}" type="presParOf" srcId="{DE902CA9-C4CA-482A-8915-7F2D29EFDA4F}" destId="{4DD7D641-E25E-48CC-A724-F69DE9D20531}" srcOrd="1" destOrd="0" presId="urn:microsoft.com/office/officeart/2005/8/layout/hierarchy2"/>
    <dgm:cxn modelId="{84AF2DA5-B9BE-4A98-94B0-B9843360250C}" type="presParOf" srcId="{4DD7D641-E25E-48CC-A724-F69DE9D20531}" destId="{E544EDC0-2E5E-4880-9B8F-127993E3F397}" srcOrd="0" destOrd="0" presId="urn:microsoft.com/office/officeart/2005/8/layout/hierarchy2"/>
    <dgm:cxn modelId="{05FD5219-B570-49C8-A37F-3C819DE93F08}" type="presParOf" srcId="{E544EDC0-2E5E-4880-9B8F-127993E3F397}" destId="{2583E8F6-73ED-4CE3-AAEF-24D31BF8EB1E}" srcOrd="0" destOrd="0" presId="urn:microsoft.com/office/officeart/2005/8/layout/hierarchy2"/>
    <dgm:cxn modelId="{2B7CA2DC-F622-413B-9218-36A61B7C891F}" type="presParOf" srcId="{4DD7D641-E25E-48CC-A724-F69DE9D20531}" destId="{51E0CCE1-17A2-4026-91E7-E76B1D15F60E}" srcOrd="1" destOrd="0" presId="urn:microsoft.com/office/officeart/2005/8/layout/hierarchy2"/>
    <dgm:cxn modelId="{8B7DD199-DE61-4C69-A772-B297A8433B67}" type="presParOf" srcId="{51E0CCE1-17A2-4026-91E7-E76B1D15F60E}" destId="{36831C49-1BF4-43C2-897B-3E4A4099CD7B}" srcOrd="0" destOrd="0" presId="urn:microsoft.com/office/officeart/2005/8/layout/hierarchy2"/>
    <dgm:cxn modelId="{754D4858-A1C1-4733-AA9B-3278347A09E6}" type="presParOf" srcId="{51E0CCE1-17A2-4026-91E7-E76B1D15F60E}" destId="{5A06D801-DD8A-41DE-BE27-A8B86389FFFF}" srcOrd="1" destOrd="0" presId="urn:microsoft.com/office/officeart/2005/8/layout/hierarchy2"/>
    <dgm:cxn modelId="{9A15B4BD-A0A6-4FC8-9913-B7218C1DEEC6}" type="presParOf" srcId="{5A06D801-DD8A-41DE-BE27-A8B86389FFFF}" destId="{EE2136A5-E822-4EFB-89E8-C4F0A4DDEABF}" srcOrd="0" destOrd="0" presId="urn:microsoft.com/office/officeart/2005/8/layout/hierarchy2"/>
    <dgm:cxn modelId="{C1386FF9-FECB-4C0A-8FCC-B1BC14882FB2}" type="presParOf" srcId="{EE2136A5-E822-4EFB-89E8-C4F0A4DDEABF}" destId="{18A2EE85-FE4D-4D48-9AB4-2734A92346C7}" srcOrd="0" destOrd="0" presId="urn:microsoft.com/office/officeart/2005/8/layout/hierarchy2"/>
    <dgm:cxn modelId="{BE198899-5F41-4412-8FA5-03C65D0A6930}" type="presParOf" srcId="{5A06D801-DD8A-41DE-BE27-A8B86389FFFF}" destId="{6AB3E49E-CC87-4E42-A6A8-D5F7F23068AA}" srcOrd="1" destOrd="0" presId="urn:microsoft.com/office/officeart/2005/8/layout/hierarchy2"/>
    <dgm:cxn modelId="{161FEEBC-DF04-4576-B4B7-A371F9755F8B}" type="presParOf" srcId="{6AB3E49E-CC87-4E42-A6A8-D5F7F23068AA}" destId="{C98CC7DC-E5DC-4BA8-8170-E04EDDDCC216}" srcOrd="0" destOrd="0" presId="urn:microsoft.com/office/officeart/2005/8/layout/hierarchy2"/>
    <dgm:cxn modelId="{87F6CE8E-EF31-4409-B034-B493CF8F4AF9}" type="presParOf" srcId="{6AB3E49E-CC87-4E42-A6A8-D5F7F23068AA}" destId="{C7712232-4F4F-404D-A730-1BFE6BBB56E5}" srcOrd="1" destOrd="0" presId="urn:microsoft.com/office/officeart/2005/8/layout/hierarchy2"/>
    <dgm:cxn modelId="{B7FA13E5-022F-4489-BAB5-70E1CD0222FC}" type="presParOf" srcId="{C7712232-4F4F-404D-A730-1BFE6BBB56E5}" destId="{318AB822-3237-47D1-AD54-02D6EF7517EB}" srcOrd="0" destOrd="0" presId="urn:microsoft.com/office/officeart/2005/8/layout/hierarchy2"/>
    <dgm:cxn modelId="{6E381572-FDDB-4EFE-981A-DF3D537C286E}" type="presParOf" srcId="{318AB822-3237-47D1-AD54-02D6EF7517EB}" destId="{AD82806A-0C7C-46EB-90BF-8CCCF140A658}" srcOrd="0" destOrd="0" presId="urn:microsoft.com/office/officeart/2005/8/layout/hierarchy2"/>
    <dgm:cxn modelId="{31F1EB75-4D66-49EB-BDDD-F2BD4B3CAB42}" type="presParOf" srcId="{C7712232-4F4F-404D-A730-1BFE6BBB56E5}" destId="{A81104FD-2223-4045-B4BC-EE70B7D50F9F}" srcOrd="1" destOrd="0" presId="urn:microsoft.com/office/officeart/2005/8/layout/hierarchy2"/>
    <dgm:cxn modelId="{9C32052A-2EFA-47D7-946F-88E763097A13}" type="presParOf" srcId="{A81104FD-2223-4045-B4BC-EE70B7D50F9F}" destId="{2EA97E45-7076-4899-B0BE-21C6E61B17B7}" srcOrd="0" destOrd="0" presId="urn:microsoft.com/office/officeart/2005/8/layout/hierarchy2"/>
    <dgm:cxn modelId="{F0109509-B256-4E7F-9E07-29475643C8BD}" type="presParOf" srcId="{A81104FD-2223-4045-B4BC-EE70B7D50F9F}" destId="{1E0B1F8F-3F52-4BE2-9890-BADC20504E3E}" srcOrd="1" destOrd="0" presId="urn:microsoft.com/office/officeart/2005/8/layout/hierarchy2"/>
    <dgm:cxn modelId="{AED6CDBC-2994-4A0D-BB06-7B15334A06A6}" type="presParOf" srcId="{C7712232-4F4F-404D-A730-1BFE6BBB56E5}" destId="{96BE4D40-9880-4C04-A0FC-4A5D380AD0A3}" srcOrd="2" destOrd="0" presId="urn:microsoft.com/office/officeart/2005/8/layout/hierarchy2"/>
    <dgm:cxn modelId="{3A6DA327-9EAA-4657-A4E3-78CEAC144501}" type="presParOf" srcId="{96BE4D40-9880-4C04-A0FC-4A5D380AD0A3}" destId="{925C608B-A430-42AA-AF55-102728F636A8}" srcOrd="0" destOrd="0" presId="urn:microsoft.com/office/officeart/2005/8/layout/hierarchy2"/>
    <dgm:cxn modelId="{18F80863-E257-49C8-92DE-F7347084DEC2}" type="presParOf" srcId="{C7712232-4F4F-404D-A730-1BFE6BBB56E5}" destId="{11088AFE-CD70-4882-877D-DD6C84EE6BAD}" srcOrd="3" destOrd="0" presId="urn:microsoft.com/office/officeart/2005/8/layout/hierarchy2"/>
    <dgm:cxn modelId="{3E74CC1E-FDED-4D86-839C-635A2B0A5C92}" type="presParOf" srcId="{11088AFE-CD70-4882-877D-DD6C84EE6BAD}" destId="{4714BF02-E8CC-4F17-B370-197E5BA774DF}" srcOrd="0" destOrd="0" presId="urn:microsoft.com/office/officeart/2005/8/layout/hierarchy2"/>
    <dgm:cxn modelId="{F75CE559-A124-413E-9F71-176BB5DA0B8A}" type="presParOf" srcId="{11088AFE-CD70-4882-877D-DD6C84EE6BAD}" destId="{DD54F1FC-4E4A-41B4-ADCC-E6D7D4091A90}" srcOrd="1" destOrd="0" presId="urn:microsoft.com/office/officeart/2005/8/layout/hierarchy2"/>
    <dgm:cxn modelId="{7BF5C1E7-8460-4434-BEBB-A6E06425E91D}" type="presParOf" srcId="{5A06D801-DD8A-41DE-BE27-A8B86389FFFF}" destId="{C68A9487-DA5C-40C2-96DE-5A9014636C6C}" srcOrd="2" destOrd="0" presId="urn:microsoft.com/office/officeart/2005/8/layout/hierarchy2"/>
    <dgm:cxn modelId="{0DDC893D-A8EE-42F4-A8B0-0933D7E75D8D}" type="presParOf" srcId="{C68A9487-DA5C-40C2-96DE-5A9014636C6C}" destId="{E94ED118-3DA2-4E6B-8C7B-EFD0288E4274}" srcOrd="0" destOrd="0" presId="urn:microsoft.com/office/officeart/2005/8/layout/hierarchy2"/>
    <dgm:cxn modelId="{75A9CBDA-054E-4C7B-9253-7D8DC1F1932F}" type="presParOf" srcId="{5A06D801-DD8A-41DE-BE27-A8B86389FFFF}" destId="{83B502EB-5F48-478E-9BEC-E848FBEFAA1A}" srcOrd="3" destOrd="0" presId="urn:microsoft.com/office/officeart/2005/8/layout/hierarchy2"/>
    <dgm:cxn modelId="{8241F808-89BB-4F13-95E5-C9583D21CD87}" type="presParOf" srcId="{83B502EB-5F48-478E-9BEC-E848FBEFAA1A}" destId="{BD4034F7-2ECE-4992-A318-100CB451AB31}" srcOrd="0" destOrd="0" presId="urn:microsoft.com/office/officeart/2005/8/layout/hierarchy2"/>
    <dgm:cxn modelId="{FDC98DA6-F6EA-41DE-9E98-F4F41DE78402}" type="presParOf" srcId="{83B502EB-5F48-478E-9BEC-E848FBEFAA1A}" destId="{F908EF95-BE27-4EAC-A963-74B824B62E47}" srcOrd="1" destOrd="0" presId="urn:microsoft.com/office/officeart/2005/8/layout/hierarchy2"/>
    <dgm:cxn modelId="{3CD26343-6C3B-4DEB-94F8-8FD682AAB485}" type="presParOf" srcId="{4DD7D641-E25E-48CC-A724-F69DE9D20531}" destId="{DC6B93B0-BC63-4D9B-B95C-E1EB8CEB3D52}" srcOrd="2" destOrd="0" presId="urn:microsoft.com/office/officeart/2005/8/layout/hierarchy2"/>
    <dgm:cxn modelId="{82E962D4-7CF1-44A8-8138-6FB87330B649}" type="presParOf" srcId="{DC6B93B0-BC63-4D9B-B95C-E1EB8CEB3D52}" destId="{D6C2968E-00E1-4D6D-9DF8-03D736BC7F6D}" srcOrd="0" destOrd="0" presId="urn:microsoft.com/office/officeart/2005/8/layout/hierarchy2"/>
    <dgm:cxn modelId="{B052F477-B3F4-480A-BB01-79395FAC970B}" type="presParOf" srcId="{4DD7D641-E25E-48CC-A724-F69DE9D20531}" destId="{ECFC0BAF-A42C-4104-9050-7F8A443021B9}" srcOrd="3" destOrd="0" presId="urn:microsoft.com/office/officeart/2005/8/layout/hierarchy2"/>
    <dgm:cxn modelId="{724BA6A1-3295-45BB-BB91-E6D666DB6ECE}" type="presParOf" srcId="{ECFC0BAF-A42C-4104-9050-7F8A443021B9}" destId="{2CB9AB52-BE3E-44E2-A8AE-9411503E981A}" srcOrd="0" destOrd="0" presId="urn:microsoft.com/office/officeart/2005/8/layout/hierarchy2"/>
    <dgm:cxn modelId="{9B899931-5453-4046-B3E5-349A87BD5191}" type="presParOf" srcId="{ECFC0BAF-A42C-4104-9050-7F8A443021B9}" destId="{D24254BC-51F0-4CAD-9E9D-59EA74F76077}" srcOrd="1" destOrd="0" presId="urn:microsoft.com/office/officeart/2005/8/layout/hierarchy2"/>
    <dgm:cxn modelId="{74221DF7-A6C3-49A7-9F5F-65D9EF208924}" type="presParOf" srcId="{718DFFCF-59F9-48C6-82BB-A64041C8EBD5}" destId="{B3B97EAB-92EE-4789-97CB-49C9B9CC0E99}" srcOrd="2" destOrd="0" presId="urn:microsoft.com/office/officeart/2005/8/layout/hierarchy2"/>
    <dgm:cxn modelId="{1CEAD8A0-599F-4168-92C3-517686024AF7}" type="presParOf" srcId="{B3B97EAB-92EE-4789-97CB-49C9B9CC0E99}" destId="{AF08457B-A760-4863-80E6-1811CEB45FCC}" srcOrd="0" destOrd="0" presId="urn:microsoft.com/office/officeart/2005/8/layout/hierarchy2"/>
    <dgm:cxn modelId="{50887BD2-5626-45AC-8F53-F54B6A12E2F8}" type="presParOf" srcId="{718DFFCF-59F9-48C6-82BB-A64041C8EBD5}" destId="{61B01499-068B-4EF9-B438-DFA7378A55C6}" srcOrd="3" destOrd="0" presId="urn:microsoft.com/office/officeart/2005/8/layout/hierarchy2"/>
    <dgm:cxn modelId="{28B93FF7-35B6-4538-8AD7-FC369AC8745E}" type="presParOf" srcId="{61B01499-068B-4EF9-B438-DFA7378A55C6}" destId="{D7D91140-FB55-447D-86CD-4BFF9616EDB2}" srcOrd="0" destOrd="0" presId="urn:microsoft.com/office/officeart/2005/8/layout/hierarchy2"/>
    <dgm:cxn modelId="{52E28FD2-8BDC-4E77-8174-CA6C627B1DA3}" type="presParOf" srcId="{61B01499-068B-4EF9-B438-DFA7378A55C6}" destId="{EDD9939A-ADBD-4628-B6EC-870F0EDE232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4D67D9-475E-48D3-BF50-231C4E3A42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E800791-5CC3-4CED-BAB5-4884EF932702}">
      <dgm:prSet phldr="0"/>
      <dgm:spPr/>
      <dgm:t>
        <a:bodyPr/>
        <a:lstStyle/>
        <a:p>
          <a:pPr rtl="0"/>
          <a:r>
            <a:rPr lang="en-US" b="1"/>
            <a:t>IoT connectivity market </a:t>
          </a:r>
          <a:r>
            <a:rPr lang="en-US" b="1">
              <a:latin typeface="Calibri"/>
            </a:rPr>
            <a:t>size is expected</a:t>
          </a:r>
          <a:r>
            <a:rPr lang="en-US" b="1"/>
            <a:t> </a:t>
          </a:r>
          <a:r>
            <a:rPr lang="en-US" b="1">
              <a:latin typeface="Calibri"/>
            </a:rPr>
            <a:t>to grow at</a:t>
          </a:r>
          <a:r>
            <a:rPr lang="en-US" b="1"/>
            <a:t> </a:t>
          </a:r>
          <a:r>
            <a:rPr lang="en-US" b="1">
              <a:latin typeface="Calibri"/>
            </a:rPr>
            <a:t>a CAGR</a:t>
          </a:r>
          <a:r>
            <a:rPr lang="en-US" b="1"/>
            <a:t> of 20.3% during 2023-2028</a:t>
          </a:r>
        </a:p>
      </dgm:t>
    </dgm:pt>
    <dgm:pt modelId="{8F9093A0-75C7-4D31-9AF8-D1F626EE06A8}" type="parTrans" cxnId="{4DD9F6E0-CF01-486A-9945-16C5155636C2}">
      <dgm:prSet/>
      <dgm:spPr/>
    </dgm:pt>
    <dgm:pt modelId="{46F49AB0-7ABC-4F03-827A-C4D12710F6BA}" type="sibTrans" cxnId="{4DD9F6E0-CF01-486A-9945-16C5155636C2}">
      <dgm:prSet/>
      <dgm:spPr/>
    </dgm:pt>
    <dgm:pt modelId="{BC06CFA7-70D5-4D0A-9276-3F68C5DD5E73}">
      <dgm:prSet phldr="0"/>
      <dgm:spPr/>
      <dgm:t>
        <a:bodyPr/>
        <a:lstStyle/>
        <a:p>
          <a:pPr algn="l" rtl="0"/>
          <a:r>
            <a:rPr lang="en-US"/>
            <a:t>India has over 100 smart city initiatives planned, which focuses on seamless communication and higher </a:t>
          </a:r>
          <a:r>
            <a:rPr lang="en-US">
              <a:latin typeface="Calibri"/>
            </a:rPr>
            <a:t>efficiency</a:t>
          </a:r>
          <a:endParaRPr lang="en-US"/>
        </a:p>
      </dgm:t>
    </dgm:pt>
    <dgm:pt modelId="{34D9B14D-1AAB-46BE-83C4-C57CD604712B}" type="parTrans" cxnId="{415DE3C2-5621-4751-A3C9-7DE4261576EE}">
      <dgm:prSet/>
      <dgm:spPr/>
    </dgm:pt>
    <dgm:pt modelId="{9029C927-9D15-4AB5-94B0-5346FE5E3B2C}" type="sibTrans" cxnId="{415DE3C2-5621-4751-A3C9-7DE4261576EE}">
      <dgm:prSet/>
      <dgm:spPr/>
    </dgm:pt>
    <dgm:pt modelId="{51279A5A-0A37-4CAD-89F0-F69C0478D3A2}">
      <dgm:prSet phldr="0"/>
      <dgm:spPr/>
      <dgm:t>
        <a:bodyPr/>
        <a:lstStyle/>
        <a:p>
          <a:pPr algn="l" rtl="0"/>
          <a:r>
            <a:rPr lang="en-US"/>
            <a:t>With 5G connectivity, IoT solutions will be crucial for home automation, security, and several other industrial issues</a:t>
          </a:r>
        </a:p>
      </dgm:t>
    </dgm:pt>
    <dgm:pt modelId="{514DC8D5-E80C-4EB1-8D94-A84E258FE935}" type="parTrans" cxnId="{8540E53A-10B3-488F-B5E1-A78020AD74BA}">
      <dgm:prSet/>
      <dgm:spPr/>
    </dgm:pt>
    <dgm:pt modelId="{F07A9D77-070A-43CB-83BE-403425AE96C8}" type="sibTrans" cxnId="{8540E53A-10B3-488F-B5E1-A78020AD74BA}">
      <dgm:prSet/>
      <dgm:spPr/>
    </dgm:pt>
    <dgm:pt modelId="{5426234C-E32C-4A4A-A453-D44D248D2EF6}">
      <dgm:prSet phldr="0"/>
      <dgm:spPr/>
      <dgm:t>
        <a:bodyPr/>
        <a:lstStyle/>
        <a:p>
          <a:pPr algn="l" rtl="0"/>
          <a:r>
            <a:rPr lang="en-US"/>
            <a:t>Global cellular IoT module shipments grew 20% (year-over-year) in Q2 2022</a:t>
          </a:r>
        </a:p>
      </dgm:t>
    </dgm:pt>
    <dgm:pt modelId="{DEB847FA-8E21-436A-801E-ECDFBFE9C7F4}" type="parTrans" cxnId="{3077D9D2-F93E-42CC-8F0F-17DC55C3AA10}">
      <dgm:prSet/>
      <dgm:spPr/>
    </dgm:pt>
    <dgm:pt modelId="{22E1028B-5B34-4EDD-BD9B-4E4B7A40A3A3}" type="sibTrans" cxnId="{3077D9D2-F93E-42CC-8F0F-17DC55C3AA10}">
      <dgm:prSet/>
      <dgm:spPr/>
    </dgm:pt>
    <dgm:pt modelId="{FB27A65D-2033-4CA8-AFF9-803161ECDF2C}" type="pres">
      <dgm:prSet presAssocID="{124D67D9-475E-48D3-BF50-231C4E3A42EE}" presName="Name0" presStyleCnt="0">
        <dgm:presLayoutVars>
          <dgm:chPref val="3"/>
          <dgm:dir/>
          <dgm:animLvl val="lvl"/>
          <dgm:resizeHandles/>
        </dgm:presLayoutVars>
      </dgm:prSet>
      <dgm:spPr/>
    </dgm:pt>
    <dgm:pt modelId="{31ABF221-67E8-479C-8459-97EC39514266}" type="pres">
      <dgm:prSet presAssocID="{0E800791-5CC3-4CED-BAB5-4884EF932702}" presName="horFlow" presStyleCnt="0"/>
      <dgm:spPr/>
    </dgm:pt>
    <dgm:pt modelId="{F572294D-D660-4F31-8DC9-E9B790532D85}" type="pres">
      <dgm:prSet presAssocID="{0E800791-5CC3-4CED-BAB5-4884EF932702}" presName="bigChev" presStyleLbl="node1" presStyleIdx="0" presStyleCnt="1"/>
      <dgm:spPr/>
    </dgm:pt>
    <dgm:pt modelId="{88B3B48C-5219-482A-968A-848825B431F8}" type="pres">
      <dgm:prSet presAssocID="{34D9B14D-1AAB-46BE-83C4-C57CD604712B}" presName="parTrans" presStyleCnt="0"/>
      <dgm:spPr/>
    </dgm:pt>
    <dgm:pt modelId="{7553470D-213F-4204-81E2-29327C45559D}" type="pres">
      <dgm:prSet presAssocID="{BC06CFA7-70D5-4D0A-9276-3F68C5DD5E73}" presName="node" presStyleLbl="alignAccFollowNode1" presStyleIdx="0" presStyleCnt="3">
        <dgm:presLayoutVars>
          <dgm:bulletEnabled val="1"/>
        </dgm:presLayoutVars>
      </dgm:prSet>
      <dgm:spPr/>
    </dgm:pt>
    <dgm:pt modelId="{9F06564C-BB72-45D9-AE01-C24190430FC4}" type="pres">
      <dgm:prSet presAssocID="{9029C927-9D15-4AB5-94B0-5346FE5E3B2C}" presName="sibTrans" presStyleCnt="0"/>
      <dgm:spPr/>
    </dgm:pt>
    <dgm:pt modelId="{161252E9-97AF-43F3-9C1D-AD5A18F183E9}" type="pres">
      <dgm:prSet presAssocID="{51279A5A-0A37-4CAD-89F0-F69C0478D3A2}" presName="node" presStyleLbl="alignAccFollowNode1" presStyleIdx="1" presStyleCnt="3">
        <dgm:presLayoutVars>
          <dgm:bulletEnabled val="1"/>
        </dgm:presLayoutVars>
      </dgm:prSet>
      <dgm:spPr/>
    </dgm:pt>
    <dgm:pt modelId="{EFB6DB60-AA0E-4648-904A-65E31886776A}" type="pres">
      <dgm:prSet presAssocID="{F07A9D77-070A-43CB-83BE-403425AE96C8}" presName="sibTrans" presStyleCnt="0"/>
      <dgm:spPr/>
    </dgm:pt>
    <dgm:pt modelId="{9DF1E932-EFB2-42BF-BD71-02A39566AC09}" type="pres">
      <dgm:prSet presAssocID="{5426234C-E32C-4A4A-A453-D44D248D2EF6}" presName="node" presStyleLbl="alignAccFollowNode1" presStyleIdx="2" presStyleCnt="3">
        <dgm:presLayoutVars>
          <dgm:bulletEnabled val="1"/>
        </dgm:presLayoutVars>
      </dgm:prSet>
      <dgm:spPr/>
    </dgm:pt>
  </dgm:ptLst>
  <dgm:cxnLst>
    <dgm:cxn modelId="{BA4EA507-B74B-4384-91CF-16AD301E6EAD}" type="presOf" srcId="{51279A5A-0A37-4CAD-89F0-F69C0478D3A2}" destId="{161252E9-97AF-43F3-9C1D-AD5A18F183E9}" srcOrd="0" destOrd="0" presId="urn:microsoft.com/office/officeart/2005/8/layout/lProcess3"/>
    <dgm:cxn modelId="{02EDE611-2D86-4005-99D9-0E3F09C00EB4}" type="presOf" srcId="{0E800791-5CC3-4CED-BAB5-4884EF932702}" destId="{F572294D-D660-4F31-8DC9-E9B790532D85}" srcOrd="0" destOrd="0" presId="urn:microsoft.com/office/officeart/2005/8/layout/lProcess3"/>
    <dgm:cxn modelId="{3701A01A-BA4F-4117-9767-928BB7FE518F}" type="presOf" srcId="{BC06CFA7-70D5-4D0A-9276-3F68C5DD5E73}" destId="{7553470D-213F-4204-81E2-29327C45559D}" srcOrd="0" destOrd="0" presId="urn:microsoft.com/office/officeart/2005/8/layout/lProcess3"/>
    <dgm:cxn modelId="{8540E53A-10B3-488F-B5E1-A78020AD74BA}" srcId="{0E800791-5CC3-4CED-BAB5-4884EF932702}" destId="{51279A5A-0A37-4CAD-89F0-F69C0478D3A2}" srcOrd="1" destOrd="0" parTransId="{514DC8D5-E80C-4EB1-8D94-A84E258FE935}" sibTransId="{F07A9D77-070A-43CB-83BE-403425AE96C8}"/>
    <dgm:cxn modelId="{0F28ACA1-50CC-49DF-96F4-D8B532B744FA}" type="presOf" srcId="{5426234C-E32C-4A4A-A453-D44D248D2EF6}" destId="{9DF1E932-EFB2-42BF-BD71-02A39566AC09}" srcOrd="0" destOrd="0" presId="urn:microsoft.com/office/officeart/2005/8/layout/lProcess3"/>
    <dgm:cxn modelId="{415DE3C2-5621-4751-A3C9-7DE4261576EE}" srcId="{0E800791-5CC3-4CED-BAB5-4884EF932702}" destId="{BC06CFA7-70D5-4D0A-9276-3F68C5DD5E73}" srcOrd="0" destOrd="0" parTransId="{34D9B14D-1AAB-46BE-83C4-C57CD604712B}" sibTransId="{9029C927-9D15-4AB5-94B0-5346FE5E3B2C}"/>
    <dgm:cxn modelId="{3077D9D2-F93E-42CC-8F0F-17DC55C3AA10}" srcId="{0E800791-5CC3-4CED-BAB5-4884EF932702}" destId="{5426234C-E32C-4A4A-A453-D44D248D2EF6}" srcOrd="2" destOrd="0" parTransId="{DEB847FA-8E21-436A-801E-ECDFBFE9C7F4}" sibTransId="{22E1028B-5B34-4EDD-BD9B-4E4B7A40A3A3}"/>
    <dgm:cxn modelId="{7ABFA6DB-73BB-4728-82AD-D7CA605B1FF6}" type="presOf" srcId="{124D67D9-475E-48D3-BF50-231C4E3A42EE}" destId="{FB27A65D-2033-4CA8-AFF9-803161ECDF2C}" srcOrd="0" destOrd="0" presId="urn:microsoft.com/office/officeart/2005/8/layout/lProcess3"/>
    <dgm:cxn modelId="{4DD9F6E0-CF01-486A-9945-16C5155636C2}" srcId="{124D67D9-475E-48D3-BF50-231C4E3A42EE}" destId="{0E800791-5CC3-4CED-BAB5-4884EF932702}" srcOrd="0" destOrd="0" parTransId="{8F9093A0-75C7-4D31-9AF8-D1F626EE06A8}" sibTransId="{46F49AB0-7ABC-4F03-827A-C4D12710F6BA}"/>
    <dgm:cxn modelId="{7F2F70E8-D6D9-45E8-8C95-775AD93C38B9}" type="presParOf" srcId="{FB27A65D-2033-4CA8-AFF9-803161ECDF2C}" destId="{31ABF221-67E8-479C-8459-97EC39514266}" srcOrd="0" destOrd="0" presId="urn:microsoft.com/office/officeart/2005/8/layout/lProcess3"/>
    <dgm:cxn modelId="{D7E3DB3B-9E01-41BF-912C-4A4D7A15782F}" type="presParOf" srcId="{31ABF221-67E8-479C-8459-97EC39514266}" destId="{F572294D-D660-4F31-8DC9-E9B790532D85}" srcOrd="0" destOrd="0" presId="urn:microsoft.com/office/officeart/2005/8/layout/lProcess3"/>
    <dgm:cxn modelId="{053FFB2C-60EE-42AD-BE1D-CCF514DAA819}" type="presParOf" srcId="{31ABF221-67E8-479C-8459-97EC39514266}" destId="{88B3B48C-5219-482A-968A-848825B431F8}" srcOrd="1" destOrd="0" presId="urn:microsoft.com/office/officeart/2005/8/layout/lProcess3"/>
    <dgm:cxn modelId="{9286B4BC-4BD4-4BFE-B982-4F9A758FA02E}" type="presParOf" srcId="{31ABF221-67E8-479C-8459-97EC39514266}" destId="{7553470D-213F-4204-81E2-29327C45559D}" srcOrd="2" destOrd="0" presId="urn:microsoft.com/office/officeart/2005/8/layout/lProcess3"/>
    <dgm:cxn modelId="{CDB64DC0-3413-4788-AF5E-CE1F7068E9BD}" type="presParOf" srcId="{31ABF221-67E8-479C-8459-97EC39514266}" destId="{9F06564C-BB72-45D9-AE01-C24190430FC4}" srcOrd="3" destOrd="0" presId="urn:microsoft.com/office/officeart/2005/8/layout/lProcess3"/>
    <dgm:cxn modelId="{AB232285-8513-471E-A5D8-370D825F81A1}" type="presParOf" srcId="{31ABF221-67E8-479C-8459-97EC39514266}" destId="{161252E9-97AF-43F3-9C1D-AD5A18F183E9}" srcOrd="4" destOrd="0" presId="urn:microsoft.com/office/officeart/2005/8/layout/lProcess3"/>
    <dgm:cxn modelId="{5DD366C3-DF84-45A5-A0E9-FB8ADA4CC76E}" type="presParOf" srcId="{31ABF221-67E8-479C-8459-97EC39514266}" destId="{EFB6DB60-AA0E-4648-904A-65E31886776A}" srcOrd="5" destOrd="0" presId="urn:microsoft.com/office/officeart/2005/8/layout/lProcess3"/>
    <dgm:cxn modelId="{D0E64518-4AEE-4515-A0AF-D71F4A2048D9}" type="presParOf" srcId="{31ABF221-67E8-479C-8459-97EC39514266}" destId="{9DF1E932-EFB2-42BF-BD71-02A39566AC09}" srcOrd="6" destOrd="0" presId="urn:microsoft.com/office/officeart/2005/8/layout/lProcess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4D67D9-475E-48D3-BF50-231C4E3A42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E800791-5CC3-4CED-BAB5-4884EF932702}">
      <dgm:prSet phldr="0"/>
      <dgm:spPr/>
      <dgm:t>
        <a:bodyPr/>
        <a:lstStyle/>
        <a:p>
          <a:pPr rtl="0"/>
          <a:r>
            <a:rPr lang="en-US" b="1">
              <a:latin typeface="Calibri"/>
            </a:rPr>
            <a:t>Consumer Electronics sales</a:t>
          </a:r>
          <a:r>
            <a:rPr lang="en-US" b="1"/>
            <a:t> will grow at a CAGR of </a:t>
          </a:r>
          <a:r>
            <a:rPr lang="en-US" b="1">
              <a:latin typeface="Calibri"/>
            </a:rPr>
            <a:t>6.5%</a:t>
          </a:r>
          <a:r>
            <a:rPr lang="en-US" b="1"/>
            <a:t> between 2022 and 2030</a:t>
          </a:r>
          <a:endParaRPr lang="en-US" b="1">
            <a:latin typeface="Calibri"/>
          </a:endParaRPr>
        </a:p>
      </dgm:t>
    </dgm:pt>
    <dgm:pt modelId="{8F9093A0-75C7-4D31-9AF8-D1F626EE06A8}" type="parTrans" cxnId="{4DD9F6E0-CF01-486A-9945-16C5155636C2}">
      <dgm:prSet/>
      <dgm:spPr/>
    </dgm:pt>
    <dgm:pt modelId="{46F49AB0-7ABC-4F03-827A-C4D12710F6BA}" type="sibTrans" cxnId="{4DD9F6E0-CF01-486A-9945-16C5155636C2}">
      <dgm:prSet/>
      <dgm:spPr/>
    </dgm:pt>
    <dgm:pt modelId="{BC06CFA7-70D5-4D0A-9276-3F68C5DD5E73}">
      <dgm:prSet phldr="0"/>
      <dgm:spPr/>
      <dgm:t>
        <a:bodyPr/>
        <a:lstStyle/>
        <a:p>
          <a:pPr rtl="0"/>
          <a:r>
            <a:rPr lang="en-US"/>
            <a:t>Rising disposable income, rapid urbanization, and the introduction of novel products in the market are expected to further contribute to the market growth</a:t>
          </a:r>
        </a:p>
      </dgm:t>
    </dgm:pt>
    <dgm:pt modelId="{34D9B14D-1AAB-46BE-83C4-C57CD604712B}" type="parTrans" cxnId="{415DE3C2-5621-4751-A3C9-7DE4261576EE}">
      <dgm:prSet/>
      <dgm:spPr/>
    </dgm:pt>
    <dgm:pt modelId="{9029C927-9D15-4AB5-94B0-5346FE5E3B2C}" type="sibTrans" cxnId="{415DE3C2-5621-4751-A3C9-7DE4261576EE}">
      <dgm:prSet/>
      <dgm:spPr/>
    </dgm:pt>
    <dgm:pt modelId="{5F56E770-E769-47AF-9468-314904474BF8}">
      <dgm:prSet phldr="0"/>
      <dgm:spPr/>
      <dgm:t>
        <a:bodyPr/>
        <a:lstStyle/>
        <a:p>
          <a:pPr algn="l" rtl="0"/>
          <a:r>
            <a:rPr lang="en-US">
              <a:latin typeface="Calibri"/>
            </a:rPr>
            <a:t>FDI in the industry has almost doubled to USD 481 million till June in 2022 from 2021</a:t>
          </a:r>
          <a:endParaRPr lang="en-US">
            <a:solidFill>
              <a:srgbClr val="010000"/>
            </a:solidFill>
            <a:latin typeface="Calibri"/>
          </a:endParaRPr>
        </a:p>
      </dgm:t>
    </dgm:pt>
    <dgm:pt modelId="{172E7993-BA7B-440B-A6DB-5070728CD634}" type="parTrans" cxnId="{41A03975-1C86-471F-96F2-D41B0F9770C9}">
      <dgm:prSet/>
      <dgm:spPr/>
    </dgm:pt>
    <dgm:pt modelId="{4DF14309-D69E-4978-8E3E-0FBDCB41E8F0}" type="sibTrans" cxnId="{41A03975-1C86-471F-96F2-D41B0F9770C9}">
      <dgm:prSet/>
      <dgm:spPr/>
    </dgm:pt>
    <dgm:pt modelId="{3306DADC-F61C-41E9-B839-7B329B2C865C}">
      <dgm:prSet phldr="0"/>
      <dgm:spPr/>
      <dgm:t>
        <a:bodyPr/>
        <a:lstStyle/>
        <a:p>
          <a:pPr rtl="0"/>
          <a:r>
            <a:rPr lang="en-US"/>
            <a:t>Many government efforts, such as ‘</a:t>
          </a:r>
          <a:r>
            <a:rPr lang="en-US" b="1"/>
            <a:t>Make in India</a:t>
          </a:r>
          <a:r>
            <a:rPr lang="en-US"/>
            <a:t>,’ ‘</a:t>
          </a:r>
          <a:r>
            <a:rPr lang="en-US" b="1"/>
            <a:t>Digital India</a:t>
          </a:r>
          <a:r>
            <a:rPr lang="en-US"/>
            <a:t>,’ and ‘</a:t>
          </a:r>
          <a:r>
            <a:rPr lang="en-US" b="1"/>
            <a:t>Start-up India</a:t>
          </a:r>
          <a:r>
            <a:rPr lang="en-US"/>
            <a:t>,’ have made electronics manufacturing a critical pillar</a:t>
          </a:r>
          <a:br>
            <a:rPr lang="en-US">
              <a:latin typeface="Calibri"/>
            </a:rPr>
          </a:br>
          <a:endParaRPr lang="en-US"/>
        </a:p>
      </dgm:t>
    </dgm:pt>
    <dgm:pt modelId="{464AA4DE-C5E4-41AF-8E0B-45A3639CE56C}" type="parTrans" cxnId="{9F6CB3F1-12B8-4903-98FE-11C8307309EF}">
      <dgm:prSet/>
      <dgm:spPr/>
    </dgm:pt>
    <dgm:pt modelId="{00E05492-13D7-46FD-AF91-676E9CD9838A}" type="sibTrans" cxnId="{9F6CB3F1-12B8-4903-98FE-11C8307309EF}">
      <dgm:prSet/>
      <dgm:spPr/>
    </dgm:pt>
    <dgm:pt modelId="{FB27A65D-2033-4CA8-AFF9-803161ECDF2C}" type="pres">
      <dgm:prSet presAssocID="{124D67D9-475E-48D3-BF50-231C4E3A42EE}" presName="Name0" presStyleCnt="0">
        <dgm:presLayoutVars>
          <dgm:chPref val="3"/>
          <dgm:dir/>
          <dgm:animLvl val="lvl"/>
          <dgm:resizeHandles/>
        </dgm:presLayoutVars>
      </dgm:prSet>
      <dgm:spPr/>
    </dgm:pt>
    <dgm:pt modelId="{31ABF221-67E8-479C-8459-97EC39514266}" type="pres">
      <dgm:prSet presAssocID="{0E800791-5CC3-4CED-BAB5-4884EF932702}" presName="horFlow" presStyleCnt="0"/>
      <dgm:spPr/>
    </dgm:pt>
    <dgm:pt modelId="{F572294D-D660-4F31-8DC9-E9B790532D85}" type="pres">
      <dgm:prSet presAssocID="{0E800791-5CC3-4CED-BAB5-4884EF932702}" presName="bigChev" presStyleLbl="node1" presStyleIdx="0" presStyleCnt="1"/>
      <dgm:spPr/>
    </dgm:pt>
    <dgm:pt modelId="{F05211FA-C65E-4B69-A52F-6AE73D1BC7A8}" type="pres">
      <dgm:prSet presAssocID="{34D9B14D-1AAB-46BE-83C4-C57CD604712B}" presName="parTrans" presStyleCnt="0"/>
      <dgm:spPr/>
    </dgm:pt>
    <dgm:pt modelId="{AF70C5B1-D54B-4595-9DB1-358A17A36828}" type="pres">
      <dgm:prSet presAssocID="{BC06CFA7-70D5-4D0A-9276-3F68C5DD5E73}" presName="node" presStyleLbl="alignAccFollowNode1" presStyleIdx="0" presStyleCnt="3">
        <dgm:presLayoutVars>
          <dgm:bulletEnabled val="1"/>
        </dgm:presLayoutVars>
      </dgm:prSet>
      <dgm:spPr/>
    </dgm:pt>
    <dgm:pt modelId="{D6A6FA80-8CB0-41D6-B309-A045788B770F}" type="pres">
      <dgm:prSet presAssocID="{9029C927-9D15-4AB5-94B0-5346FE5E3B2C}" presName="sibTrans" presStyleCnt="0"/>
      <dgm:spPr/>
    </dgm:pt>
    <dgm:pt modelId="{BD9AB3C3-BE2E-4473-81F5-6504CB2954A7}" type="pres">
      <dgm:prSet presAssocID="{5F56E770-E769-47AF-9468-314904474BF8}" presName="node" presStyleLbl="alignAccFollowNode1" presStyleIdx="1" presStyleCnt="3">
        <dgm:presLayoutVars>
          <dgm:bulletEnabled val="1"/>
        </dgm:presLayoutVars>
      </dgm:prSet>
      <dgm:spPr/>
    </dgm:pt>
    <dgm:pt modelId="{C8F8793C-A8CC-4B9F-A546-E0767CE06E23}" type="pres">
      <dgm:prSet presAssocID="{4DF14309-D69E-4978-8E3E-0FBDCB41E8F0}" presName="sibTrans" presStyleCnt="0"/>
      <dgm:spPr/>
    </dgm:pt>
    <dgm:pt modelId="{A6B16CB4-E38D-4789-BEE1-F9BD583AC86C}" type="pres">
      <dgm:prSet presAssocID="{3306DADC-F61C-41E9-B839-7B329B2C865C}" presName="node" presStyleLbl="alignAccFollowNode1" presStyleIdx="2" presStyleCnt="3">
        <dgm:presLayoutVars>
          <dgm:bulletEnabled val="1"/>
        </dgm:presLayoutVars>
      </dgm:prSet>
      <dgm:spPr/>
    </dgm:pt>
  </dgm:ptLst>
  <dgm:cxnLst>
    <dgm:cxn modelId="{E5DD1239-39A8-478D-8564-4D1809CA3E36}" type="presOf" srcId="{5F56E770-E769-47AF-9468-314904474BF8}" destId="{BD9AB3C3-BE2E-4473-81F5-6504CB2954A7}" srcOrd="0" destOrd="0" presId="urn:microsoft.com/office/officeart/2005/8/layout/lProcess3"/>
    <dgm:cxn modelId="{6AC2125C-EBE6-44DD-A150-1F0FCDB604A9}" type="presOf" srcId="{3306DADC-F61C-41E9-B839-7B329B2C865C}" destId="{A6B16CB4-E38D-4789-BEE1-F9BD583AC86C}" srcOrd="0" destOrd="0" presId="urn:microsoft.com/office/officeart/2005/8/layout/lProcess3"/>
    <dgm:cxn modelId="{41A03975-1C86-471F-96F2-D41B0F9770C9}" srcId="{0E800791-5CC3-4CED-BAB5-4884EF932702}" destId="{5F56E770-E769-47AF-9468-314904474BF8}" srcOrd="1" destOrd="0" parTransId="{172E7993-BA7B-440B-A6DB-5070728CD634}" sibTransId="{4DF14309-D69E-4978-8E3E-0FBDCB41E8F0}"/>
    <dgm:cxn modelId="{FE3D5B7D-128D-47CD-B5D4-FB221C87DC6D}" type="presOf" srcId="{BC06CFA7-70D5-4D0A-9276-3F68C5DD5E73}" destId="{AF70C5B1-D54B-4595-9DB1-358A17A36828}" srcOrd="0" destOrd="0" presId="urn:microsoft.com/office/officeart/2005/8/layout/lProcess3"/>
    <dgm:cxn modelId="{738ECD90-BCD5-4A47-8926-BC6B7B2E80C3}" type="presOf" srcId="{0E800791-5CC3-4CED-BAB5-4884EF932702}" destId="{F572294D-D660-4F31-8DC9-E9B790532D85}" srcOrd="0" destOrd="0" presId="urn:microsoft.com/office/officeart/2005/8/layout/lProcess3"/>
    <dgm:cxn modelId="{415DE3C2-5621-4751-A3C9-7DE4261576EE}" srcId="{0E800791-5CC3-4CED-BAB5-4884EF932702}" destId="{BC06CFA7-70D5-4D0A-9276-3F68C5DD5E73}" srcOrd="0" destOrd="0" parTransId="{34D9B14D-1AAB-46BE-83C4-C57CD604712B}" sibTransId="{9029C927-9D15-4AB5-94B0-5346FE5E3B2C}"/>
    <dgm:cxn modelId="{7ABFA6DB-73BB-4728-82AD-D7CA605B1FF6}" type="presOf" srcId="{124D67D9-475E-48D3-BF50-231C4E3A42EE}" destId="{FB27A65D-2033-4CA8-AFF9-803161ECDF2C}" srcOrd="0" destOrd="0" presId="urn:microsoft.com/office/officeart/2005/8/layout/lProcess3"/>
    <dgm:cxn modelId="{4DD9F6E0-CF01-486A-9945-16C5155636C2}" srcId="{124D67D9-475E-48D3-BF50-231C4E3A42EE}" destId="{0E800791-5CC3-4CED-BAB5-4884EF932702}" srcOrd="0" destOrd="0" parTransId="{8F9093A0-75C7-4D31-9AF8-D1F626EE06A8}" sibTransId="{46F49AB0-7ABC-4F03-827A-C4D12710F6BA}"/>
    <dgm:cxn modelId="{9F6CB3F1-12B8-4903-98FE-11C8307309EF}" srcId="{0E800791-5CC3-4CED-BAB5-4884EF932702}" destId="{3306DADC-F61C-41E9-B839-7B329B2C865C}" srcOrd="2" destOrd="0" parTransId="{464AA4DE-C5E4-41AF-8E0B-45A3639CE56C}" sibTransId="{00E05492-13D7-46FD-AF91-676E9CD9838A}"/>
    <dgm:cxn modelId="{7402508B-FBE7-4E66-9B09-E42935726BDD}" type="presParOf" srcId="{FB27A65D-2033-4CA8-AFF9-803161ECDF2C}" destId="{31ABF221-67E8-479C-8459-97EC39514266}" srcOrd="0" destOrd="0" presId="urn:microsoft.com/office/officeart/2005/8/layout/lProcess3"/>
    <dgm:cxn modelId="{4171C25A-499C-4002-AC98-7FC077412189}" type="presParOf" srcId="{31ABF221-67E8-479C-8459-97EC39514266}" destId="{F572294D-D660-4F31-8DC9-E9B790532D85}" srcOrd="0" destOrd="0" presId="urn:microsoft.com/office/officeart/2005/8/layout/lProcess3"/>
    <dgm:cxn modelId="{180FF877-0E58-4A81-83F4-60EFBE74C452}" type="presParOf" srcId="{31ABF221-67E8-479C-8459-97EC39514266}" destId="{F05211FA-C65E-4B69-A52F-6AE73D1BC7A8}" srcOrd="1" destOrd="0" presId="urn:microsoft.com/office/officeart/2005/8/layout/lProcess3"/>
    <dgm:cxn modelId="{E6CE2C47-A012-4580-AAD6-AF3DF0B5B98C}" type="presParOf" srcId="{31ABF221-67E8-479C-8459-97EC39514266}" destId="{AF70C5B1-D54B-4595-9DB1-358A17A36828}" srcOrd="2" destOrd="0" presId="urn:microsoft.com/office/officeart/2005/8/layout/lProcess3"/>
    <dgm:cxn modelId="{FB52BDFB-2040-42FA-9B45-7528F81AC946}" type="presParOf" srcId="{31ABF221-67E8-479C-8459-97EC39514266}" destId="{D6A6FA80-8CB0-41D6-B309-A045788B770F}" srcOrd="3" destOrd="0" presId="urn:microsoft.com/office/officeart/2005/8/layout/lProcess3"/>
    <dgm:cxn modelId="{22C1BEB5-DF43-4A8F-83E4-227FDDF27C7C}" type="presParOf" srcId="{31ABF221-67E8-479C-8459-97EC39514266}" destId="{BD9AB3C3-BE2E-4473-81F5-6504CB2954A7}" srcOrd="4" destOrd="0" presId="urn:microsoft.com/office/officeart/2005/8/layout/lProcess3"/>
    <dgm:cxn modelId="{A8BC0C79-4FCC-4CA4-B5E6-CCFDF5BCCDA3}" type="presParOf" srcId="{31ABF221-67E8-479C-8459-97EC39514266}" destId="{C8F8793C-A8CC-4B9F-A546-E0767CE06E23}" srcOrd="5" destOrd="0" presId="urn:microsoft.com/office/officeart/2005/8/layout/lProcess3"/>
    <dgm:cxn modelId="{D880123C-B530-4C49-B2E6-0C16324CEAEE}" type="presParOf" srcId="{31ABF221-67E8-479C-8459-97EC39514266}" destId="{A6B16CB4-E38D-4789-BEE1-F9BD583AC86C}" srcOrd="6" destOrd="0" presId="urn:microsoft.com/office/officeart/2005/8/layout/lProcess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4D67D9-475E-48D3-BF50-231C4E3A42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E800791-5CC3-4CED-BAB5-4884EF932702}">
      <dgm:prSet phldr="0"/>
      <dgm:spPr/>
      <dgm:t>
        <a:bodyPr/>
        <a:lstStyle/>
        <a:p>
          <a:pPr rtl="0"/>
          <a:r>
            <a:rPr lang="en-US" b="1">
              <a:latin typeface="Calibri"/>
            </a:rPr>
            <a:t>Growth</a:t>
          </a:r>
          <a:r>
            <a:rPr lang="en-US" b="1"/>
            <a:t> rate of the Indian Aerospace and Defense Market is </a:t>
          </a:r>
          <a:r>
            <a:rPr lang="en-US" b="1">
              <a:latin typeface="Calibri"/>
            </a:rPr>
            <a:t>6.4% between 2020 and 2025</a:t>
          </a:r>
          <a:endParaRPr lang="en-US" b="1"/>
        </a:p>
      </dgm:t>
    </dgm:pt>
    <dgm:pt modelId="{8F9093A0-75C7-4D31-9AF8-D1F626EE06A8}" type="parTrans" cxnId="{4DD9F6E0-CF01-486A-9945-16C5155636C2}">
      <dgm:prSet/>
      <dgm:spPr/>
    </dgm:pt>
    <dgm:pt modelId="{46F49AB0-7ABC-4F03-827A-C4D12710F6BA}" type="sibTrans" cxnId="{4DD9F6E0-CF01-486A-9945-16C5155636C2}">
      <dgm:prSet/>
      <dgm:spPr/>
    </dgm:pt>
    <dgm:pt modelId="{B5199533-DEE6-4D84-BB89-A9E4C98DB2B0}">
      <dgm:prSet phldr="0"/>
      <dgm:spPr/>
      <dgm:t>
        <a:bodyPr/>
        <a:lstStyle/>
        <a:p>
          <a:pPr rtl="0"/>
          <a:r>
            <a:rPr lang="en-US"/>
            <a:t>India is the third largest military spender in the world, behind the US and China. Rivalry with Pakistan and increasing tensions with China have spurred spending in recent years</a:t>
          </a:r>
          <a:endParaRPr lang="en-US">
            <a:latin typeface="Calibri"/>
          </a:endParaRPr>
        </a:p>
      </dgm:t>
    </dgm:pt>
    <dgm:pt modelId="{EF0F27D5-260E-4B05-B8C7-B8E540AE1540}" type="parTrans" cxnId="{B25477E4-2F04-4EC7-9A5B-47479AEEFCE1}">
      <dgm:prSet/>
      <dgm:spPr/>
    </dgm:pt>
    <dgm:pt modelId="{29533BEA-795C-469A-91B8-301F87E26171}" type="sibTrans" cxnId="{B25477E4-2F04-4EC7-9A5B-47479AEEFCE1}">
      <dgm:prSet/>
      <dgm:spPr/>
    </dgm:pt>
    <dgm:pt modelId="{9BECDB52-518D-4DF6-B1C4-EC62E81A45C6}">
      <dgm:prSet phldr="0"/>
      <dgm:spPr/>
      <dgm:t>
        <a:bodyPr/>
        <a:lstStyle/>
        <a:p>
          <a:pPr rtl="0"/>
          <a:r>
            <a:rPr lang="en-US">
              <a:latin typeface="Calibri"/>
            </a:rPr>
            <a:t>Semiconductors</a:t>
          </a:r>
          <a:r>
            <a:rPr lang="en-US"/>
            <a:t> are used in fighter jets, copters, tanks, naval warships, submarines, missiles, night-vision devices, radars, displays for pilots, space applications and communication networks</a:t>
          </a:r>
          <a:endParaRPr lang="en-US">
            <a:latin typeface="Calibri"/>
          </a:endParaRPr>
        </a:p>
      </dgm:t>
    </dgm:pt>
    <dgm:pt modelId="{58736B3F-79DC-4A2F-A0A0-45A5DFC1A1A5}" type="parTrans" cxnId="{8209CA39-9D54-4BEC-9D49-E7585DEFE770}">
      <dgm:prSet/>
      <dgm:spPr/>
    </dgm:pt>
    <dgm:pt modelId="{257D3929-1AE9-4EDE-8207-2E48F09CE245}" type="sibTrans" cxnId="{8209CA39-9D54-4BEC-9D49-E7585DEFE770}">
      <dgm:prSet/>
      <dgm:spPr/>
    </dgm:pt>
    <dgm:pt modelId="{31601B57-1712-44DE-B88F-E6FF50B2287F}">
      <dgm:prSet phldr="0"/>
      <dgm:spPr/>
      <dgm:t>
        <a:bodyPr/>
        <a:lstStyle/>
        <a:p>
          <a:pPr rtl="0"/>
          <a:r>
            <a:rPr lang="en-US"/>
            <a:t>About 50,000 such chips are expected to be deployed in systems and equipment for the armed forces</a:t>
          </a:r>
          <a:endParaRPr lang="en-US">
            <a:latin typeface="Calibri"/>
          </a:endParaRPr>
        </a:p>
      </dgm:t>
    </dgm:pt>
    <dgm:pt modelId="{5F5E5D9D-F973-49D8-8409-A98B45D26F0E}" type="parTrans" cxnId="{3C17C857-CE48-4D50-807B-723175CC4F1F}">
      <dgm:prSet/>
      <dgm:spPr/>
    </dgm:pt>
    <dgm:pt modelId="{5E992CDA-EE8F-4AF9-8445-649CFCD95AE5}" type="sibTrans" cxnId="{3C17C857-CE48-4D50-807B-723175CC4F1F}">
      <dgm:prSet/>
      <dgm:spPr/>
    </dgm:pt>
    <dgm:pt modelId="{FB27A65D-2033-4CA8-AFF9-803161ECDF2C}" type="pres">
      <dgm:prSet presAssocID="{124D67D9-475E-48D3-BF50-231C4E3A42EE}" presName="Name0" presStyleCnt="0">
        <dgm:presLayoutVars>
          <dgm:chPref val="3"/>
          <dgm:dir/>
          <dgm:animLvl val="lvl"/>
          <dgm:resizeHandles/>
        </dgm:presLayoutVars>
      </dgm:prSet>
      <dgm:spPr/>
    </dgm:pt>
    <dgm:pt modelId="{31ABF221-67E8-479C-8459-97EC39514266}" type="pres">
      <dgm:prSet presAssocID="{0E800791-5CC3-4CED-BAB5-4884EF932702}" presName="horFlow" presStyleCnt="0"/>
      <dgm:spPr/>
    </dgm:pt>
    <dgm:pt modelId="{F572294D-D660-4F31-8DC9-E9B790532D85}" type="pres">
      <dgm:prSet presAssocID="{0E800791-5CC3-4CED-BAB5-4884EF932702}" presName="bigChev" presStyleLbl="node1" presStyleIdx="0" presStyleCnt="1"/>
      <dgm:spPr/>
    </dgm:pt>
    <dgm:pt modelId="{AD428910-CE45-4911-A244-FF6A86466626}" type="pres">
      <dgm:prSet presAssocID="{EF0F27D5-260E-4B05-B8C7-B8E540AE1540}" presName="parTrans" presStyleCnt="0"/>
      <dgm:spPr/>
    </dgm:pt>
    <dgm:pt modelId="{548B9895-FC99-4230-8224-1D3FDC777D94}" type="pres">
      <dgm:prSet presAssocID="{B5199533-DEE6-4D84-BB89-A9E4C98DB2B0}" presName="node" presStyleLbl="alignAccFollowNode1" presStyleIdx="0" presStyleCnt="3">
        <dgm:presLayoutVars>
          <dgm:bulletEnabled val="1"/>
        </dgm:presLayoutVars>
      </dgm:prSet>
      <dgm:spPr/>
    </dgm:pt>
    <dgm:pt modelId="{896F9FB5-FE75-4A7E-89A9-CCAEAC09D3CD}" type="pres">
      <dgm:prSet presAssocID="{29533BEA-795C-469A-91B8-301F87E26171}" presName="sibTrans" presStyleCnt="0"/>
      <dgm:spPr/>
    </dgm:pt>
    <dgm:pt modelId="{15868DB4-340E-46AE-AB76-F0AB7AEFC2CD}" type="pres">
      <dgm:prSet presAssocID="{9BECDB52-518D-4DF6-B1C4-EC62E81A45C6}" presName="node" presStyleLbl="alignAccFollowNode1" presStyleIdx="1" presStyleCnt="3">
        <dgm:presLayoutVars>
          <dgm:bulletEnabled val="1"/>
        </dgm:presLayoutVars>
      </dgm:prSet>
      <dgm:spPr/>
    </dgm:pt>
    <dgm:pt modelId="{D0E5CE2E-80C9-4352-97CA-CE4E02F75454}" type="pres">
      <dgm:prSet presAssocID="{257D3929-1AE9-4EDE-8207-2E48F09CE245}" presName="sibTrans" presStyleCnt="0"/>
      <dgm:spPr/>
    </dgm:pt>
    <dgm:pt modelId="{F3EE3B08-9F6A-4009-A948-8E8CA6828E9C}" type="pres">
      <dgm:prSet presAssocID="{31601B57-1712-44DE-B88F-E6FF50B2287F}" presName="node" presStyleLbl="alignAccFollowNode1" presStyleIdx="2" presStyleCnt="3">
        <dgm:presLayoutVars>
          <dgm:bulletEnabled val="1"/>
        </dgm:presLayoutVars>
      </dgm:prSet>
      <dgm:spPr/>
    </dgm:pt>
  </dgm:ptLst>
  <dgm:cxnLst>
    <dgm:cxn modelId="{5B944D25-B3E7-4DC3-8760-0C2B385C3AE3}" type="presOf" srcId="{0E800791-5CC3-4CED-BAB5-4884EF932702}" destId="{F572294D-D660-4F31-8DC9-E9B790532D85}" srcOrd="0" destOrd="0" presId="urn:microsoft.com/office/officeart/2005/8/layout/lProcess3"/>
    <dgm:cxn modelId="{8209CA39-9D54-4BEC-9D49-E7585DEFE770}" srcId="{0E800791-5CC3-4CED-BAB5-4884EF932702}" destId="{9BECDB52-518D-4DF6-B1C4-EC62E81A45C6}" srcOrd="1" destOrd="0" parTransId="{58736B3F-79DC-4A2F-A0A0-45A5DFC1A1A5}" sibTransId="{257D3929-1AE9-4EDE-8207-2E48F09CE245}"/>
    <dgm:cxn modelId="{3C17C857-CE48-4D50-807B-723175CC4F1F}" srcId="{0E800791-5CC3-4CED-BAB5-4884EF932702}" destId="{31601B57-1712-44DE-B88F-E6FF50B2287F}" srcOrd="2" destOrd="0" parTransId="{5F5E5D9D-F973-49D8-8409-A98B45D26F0E}" sibTransId="{5E992CDA-EE8F-4AF9-8445-649CFCD95AE5}"/>
    <dgm:cxn modelId="{269E4EA0-123A-4E7A-85D6-4655264CECCD}" type="presOf" srcId="{9BECDB52-518D-4DF6-B1C4-EC62E81A45C6}" destId="{15868DB4-340E-46AE-AB76-F0AB7AEFC2CD}" srcOrd="0" destOrd="0" presId="urn:microsoft.com/office/officeart/2005/8/layout/lProcess3"/>
    <dgm:cxn modelId="{13F1EFB4-3442-49E4-AF5A-6075FAD62DA9}" type="presOf" srcId="{31601B57-1712-44DE-B88F-E6FF50B2287F}" destId="{F3EE3B08-9F6A-4009-A948-8E8CA6828E9C}" srcOrd="0" destOrd="0" presId="urn:microsoft.com/office/officeart/2005/8/layout/lProcess3"/>
    <dgm:cxn modelId="{1918B7DA-F860-4D21-BFBE-C96A92FF13E1}" type="presOf" srcId="{B5199533-DEE6-4D84-BB89-A9E4C98DB2B0}" destId="{548B9895-FC99-4230-8224-1D3FDC777D94}" srcOrd="0" destOrd="0" presId="urn:microsoft.com/office/officeart/2005/8/layout/lProcess3"/>
    <dgm:cxn modelId="{7ABFA6DB-73BB-4728-82AD-D7CA605B1FF6}" type="presOf" srcId="{124D67D9-475E-48D3-BF50-231C4E3A42EE}" destId="{FB27A65D-2033-4CA8-AFF9-803161ECDF2C}" srcOrd="0" destOrd="0" presId="urn:microsoft.com/office/officeart/2005/8/layout/lProcess3"/>
    <dgm:cxn modelId="{4DD9F6E0-CF01-486A-9945-16C5155636C2}" srcId="{124D67D9-475E-48D3-BF50-231C4E3A42EE}" destId="{0E800791-5CC3-4CED-BAB5-4884EF932702}" srcOrd="0" destOrd="0" parTransId="{8F9093A0-75C7-4D31-9AF8-D1F626EE06A8}" sibTransId="{46F49AB0-7ABC-4F03-827A-C4D12710F6BA}"/>
    <dgm:cxn modelId="{B25477E4-2F04-4EC7-9A5B-47479AEEFCE1}" srcId="{0E800791-5CC3-4CED-BAB5-4884EF932702}" destId="{B5199533-DEE6-4D84-BB89-A9E4C98DB2B0}" srcOrd="0" destOrd="0" parTransId="{EF0F27D5-260E-4B05-B8C7-B8E540AE1540}" sibTransId="{29533BEA-795C-469A-91B8-301F87E26171}"/>
    <dgm:cxn modelId="{C0E9E2AF-EBAD-49AE-8BF3-87C4E4755AC8}" type="presParOf" srcId="{FB27A65D-2033-4CA8-AFF9-803161ECDF2C}" destId="{31ABF221-67E8-479C-8459-97EC39514266}" srcOrd="0" destOrd="0" presId="urn:microsoft.com/office/officeart/2005/8/layout/lProcess3"/>
    <dgm:cxn modelId="{BD1291E9-44D0-4BBB-8CC6-76005C0ABD72}" type="presParOf" srcId="{31ABF221-67E8-479C-8459-97EC39514266}" destId="{F572294D-D660-4F31-8DC9-E9B790532D85}" srcOrd="0" destOrd="0" presId="urn:microsoft.com/office/officeart/2005/8/layout/lProcess3"/>
    <dgm:cxn modelId="{A468CFD4-C8B1-4089-AA2C-D654A36ECBBF}" type="presParOf" srcId="{31ABF221-67E8-479C-8459-97EC39514266}" destId="{AD428910-CE45-4911-A244-FF6A86466626}" srcOrd="1" destOrd="0" presId="urn:microsoft.com/office/officeart/2005/8/layout/lProcess3"/>
    <dgm:cxn modelId="{9E590142-1359-4DB1-955B-F432023A4907}" type="presParOf" srcId="{31ABF221-67E8-479C-8459-97EC39514266}" destId="{548B9895-FC99-4230-8224-1D3FDC777D94}" srcOrd="2" destOrd="0" presId="urn:microsoft.com/office/officeart/2005/8/layout/lProcess3"/>
    <dgm:cxn modelId="{61EBB7B0-3523-47D0-9C4D-F5866015CBC8}" type="presParOf" srcId="{31ABF221-67E8-479C-8459-97EC39514266}" destId="{896F9FB5-FE75-4A7E-89A9-CCAEAC09D3CD}" srcOrd="3" destOrd="0" presId="urn:microsoft.com/office/officeart/2005/8/layout/lProcess3"/>
    <dgm:cxn modelId="{1C6D43E8-2576-4BD3-BFCE-F8777673C8D2}" type="presParOf" srcId="{31ABF221-67E8-479C-8459-97EC39514266}" destId="{15868DB4-340E-46AE-AB76-F0AB7AEFC2CD}" srcOrd="4" destOrd="0" presId="urn:microsoft.com/office/officeart/2005/8/layout/lProcess3"/>
    <dgm:cxn modelId="{EEE4593A-94A2-429D-9AFD-4A4111A1E60D}" type="presParOf" srcId="{31ABF221-67E8-479C-8459-97EC39514266}" destId="{D0E5CE2E-80C9-4352-97CA-CE4E02F75454}" srcOrd="5" destOrd="0" presId="urn:microsoft.com/office/officeart/2005/8/layout/lProcess3"/>
    <dgm:cxn modelId="{9340AA4B-D863-4421-9B79-36AFF7A33FE5}" type="presParOf" srcId="{31ABF221-67E8-479C-8459-97EC39514266}" destId="{F3EE3B08-9F6A-4009-A948-8E8CA6828E9C}" srcOrd="6" destOrd="0" presId="urn:microsoft.com/office/officeart/2005/8/layout/lProcess3"/>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C173F9-1230-4F41-B244-1E1B96415E2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6BC7B18-22A0-4331-9D7D-C107670FA2F4}">
      <dgm:prSet phldrT="[Text]" phldr="0"/>
      <dgm:spPr/>
      <dgm:t>
        <a:bodyPr/>
        <a:lstStyle/>
        <a:p>
          <a:pPr rtl="0"/>
          <a:r>
            <a:rPr lang="en-IN" b="1">
              <a:solidFill>
                <a:schemeClr val="bg1"/>
              </a:solidFill>
              <a:latin typeface="Calibri"/>
            </a:rPr>
            <a:t>TATA Communications</a:t>
          </a:r>
          <a:r>
            <a:rPr lang="en-IN">
              <a:latin typeface="Calibri"/>
            </a:rPr>
            <a:t> provides services like cloud, IoT, security, network, carrier, and VPN services. It requires larger chips </a:t>
          </a:r>
          <a:r>
            <a:rPr lang="en-IN" b="1">
              <a:solidFill>
                <a:schemeClr val="bg1"/>
              </a:solidFill>
              <a:latin typeface="Calibri"/>
            </a:rPr>
            <a:t>(&gt; 28nm) </a:t>
          </a:r>
          <a:r>
            <a:rPr lang="en-IN">
              <a:latin typeface="Calibri"/>
            </a:rPr>
            <a:t>for its carrier and voice services spread across India.</a:t>
          </a:r>
          <a:endParaRPr lang="en-US">
            <a:latin typeface="Calibri"/>
          </a:endParaRPr>
        </a:p>
      </dgm:t>
    </dgm:pt>
    <dgm:pt modelId="{10072AF2-EA2A-489D-8AE7-3254B7039719}" type="parTrans" cxnId="{948B1800-7E01-4DBF-B500-928BB4335675}">
      <dgm:prSet/>
      <dgm:spPr/>
      <dgm:t>
        <a:bodyPr/>
        <a:lstStyle/>
        <a:p>
          <a:endParaRPr lang="en-US"/>
        </a:p>
      </dgm:t>
    </dgm:pt>
    <dgm:pt modelId="{56224116-6A8F-4E94-A64E-B448AF146E99}" type="sibTrans" cxnId="{948B1800-7E01-4DBF-B500-928BB4335675}">
      <dgm:prSet/>
      <dgm:spPr/>
      <dgm:t>
        <a:bodyPr/>
        <a:lstStyle/>
        <a:p>
          <a:endParaRPr lang="en-US"/>
        </a:p>
      </dgm:t>
    </dgm:pt>
    <dgm:pt modelId="{B4F4DB9C-CA3B-4504-B2A3-B1EB36756C8F}">
      <dgm:prSet phldr="0"/>
      <dgm:spPr/>
      <dgm:t>
        <a:bodyPr/>
        <a:lstStyle/>
        <a:p>
          <a:pPr algn="l" rtl="0"/>
          <a:r>
            <a:rPr lang="en-IN" b="1">
              <a:solidFill>
                <a:schemeClr val="bg1"/>
              </a:solidFill>
              <a:latin typeface="Calibri"/>
            </a:rPr>
            <a:t>Reduce dependence in global supply chain</a:t>
          </a:r>
          <a:r>
            <a:rPr lang="en-IN">
              <a:solidFill>
                <a:schemeClr val="tx1"/>
              </a:solidFill>
              <a:latin typeface="Calibri"/>
            </a:rPr>
            <a:t> to prevent losses due to disruption. During Global chip shortage TATA had to bear heavy losses, waiting time for EV shifted from 2 to 15 months</a:t>
          </a:r>
        </a:p>
      </dgm:t>
    </dgm:pt>
    <dgm:pt modelId="{694F62E6-0027-40B2-B484-3CDAFC87147D}" type="parTrans" cxnId="{162B59EF-6C0F-4220-B712-91847D6FE3A5}">
      <dgm:prSet/>
      <dgm:spPr/>
    </dgm:pt>
    <dgm:pt modelId="{FEC611E7-BE83-4FCF-833C-732711494E82}" type="sibTrans" cxnId="{162B59EF-6C0F-4220-B712-91847D6FE3A5}">
      <dgm:prSet/>
      <dgm:spPr/>
    </dgm:pt>
    <dgm:pt modelId="{1436EAB1-B103-45D0-8414-37A0439FE475}">
      <dgm:prSet phldr="0"/>
      <dgm:spPr/>
      <dgm:t>
        <a:bodyPr/>
        <a:lstStyle/>
        <a:p>
          <a:pPr algn="l" rtl="0"/>
          <a:r>
            <a:rPr lang="en-IN" b="1">
              <a:solidFill>
                <a:schemeClr val="bg1"/>
              </a:solidFill>
              <a:latin typeface="Calibri"/>
            </a:rPr>
            <a:t>TATA Elxsi</a:t>
          </a:r>
          <a:r>
            <a:rPr lang="en-IN">
              <a:latin typeface="Calibri"/>
            </a:rPr>
            <a:t> works primarily in research in AI, robotics, healthcare, and automotive sectors and also provides solutions for autonomous driving, broadcast, and other technical solutions.</a:t>
          </a:r>
          <a:endParaRPr lang="en-US"/>
        </a:p>
      </dgm:t>
    </dgm:pt>
    <dgm:pt modelId="{4DEE07D2-3E8F-4C7B-A9EE-574B7A861A06}" type="parTrans" cxnId="{1D69F7A6-7934-4617-B4B7-3E6CF2B0FAA2}">
      <dgm:prSet/>
      <dgm:spPr/>
    </dgm:pt>
    <dgm:pt modelId="{C3334C3E-B76E-491C-A5E9-A5596259501C}" type="sibTrans" cxnId="{1D69F7A6-7934-4617-B4B7-3E6CF2B0FAA2}">
      <dgm:prSet/>
      <dgm:spPr/>
    </dgm:pt>
    <dgm:pt modelId="{57D62440-244A-40BD-9102-C1DD5FCABFD6}">
      <dgm:prSet phldr="0"/>
      <dgm:spPr/>
      <dgm:t>
        <a:bodyPr/>
        <a:lstStyle/>
        <a:p>
          <a:pPr algn="l" rtl="0"/>
          <a:r>
            <a:rPr lang="en-IN">
              <a:latin typeface="Calibri"/>
            </a:rPr>
            <a:t> </a:t>
          </a:r>
          <a:r>
            <a:rPr lang="en-IN" b="1">
              <a:solidFill>
                <a:schemeClr val="bg1"/>
              </a:solidFill>
              <a:latin typeface="Calibri"/>
            </a:rPr>
            <a:t>Voltas</a:t>
          </a:r>
          <a:r>
            <a:rPr lang="en-IN">
              <a:latin typeface="Calibri"/>
            </a:rPr>
            <a:t> requires chips for size greater than 28 nm for production of its consumer electronics</a:t>
          </a:r>
          <a:endParaRPr lang="en-US"/>
        </a:p>
      </dgm:t>
    </dgm:pt>
    <dgm:pt modelId="{50274BF1-4BD1-43C5-91ED-D3D614FFA891}" type="parTrans" cxnId="{0AA0CCFF-1560-4635-A325-01081E9824DF}">
      <dgm:prSet/>
      <dgm:spPr/>
    </dgm:pt>
    <dgm:pt modelId="{6B1802A3-C65A-41C2-8FFC-F6EB9A67F9F4}" type="sibTrans" cxnId="{0AA0CCFF-1560-4635-A325-01081E9824DF}">
      <dgm:prSet/>
      <dgm:spPr/>
    </dgm:pt>
    <dgm:pt modelId="{48345B47-D5E8-4074-901E-F44B3448712C}">
      <dgm:prSet phldr="0"/>
      <dgm:spPr/>
      <dgm:t>
        <a:bodyPr/>
        <a:lstStyle/>
        <a:p>
          <a:pPr algn="l" rtl="0"/>
          <a:r>
            <a:rPr lang="en-IN" b="1">
              <a:solidFill>
                <a:schemeClr val="bg1"/>
              </a:solidFill>
              <a:latin typeface="Calibri"/>
            </a:rPr>
            <a:t>TATA motors</a:t>
          </a:r>
          <a:r>
            <a:rPr lang="en-IN">
              <a:latin typeface="Calibri"/>
            </a:rPr>
            <a:t> alone would require</a:t>
          </a:r>
          <a:r>
            <a:rPr lang="en-IN">
              <a:solidFill>
                <a:schemeClr val="bg1"/>
              </a:solidFill>
              <a:latin typeface="Calibri"/>
            </a:rPr>
            <a:t> 120 million</a:t>
          </a:r>
          <a:r>
            <a:rPr lang="en-IN">
              <a:latin typeface="Calibri"/>
            </a:rPr>
            <a:t> chips for achieving its EV target. </a:t>
          </a:r>
          <a:endParaRPr lang="en-US"/>
        </a:p>
      </dgm:t>
    </dgm:pt>
    <dgm:pt modelId="{73E067C3-6D2F-4339-B062-2C4274E7AC7A}" type="parTrans" cxnId="{17DC712D-9138-4572-8F6F-A7AFE9478D5B}">
      <dgm:prSet/>
      <dgm:spPr/>
    </dgm:pt>
    <dgm:pt modelId="{B4FEB138-6E80-4B6E-A8D3-4DF41EFFA275}" type="sibTrans" cxnId="{17DC712D-9138-4572-8F6F-A7AFE9478D5B}">
      <dgm:prSet/>
      <dgm:spPr/>
    </dgm:pt>
    <dgm:pt modelId="{AEC5CC51-D886-4DEE-944E-BF43BEB943D8}" type="pres">
      <dgm:prSet presAssocID="{43C173F9-1230-4F41-B244-1E1B96415E2B}" presName="diagram" presStyleCnt="0">
        <dgm:presLayoutVars>
          <dgm:dir/>
          <dgm:resizeHandles val="exact"/>
        </dgm:presLayoutVars>
      </dgm:prSet>
      <dgm:spPr/>
    </dgm:pt>
    <dgm:pt modelId="{BFAAD6A1-F61B-4305-86E8-F908B3B35DAD}" type="pres">
      <dgm:prSet presAssocID="{B4F4DB9C-CA3B-4504-B2A3-B1EB36756C8F}" presName="node" presStyleLbl="node1" presStyleIdx="0" presStyleCnt="5">
        <dgm:presLayoutVars>
          <dgm:bulletEnabled val="1"/>
        </dgm:presLayoutVars>
      </dgm:prSet>
      <dgm:spPr/>
    </dgm:pt>
    <dgm:pt modelId="{4C956A57-385A-49C1-892D-477EE920AD5D}" type="pres">
      <dgm:prSet presAssocID="{FEC611E7-BE83-4FCF-833C-732711494E82}" presName="sibTrans" presStyleCnt="0"/>
      <dgm:spPr/>
    </dgm:pt>
    <dgm:pt modelId="{1117A6E0-C3C2-4252-B5DB-63422296F9D8}" type="pres">
      <dgm:prSet presAssocID="{48345B47-D5E8-4074-901E-F44B3448712C}" presName="node" presStyleLbl="node1" presStyleIdx="1" presStyleCnt="5">
        <dgm:presLayoutVars>
          <dgm:bulletEnabled val="1"/>
        </dgm:presLayoutVars>
      </dgm:prSet>
      <dgm:spPr/>
    </dgm:pt>
    <dgm:pt modelId="{2655CFB0-0EF2-4C20-AC95-F02B516AEB66}" type="pres">
      <dgm:prSet presAssocID="{B4FEB138-6E80-4B6E-A8D3-4DF41EFFA275}" presName="sibTrans" presStyleCnt="0"/>
      <dgm:spPr/>
    </dgm:pt>
    <dgm:pt modelId="{7D26D390-090A-40A8-B813-332B042E0890}" type="pres">
      <dgm:prSet presAssocID="{26BC7B18-22A0-4331-9D7D-C107670FA2F4}" presName="node" presStyleLbl="node1" presStyleIdx="2" presStyleCnt="5">
        <dgm:presLayoutVars>
          <dgm:bulletEnabled val="1"/>
        </dgm:presLayoutVars>
      </dgm:prSet>
      <dgm:spPr/>
    </dgm:pt>
    <dgm:pt modelId="{55773835-45B1-46BB-AE7F-46A4674A8ED9}" type="pres">
      <dgm:prSet presAssocID="{56224116-6A8F-4E94-A64E-B448AF146E99}" presName="sibTrans" presStyleCnt="0"/>
      <dgm:spPr/>
    </dgm:pt>
    <dgm:pt modelId="{C227CD6C-7FA3-4D75-8B00-76AF583D3584}" type="pres">
      <dgm:prSet presAssocID="{1436EAB1-B103-45D0-8414-37A0439FE475}" presName="node" presStyleLbl="node1" presStyleIdx="3" presStyleCnt="5">
        <dgm:presLayoutVars>
          <dgm:bulletEnabled val="1"/>
        </dgm:presLayoutVars>
      </dgm:prSet>
      <dgm:spPr/>
    </dgm:pt>
    <dgm:pt modelId="{59C1C378-E1EB-4D6D-AF48-BE76364E42EB}" type="pres">
      <dgm:prSet presAssocID="{C3334C3E-B76E-491C-A5E9-A5596259501C}" presName="sibTrans" presStyleCnt="0"/>
      <dgm:spPr/>
    </dgm:pt>
    <dgm:pt modelId="{9B30B0A3-5DC2-4984-9C04-8683B0BB4E7D}" type="pres">
      <dgm:prSet presAssocID="{57D62440-244A-40BD-9102-C1DD5FCABFD6}" presName="node" presStyleLbl="node1" presStyleIdx="4" presStyleCnt="5">
        <dgm:presLayoutVars>
          <dgm:bulletEnabled val="1"/>
        </dgm:presLayoutVars>
      </dgm:prSet>
      <dgm:spPr/>
    </dgm:pt>
  </dgm:ptLst>
  <dgm:cxnLst>
    <dgm:cxn modelId="{948B1800-7E01-4DBF-B500-928BB4335675}" srcId="{43C173F9-1230-4F41-B244-1E1B96415E2B}" destId="{26BC7B18-22A0-4331-9D7D-C107670FA2F4}" srcOrd="2" destOrd="0" parTransId="{10072AF2-EA2A-489D-8AE7-3254B7039719}" sibTransId="{56224116-6A8F-4E94-A64E-B448AF146E99}"/>
    <dgm:cxn modelId="{17DC712D-9138-4572-8F6F-A7AFE9478D5B}" srcId="{43C173F9-1230-4F41-B244-1E1B96415E2B}" destId="{48345B47-D5E8-4074-901E-F44B3448712C}" srcOrd="1" destOrd="0" parTransId="{73E067C3-6D2F-4339-B062-2C4274E7AC7A}" sibTransId="{B4FEB138-6E80-4B6E-A8D3-4DF41EFFA275}"/>
    <dgm:cxn modelId="{E6E60543-C157-426F-8198-F577293DBDC4}" type="presOf" srcId="{B4F4DB9C-CA3B-4504-B2A3-B1EB36756C8F}" destId="{BFAAD6A1-F61B-4305-86E8-F908B3B35DAD}" srcOrd="0" destOrd="0" presId="urn:microsoft.com/office/officeart/2005/8/layout/default"/>
    <dgm:cxn modelId="{D5F0754B-3614-4C3E-BD85-B8AB639A2DCF}" type="presOf" srcId="{48345B47-D5E8-4074-901E-F44B3448712C}" destId="{1117A6E0-C3C2-4252-B5DB-63422296F9D8}" srcOrd="0" destOrd="0" presId="urn:microsoft.com/office/officeart/2005/8/layout/default"/>
    <dgm:cxn modelId="{5AC55952-B199-4379-8AB8-CD7A51AA9261}" type="presOf" srcId="{1436EAB1-B103-45D0-8414-37A0439FE475}" destId="{C227CD6C-7FA3-4D75-8B00-76AF583D3584}" srcOrd="0" destOrd="0" presId="urn:microsoft.com/office/officeart/2005/8/layout/default"/>
    <dgm:cxn modelId="{36590874-AEB1-4757-ACEB-18A4C00CCC84}" type="presOf" srcId="{43C173F9-1230-4F41-B244-1E1B96415E2B}" destId="{AEC5CC51-D886-4DEE-944E-BF43BEB943D8}" srcOrd="0" destOrd="0" presId="urn:microsoft.com/office/officeart/2005/8/layout/default"/>
    <dgm:cxn modelId="{1D69F7A6-7934-4617-B4B7-3E6CF2B0FAA2}" srcId="{43C173F9-1230-4F41-B244-1E1B96415E2B}" destId="{1436EAB1-B103-45D0-8414-37A0439FE475}" srcOrd="3" destOrd="0" parTransId="{4DEE07D2-3E8F-4C7B-A9EE-574B7A861A06}" sibTransId="{C3334C3E-B76E-491C-A5E9-A5596259501C}"/>
    <dgm:cxn modelId="{B26C2BD0-6E92-4E17-9847-13DB31007A20}" type="presOf" srcId="{57D62440-244A-40BD-9102-C1DD5FCABFD6}" destId="{9B30B0A3-5DC2-4984-9C04-8683B0BB4E7D}" srcOrd="0" destOrd="0" presId="urn:microsoft.com/office/officeart/2005/8/layout/default"/>
    <dgm:cxn modelId="{162B59EF-6C0F-4220-B712-91847D6FE3A5}" srcId="{43C173F9-1230-4F41-B244-1E1B96415E2B}" destId="{B4F4DB9C-CA3B-4504-B2A3-B1EB36756C8F}" srcOrd="0" destOrd="0" parTransId="{694F62E6-0027-40B2-B484-3CDAFC87147D}" sibTransId="{FEC611E7-BE83-4FCF-833C-732711494E82}"/>
    <dgm:cxn modelId="{902CF5FE-1652-41A6-8CFA-2E618EA7A447}" type="presOf" srcId="{26BC7B18-22A0-4331-9D7D-C107670FA2F4}" destId="{7D26D390-090A-40A8-B813-332B042E0890}" srcOrd="0" destOrd="0" presId="urn:microsoft.com/office/officeart/2005/8/layout/default"/>
    <dgm:cxn modelId="{0AA0CCFF-1560-4635-A325-01081E9824DF}" srcId="{43C173F9-1230-4F41-B244-1E1B96415E2B}" destId="{57D62440-244A-40BD-9102-C1DD5FCABFD6}" srcOrd="4" destOrd="0" parTransId="{50274BF1-4BD1-43C5-91ED-D3D614FFA891}" sibTransId="{6B1802A3-C65A-41C2-8FFC-F6EB9A67F9F4}"/>
    <dgm:cxn modelId="{62C7F6B2-439F-418D-9A07-9CDC2BF0B387}" type="presParOf" srcId="{AEC5CC51-D886-4DEE-944E-BF43BEB943D8}" destId="{BFAAD6A1-F61B-4305-86E8-F908B3B35DAD}" srcOrd="0" destOrd="0" presId="urn:microsoft.com/office/officeart/2005/8/layout/default"/>
    <dgm:cxn modelId="{6C50ED52-030F-4B50-9ED9-35219B849733}" type="presParOf" srcId="{AEC5CC51-D886-4DEE-944E-BF43BEB943D8}" destId="{4C956A57-385A-49C1-892D-477EE920AD5D}" srcOrd="1" destOrd="0" presId="urn:microsoft.com/office/officeart/2005/8/layout/default"/>
    <dgm:cxn modelId="{60C226C7-8FC1-40E3-AE98-316C66AA82B7}" type="presParOf" srcId="{AEC5CC51-D886-4DEE-944E-BF43BEB943D8}" destId="{1117A6E0-C3C2-4252-B5DB-63422296F9D8}" srcOrd="2" destOrd="0" presId="urn:microsoft.com/office/officeart/2005/8/layout/default"/>
    <dgm:cxn modelId="{5E8C1B73-E70D-4E94-9647-5E2551A05D5E}" type="presParOf" srcId="{AEC5CC51-D886-4DEE-944E-BF43BEB943D8}" destId="{2655CFB0-0EF2-4C20-AC95-F02B516AEB66}" srcOrd="3" destOrd="0" presId="urn:microsoft.com/office/officeart/2005/8/layout/default"/>
    <dgm:cxn modelId="{DC1C1EAD-ACFB-46D3-9E2F-5A64BF34C9D3}" type="presParOf" srcId="{AEC5CC51-D886-4DEE-944E-BF43BEB943D8}" destId="{7D26D390-090A-40A8-B813-332B042E0890}" srcOrd="4" destOrd="0" presId="urn:microsoft.com/office/officeart/2005/8/layout/default"/>
    <dgm:cxn modelId="{28F00213-B7F2-4270-9FF1-3E544A310383}" type="presParOf" srcId="{AEC5CC51-D886-4DEE-944E-BF43BEB943D8}" destId="{55773835-45B1-46BB-AE7F-46A4674A8ED9}" srcOrd="5" destOrd="0" presId="urn:microsoft.com/office/officeart/2005/8/layout/default"/>
    <dgm:cxn modelId="{9F88A621-4191-40AF-B3DB-FC68DB21C040}" type="presParOf" srcId="{AEC5CC51-D886-4DEE-944E-BF43BEB943D8}" destId="{C227CD6C-7FA3-4D75-8B00-76AF583D3584}" srcOrd="6" destOrd="0" presId="urn:microsoft.com/office/officeart/2005/8/layout/default"/>
    <dgm:cxn modelId="{0EDDAEC0-42B4-4FE3-83CA-421C96181D55}" type="presParOf" srcId="{AEC5CC51-D886-4DEE-944E-BF43BEB943D8}" destId="{59C1C378-E1EB-4D6D-AF48-BE76364E42EB}" srcOrd="7" destOrd="0" presId="urn:microsoft.com/office/officeart/2005/8/layout/default"/>
    <dgm:cxn modelId="{85CFB038-5717-4720-87FB-51CDC7746DE5}" type="presParOf" srcId="{AEC5CC51-D886-4DEE-944E-BF43BEB943D8}" destId="{9B30B0A3-5DC2-4984-9C04-8683B0BB4E7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F23A1C-877F-4BAF-82A3-A78B4055A3E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48B3DBA-3FD4-4D11-94B5-E18CAE02D21B}">
      <dgm:prSet phldrT="[Text]" phldr="0"/>
      <dgm:spPr/>
      <dgm:t>
        <a:bodyPr/>
        <a:lstStyle/>
        <a:p>
          <a:pPr rtl="0"/>
          <a:r>
            <a:rPr lang="en-US">
              <a:latin typeface="Calibri"/>
            </a:rPr>
            <a:t> Silicon is the one major component to make semiconductors</a:t>
          </a:r>
          <a:endParaRPr lang="en-US"/>
        </a:p>
      </dgm:t>
    </dgm:pt>
    <dgm:pt modelId="{A29EA190-4C11-46E0-A483-8B34978561D6}" type="parTrans" cxnId="{9E7094C4-23AE-4079-82B5-BA78A40D036A}">
      <dgm:prSet/>
      <dgm:spPr/>
      <dgm:t>
        <a:bodyPr/>
        <a:lstStyle/>
        <a:p>
          <a:endParaRPr lang="en-US"/>
        </a:p>
      </dgm:t>
    </dgm:pt>
    <dgm:pt modelId="{0B1319EC-D410-434E-98B1-9C3D27B06419}" type="sibTrans" cxnId="{9E7094C4-23AE-4079-82B5-BA78A40D036A}">
      <dgm:prSet/>
      <dgm:spPr/>
      <dgm:t>
        <a:bodyPr/>
        <a:lstStyle/>
        <a:p>
          <a:endParaRPr lang="en-US"/>
        </a:p>
      </dgm:t>
    </dgm:pt>
    <dgm:pt modelId="{29284B90-8C6B-4AA0-94AE-7FC5142FFAB0}">
      <dgm:prSet phldrT="[Text]" phldr="0"/>
      <dgm:spPr/>
      <dgm:t>
        <a:bodyPr/>
        <a:lstStyle/>
        <a:p>
          <a:pPr rtl="0"/>
          <a:r>
            <a:rPr lang="en-US">
              <a:latin typeface="Calibri"/>
            </a:rPr>
            <a:t>It requires a highly technical </a:t>
          </a:r>
          <a:r>
            <a:rPr lang="en-US"/>
            <a:t>refining process which transforms it into a silicon wafer</a:t>
          </a:r>
        </a:p>
      </dgm:t>
    </dgm:pt>
    <dgm:pt modelId="{01E94634-DD17-428C-A952-9D1FAE53D499}" type="parTrans" cxnId="{53A209D5-91C7-4F81-A10D-9F4EF8A0EF0B}">
      <dgm:prSet/>
      <dgm:spPr/>
      <dgm:t>
        <a:bodyPr/>
        <a:lstStyle/>
        <a:p>
          <a:endParaRPr lang="en-US"/>
        </a:p>
      </dgm:t>
    </dgm:pt>
    <dgm:pt modelId="{A6912AF0-A697-4F70-9BAE-A16C17CDB801}" type="sibTrans" cxnId="{53A209D5-91C7-4F81-A10D-9F4EF8A0EF0B}">
      <dgm:prSet/>
      <dgm:spPr/>
      <dgm:t>
        <a:bodyPr/>
        <a:lstStyle/>
        <a:p>
          <a:endParaRPr lang="en-US"/>
        </a:p>
      </dgm:t>
    </dgm:pt>
    <dgm:pt modelId="{E6062193-E05C-42FF-8F75-DB4F5578BAF0}">
      <dgm:prSet phldrT="[Text]" phldr="0"/>
      <dgm:spPr/>
      <dgm:t>
        <a:bodyPr/>
        <a:lstStyle/>
        <a:p>
          <a:pPr rtl="0"/>
          <a:r>
            <a:rPr lang="en-US">
              <a:latin typeface="Calibri"/>
            </a:rPr>
            <a:t>Manufacturing needs uninterrupted power supply</a:t>
          </a:r>
          <a:endParaRPr lang="en-US"/>
        </a:p>
      </dgm:t>
    </dgm:pt>
    <dgm:pt modelId="{2B2C734C-B523-4E4E-979B-1EE8A6A01520}" type="parTrans" cxnId="{45C35CD1-8F25-4DE3-BBCB-EF71AB863D4A}">
      <dgm:prSet/>
      <dgm:spPr/>
      <dgm:t>
        <a:bodyPr/>
        <a:lstStyle/>
        <a:p>
          <a:endParaRPr lang="en-US"/>
        </a:p>
      </dgm:t>
    </dgm:pt>
    <dgm:pt modelId="{50734CF4-A67E-4FE4-B5AD-CFBD4368D905}" type="sibTrans" cxnId="{45C35CD1-8F25-4DE3-BBCB-EF71AB863D4A}">
      <dgm:prSet/>
      <dgm:spPr/>
      <dgm:t>
        <a:bodyPr/>
        <a:lstStyle/>
        <a:p>
          <a:endParaRPr lang="en-US"/>
        </a:p>
      </dgm:t>
    </dgm:pt>
    <dgm:pt modelId="{99D8452F-9005-4658-AEC4-DCA48BC13D79}">
      <dgm:prSet phldr="0"/>
      <dgm:spPr/>
      <dgm:t>
        <a:bodyPr/>
        <a:lstStyle/>
        <a:p>
          <a:pPr rtl="0"/>
          <a:r>
            <a:rPr lang="en-US"/>
            <a:t>High Capital Requirement</a:t>
          </a:r>
        </a:p>
      </dgm:t>
    </dgm:pt>
    <dgm:pt modelId="{098C6249-A8AC-4141-9347-9C1693D98393}" type="parTrans" cxnId="{4E7548DB-CA97-4052-AD29-40A25BDB60C3}">
      <dgm:prSet/>
      <dgm:spPr/>
    </dgm:pt>
    <dgm:pt modelId="{9EA29F51-3ED4-47D7-B2D8-46B83F8E5014}" type="sibTrans" cxnId="{4E7548DB-CA97-4052-AD29-40A25BDB60C3}">
      <dgm:prSet/>
      <dgm:spPr/>
    </dgm:pt>
    <dgm:pt modelId="{110B65EB-6E2F-4F5A-9EBC-35E04B4A352D}">
      <dgm:prSet phldr="0"/>
      <dgm:spPr/>
      <dgm:t>
        <a:bodyPr/>
        <a:lstStyle/>
        <a:p>
          <a:r>
            <a:rPr lang="en-IN"/>
            <a:t>Initial manufacturing </a:t>
          </a:r>
          <a:r>
            <a:rPr lang="en-IN">
              <a:latin typeface="Calibri"/>
            </a:rPr>
            <a:t>setup</a:t>
          </a:r>
          <a:r>
            <a:rPr lang="en-IN"/>
            <a:t> cost is very high</a:t>
          </a:r>
          <a:endParaRPr lang="en-US"/>
        </a:p>
      </dgm:t>
    </dgm:pt>
    <dgm:pt modelId="{20948C6C-2604-4B28-8A89-0FA153C5A244}" type="parTrans" cxnId="{67342015-68C7-4489-9A9A-6B4D50F402FC}">
      <dgm:prSet/>
      <dgm:spPr/>
    </dgm:pt>
    <dgm:pt modelId="{9D5AC1EE-B1D8-41D7-915A-52A8AC074A3D}" type="sibTrans" cxnId="{67342015-68C7-4489-9A9A-6B4D50F402FC}">
      <dgm:prSet/>
      <dgm:spPr/>
    </dgm:pt>
    <dgm:pt modelId="{B2D83881-7A85-4F86-9774-50B7046874B4}">
      <dgm:prSet phldr="0"/>
      <dgm:spPr/>
      <dgm:t>
        <a:bodyPr/>
        <a:lstStyle/>
        <a:p>
          <a:r>
            <a:rPr lang="en-IN"/>
            <a:t>Rapid technology changes, increasing complexity of process requires consistent capital investment </a:t>
          </a:r>
          <a:endParaRPr lang="en-US"/>
        </a:p>
      </dgm:t>
    </dgm:pt>
    <dgm:pt modelId="{3770FA9D-19BE-498C-A3C4-FE63A9C0BA06}" type="parTrans" cxnId="{0587047A-E5C2-40C8-93C2-73AEB71F7389}">
      <dgm:prSet/>
      <dgm:spPr/>
    </dgm:pt>
    <dgm:pt modelId="{0C49444E-515D-48C9-8F70-6F1324ECF7B7}" type="sibTrans" cxnId="{0587047A-E5C2-40C8-93C2-73AEB71F7389}">
      <dgm:prSet/>
      <dgm:spPr/>
    </dgm:pt>
    <dgm:pt modelId="{17310F69-F644-4560-BB9D-DD36746E8F24}">
      <dgm:prSet phldr="0"/>
      <dgm:spPr/>
      <dgm:t>
        <a:bodyPr/>
        <a:lstStyle/>
        <a:p>
          <a:pPr rtl="0"/>
          <a:r>
            <a:rPr lang="en-IN">
              <a:latin typeface="Calibri"/>
            </a:rPr>
            <a:t>Technology transfer costs also contribute a lot to capital requirement and are lower for legacy node architecture (higher chip sizes)</a:t>
          </a:r>
          <a:endParaRPr lang="en-IN"/>
        </a:p>
      </dgm:t>
    </dgm:pt>
    <dgm:pt modelId="{B70DF3AD-D3D3-401E-95E7-7EFCFD9CAE5A}" type="parTrans" cxnId="{0DAB3A41-ED7A-4961-98FE-CBAFD821F824}">
      <dgm:prSet/>
      <dgm:spPr/>
    </dgm:pt>
    <dgm:pt modelId="{0694D448-EC2C-4037-8A69-1864AB30C2CB}" type="sibTrans" cxnId="{0DAB3A41-ED7A-4961-98FE-CBAFD821F824}">
      <dgm:prSet/>
      <dgm:spPr/>
    </dgm:pt>
    <dgm:pt modelId="{C4BC63F5-C876-4139-B71B-2DB47FD9A600}">
      <dgm:prSet phldr="0"/>
      <dgm:spPr/>
      <dgm:t>
        <a:bodyPr/>
        <a:lstStyle/>
        <a:p>
          <a:pPr rtl="0"/>
          <a:r>
            <a:rPr lang="en-US">
              <a:latin typeface="Calibri"/>
            </a:rPr>
            <a:t>Availability of </a:t>
          </a:r>
          <a:r>
            <a:rPr lang="en-US"/>
            <a:t>Ultra-Pure Water</a:t>
          </a:r>
          <a:r>
            <a:rPr lang="en-US">
              <a:latin typeface="Calibri"/>
            </a:rPr>
            <a:t> (UPW)</a:t>
          </a:r>
          <a:endParaRPr lang="en-US"/>
        </a:p>
      </dgm:t>
    </dgm:pt>
    <dgm:pt modelId="{9C32C788-D9E0-4532-A8A5-48DFECB92BAF}" type="parTrans" cxnId="{7BECA80F-576D-48A2-8618-9BE21DA57DD0}">
      <dgm:prSet/>
      <dgm:spPr/>
    </dgm:pt>
    <dgm:pt modelId="{5FC96D21-6825-4A26-9D56-BC2310A1C4EF}" type="sibTrans" cxnId="{7BECA80F-576D-48A2-8618-9BE21DA57DD0}">
      <dgm:prSet/>
      <dgm:spPr/>
    </dgm:pt>
    <dgm:pt modelId="{754F86AF-BF15-4575-AB33-EE182222FE4E}">
      <dgm:prSet phldr="0"/>
      <dgm:spPr/>
      <dgm:t>
        <a:bodyPr/>
        <a:lstStyle/>
        <a:p>
          <a:pPr rtl="0"/>
          <a:r>
            <a:rPr lang="en-IN"/>
            <a:t>It requires a large amount of UPW</a:t>
          </a:r>
          <a:endParaRPr lang="en-US"/>
        </a:p>
      </dgm:t>
    </dgm:pt>
    <dgm:pt modelId="{B8C19145-0DB5-4CE4-9046-95796C8F389C}" type="parTrans" cxnId="{8D1F440F-3090-4B75-81C1-6B24D6535CAA}">
      <dgm:prSet/>
      <dgm:spPr/>
    </dgm:pt>
    <dgm:pt modelId="{2204BAE8-1B09-410C-A646-3AF877699B5C}" type="sibTrans" cxnId="{8D1F440F-3090-4B75-81C1-6B24D6535CAA}">
      <dgm:prSet/>
      <dgm:spPr/>
    </dgm:pt>
    <dgm:pt modelId="{1DFCBBB5-BE4A-4156-94E7-0284FED0C9A0}">
      <dgm:prSet phldr="0"/>
      <dgm:spPr/>
      <dgm:t>
        <a:bodyPr/>
        <a:lstStyle/>
        <a:p>
          <a:pPr rtl="0">
            <a:lnSpc>
              <a:spcPct val="100000"/>
            </a:lnSpc>
          </a:pPr>
          <a:r>
            <a:rPr lang="en-US">
              <a:latin typeface="Calibri"/>
            </a:rPr>
            <a:t>Very few suppliers in the Indian market and they cater to the needs of Pharmaceutical industry</a:t>
          </a:r>
        </a:p>
      </dgm:t>
    </dgm:pt>
    <dgm:pt modelId="{D6B00629-9544-4F24-9295-AF66454C6905}" type="parTrans" cxnId="{7F36F7E8-DBEB-446F-B292-E28F15CF9029}">
      <dgm:prSet/>
      <dgm:spPr/>
    </dgm:pt>
    <dgm:pt modelId="{4A00BE07-1C5D-44DB-A3A1-FBD1391B63F2}" type="sibTrans" cxnId="{7F36F7E8-DBEB-446F-B292-E28F15CF9029}">
      <dgm:prSet/>
      <dgm:spPr/>
    </dgm:pt>
    <dgm:pt modelId="{F8565C91-5576-457E-B02C-C12C1013D047}">
      <dgm:prSet phldr="0"/>
      <dgm:spPr/>
      <dgm:t>
        <a:bodyPr/>
        <a:lstStyle/>
        <a:p>
          <a:r>
            <a:rPr lang="en-US"/>
            <a:t>Access to Raw </a:t>
          </a:r>
          <a:r>
            <a:rPr lang="en-US">
              <a:latin typeface="Calibri"/>
            </a:rPr>
            <a:t>Material</a:t>
          </a:r>
          <a:endParaRPr lang="en-US"/>
        </a:p>
      </dgm:t>
    </dgm:pt>
    <dgm:pt modelId="{FFF7F6FC-0E65-4A0E-9187-465E7632E0F7}" type="parTrans" cxnId="{14FA600C-B007-4068-B902-4503BEBF9732}">
      <dgm:prSet/>
      <dgm:spPr/>
    </dgm:pt>
    <dgm:pt modelId="{15AD7A80-3B14-4CB3-87EE-106B042B326B}" type="sibTrans" cxnId="{14FA600C-B007-4068-B902-4503BEBF9732}">
      <dgm:prSet/>
      <dgm:spPr/>
    </dgm:pt>
    <dgm:pt modelId="{E386408F-48AE-4786-BB09-8E6C9890DCDE}">
      <dgm:prSet phldr="0"/>
      <dgm:spPr/>
      <dgm:t>
        <a:bodyPr/>
        <a:lstStyle/>
        <a:p>
          <a:pPr rtl="0"/>
          <a:r>
            <a:rPr lang="en-US">
              <a:latin typeface="Calibri"/>
            </a:rPr>
            <a:t>External Factors</a:t>
          </a:r>
        </a:p>
      </dgm:t>
    </dgm:pt>
    <dgm:pt modelId="{611D490F-EAC5-4503-B2F1-DCB7BCADD25B}" type="parTrans" cxnId="{8802ABFF-EA17-4D21-959E-8DB83C20AC77}">
      <dgm:prSet/>
      <dgm:spPr/>
    </dgm:pt>
    <dgm:pt modelId="{449A204D-A7EF-41CA-90FD-7E3CDED650D1}" type="sibTrans" cxnId="{8802ABFF-EA17-4D21-959E-8DB83C20AC77}">
      <dgm:prSet/>
      <dgm:spPr/>
    </dgm:pt>
    <dgm:pt modelId="{961DA66A-AEE2-431F-85D1-A9F56D3D82BA}">
      <dgm:prSet phldr="0"/>
      <dgm:spPr/>
      <dgm:t>
        <a:bodyPr/>
        <a:lstStyle/>
        <a:p>
          <a:pPr rtl="0"/>
          <a:r>
            <a:rPr lang="en-IN"/>
            <a:t>Shortage of </a:t>
          </a:r>
          <a:r>
            <a:rPr lang="en-IN">
              <a:latin typeface="Calibri"/>
            </a:rPr>
            <a:t>any component in the</a:t>
          </a:r>
          <a:r>
            <a:rPr lang="en-IN"/>
            <a:t> supply chain</a:t>
          </a:r>
          <a:r>
            <a:rPr lang="en-IN">
              <a:latin typeface="Calibri"/>
            </a:rPr>
            <a:t> </a:t>
          </a:r>
          <a:r>
            <a:rPr lang="en-IN"/>
            <a:t>can cause</a:t>
          </a:r>
          <a:r>
            <a:rPr lang="en-IN">
              <a:latin typeface="Calibri"/>
            </a:rPr>
            <a:t> huge</a:t>
          </a:r>
          <a:r>
            <a:rPr lang="en-IN"/>
            <a:t> losses to the companies.</a:t>
          </a:r>
          <a:endParaRPr lang="en-US"/>
        </a:p>
      </dgm:t>
    </dgm:pt>
    <dgm:pt modelId="{C3DAEE5E-920A-4454-8C91-1BE6F61A6CC9}" type="parTrans" cxnId="{D2CB0A2C-8F40-4C06-8EEB-49495611ABDE}">
      <dgm:prSet/>
      <dgm:spPr/>
    </dgm:pt>
    <dgm:pt modelId="{80E15E4C-DBB2-455C-B38E-1B9A5A704398}" type="sibTrans" cxnId="{D2CB0A2C-8F40-4C06-8EEB-49495611ABDE}">
      <dgm:prSet/>
      <dgm:spPr/>
    </dgm:pt>
    <dgm:pt modelId="{0DCCBB34-4F86-4D98-A437-F0F97F3D277C}">
      <dgm:prSet phldr="0"/>
      <dgm:spPr/>
      <dgm:t>
        <a:bodyPr/>
        <a:lstStyle/>
        <a:p>
          <a:pPr rtl="0"/>
          <a:r>
            <a:rPr lang="en-US">
              <a:latin typeface="Calibri"/>
            </a:rPr>
            <a:t>Previous initiatives to establish fabs in India have failed to materialize due to bureaucratic delays </a:t>
          </a:r>
        </a:p>
      </dgm:t>
    </dgm:pt>
    <dgm:pt modelId="{590AE731-78C3-499B-82ED-8927AA93FD05}" type="parTrans" cxnId="{2F17B22A-47B7-4596-91FF-6604FED32E2B}">
      <dgm:prSet/>
      <dgm:spPr/>
    </dgm:pt>
    <dgm:pt modelId="{292B6587-8847-4506-B0F6-867ED4DBBF1C}" type="sibTrans" cxnId="{2F17B22A-47B7-4596-91FF-6604FED32E2B}">
      <dgm:prSet/>
      <dgm:spPr/>
    </dgm:pt>
    <dgm:pt modelId="{76544EFA-5782-4856-98B8-5BB3B85E685A}">
      <dgm:prSet phldr="0"/>
      <dgm:spPr/>
      <dgm:t>
        <a:bodyPr/>
        <a:lstStyle/>
        <a:p>
          <a:pPr rtl="0"/>
          <a:r>
            <a:rPr lang="en-US">
              <a:latin typeface="Calibri"/>
            </a:rPr>
            <a:t>Location: </a:t>
          </a:r>
        </a:p>
      </dgm:t>
    </dgm:pt>
    <dgm:pt modelId="{0BA63BFA-B783-45CC-94B6-89B1BD37CCF2}" type="parTrans" cxnId="{3D6F40D3-A2C9-4F02-93F9-18AFE2544E32}">
      <dgm:prSet/>
      <dgm:spPr/>
    </dgm:pt>
    <dgm:pt modelId="{74F8AF78-5ED4-46D6-97ED-38960EEBF11B}" type="sibTrans" cxnId="{3D6F40D3-A2C9-4F02-93F9-18AFE2544E32}">
      <dgm:prSet/>
      <dgm:spPr/>
    </dgm:pt>
    <dgm:pt modelId="{7535B40B-BD10-43F6-B4F6-F766E155C099}">
      <dgm:prSet phldr="0"/>
      <dgm:spPr/>
      <dgm:t>
        <a:bodyPr/>
        <a:lstStyle/>
        <a:p>
          <a:pPr rtl="0"/>
          <a:r>
            <a:rPr lang="en-US">
              <a:latin typeface="Calibri"/>
            </a:rPr>
            <a:t>Large distance from suppliers and technology hubs can cause delays</a:t>
          </a:r>
        </a:p>
      </dgm:t>
    </dgm:pt>
    <dgm:pt modelId="{1DC477E9-18A6-4E28-9B39-6E3CA834049E}" type="parTrans" cxnId="{A96B06BF-BAFD-4906-9953-4F03E9319B2C}">
      <dgm:prSet/>
      <dgm:spPr/>
    </dgm:pt>
    <dgm:pt modelId="{090DA935-1B7B-43C4-BA07-44FF87D76806}" type="sibTrans" cxnId="{A96B06BF-BAFD-4906-9953-4F03E9319B2C}">
      <dgm:prSet/>
      <dgm:spPr/>
    </dgm:pt>
    <dgm:pt modelId="{6999D4BF-D441-46E6-96D9-64059D9E4395}">
      <dgm:prSet phldr="0"/>
      <dgm:spPr/>
      <dgm:t>
        <a:bodyPr/>
        <a:lstStyle/>
        <a:p>
          <a:pPr rtl="0">
            <a:lnSpc>
              <a:spcPct val="100000"/>
            </a:lnSpc>
          </a:pPr>
          <a:r>
            <a:rPr lang="en-US">
              <a:latin typeface="Calibri"/>
            </a:rPr>
            <a:t>Delays can result in huge losses</a:t>
          </a:r>
        </a:p>
      </dgm:t>
    </dgm:pt>
    <dgm:pt modelId="{C5A867FB-458D-48AC-901A-4D662FF52041}" type="parTrans" cxnId="{AC8C9556-9CA1-4F0F-8BCD-5886E606BA9C}">
      <dgm:prSet/>
      <dgm:spPr/>
    </dgm:pt>
    <dgm:pt modelId="{979A0E11-8493-4570-84C1-C96F76E81AA2}" type="sibTrans" cxnId="{AC8C9556-9CA1-4F0F-8BCD-5886E606BA9C}">
      <dgm:prSet/>
      <dgm:spPr/>
    </dgm:pt>
    <dgm:pt modelId="{3C943E24-A66F-4A3D-B279-23D6E4F7161F}">
      <dgm:prSet phldr="0"/>
      <dgm:spPr/>
      <dgm:t>
        <a:bodyPr/>
        <a:lstStyle/>
        <a:p>
          <a:endParaRPr lang="en-US">
            <a:latin typeface="Calibri"/>
          </a:endParaRPr>
        </a:p>
      </dgm:t>
    </dgm:pt>
    <dgm:pt modelId="{4BA60C75-4334-4FB8-A792-C5B3FECCF603}" type="parTrans" cxnId="{9678FC46-ED9E-415A-9461-2D093B240B31}">
      <dgm:prSet/>
      <dgm:spPr/>
    </dgm:pt>
    <dgm:pt modelId="{93847A79-198C-4BDB-A65C-CE836620A833}" type="sibTrans" cxnId="{9678FC46-ED9E-415A-9461-2D093B240B31}">
      <dgm:prSet/>
      <dgm:spPr/>
    </dgm:pt>
    <dgm:pt modelId="{9F1DA5B0-73A2-4CB6-A634-598076B358C8}">
      <dgm:prSet phldr="0"/>
      <dgm:spPr/>
      <dgm:t>
        <a:bodyPr/>
        <a:lstStyle/>
        <a:p>
          <a:pPr rtl="0"/>
          <a:r>
            <a:rPr lang="en-US">
              <a:latin typeface="Calibri"/>
            </a:rPr>
            <a:t>Insufficient access to raw-material hinders manufacturing capabilities</a:t>
          </a:r>
        </a:p>
      </dgm:t>
    </dgm:pt>
    <dgm:pt modelId="{6326FDFB-527D-428A-950C-50A61201B4B7}" type="parTrans" cxnId="{F5AC6A31-9521-470F-8328-BE123933F3B6}">
      <dgm:prSet/>
      <dgm:spPr/>
    </dgm:pt>
    <dgm:pt modelId="{1F8FF624-08D4-43C4-A819-CC2B034EE194}" type="sibTrans" cxnId="{F5AC6A31-9521-470F-8328-BE123933F3B6}">
      <dgm:prSet/>
      <dgm:spPr/>
    </dgm:pt>
    <dgm:pt modelId="{F5EDCAE5-A423-4EF8-B49F-99E769FB395E}">
      <dgm:prSet phldr="0"/>
      <dgm:spPr/>
      <dgm:t>
        <a:bodyPr/>
        <a:lstStyle/>
        <a:p>
          <a:pPr rtl="0"/>
          <a:r>
            <a:rPr lang="en-US">
              <a:latin typeface="Calibri"/>
            </a:rPr>
            <a:t> A Fab requires more than </a:t>
          </a:r>
          <a:r>
            <a:rPr lang="en-US" b="1">
              <a:latin typeface="Calibri"/>
            </a:rPr>
            <a:t>5 million gallons</a:t>
          </a:r>
          <a:r>
            <a:rPr lang="en-US">
              <a:latin typeface="Calibri"/>
            </a:rPr>
            <a:t> of UPW/day. To generate this much of pure water, one requires at least </a:t>
          </a:r>
          <a:r>
            <a:rPr lang="en-US" b="1">
              <a:latin typeface="Calibri"/>
            </a:rPr>
            <a:t>8 million gallons</a:t>
          </a:r>
          <a:r>
            <a:rPr lang="en-US">
              <a:latin typeface="Calibri"/>
            </a:rPr>
            <a:t> of city water per day.</a:t>
          </a:r>
        </a:p>
      </dgm:t>
    </dgm:pt>
    <dgm:pt modelId="{04BA1B20-36E2-43AC-BDAF-153D96626C3E}" type="parTrans" cxnId="{25E56040-CDEB-4796-85D0-1C2DAD35F0EF}">
      <dgm:prSet/>
      <dgm:spPr/>
    </dgm:pt>
    <dgm:pt modelId="{FA43113B-2135-4DB8-80E1-1A465B5F9C78}" type="sibTrans" cxnId="{25E56040-CDEB-4796-85D0-1C2DAD35F0EF}">
      <dgm:prSet/>
      <dgm:spPr/>
    </dgm:pt>
    <dgm:pt modelId="{27CD3746-4E1C-42B8-91BD-5FF44A2881E6}">
      <dgm:prSet phldr="0"/>
      <dgm:spPr/>
      <dgm:t>
        <a:bodyPr/>
        <a:lstStyle/>
        <a:p>
          <a:pPr rtl="0"/>
          <a:endParaRPr lang="en-US">
            <a:latin typeface="Calibri"/>
          </a:endParaRPr>
        </a:p>
      </dgm:t>
    </dgm:pt>
    <dgm:pt modelId="{62E514E4-F117-4AE3-B06C-CB30E8918F53}" type="parTrans" cxnId="{91BA070C-0F8A-4D46-BB1F-790288F212B7}">
      <dgm:prSet/>
      <dgm:spPr/>
    </dgm:pt>
    <dgm:pt modelId="{CC2D1727-164F-4845-ABE5-EF81703BE77C}" type="sibTrans" cxnId="{91BA070C-0F8A-4D46-BB1F-790288F212B7}">
      <dgm:prSet/>
      <dgm:spPr/>
    </dgm:pt>
    <dgm:pt modelId="{27A1DF45-BB8E-4D01-AB75-8527DB33273F}">
      <dgm:prSet phldr="0"/>
      <dgm:spPr/>
      <dgm:t>
        <a:bodyPr/>
        <a:lstStyle/>
        <a:p>
          <a:pPr rtl="0"/>
          <a:r>
            <a:rPr lang="en-US">
              <a:latin typeface="Calibri"/>
            </a:rPr>
            <a:t> 75% of the Fabs globally are established in arid or semi-arid regions of Asia </a:t>
          </a:r>
          <a:endParaRPr lang="en-US"/>
        </a:p>
      </dgm:t>
    </dgm:pt>
    <dgm:pt modelId="{E65EE6C2-1710-4F28-AE81-3B7AE4E1D3AA}" type="parTrans" cxnId="{943AD1BC-0394-4846-AC04-ADEE631D85F6}">
      <dgm:prSet/>
      <dgm:spPr/>
    </dgm:pt>
    <dgm:pt modelId="{58378AD0-C5E1-4310-B82A-9BD0E73161E7}" type="sibTrans" cxnId="{943AD1BC-0394-4846-AC04-ADEE631D85F6}">
      <dgm:prSet/>
      <dgm:spPr/>
    </dgm:pt>
    <dgm:pt modelId="{60293B99-50D0-4217-8480-4419371E3F3F}">
      <dgm:prSet phldr="0"/>
      <dgm:spPr/>
      <dgm:t>
        <a:bodyPr/>
        <a:lstStyle/>
        <a:p>
          <a:pPr rtl="0"/>
          <a:r>
            <a:rPr lang="en-IN">
              <a:latin typeface="Calibri"/>
            </a:rPr>
            <a:t>Companies require constant RnD investment to remain competitive in the market</a:t>
          </a:r>
        </a:p>
      </dgm:t>
    </dgm:pt>
    <dgm:pt modelId="{27FF5D63-2BCB-4944-8AB7-CDC458759DEE}" type="parTrans" cxnId="{78B22906-2C02-4191-B6E4-A35D45622A82}">
      <dgm:prSet/>
      <dgm:spPr/>
    </dgm:pt>
    <dgm:pt modelId="{7D2DFC73-2F6C-4143-9F48-DB57D1879C11}" type="sibTrans" cxnId="{78B22906-2C02-4191-B6E4-A35D45622A82}">
      <dgm:prSet/>
      <dgm:spPr/>
    </dgm:pt>
    <dgm:pt modelId="{C53644FA-F45C-458E-9563-BA0D9BED01DE}" type="pres">
      <dgm:prSet presAssocID="{AFF23A1C-877F-4BAF-82A3-A78B4055A3E0}" presName="Name0" presStyleCnt="0">
        <dgm:presLayoutVars>
          <dgm:dir/>
          <dgm:animLvl val="lvl"/>
          <dgm:resizeHandles val="exact"/>
        </dgm:presLayoutVars>
      </dgm:prSet>
      <dgm:spPr/>
    </dgm:pt>
    <dgm:pt modelId="{AFDC7E27-50ED-47CD-98D2-1055F1B17967}" type="pres">
      <dgm:prSet presAssocID="{99D8452F-9005-4658-AEC4-DCA48BC13D79}" presName="composite" presStyleCnt="0"/>
      <dgm:spPr/>
    </dgm:pt>
    <dgm:pt modelId="{214596F2-6C5F-471C-B3EF-4F4D38E1BA2F}" type="pres">
      <dgm:prSet presAssocID="{99D8452F-9005-4658-AEC4-DCA48BC13D79}" presName="parTx" presStyleLbl="alignNode1" presStyleIdx="0" presStyleCnt="4">
        <dgm:presLayoutVars>
          <dgm:chMax val="0"/>
          <dgm:chPref val="0"/>
          <dgm:bulletEnabled val="1"/>
        </dgm:presLayoutVars>
      </dgm:prSet>
      <dgm:spPr/>
    </dgm:pt>
    <dgm:pt modelId="{83110283-0ACB-4361-8F12-D41F15B15FBD}" type="pres">
      <dgm:prSet presAssocID="{99D8452F-9005-4658-AEC4-DCA48BC13D79}" presName="desTx" presStyleLbl="alignAccFollowNode1" presStyleIdx="0" presStyleCnt="4">
        <dgm:presLayoutVars>
          <dgm:bulletEnabled val="1"/>
        </dgm:presLayoutVars>
      </dgm:prSet>
      <dgm:spPr/>
    </dgm:pt>
    <dgm:pt modelId="{A62BE668-0F29-4A37-A0F8-E89BE56F9028}" type="pres">
      <dgm:prSet presAssocID="{9EA29F51-3ED4-47D7-B2D8-46B83F8E5014}" presName="space" presStyleCnt="0"/>
      <dgm:spPr/>
    </dgm:pt>
    <dgm:pt modelId="{302CB588-447D-49EB-965A-1A2DEAAD0C9E}" type="pres">
      <dgm:prSet presAssocID="{C4BC63F5-C876-4139-B71B-2DB47FD9A600}" presName="composite" presStyleCnt="0"/>
      <dgm:spPr/>
    </dgm:pt>
    <dgm:pt modelId="{2C89EC8D-3AAC-4E61-B2AF-D5FF70042A1C}" type="pres">
      <dgm:prSet presAssocID="{C4BC63F5-C876-4139-B71B-2DB47FD9A600}" presName="parTx" presStyleLbl="alignNode1" presStyleIdx="1" presStyleCnt="4">
        <dgm:presLayoutVars>
          <dgm:chMax val="0"/>
          <dgm:chPref val="0"/>
          <dgm:bulletEnabled val="1"/>
        </dgm:presLayoutVars>
      </dgm:prSet>
      <dgm:spPr/>
    </dgm:pt>
    <dgm:pt modelId="{C5C440CB-8596-4962-82E3-BDA451CD8636}" type="pres">
      <dgm:prSet presAssocID="{C4BC63F5-C876-4139-B71B-2DB47FD9A600}" presName="desTx" presStyleLbl="alignAccFollowNode1" presStyleIdx="1" presStyleCnt="4">
        <dgm:presLayoutVars>
          <dgm:bulletEnabled val="1"/>
        </dgm:presLayoutVars>
      </dgm:prSet>
      <dgm:spPr/>
    </dgm:pt>
    <dgm:pt modelId="{678F7D69-E2EE-4233-B30C-5AFDB004B1F2}" type="pres">
      <dgm:prSet presAssocID="{5FC96D21-6825-4A26-9D56-BC2310A1C4EF}" presName="space" presStyleCnt="0"/>
      <dgm:spPr/>
    </dgm:pt>
    <dgm:pt modelId="{87D9558D-1737-4117-A4BC-29C66D2167A1}" type="pres">
      <dgm:prSet presAssocID="{F8565C91-5576-457E-B02C-C12C1013D047}" presName="composite" presStyleCnt="0"/>
      <dgm:spPr/>
    </dgm:pt>
    <dgm:pt modelId="{65A1B2BD-699F-43CC-B764-E9CC31B5371B}" type="pres">
      <dgm:prSet presAssocID="{F8565C91-5576-457E-B02C-C12C1013D047}" presName="parTx" presStyleLbl="alignNode1" presStyleIdx="2" presStyleCnt="4">
        <dgm:presLayoutVars>
          <dgm:chMax val="0"/>
          <dgm:chPref val="0"/>
          <dgm:bulletEnabled val="1"/>
        </dgm:presLayoutVars>
      </dgm:prSet>
      <dgm:spPr/>
    </dgm:pt>
    <dgm:pt modelId="{2FB95567-CF24-4485-8C35-A2259EAAF93B}" type="pres">
      <dgm:prSet presAssocID="{F8565C91-5576-457E-B02C-C12C1013D047}" presName="desTx" presStyleLbl="alignAccFollowNode1" presStyleIdx="2" presStyleCnt="4">
        <dgm:presLayoutVars>
          <dgm:bulletEnabled val="1"/>
        </dgm:presLayoutVars>
      </dgm:prSet>
      <dgm:spPr/>
    </dgm:pt>
    <dgm:pt modelId="{9985156D-7A04-4234-A5D3-0B563166F5DB}" type="pres">
      <dgm:prSet presAssocID="{15AD7A80-3B14-4CB3-87EE-106B042B326B}" presName="space" presStyleCnt="0"/>
      <dgm:spPr/>
    </dgm:pt>
    <dgm:pt modelId="{9A399370-70E8-42C8-8FE7-B687E4C2BCA8}" type="pres">
      <dgm:prSet presAssocID="{E386408F-48AE-4786-BB09-8E6C9890DCDE}" presName="composite" presStyleCnt="0"/>
      <dgm:spPr/>
    </dgm:pt>
    <dgm:pt modelId="{12299F1D-5E30-422E-925B-5D636DC8F4CA}" type="pres">
      <dgm:prSet presAssocID="{E386408F-48AE-4786-BB09-8E6C9890DCDE}" presName="parTx" presStyleLbl="alignNode1" presStyleIdx="3" presStyleCnt="4">
        <dgm:presLayoutVars>
          <dgm:chMax val="0"/>
          <dgm:chPref val="0"/>
          <dgm:bulletEnabled val="1"/>
        </dgm:presLayoutVars>
      </dgm:prSet>
      <dgm:spPr/>
    </dgm:pt>
    <dgm:pt modelId="{1B39ACCC-F385-4987-8A64-12D464273532}" type="pres">
      <dgm:prSet presAssocID="{E386408F-48AE-4786-BB09-8E6C9890DCDE}" presName="desTx" presStyleLbl="alignAccFollowNode1" presStyleIdx="3" presStyleCnt="4">
        <dgm:presLayoutVars>
          <dgm:bulletEnabled val="1"/>
        </dgm:presLayoutVars>
      </dgm:prSet>
      <dgm:spPr/>
    </dgm:pt>
  </dgm:ptLst>
  <dgm:cxnLst>
    <dgm:cxn modelId="{78B22906-2C02-4191-B6E4-A35D45622A82}" srcId="{99D8452F-9005-4658-AEC4-DCA48BC13D79}" destId="{60293B99-50D0-4217-8480-4419371E3F3F}" srcOrd="3" destOrd="0" parTransId="{27FF5D63-2BCB-4944-8AB7-CDC458759DEE}" sibTransId="{7D2DFC73-2F6C-4143-9F48-DB57D1879C11}"/>
    <dgm:cxn modelId="{91BA070C-0F8A-4D46-BB1F-790288F212B7}" srcId="{E386408F-48AE-4786-BB09-8E6C9890DCDE}" destId="{27CD3746-4E1C-42B8-91BD-5FF44A2881E6}" srcOrd="4" destOrd="0" parTransId="{62E514E4-F117-4AE3-B06C-CB30E8918F53}" sibTransId="{CC2D1727-164F-4845-ABE5-EF81703BE77C}"/>
    <dgm:cxn modelId="{14FA600C-B007-4068-B902-4503BEBF9732}" srcId="{AFF23A1C-877F-4BAF-82A3-A78B4055A3E0}" destId="{F8565C91-5576-457E-B02C-C12C1013D047}" srcOrd="2" destOrd="0" parTransId="{FFF7F6FC-0E65-4A0E-9187-465E7632E0F7}" sibTransId="{15AD7A80-3B14-4CB3-87EE-106B042B326B}"/>
    <dgm:cxn modelId="{8D1F440F-3090-4B75-81C1-6B24D6535CAA}" srcId="{C4BC63F5-C876-4139-B71B-2DB47FD9A600}" destId="{754F86AF-BF15-4575-AB33-EE182222FE4E}" srcOrd="0" destOrd="0" parTransId="{B8C19145-0DB5-4CE4-9046-95796C8F389C}" sibTransId="{2204BAE8-1B09-410C-A646-3AF877699B5C}"/>
    <dgm:cxn modelId="{7BECA80F-576D-48A2-8618-9BE21DA57DD0}" srcId="{AFF23A1C-877F-4BAF-82A3-A78B4055A3E0}" destId="{C4BC63F5-C876-4139-B71B-2DB47FD9A600}" srcOrd="1" destOrd="0" parTransId="{9C32C788-D9E0-4532-A8A5-48DFECB92BAF}" sibTransId="{5FC96D21-6825-4A26-9D56-BC2310A1C4EF}"/>
    <dgm:cxn modelId="{67342015-68C7-4489-9A9A-6B4D50F402FC}" srcId="{99D8452F-9005-4658-AEC4-DCA48BC13D79}" destId="{110B65EB-6E2F-4F5A-9EBC-35E04B4A352D}" srcOrd="0" destOrd="0" parTransId="{20948C6C-2604-4B28-8A89-0FA153C5A244}" sibTransId="{9D5AC1EE-B1D8-41D7-915A-52A8AC074A3D}"/>
    <dgm:cxn modelId="{4DA95E19-FBFB-41F6-8A11-F36BB0B59554}" type="presOf" srcId="{7535B40B-BD10-43F6-B4F6-F766E155C099}" destId="{1B39ACCC-F385-4987-8A64-12D464273532}" srcOrd="0" destOrd="3" presId="urn:microsoft.com/office/officeart/2005/8/layout/hList1"/>
    <dgm:cxn modelId="{545C5C1E-4E40-458F-B131-5E80490C408E}" type="presOf" srcId="{6999D4BF-D441-46E6-96D9-64059D9E4395}" destId="{1B39ACCC-F385-4987-8A64-12D464273532}" srcOrd="0" destOrd="4" presId="urn:microsoft.com/office/officeart/2005/8/layout/hList1"/>
    <dgm:cxn modelId="{2F17B22A-47B7-4596-91FF-6604FED32E2B}" srcId="{E386408F-48AE-4786-BB09-8E6C9890DCDE}" destId="{0DCCBB34-4F86-4D98-A437-F0F97F3D277C}" srcOrd="1" destOrd="0" parTransId="{590AE731-78C3-499B-82ED-8927AA93FD05}" sibTransId="{292B6587-8847-4506-B0F6-867ED4DBBF1C}"/>
    <dgm:cxn modelId="{D2CB0A2C-8F40-4C06-8EEB-49495611ABDE}" srcId="{E386408F-48AE-4786-BB09-8E6C9890DCDE}" destId="{961DA66A-AEE2-431F-85D1-A9F56D3D82BA}" srcOrd="0" destOrd="0" parTransId="{C3DAEE5E-920A-4454-8C91-1BE6F61A6CC9}" sibTransId="{80E15E4C-DBB2-455C-B38E-1B9A5A704398}"/>
    <dgm:cxn modelId="{F5AC6A31-9521-470F-8328-BE123933F3B6}" srcId="{F8565C91-5576-457E-B02C-C12C1013D047}" destId="{9F1DA5B0-73A2-4CB6-A634-598076B358C8}" srcOrd="3" destOrd="0" parTransId="{6326FDFB-527D-428A-950C-50A61201B4B7}" sibTransId="{1F8FF624-08D4-43C4-A819-CC2B034EE194}"/>
    <dgm:cxn modelId="{86B52D3F-EC7A-4980-815D-106D7677EE52}" type="presOf" srcId="{961DA66A-AEE2-431F-85D1-A9F56D3D82BA}" destId="{1B39ACCC-F385-4987-8A64-12D464273532}" srcOrd="0" destOrd="0" presId="urn:microsoft.com/office/officeart/2005/8/layout/hList1"/>
    <dgm:cxn modelId="{25E56040-CDEB-4796-85D0-1C2DAD35F0EF}" srcId="{C4BC63F5-C876-4139-B71B-2DB47FD9A600}" destId="{F5EDCAE5-A423-4EF8-B49F-99E769FB395E}" srcOrd="2" destOrd="0" parTransId="{04BA1B20-36E2-43AC-BDAF-153D96626C3E}" sibTransId="{FA43113B-2135-4DB8-80E1-1A465B5F9C78}"/>
    <dgm:cxn modelId="{3405DB5E-72AB-4294-A112-BF39A544E8EF}" type="presOf" srcId="{99D8452F-9005-4658-AEC4-DCA48BC13D79}" destId="{214596F2-6C5F-471C-B3EF-4F4D38E1BA2F}" srcOrd="0" destOrd="0" presId="urn:microsoft.com/office/officeart/2005/8/layout/hList1"/>
    <dgm:cxn modelId="{0DAB3A41-ED7A-4961-98FE-CBAFD821F824}" srcId="{99D8452F-9005-4658-AEC4-DCA48BC13D79}" destId="{17310F69-F644-4560-BB9D-DD36746E8F24}" srcOrd="2" destOrd="0" parTransId="{B70DF3AD-D3D3-401E-95E7-7EFCFD9CAE5A}" sibTransId="{0694D448-EC2C-4037-8A69-1864AB30C2CB}"/>
    <dgm:cxn modelId="{9678FC46-ED9E-415A-9461-2D093B240B31}" srcId="{E386408F-48AE-4786-BB09-8E6C9890DCDE}" destId="{3C943E24-A66F-4A3D-B279-23D6E4F7161F}" srcOrd="3" destOrd="0" parTransId="{4BA60C75-4334-4FB8-A792-C5B3FECCF603}" sibTransId="{93847A79-198C-4BDB-A65C-CE836620A833}"/>
    <dgm:cxn modelId="{43B26849-E2FF-4C9C-8269-67C157BD3FEB}" type="presOf" srcId="{1DFCBBB5-BE4A-4156-94E7-0284FED0C9A0}" destId="{C5C440CB-8596-4962-82E3-BDA451CD8636}" srcOrd="0" destOrd="1" presId="urn:microsoft.com/office/officeart/2005/8/layout/hList1"/>
    <dgm:cxn modelId="{69CD8851-3F40-40CD-8553-829034F6DFDD}" type="presOf" srcId="{27CD3746-4E1C-42B8-91BD-5FF44A2881E6}" destId="{1B39ACCC-F385-4987-8A64-12D464273532}" srcOrd="0" destOrd="7" presId="urn:microsoft.com/office/officeart/2005/8/layout/hList1"/>
    <dgm:cxn modelId="{0D105074-9378-42E9-9345-2418951BBB55}" type="presOf" srcId="{754F86AF-BF15-4575-AB33-EE182222FE4E}" destId="{C5C440CB-8596-4962-82E3-BDA451CD8636}" srcOrd="0" destOrd="0" presId="urn:microsoft.com/office/officeart/2005/8/layout/hList1"/>
    <dgm:cxn modelId="{AC8C9556-9CA1-4F0F-8BCD-5886E606BA9C}" srcId="{76544EFA-5782-4856-98B8-5BB3B85E685A}" destId="{6999D4BF-D441-46E6-96D9-64059D9E4395}" srcOrd="1" destOrd="0" parTransId="{C5A867FB-458D-48AC-901A-4D662FF52041}" sibTransId="{979A0E11-8493-4570-84C1-C96F76E81AA2}"/>
    <dgm:cxn modelId="{9E911D79-E985-4B51-897D-E9EABDD8410A}" type="presOf" srcId="{B2D83881-7A85-4F86-9774-50B7046874B4}" destId="{83110283-0ACB-4361-8F12-D41F15B15FBD}" srcOrd="0" destOrd="1" presId="urn:microsoft.com/office/officeart/2005/8/layout/hList1"/>
    <dgm:cxn modelId="{0587047A-E5C2-40C8-93C2-73AEB71F7389}" srcId="{99D8452F-9005-4658-AEC4-DCA48BC13D79}" destId="{B2D83881-7A85-4F86-9774-50B7046874B4}" srcOrd="1" destOrd="0" parTransId="{3770FA9D-19BE-498C-A3C4-FE63A9C0BA06}" sibTransId="{0C49444E-515D-48C9-8F70-6F1324ECF7B7}"/>
    <dgm:cxn modelId="{0A3F7E83-5B19-437F-9F9C-F37A58468DBB}" type="presOf" srcId="{C4BC63F5-C876-4139-B71B-2DB47FD9A600}" destId="{2C89EC8D-3AAC-4E61-B2AF-D5FF70042A1C}" srcOrd="0" destOrd="0" presId="urn:microsoft.com/office/officeart/2005/8/layout/hList1"/>
    <dgm:cxn modelId="{21E2F88E-3B7C-4279-973D-AA2675031769}" type="presOf" srcId="{17310F69-F644-4560-BB9D-DD36746E8F24}" destId="{83110283-0ACB-4361-8F12-D41F15B15FBD}" srcOrd="0" destOrd="2" presId="urn:microsoft.com/office/officeart/2005/8/layout/hList1"/>
    <dgm:cxn modelId="{2688A28F-E86A-49B3-87DF-6391A13C08E6}" type="presOf" srcId="{3C943E24-A66F-4A3D-B279-23D6E4F7161F}" destId="{1B39ACCC-F385-4987-8A64-12D464273532}" srcOrd="0" destOrd="6" presId="urn:microsoft.com/office/officeart/2005/8/layout/hList1"/>
    <dgm:cxn modelId="{787D2795-0475-468C-A8AF-B0C9006014EE}" type="presOf" srcId="{60293B99-50D0-4217-8480-4419371E3F3F}" destId="{83110283-0ACB-4361-8F12-D41F15B15FBD}" srcOrd="0" destOrd="3" presId="urn:microsoft.com/office/officeart/2005/8/layout/hList1"/>
    <dgm:cxn modelId="{BEFD2B99-E7D9-4004-8AE7-C2BE763AA79A}" type="presOf" srcId="{AFF23A1C-877F-4BAF-82A3-A78B4055A3E0}" destId="{C53644FA-F45C-458E-9563-BA0D9BED01DE}" srcOrd="0" destOrd="0" presId="urn:microsoft.com/office/officeart/2005/8/layout/hList1"/>
    <dgm:cxn modelId="{316F03A9-57C7-4F5F-AEF9-D4E8C8AEA953}" type="presOf" srcId="{9F1DA5B0-73A2-4CB6-A634-598076B358C8}" destId="{2FB95567-CF24-4485-8C35-A2259EAAF93B}" srcOrd="0" destOrd="3" presId="urn:microsoft.com/office/officeart/2005/8/layout/hList1"/>
    <dgm:cxn modelId="{0DC573B5-1BA6-4442-BAAB-49DD8E2248FF}" type="presOf" srcId="{29284B90-8C6B-4AA0-94AE-7FC5142FFAB0}" destId="{2FB95567-CF24-4485-8C35-A2259EAAF93B}" srcOrd="0" destOrd="1" presId="urn:microsoft.com/office/officeart/2005/8/layout/hList1"/>
    <dgm:cxn modelId="{8BFA8FBB-F83B-4276-B551-BD66908857D6}" type="presOf" srcId="{27A1DF45-BB8E-4D01-AB75-8527DB33273F}" destId="{1B39ACCC-F385-4987-8A64-12D464273532}" srcOrd="0" destOrd="5" presId="urn:microsoft.com/office/officeart/2005/8/layout/hList1"/>
    <dgm:cxn modelId="{943AD1BC-0394-4846-AC04-ADEE631D85F6}" srcId="{76544EFA-5782-4856-98B8-5BB3B85E685A}" destId="{27A1DF45-BB8E-4D01-AB75-8527DB33273F}" srcOrd="2" destOrd="0" parTransId="{E65EE6C2-1710-4F28-AE81-3B7AE4E1D3AA}" sibTransId="{58378AD0-C5E1-4310-B82A-9BD0E73161E7}"/>
    <dgm:cxn modelId="{A96B06BF-BAFD-4906-9953-4F03E9319B2C}" srcId="{76544EFA-5782-4856-98B8-5BB3B85E685A}" destId="{7535B40B-BD10-43F6-B4F6-F766E155C099}" srcOrd="0" destOrd="0" parTransId="{1DC477E9-18A6-4E28-9B39-6E3CA834049E}" sibTransId="{090DA935-1B7B-43C4-BA07-44FF87D76806}"/>
    <dgm:cxn modelId="{D394B3BF-3926-4F42-A70F-496FD60405E9}" type="presOf" srcId="{0DCCBB34-4F86-4D98-A437-F0F97F3D277C}" destId="{1B39ACCC-F385-4987-8A64-12D464273532}" srcOrd="0" destOrd="1" presId="urn:microsoft.com/office/officeart/2005/8/layout/hList1"/>
    <dgm:cxn modelId="{CE894CC4-7B97-407E-832F-0E5D1D7A4994}" type="presOf" srcId="{F8565C91-5576-457E-B02C-C12C1013D047}" destId="{65A1B2BD-699F-43CC-B764-E9CC31B5371B}" srcOrd="0" destOrd="0" presId="urn:microsoft.com/office/officeart/2005/8/layout/hList1"/>
    <dgm:cxn modelId="{9E7094C4-23AE-4079-82B5-BA78A40D036A}" srcId="{F8565C91-5576-457E-B02C-C12C1013D047}" destId="{348B3DBA-3FD4-4D11-94B5-E18CAE02D21B}" srcOrd="0" destOrd="0" parTransId="{A29EA190-4C11-46E0-A483-8B34978561D6}" sibTransId="{0B1319EC-D410-434E-98B1-9C3D27B06419}"/>
    <dgm:cxn modelId="{EE735EC8-201B-4ECC-BA92-41A8DD1AF424}" type="presOf" srcId="{76544EFA-5782-4856-98B8-5BB3B85E685A}" destId="{1B39ACCC-F385-4987-8A64-12D464273532}" srcOrd="0" destOrd="2" presId="urn:microsoft.com/office/officeart/2005/8/layout/hList1"/>
    <dgm:cxn modelId="{0D3453CB-D765-43DF-98AD-C55A900F275A}" type="presOf" srcId="{F5EDCAE5-A423-4EF8-B49F-99E769FB395E}" destId="{C5C440CB-8596-4962-82E3-BDA451CD8636}" srcOrd="0" destOrd="2" presId="urn:microsoft.com/office/officeart/2005/8/layout/hList1"/>
    <dgm:cxn modelId="{45C35CD1-8F25-4DE3-BBCB-EF71AB863D4A}" srcId="{F8565C91-5576-457E-B02C-C12C1013D047}" destId="{E6062193-E05C-42FF-8F75-DB4F5578BAF0}" srcOrd="2" destOrd="0" parTransId="{2B2C734C-B523-4E4E-979B-1EE8A6A01520}" sibTransId="{50734CF4-A67E-4FE4-B5AD-CFBD4368D905}"/>
    <dgm:cxn modelId="{3D6F40D3-A2C9-4F02-93F9-18AFE2544E32}" srcId="{E386408F-48AE-4786-BB09-8E6C9890DCDE}" destId="{76544EFA-5782-4856-98B8-5BB3B85E685A}" srcOrd="2" destOrd="0" parTransId="{0BA63BFA-B783-45CC-94B6-89B1BD37CCF2}" sibTransId="{74F8AF78-5ED4-46D6-97ED-38960EEBF11B}"/>
    <dgm:cxn modelId="{53A209D5-91C7-4F81-A10D-9F4EF8A0EF0B}" srcId="{F8565C91-5576-457E-B02C-C12C1013D047}" destId="{29284B90-8C6B-4AA0-94AE-7FC5142FFAB0}" srcOrd="1" destOrd="0" parTransId="{01E94634-DD17-428C-A952-9D1FAE53D499}" sibTransId="{A6912AF0-A697-4F70-9BAE-A16C17CDB801}"/>
    <dgm:cxn modelId="{4E7548DB-CA97-4052-AD29-40A25BDB60C3}" srcId="{AFF23A1C-877F-4BAF-82A3-A78B4055A3E0}" destId="{99D8452F-9005-4658-AEC4-DCA48BC13D79}" srcOrd="0" destOrd="0" parTransId="{098C6249-A8AC-4141-9347-9C1693D98393}" sibTransId="{9EA29F51-3ED4-47D7-B2D8-46B83F8E5014}"/>
    <dgm:cxn modelId="{62457FE6-1013-4B3F-A168-A50BD6D8B3D8}" type="presOf" srcId="{348B3DBA-3FD4-4D11-94B5-E18CAE02D21B}" destId="{2FB95567-CF24-4485-8C35-A2259EAAF93B}" srcOrd="0" destOrd="0" presId="urn:microsoft.com/office/officeart/2005/8/layout/hList1"/>
    <dgm:cxn modelId="{F9ABB2E6-EB52-4A35-8F8F-928CE9479E35}" type="presOf" srcId="{E6062193-E05C-42FF-8F75-DB4F5578BAF0}" destId="{2FB95567-CF24-4485-8C35-A2259EAAF93B}" srcOrd="0" destOrd="2" presId="urn:microsoft.com/office/officeart/2005/8/layout/hList1"/>
    <dgm:cxn modelId="{7F36F7E8-DBEB-446F-B292-E28F15CF9029}" srcId="{C4BC63F5-C876-4139-B71B-2DB47FD9A600}" destId="{1DFCBBB5-BE4A-4156-94E7-0284FED0C9A0}" srcOrd="1" destOrd="0" parTransId="{D6B00629-9544-4F24-9295-AF66454C6905}" sibTransId="{4A00BE07-1C5D-44DB-A3A1-FBD1391B63F2}"/>
    <dgm:cxn modelId="{18A61BF3-C12A-48EA-9012-8611559351B2}" type="presOf" srcId="{110B65EB-6E2F-4F5A-9EBC-35E04B4A352D}" destId="{83110283-0ACB-4361-8F12-D41F15B15FBD}" srcOrd="0" destOrd="0" presId="urn:microsoft.com/office/officeart/2005/8/layout/hList1"/>
    <dgm:cxn modelId="{DCF040F4-7F5B-42D9-9E89-1E79DC253B16}" type="presOf" srcId="{E386408F-48AE-4786-BB09-8E6C9890DCDE}" destId="{12299F1D-5E30-422E-925B-5D636DC8F4CA}" srcOrd="0" destOrd="0" presId="urn:microsoft.com/office/officeart/2005/8/layout/hList1"/>
    <dgm:cxn modelId="{8802ABFF-EA17-4D21-959E-8DB83C20AC77}" srcId="{AFF23A1C-877F-4BAF-82A3-A78B4055A3E0}" destId="{E386408F-48AE-4786-BB09-8E6C9890DCDE}" srcOrd="3" destOrd="0" parTransId="{611D490F-EAC5-4503-B2F1-DCB7BCADD25B}" sibTransId="{449A204D-A7EF-41CA-90FD-7E3CDED650D1}"/>
    <dgm:cxn modelId="{2B0A4E33-5D4F-4A29-9501-1688BA39BD41}" type="presParOf" srcId="{C53644FA-F45C-458E-9563-BA0D9BED01DE}" destId="{AFDC7E27-50ED-47CD-98D2-1055F1B17967}" srcOrd="0" destOrd="0" presId="urn:microsoft.com/office/officeart/2005/8/layout/hList1"/>
    <dgm:cxn modelId="{85D2C25A-9D60-46C0-99DE-B9A65CBC12D4}" type="presParOf" srcId="{AFDC7E27-50ED-47CD-98D2-1055F1B17967}" destId="{214596F2-6C5F-471C-B3EF-4F4D38E1BA2F}" srcOrd="0" destOrd="0" presId="urn:microsoft.com/office/officeart/2005/8/layout/hList1"/>
    <dgm:cxn modelId="{A9D421C7-7689-4CC0-9C96-175987CD1BEF}" type="presParOf" srcId="{AFDC7E27-50ED-47CD-98D2-1055F1B17967}" destId="{83110283-0ACB-4361-8F12-D41F15B15FBD}" srcOrd="1" destOrd="0" presId="urn:microsoft.com/office/officeart/2005/8/layout/hList1"/>
    <dgm:cxn modelId="{83D4C2B3-BC31-4495-8BE9-66C6633D964E}" type="presParOf" srcId="{C53644FA-F45C-458E-9563-BA0D9BED01DE}" destId="{A62BE668-0F29-4A37-A0F8-E89BE56F9028}" srcOrd="1" destOrd="0" presId="urn:microsoft.com/office/officeart/2005/8/layout/hList1"/>
    <dgm:cxn modelId="{3EDFACB7-2FC5-4EFC-BDF7-9D55012FB820}" type="presParOf" srcId="{C53644FA-F45C-458E-9563-BA0D9BED01DE}" destId="{302CB588-447D-49EB-965A-1A2DEAAD0C9E}" srcOrd="2" destOrd="0" presId="urn:microsoft.com/office/officeart/2005/8/layout/hList1"/>
    <dgm:cxn modelId="{991389C6-4C04-4DCF-A89C-1FCB336BEDCE}" type="presParOf" srcId="{302CB588-447D-49EB-965A-1A2DEAAD0C9E}" destId="{2C89EC8D-3AAC-4E61-B2AF-D5FF70042A1C}" srcOrd="0" destOrd="0" presId="urn:microsoft.com/office/officeart/2005/8/layout/hList1"/>
    <dgm:cxn modelId="{3B480D1C-7696-4CE1-9DA1-EEA9A4F612D4}" type="presParOf" srcId="{302CB588-447D-49EB-965A-1A2DEAAD0C9E}" destId="{C5C440CB-8596-4962-82E3-BDA451CD8636}" srcOrd="1" destOrd="0" presId="urn:microsoft.com/office/officeart/2005/8/layout/hList1"/>
    <dgm:cxn modelId="{4AF539E7-F510-48D9-9424-7C21782AC10E}" type="presParOf" srcId="{C53644FA-F45C-458E-9563-BA0D9BED01DE}" destId="{678F7D69-E2EE-4233-B30C-5AFDB004B1F2}" srcOrd="3" destOrd="0" presId="urn:microsoft.com/office/officeart/2005/8/layout/hList1"/>
    <dgm:cxn modelId="{1F607F02-6AB8-49AB-9044-3ADAFAD3C608}" type="presParOf" srcId="{C53644FA-F45C-458E-9563-BA0D9BED01DE}" destId="{87D9558D-1737-4117-A4BC-29C66D2167A1}" srcOrd="4" destOrd="0" presId="urn:microsoft.com/office/officeart/2005/8/layout/hList1"/>
    <dgm:cxn modelId="{D7AC7A57-43D1-4706-A908-49CB7FF2B01C}" type="presParOf" srcId="{87D9558D-1737-4117-A4BC-29C66D2167A1}" destId="{65A1B2BD-699F-43CC-B764-E9CC31B5371B}" srcOrd="0" destOrd="0" presId="urn:microsoft.com/office/officeart/2005/8/layout/hList1"/>
    <dgm:cxn modelId="{414AD061-E56A-4531-A57C-01E804598ED2}" type="presParOf" srcId="{87D9558D-1737-4117-A4BC-29C66D2167A1}" destId="{2FB95567-CF24-4485-8C35-A2259EAAF93B}" srcOrd="1" destOrd="0" presId="urn:microsoft.com/office/officeart/2005/8/layout/hList1"/>
    <dgm:cxn modelId="{AC1C3E33-0565-4FF5-B788-28515CBBF856}" type="presParOf" srcId="{C53644FA-F45C-458E-9563-BA0D9BED01DE}" destId="{9985156D-7A04-4234-A5D3-0B563166F5DB}" srcOrd="5" destOrd="0" presId="urn:microsoft.com/office/officeart/2005/8/layout/hList1"/>
    <dgm:cxn modelId="{6543B216-FCD2-4433-BF4A-9FD584E8AA9A}" type="presParOf" srcId="{C53644FA-F45C-458E-9563-BA0D9BED01DE}" destId="{9A399370-70E8-42C8-8FE7-B687E4C2BCA8}" srcOrd="6" destOrd="0" presId="urn:microsoft.com/office/officeart/2005/8/layout/hList1"/>
    <dgm:cxn modelId="{86799F31-678F-4158-B778-36F735F27A21}" type="presParOf" srcId="{9A399370-70E8-42C8-8FE7-B687E4C2BCA8}" destId="{12299F1D-5E30-422E-925B-5D636DC8F4CA}" srcOrd="0" destOrd="0" presId="urn:microsoft.com/office/officeart/2005/8/layout/hList1"/>
    <dgm:cxn modelId="{F8A9ADC3-12E2-4EAC-BC5E-C4ACDD27F6B7}" type="presParOf" srcId="{9A399370-70E8-42C8-8FE7-B687E4C2BCA8}" destId="{1B39ACCC-F385-4987-8A64-12D46427353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AC8343-2B7F-4F6F-BC34-BB7E98B19D65}" type="doc">
      <dgm:prSet loTypeId="urn:microsoft.com/office/officeart/2005/8/layout/chevron1" loCatId="process" qsTypeId="urn:microsoft.com/office/officeart/2005/8/quickstyle/simple1" qsCatId="simple" csTypeId="urn:microsoft.com/office/officeart/2005/8/colors/colorful4" csCatId="colorful" phldr="1"/>
      <dgm:spPr/>
    </dgm:pt>
    <dgm:pt modelId="{1B0939F3-84E7-4A21-9E9D-78446C0DB9DC}">
      <dgm:prSet phldrT="[Text]" phldr="0"/>
      <dgm:spPr/>
      <dgm:t>
        <a:bodyPr/>
        <a:lstStyle/>
        <a:p>
          <a:r>
            <a:rPr lang="en-US"/>
            <a:t>STEP </a:t>
          </a:r>
          <a:r>
            <a:rPr lang="en-US">
              <a:latin typeface="Calibri"/>
            </a:rPr>
            <a:t>4</a:t>
          </a:r>
          <a:r>
            <a:rPr lang="en-US"/>
            <a:t>: Reverse Osmosis</a:t>
          </a:r>
        </a:p>
      </dgm:t>
    </dgm:pt>
    <dgm:pt modelId="{D9DE7EE2-9863-4485-8694-6442FC281A4D}" type="parTrans" cxnId="{5A8D1296-0317-437D-A37A-A3FB1970C156}">
      <dgm:prSet/>
      <dgm:spPr/>
    </dgm:pt>
    <dgm:pt modelId="{2003829B-8D81-47F1-8611-C4C2024F9ADD}" type="sibTrans" cxnId="{5A8D1296-0317-437D-A37A-A3FB1970C156}">
      <dgm:prSet/>
      <dgm:spPr/>
      <dgm:t>
        <a:bodyPr/>
        <a:lstStyle/>
        <a:p>
          <a:endParaRPr lang="en-US"/>
        </a:p>
      </dgm:t>
    </dgm:pt>
    <dgm:pt modelId="{E93EB743-5B7E-4539-922F-5657F6808446}">
      <dgm:prSet phldr="0"/>
      <dgm:spPr/>
      <dgm:t>
        <a:bodyPr/>
        <a:lstStyle/>
        <a:p>
          <a:pPr rtl="0"/>
          <a:r>
            <a:rPr lang="en-US"/>
            <a:t>STEP 1: Collection of Water </a:t>
          </a:r>
        </a:p>
      </dgm:t>
    </dgm:pt>
    <dgm:pt modelId="{4C2DEA79-A031-4895-90EF-08222C1CBED8}" type="parTrans" cxnId="{1BA06667-7B18-425C-9DBC-681BB9784DF1}">
      <dgm:prSet/>
      <dgm:spPr/>
    </dgm:pt>
    <dgm:pt modelId="{3FEDAE79-362A-41D9-8C87-6BDBE7D83D47}" type="sibTrans" cxnId="{1BA06667-7B18-425C-9DBC-681BB9784DF1}">
      <dgm:prSet/>
      <dgm:spPr/>
      <dgm:t>
        <a:bodyPr/>
        <a:lstStyle/>
        <a:p>
          <a:endParaRPr lang="en-US"/>
        </a:p>
      </dgm:t>
    </dgm:pt>
    <dgm:pt modelId="{1E580B22-263B-48D6-9D37-D1EE656E3D93}">
      <dgm:prSet phldr="0"/>
      <dgm:spPr/>
      <dgm:t>
        <a:bodyPr/>
        <a:lstStyle/>
        <a:p>
          <a:pPr rtl="0"/>
          <a:r>
            <a:rPr lang="en-US"/>
            <a:t>STEP 2: </a:t>
          </a:r>
          <a:r>
            <a:rPr lang="en-US">
              <a:latin typeface="Calibri"/>
            </a:rPr>
            <a:t>Ozonation</a:t>
          </a:r>
          <a:endParaRPr lang="en-US"/>
        </a:p>
      </dgm:t>
    </dgm:pt>
    <dgm:pt modelId="{721F0725-AC9D-46F9-A599-2F45C413AC13}" type="parTrans" cxnId="{8F98D93E-7DE9-446F-AA20-05A18F4F9A8D}">
      <dgm:prSet/>
      <dgm:spPr/>
    </dgm:pt>
    <dgm:pt modelId="{25E3406B-8C68-4490-9481-1F03601AE8CF}" type="sibTrans" cxnId="{8F98D93E-7DE9-446F-AA20-05A18F4F9A8D}">
      <dgm:prSet/>
      <dgm:spPr/>
      <dgm:t>
        <a:bodyPr/>
        <a:lstStyle/>
        <a:p>
          <a:endParaRPr lang="en-US"/>
        </a:p>
      </dgm:t>
    </dgm:pt>
    <dgm:pt modelId="{A8D95886-8C99-4FAD-AABC-70D34442FF75}">
      <dgm:prSet phldr="0"/>
      <dgm:spPr/>
      <dgm:t>
        <a:bodyPr/>
        <a:lstStyle/>
        <a:p>
          <a:pPr rtl="0"/>
          <a:r>
            <a:rPr lang="en-US"/>
            <a:t>STEP 3: Sand</a:t>
          </a:r>
          <a:r>
            <a:rPr lang="en-US">
              <a:latin typeface="Calibri"/>
            </a:rPr>
            <a:t> and Carbon </a:t>
          </a:r>
          <a:endParaRPr lang="en-US"/>
        </a:p>
      </dgm:t>
    </dgm:pt>
    <dgm:pt modelId="{DEFC3A09-7C6E-4C79-ADCE-613DC321CC43}" type="parTrans" cxnId="{2A294A59-51F5-4AAC-AD20-24BDEF8FFC0B}">
      <dgm:prSet/>
      <dgm:spPr/>
    </dgm:pt>
    <dgm:pt modelId="{3234FD54-4A0B-4FDA-A760-149EADA7D16E}" type="sibTrans" cxnId="{2A294A59-51F5-4AAC-AD20-24BDEF8FFC0B}">
      <dgm:prSet/>
      <dgm:spPr/>
      <dgm:t>
        <a:bodyPr/>
        <a:lstStyle/>
        <a:p>
          <a:endParaRPr lang="en-US"/>
        </a:p>
      </dgm:t>
    </dgm:pt>
    <dgm:pt modelId="{F75481A6-213D-440B-8E33-64B8042BD112}" type="pres">
      <dgm:prSet presAssocID="{88AC8343-2B7F-4F6F-BC34-BB7E98B19D65}" presName="Name0" presStyleCnt="0">
        <dgm:presLayoutVars>
          <dgm:dir/>
          <dgm:animLvl val="lvl"/>
          <dgm:resizeHandles val="exact"/>
        </dgm:presLayoutVars>
      </dgm:prSet>
      <dgm:spPr/>
    </dgm:pt>
    <dgm:pt modelId="{CB3D2223-0350-4906-BB53-FE61C2370B19}" type="pres">
      <dgm:prSet presAssocID="{E93EB743-5B7E-4539-922F-5657F6808446}" presName="parTxOnly" presStyleLbl="node1" presStyleIdx="0" presStyleCnt="4">
        <dgm:presLayoutVars>
          <dgm:chMax val="0"/>
          <dgm:chPref val="0"/>
          <dgm:bulletEnabled val="1"/>
        </dgm:presLayoutVars>
      </dgm:prSet>
      <dgm:spPr/>
    </dgm:pt>
    <dgm:pt modelId="{1646D730-A763-4E54-A446-34F087CB3D3F}" type="pres">
      <dgm:prSet presAssocID="{3FEDAE79-362A-41D9-8C87-6BDBE7D83D47}" presName="parTxOnlySpace" presStyleCnt="0"/>
      <dgm:spPr/>
    </dgm:pt>
    <dgm:pt modelId="{4E039E9E-C44A-48B3-8A8D-D49C81F5CF2B}" type="pres">
      <dgm:prSet presAssocID="{1E580B22-263B-48D6-9D37-D1EE656E3D93}" presName="parTxOnly" presStyleLbl="node1" presStyleIdx="1" presStyleCnt="4">
        <dgm:presLayoutVars>
          <dgm:chMax val="0"/>
          <dgm:chPref val="0"/>
          <dgm:bulletEnabled val="1"/>
        </dgm:presLayoutVars>
      </dgm:prSet>
      <dgm:spPr/>
    </dgm:pt>
    <dgm:pt modelId="{A04CEDB6-57C6-4256-AF13-35580D9D795F}" type="pres">
      <dgm:prSet presAssocID="{25E3406B-8C68-4490-9481-1F03601AE8CF}" presName="parTxOnlySpace" presStyleCnt="0"/>
      <dgm:spPr/>
    </dgm:pt>
    <dgm:pt modelId="{0497678B-99BE-4511-87AF-F3E09FEF2F15}" type="pres">
      <dgm:prSet presAssocID="{A8D95886-8C99-4FAD-AABC-70D34442FF75}" presName="parTxOnly" presStyleLbl="node1" presStyleIdx="2" presStyleCnt="4">
        <dgm:presLayoutVars>
          <dgm:chMax val="0"/>
          <dgm:chPref val="0"/>
          <dgm:bulletEnabled val="1"/>
        </dgm:presLayoutVars>
      </dgm:prSet>
      <dgm:spPr/>
    </dgm:pt>
    <dgm:pt modelId="{5EAA8A4D-AA59-4D3D-8735-A850B0CC14D1}" type="pres">
      <dgm:prSet presAssocID="{3234FD54-4A0B-4FDA-A760-149EADA7D16E}" presName="parTxOnlySpace" presStyleCnt="0"/>
      <dgm:spPr/>
    </dgm:pt>
    <dgm:pt modelId="{73B4054C-8E85-403E-8203-56BC94FDADEA}" type="pres">
      <dgm:prSet presAssocID="{1B0939F3-84E7-4A21-9E9D-78446C0DB9DC}" presName="parTxOnly" presStyleLbl="node1" presStyleIdx="3" presStyleCnt="4">
        <dgm:presLayoutVars>
          <dgm:chMax val="0"/>
          <dgm:chPref val="0"/>
          <dgm:bulletEnabled val="1"/>
        </dgm:presLayoutVars>
      </dgm:prSet>
      <dgm:spPr/>
    </dgm:pt>
  </dgm:ptLst>
  <dgm:cxnLst>
    <dgm:cxn modelId="{E370EE26-E3E6-47AF-8490-63AFAFBF4232}" type="presOf" srcId="{E93EB743-5B7E-4539-922F-5657F6808446}" destId="{CB3D2223-0350-4906-BB53-FE61C2370B19}" srcOrd="0" destOrd="0" presId="urn:microsoft.com/office/officeart/2005/8/layout/chevron1"/>
    <dgm:cxn modelId="{73A9B52B-D1B9-4716-BE21-ED08A3C861B5}" type="presOf" srcId="{1E580B22-263B-48D6-9D37-D1EE656E3D93}" destId="{4E039E9E-C44A-48B3-8A8D-D49C81F5CF2B}" srcOrd="0" destOrd="0" presId="urn:microsoft.com/office/officeart/2005/8/layout/chevron1"/>
    <dgm:cxn modelId="{8F98D93E-7DE9-446F-AA20-05A18F4F9A8D}" srcId="{88AC8343-2B7F-4F6F-BC34-BB7E98B19D65}" destId="{1E580B22-263B-48D6-9D37-D1EE656E3D93}" srcOrd="1" destOrd="0" parTransId="{721F0725-AC9D-46F9-A599-2F45C413AC13}" sibTransId="{25E3406B-8C68-4490-9481-1F03601AE8CF}"/>
    <dgm:cxn modelId="{1BA06667-7B18-425C-9DBC-681BB9784DF1}" srcId="{88AC8343-2B7F-4F6F-BC34-BB7E98B19D65}" destId="{E93EB743-5B7E-4539-922F-5657F6808446}" srcOrd="0" destOrd="0" parTransId="{4C2DEA79-A031-4895-90EF-08222C1CBED8}" sibTransId="{3FEDAE79-362A-41D9-8C87-6BDBE7D83D47}"/>
    <dgm:cxn modelId="{B9B7CF4A-A702-4FA3-971F-B19C1CD2E2EE}" type="presOf" srcId="{88AC8343-2B7F-4F6F-BC34-BB7E98B19D65}" destId="{F75481A6-213D-440B-8E33-64B8042BD112}" srcOrd="0" destOrd="0" presId="urn:microsoft.com/office/officeart/2005/8/layout/chevron1"/>
    <dgm:cxn modelId="{2A294A59-51F5-4AAC-AD20-24BDEF8FFC0B}" srcId="{88AC8343-2B7F-4F6F-BC34-BB7E98B19D65}" destId="{A8D95886-8C99-4FAD-AABC-70D34442FF75}" srcOrd="2" destOrd="0" parTransId="{DEFC3A09-7C6E-4C79-ADCE-613DC321CC43}" sibTransId="{3234FD54-4A0B-4FDA-A760-149EADA7D16E}"/>
    <dgm:cxn modelId="{A067DB84-0D99-4B51-88B7-239D49550D4B}" type="presOf" srcId="{A8D95886-8C99-4FAD-AABC-70D34442FF75}" destId="{0497678B-99BE-4511-87AF-F3E09FEF2F15}" srcOrd="0" destOrd="0" presId="urn:microsoft.com/office/officeart/2005/8/layout/chevron1"/>
    <dgm:cxn modelId="{5A8D1296-0317-437D-A37A-A3FB1970C156}" srcId="{88AC8343-2B7F-4F6F-BC34-BB7E98B19D65}" destId="{1B0939F3-84E7-4A21-9E9D-78446C0DB9DC}" srcOrd="3" destOrd="0" parTransId="{D9DE7EE2-9863-4485-8694-6442FC281A4D}" sibTransId="{2003829B-8D81-47F1-8611-C4C2024F9ADD}"/>
    <dgm:cxn modelId="{E96099E8-91DC-499F-9E2F-ED8FA02E0445}" type="presOf" srcId="{1B0939F3-84E7-4A21-9E9D-78446C0DB9DC}" destId="{73B4054C-8E85-403E-8203-56BC94FDADEA}" srcOrd="0" destOrd="0" presId="urn:microsoft.com/office/officeart/2005/8/layout/chevron1"/>
    <dgm:cxn modelId="{A1C2758E-3D68-4A06-B21A-0288171E74D9}" type="presParOf" srcId="{F75481A6-213D-440B-8E33-64B8042BD112}" destId="{CB3D2223-0350-4906-BB53-FE61C2370B19}" srcOrd="0" destOrd="0" presId="urn:microsoft.com/office/officeart/2005/8/layout/chevron1"/>
    <dgm:cxn modelId="{B2CA4023-B49E-42FF-837C-2DC9B7417988}" type="presParOf" srcId="{F75481A6-213D-440B-8E33-64B8042BD112}" destId="{1646D730-A763-4E54-A446-34F087CB3D3F}" srcOrd="1" destOrd="0" presId="urn:microsoft.com/office/officeart/2005/8/layout/chevron1"/>
    <dgm:cxn modelId="{780B1919-3775-41F9-ADB7-359B13D27AA0}" type="presParOf" srcId="{F75481A6-213D-440B-8E33-64B8042BD112}" destId="{4E039E9E-C44A-48B3-8A8D-D49C81F5CF2B}" srcOrd="2" destOrd="0" presId="urn:microsoft.com/office/officeart/2005/8/layout/chevron1"/>
    <dgm:cxn modelId="{F8DE70B0-BD01-4A69-9AD4-C9CD416F549E}" type="presParOf" srcId="{F75481A6-213D-440B-8E33-64B8042BD112}" destId="{A04CEDB6-57C6-4256-AF13-35580D9D795F}" srcOrd="3" destOrd="0" presId="urn:microsoft.com/office/officeart/2005/8/layout/chevron1"/>
    <dgm:cxn modelId="{D8EDA8BF-05B5-45FA-806D-2663D9F2286E}" type="presParOf" srcId="{F75481A6-213D-440B-8E33-64B8042BD112}" destId="{0497678B-99BE-4511-87AF-F3E09FEF2F15}" srcOrd="4" destOrd="0" presId="urn:microsoft.com/office/officeart/2005/8/layout/chevron1"/>
    <dgm:cxn modelId="{8362EC7C-0251-494A-9B55-9E122010AE11}" type="presParOf" srcId="{F75481A6-213D-440B-8E33-64B8042BD112}" destId="{5EAA8A4D-AA59-4D3D-8735-A850B0CC14D1}" srcOrd="5" destOrd="0" presId="urn:microsoft.com/office/officeart/2005/8/layout/chevron1"/>
    <dgm:cxn modelId="{1B9A5A48-4E28-4D26-B868-9933A71E2FA2}" type="presParOf" srcId="{F75481A6-213D-440B-8E33-64B8042BD112}" destId="{73B4054C-8E85-403E-8203-56BC94FDADE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33E870-080D-4A37-8B41-2596DB7D3215}"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en-US"/>
        </a:p>
      </dgm:t>
    </dgm:pt>
    <dgm:pt modelId="{04943869-7F52-4593-8DA5-BA75E6C64D0D}">
      <dgm:prSet phldrT="[Text]" phldr="0"/>
      <dgm:spPr/>
      <dgm:t>
        <a:bodyPr/>
        <a:lstStyle/>
        <a:p>
          <a:pPr rtl="0"/>
          <a:r>
            <a:rPr lang="en-US">
              <a:latin typeface="Calibri"/>
            </a:rPr>
            <a:t>Primary Treatment</a:t>
          </a:r>
          <a:endParaRPr lang="en-US"/>
        </a:p>
      </dgm:t>
    </dgm:pt>
    <dgm:pt modelId="{9D72BFF1-4548-4B20-9857-6BA64DD738EC}" type="parTrans" cxnId="{FB2DE963-E45F-40C4-AC9D-82CCFA8A8C4F}">
      <dgm:prSet/>
      <dgm:spPr/>
      <dgm:t>
        <a:bodyPr/>
        <a:lstStyle/>
        <a:p>
          <a:endParaRPr lang="en-US"/>
        </a:p>
      </dgm:t>
    </dgm:pt>
    <dgm:pt modelId="{B4E7E248-07A3-48E2-90AE-91333559E226}" type="sibTrans" cxnId="{FB2DE963-E45F-40C4-AC9D-82CCFA8A8C4F}">
      <dgm:prSet/>
      <dgm:spPr/>
      <dgm:t>
        <a:bodyPr/>
        <a:lstStyle/>
        <a:p>
          <a:endParaRPr lang="en-US"/>
        </a:p>
      </dgm:t>
    </dgm:pt>
    <dgm:pt modelId="{D177B235-7AE3-4034-8575-2F50D87D7983}">
      <dgm:prSet phldrT="[Text]" phldr="0"/>
      <dgm:spPr/>
      <dgm:t>
        <a:bodyPr/>
        <a:lstStyle/>
        <a:p>
          <a:pPr rtl="0"/>
          <a:r>
            <a:rPr lang="en-US">
              <a:latin typeface="Calibri"/>
            </a:rPr>
            <a:t>UV Treatment</a:t>
          </a:r>
          <a:endParaRPr lang="en-US"/>
        </a:p>
      </dgm:t>
    </dgm:pt>
    <dgm:pt modelId="{4C91526E-5950-459F-947B-5AD38DD91322}" type="parTrans" cxnId="{F755B57F-6EF1-4BFC-812B-B2CCA1CB63FB}">
      <dgm:prSet/>
      <dgm:spPr/>
      <dgm:t>
        <a:bodyPr/>
        <a:lstStyle/>
        <a:p>
          <a:endParaRPr lang="en-US"/>
        </a:p>
      </dgm:t>
    </dgm:pt>
    <dgm:pt modelId="{2183496F-6886-4A76-8349-02A555B3AD3B}" type="sibTrans" cxnId="{F755B57F-6EF1-4BFC-812B-B2CCA1CB63FB}">
      <dgm:prSet/>
      <dgm:spPr/>
      <dgm:t>
        <a:bodyPr/>
        <a:lstStyle/>
        <a:p>
          <a:endParaRPr lang="en-US"/>
        </a:p>
      </dgm:t>
    </dgm:pt>
    <dgm:pt modelId="{C5CBF232-680E-423E-BA03-1D7C36F9E05D}">
      <dgm:prSet phldrT="[Text]" phldr="0"/>
      <dgm:spPr/>
      <dgm:t>
        <a:bodyPr/>
        <a:lstStyle/>
        <a:p>
          <a:r>
            <a:rPr lang="en-US">
              <a:latin typeface="Calibri"/>
            </a:rPr>
            <a:t>Demineralization</a:t>
          </a:r>
          <a:endParaRPr lang="en-US"/>
        </a:p>
      </dgm:t>
    </dgm:pt>
    <dgm:pt modelId="{8F79D250-C661-4C1D-9BB0-B1518A49D359}" type="parTrans" cxnId="{1E33FA6E-37AA-4AF2-A791-C5B5D61CB253}">
      <dgm:prSet/>
      <dgm:spPr/>
      <dgm:t>
        <a:bodyPr/>
        <a:lstStyle/>
        <a:p>
          <a:endParaRPr lang="en-US"/>
        </a:p>
      </dgm:t>
    </dgm:pt>
    <dgm:pt modelId="{3B7A833A-D091-489C-B457-72214DC0826E}" type="sibTrans" cxnId="{1E33FA6E-37AA-4AF2-A791-C5B5D61CB253}">
      <dgm:prSet/>
      <dgm:spPr/>
      <dgm:t>
        <a:bodyPr/>
        <a:lstStyle/>
        <a:p>
          <a:endParaRPr lang="en-US"/>
        </a:p>
      </dgm:t>
    </dgm:pt>
    <dgm:pt modelId="{768322CA-FCB8-4410-840A-1410BCA590E5}">
      <dgm:prSet phldr="0"/>
      <dgm:spPr/>
      <dgm:t>
        <a:bodyPr/>
        <a:lstStyle/>
        <a:p>
          <a:r>
            <a:rPr lang="en-US">
              <a:latin typeface="Calibri"/>
            </a:rPr>
            <a:t>Degasification</a:t>
          </a:r>
        </a:p>
      </dgm:t>
    </dgm:pt>
    <dgm:pt modelId="{E7B9E760-081D-4321-ADDD-66A64BD47118}" type="parTrans" cxnId="{585F91D1-CEA9-4784-9779-6A1504D6F0AE}">
      <dgm:prSet/>
      <dgm:spPr/>
    </dgm:pt>
    <dgm:pt modelId="{770B8319-B57A-4ED8-92C9-41AB31B7187E}" type="sibTrans" cxnId="{585F91D1-CEA9-4784-9779-6A1504D6F0AE}">
      <dgm:prSet/>
      <dgm:spPr/>
    </dgm:pt>
    <dgm:pt modelId="{71425DA7-1AD4-46F0-BE56-3F6C75E263A0}" type="pres">
      <dgm:prSet presAssocID="{8333E870-080D-4A37-8B41-2596DB7D3215}" presName="linear" presStyleCnt="0">
        <dgm:presLayoutVars>
          <dgm:dir/>
          <dgm:animLvl val="lvl"/>
          <dgm:resizeHandles val="exact"/>
        </dgm:presLayoutVars>
      </dgm:prSet>
      <dgm:spPr/>
    </dgm:pt>
    <dgm:pt modelId="{849FFB65-6590-4B2C-B794-28A9FBE4A1F7}" type="pres">
      <dgm:prSet presAssocID="{04943869-7F52-4593-8DA5-BA75E6C64D0D}" presName="parentLin" presStyleCnt="0"/>
      <dgm:spPr/>
    </dgm:pt>
    <dgm:pt modelId="{5ECC5825-694D-4B8E-83B9-7D286658A973}" type="pres">
      <dgm:prSet presAssocID="{04943869-7F52-4593-8DA5-BA75E6C64D0D}" presName="parentLeftMargin" presStyleLbl="node1" presStyleIdx="0" presStyleCnt="1"/>
      <dgm:spPr/>
    </dgm:pt>
    <dgm:pt modelId="{9A62AA89-07F2-4101-9DBE-479BD298FFC4}" type="pres">
      <dgm:prSet presAssocID="{04943869-7F52-4593-8DA5-BA75E6C64D0D}" presName="parentText" presStyleLbl="node1" presStyleIdx="0" presStyleCnt="1">
        <dgm:presLayoutVars>
          <dgm:chMax val="0"/>
          <dgm:bulletEnabled val="1"/>
        </dgm:presLayoutVars>
      </dgm:prSet>
      <dgm:spPr/>
    </dgm:pt>
    <dgm:pt modelId="{8D52DE47-5D6C-4B5B-A9C0-7A33FE24EDCF}" type="pres">
      <dgm:prSet presAssocID="{04943869-7F52-4593-8DA5-BA75E6C64D0D}" presName="negativeSpace" presStyleCnt="0"/>
      <dgm:spPr/>
    </dgm:pt>
    <dgm:pt modelId="{026E8001-0C5E-4D50-9C9E-D5285A0C0272}" type="pres">
      <dgm:prSet presAssocID="{04943869-7F52-4593-8DA5-BA75E6C64D0D}" presName="childText" presStyleLbl="conFgAcc1" presStyleIdx="0" presStyleCnt="1">
        <dgm:presLayoutVars>
          <dgm:bulletEnabled val="1"/>
        </dgm:presLayoutVars>
      </dgm:prSet>
      <dgm:spPr/>
    </dgm:pt>
  </dgm:ptLst>
  <dgm:cxnLst>
    <dgm:cxn modelId="{3A27BA08-EFF0-4520-B50F-FFD8F44A789A}" type="presOf" srcId="{8333E870-080D-4A37-8B41-2596DB7D3215}" destId="{71425DA7-1AD4-46F0-BE56-3F6C75E263A0}" srcOrd="0" destOrd="0" presId="urn:microsoft.com/office/officeart/2005/8/layout/list1"/>
    <dgm:cxn modelId="{C6115B1D-A908-461D-85B3-8DB3DFA0D088}" type="presOf" srcId="{04943869-7F52-4593-8DA5-BA75E6C64D0D}" destId="{5ECC5825-694D-4B8E-83B9-7D286658A973}" srcOrd="0" destOrd="0" presId="urn:microsoft.com/office/officeart/2005/8/layout/list1"/>
    <dgm:cxn modelId="{FB2DE963-E45F-40C4-AC9D-82CCFA8A8C4F}" srcId="{8333E870-080D-4A37-8B41-2596DB7D3215}" destId="{04943869-7F52-4593-8DA5-BA75E6C64D0D}" srcOrd="0" destOrd="0" parTransId="{9D72BFF1-4548-4B20-9857-6BA64DD738EC}" sibTransId="{B4E7E248-07A3-48E2-90AE-91333559E226}"/>
    <dgm:cxn modelId="{1E33FA6E-37AA-4AF2-A791-C5B5D61CB253}" srcId="{04943869-7F52-4593-8DA5-BA75E6C64D0D}" destId="{C5CBF232-680E-423E-BA03-1D7C36F9E05D}" srcOrd="1" destOrd="0" parTransId="{8F79D250-C661-4C1D-9BB0-B1518A49D359}" sibTransId="{3B7A833A-D091-489C-B457-72214DC0826E}"/>
    <dgm:cxn modelId="{00BC1051-E867-478E-96BD-8A82C72402C5}" type="presOf" srcId="{04943869-7F52-4593-8DA5-BA75E6C64D0D}" destId="{9A62AA89-07F2-4101-9DBE-479BD298FFC4}" srcOrd="1" destOrd="0" presId="urn:microsoft.com/office/officeart/2005/8/layout/list1"/>
    <dgm:cxn modelId="{F755B57F-6EF1-4BFC-812B-B2CCA1CB63FB}" srcId="{04943869-7F52-4593-8DA5-BA75E6C64D0D}" destId="{D177B235-7AE3-4034-8575-2F50D87D7983}" srcOrd="0" destOrd="0" parTransId="{4C91526E-5950-459F-947B-5AD38DD91322}" sibTransId="{2183496F-6886-4A76-8349-02A555B3AD3B}"/>
    <dgm:cxn modelId="{37932898-E54B-4F2B-AF4B-2C3B3D177098}" type="presOf" srcId="{C5CBF232-680E-423E-BA03-1D7C36F9E05D}" destId="{026E8001-0C5E-4D50-9C9E-D5285A0C0272}" srcOrd="0" destOrd="1" presId="urn:microsoft.com/office/officeart/2005/8/layout/list1"/>
    <dgm:cxn modelId="{585F91D1-CEA9-4784-9779-6A1504D6F0AE}" srcId="{04943869-7F52-4593-8DA5-BA75E6C64D0D}" destId="{768322CA-FCB8-4410-840A-1410BCA590E5}" srcOrd="2" destOrd="0" parTransId="{E7B9E760-081D-4321-ADDD-66A64BD47118}" sibTransId="{770B8319-B57A-4ED8-92C9-41AB31B7187E}"/>
    <dgm:cxn modelId="{A7C1AFEA-2671-44BE-BBF9-20B75059C314}" type="presOf" srcId="{768322CA-FCB8-4410-840A-1410BCA590E5}" destId="{026E8001-0C5E-4D50-9C9E-D5285A0C0272}" srcOrd="0" destOrd="2" presId="urn:microsoft.com/office/officeart/2005/8/layout/list1"/>
    <dgm:cxn modelId="{9F4953FF-DB16-45EA-8BF5-F184D55DAADA}" type="presOf" srcId="{D177B235-7AE3-4034-8575-2F50D87D7983}" destId="{026E8001-0C5E-4D50-9C9E-D5285A0C0272}" srcOrd="0" destOrd="0" presId="urn:microsoft.com/office/officeart/2005/8/layout/list1"/>
    <dgm:cxn modelId="{1FC64B57-87C3-4E70-8A84-F95808DE0AFE}" type="presParOf" srcId="{71425DA7-1AD4-46F0-BE56-3F6C75E263A0}" destId="{849FFB65-6590-4B2C-B794-28A9FBE4A1F7}" srcOrd="0" destOrd="0" presId="urn:microsoft.com/office/officeart/2005/8/layout/list1"/>
    <dgm:cxn modelId="{76E5CC2B-4648-4C57-A5A2-05FC4FFA60C4}" type="presParOf" srcId="{849FFB65-6590-4B2C-B794-28A9FBE4A1F7}" destId="{5ECC5825-694D-4B8E-83B9-7D286658A973}" srcOrd="0" destOrd="0" presId="urn:microsoft.com/office/officeart/2005/8/layout/list1"/>
    <dgm:cxn modelId="{72AB2F7E-75E7-4A59-81BD-1458382BAE0E}" type="presParOf" srcId="{849FFB65-6590-4B2C-B794-28A9FBE4A1F7}" destId="{9A62AA89-07F2-4101-9DBE-479BD298FFC4}" srcOrd="1" destOrd="0" presId="urn:microsoft.com/office/officeart/2005/8/layout/list1"/>
    <dgm:cxn modelId="{C213C35C-8CA6-48A6-B833-F7B6D411D05D}" type="presParOf" srcId="{71425DA7-1AD4-46F0-BE56-3F6C75E263A0}" destId="{8D52DE47-5D6C-4B5B-A9C0-7A33FE24EDCF}" srcOrd="1" destOrd="0" presId="urn:microsoft.com/office/officeart/2005/8/layout/list1"/>
    <dgm:cxn modelId="{FB55D888-4FAB-406C-95B0-DEBB26588305}" type="presParOf" srcId="{71425DA7-1AD4-46F0-BE56-3F6C75E263A0}" destId="{026E8001-0C5E-4D50-9C9E-D5285A0C0272}"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51CC75-88ED-4A92-8482-15DB1980C92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B97997-9C0E-4E9A-A3A6-D5CD56D0B473}">
      <dgm:prSet phldr="0"/>
      <dgm:spPr/>
      <dgm:t>
        <a:bodyPr/>
        <a:lstStyle/>
        <a:p>
          <a:pPr rtl="0"/>
          <a:r>
            <a:rPr lang="en-US"/>
            <a:t>Polishing</a:t>
          </a:r>
        </a:p>
      </dgm:t>
    </dgm:pt>
    <dgm:pt modelId="{68B3E1E6-D7A0-47A3-9594-23C07C673852}" type="parTrans" cxnId="{B1F2A097-ED55-45BE-83F5-F6F90524E834}">
      <dgm:prSet/>
      <dgm:spPr/>
    </dgm:pt>
    <dgm:pt modelId="{88774DA4-73E4-42C4-B26C-E81D142D7D4E}" type="sibTrans" cxnId="{B1F2A097-ED55-45BE-83F5-F6F90524E834}">
      <dgm:prSet/>
      <dgm:spPr/>
    </dgm:pt>
    <dgm:pt modelId="{A8D3563C-653B-4419-9ED0-CA4D0CDA433E}">
      <dgm:prSet phldr="0"/>
      <dgm:spPr/>
      <dgm:t>
        <a:bodyPr/>
        <a:lstStyle/>
        <a:p>
          <a:r>
            <a:rPr lang="en-US"/>
            <a:t>Heat exchange</a:t>
          </a:r>
        </a:p>
      </dgm:t>
    </dgm:pt>
    <dgm:pt modelId="{01E9CB3F-4339-41A0-ACEA-3B5D59514039}" type="parTrans" cxnId="{921C8AAF-7BBA-4EC0-9653-6CF150C0B20A}">
      <dgm:prSet/>
      <dgm:spPr/>
    </dgm:pt>
    <dgm:pt modelId="{2EB6F007-FECB-4147-92FF-9A18DEEC02DA}" type="sibTrans" cxnId="{921C8AAF-7BBA-4EC0-9653-6CF150C0B20A}">
      <dgm:prSet/>
      <dgm:spPr/>
    </dgm:pt>
    <dgm:pt modelId="{7763D593-5C34-4237-A429-E75F3923A40C}">
      <dgm:prSet phldr="0"/>
      <dgm:spPr/>
      <dgm:t>
        <a:bodyPr/>
        <a:lstStyle/>
        <a:p>
          <a:r>
            <a:rPr lang="en-US"/>
            <a:t>Ion exchange</a:t>
          </a:r>
        </a:p>
      </dgm:t>
    </dgm:pt>
    <dgm:pt modelId="{BE57480B-08A8-4054-861F-13CF5696D27F}" type="parTrans" cxnId="{6D380656-EC66-432B-B67C-6963B7203B5F}">
      <dgm:prSet/>
      <dgm:spPr/>
    </dgm:pt>
    <dgm:pt modelId="{FED97996-BC84-43F7-AA8D-A9C43F6C9FB7}" type="sibTrans" cxnId="{6D380656-EC66-432B-B67C-6963B7203B5F}">
      <dgm:prSet/>
      <dgm:spPr/>
    </dgm:pt>
    <dgm:pt modelId="{B7C4D45F-4970-4D53-8825-0B9B52C5B276}">
      <dgm:prSet phldr="0"/>
      <dgm:spPr/>
      <dgm:t>
        <a:bodyPr/>
        <a:lstStyle/>
        <a:p>
          <a:r>
            <a:rPr lang="en-US"/>
            <a:t>Heater</a:t>
          </a:r>
        </a:p>
      </dgm:t>
    </dgm:pt>
    <dgm:pt modelId="{750EB1DF-DB1A-42E4-BDF8-318C994A283B}" type="parTrans" cxnId="{D51708D8-1545-404A-9860-D7EADAC31D4B}">
      <dgm:prSet/>
      <dgm:spPr/>
    </dgm:pt>
    <dgm:pt modelId="{4C22E077-A437-4423-B98C-7303F5C90539}" type="sibTrans" cxnId="{D51708D8-1545-404A-9860-D7EADAC31D4B}">
      <dgm:prSet/>
      <dgm:spPr/>
    </dgm:pt>
    <dgm:pt modelId="{DD1A6A1D-2359-4E20-96BC-7DE472951862}" type="pres">
      <dgm:prSet presAssocID="{F851CC75-88ED-4A92-8482-15DB1980C929}" presName="linear" presStyleCnt="0">
        <dgm:presLayoutVars>
          <dgm:dir/>
          <dgm:animLvl val="lvl"/>
          <dgm:resizeHandles val="exact"/>
        </dgm:presLayoutVars>
      </dgm:prSet>
      <dgm:spPr/>
    </dgm:pt>
    <dgm:pt modelId="{F8D6E5F2-7C92-42E0-ADE4-B67BDFA51A4D}" type="pres">
      <dgm:prSet presAssocID="{7BB97997-9C0E-4E9A-A3A6-D5CD56D0B473}" presName="parentLin" presStyleCnt="0"/>
      <dgm:spPr/>
    </dgm:pt>
    <dgm:pt modelId="{FE17C560-A6E2-4A6B-825D-A3D3670DC0E3}" type="pres">
      <dgm:prSet presAssocID="{7BB97997-9C0E-4E9A-A3A6-D5CD56D0B473}" presName="parentLeftMargin" presStyleLbl="node1" presStyleIdx="0" presStyleCnt="1"/>
      <dgm:spPr/>
    </dgm:pt>
    <dgm:pt modelId="{E98926F1-8626-414F-8968-07DFCCD8EA19}" type="pres">
      <dgm:prSet presAssocID="{7BB97997-9C0E-4E9A-A3A6-D5CD56D0B473}" presName="parentText" presStyleLbl="node1" presStyleIdx="0" presStyleCnt="1">
        <dgm:presLayoutVars>
          <dgm:chMax val="0"/>
          <dgm:bulletEnabled val="1"/>
        </dgm:presLayoutVars>
      </dgm:prSet>
      <dgm:spPr/>
    </dgm:pt>
    <dgm:pt modelId="{8CB791F9-CE55-4C4B-B7F9-A6ECBCB52E64}" type="pres">
      <dgm:prSet presAssocID="{7BB97997-9C0E-4E9A-A3A6-D5CD56D0B473}" presName="negativeSpace" presStyleCnt="0"/>
      <dgm:spPr/>
    </dgm:pt>
    <dgm:pt modelId="{950B2FC1-F205-4DC3-B51C-AF0E972509F6}" type="pres">
      <dgm:prSet presAssocID="{7BB97997-9C0E-4E9A-A3A6-D5CD56D0B473}" presName="childText" presStyleLbl="conFgAcc1" presStyleIdx="0" presStyleCnt="1">
        <dgm:presLayoutVars>
          <dgm:bulletEnabled val="1"/>
        </dgm:presLayoutVars>
      </dgm:prSet>
      <dgm:spPr/>
    </dgm:pt>
  </dgm:ptLst>
  <dgm:cxnLst>
    <dgm:cxn modelId="{6D380656-EC66-432B-B67C-6963B7203B5F}" srcId="{7BB97997-9C0E-4E9A-A3A6-D5CD56D0B473}" destId="{7763D593-5C34-4237-A429-E75F3923A40C}" srcOrd="1" destOrd="0" parTransId="{BE57480B-08A8-4054-861F-13CF5696D27F}" sibTransId="{FED97996-BC84-43F7-AA8D-A9C43F6C9FB7}"/>
    <dgm:cxn modelId="{B1F2A097-ED55-45BE-83F5-F6F90524E834}" srcId="{F851CC75-88ED-4A92-8482-15DB1980C929}" destId="{7BB97997-9C0E-4E9A-A3A6-D5CD56D0B473}" srcOrd="0" destOrd="0" parTransId="{68B3E1E6-D7A0-47A3-9594-23C07C673852}" sibTransId="{88774DA4-73E4-42C4-B26C-E81D142D7D4E}"/>
    <dgm:cxn modelId="{064FBE9E-D64F-40EE-B027-0DFE02BFDB5C}" type="presOf" srcId="{A8D3563C-653B-4419-9ED0-CA4D0CDA433E}" destId="{950B2FC1-F205-4DC3-B51C-AF0E972509F6}" srcOrd="0" destOrd="0" presId="urn:microsoft.com/office/officeart/2005/8/layout/list1"/>
    <dgm:cxn modelId="{921C8AAF-7BBA-4EC0-9653-6CF150C0B20A}" srcId="{7BB97997-9C0E-4E9A-A3A6-D5CD56D0B473}" destId="{A8D3563C-653B-4419-9ED0-CA4D0CDA433E}" srcOrd="0" destOrd="0" parTransId="{01E9CB3F-4339-41A0-ACEA-3B5D59514039}" sibTransId="{2EB6F007-FECB-4147-92FF-9A18DEEC02DA}"/>
    <dgm:cxn modelId="{2FFA25B9-575A-4243-B509-183FE303B5E9}" type="presOf" srcId="{7BB97997-9C0E-4E9A-A3A6-D5CD56D0B473}" destId="{E98926F1-8626-414F-8968-07DFCCD8EA19}" srcOrd="1" destOrd="0" presId="urn:microsoft.com/office/officeart/2005/8/layout/list1"/>
    <dgm:cxn modelId="{06C9B2CD-7A9C-48A3-8BEB-C0A4C9C93A02}" type="presOf" srcId="{7763D593-5C34-4237-A429-E75F3923A40C}" destId="{950B2FC1-F205-4DC3-B51C-AF0E972509F6}" srcOrd="0" destOrd="1" presId="urn:microsoft.com/office/officeart/2005/8/layout/list1"/>
    <dgm:cxn modelId="{A301F9D0-CA0F-4F66-BE5A-69D63C685A33}" type="presOf" srcId="{F851CC75-88ED-4A92-8482-15DB1980C929}" destId="{DD1A6A1D-2359-4E20-96BC-7DE472951862}" srcOrd="0" destOrd="0" presId="urn:microsoft.com/office/officeart/2005/8/layout/list1"/>
    <dgm:cxn modelId="{D51708D8-1545-404A-9860-D7EADAC31D4B}" srcId="{7BB97997-9C0E-4E9A-A3A6-D5CD56D0B473}" destId="{B7C4D45F-4970-4D53-8825-0B9B52C5B276}" srcOrd="2" destOrd="0" parTransId="{750EB1DF-DB1A-42E4-BDF8-318C994A283B}" sibTransId="{4C22E077-A437-4423-B98C-7303F5C90539}"/>
    <dgm:cxn modelId="{8B3E14E8-E033-4B5F-8847-F5C4A5374665}" type="presOf" srcId="{B7C4D45F-4970-4D53-8825-0B9B52C5B276}" destId="{950B2FC1-F205-4DC3-B51C-AF0E972509F6}" srcOrd="0" destOrd="2" presId="urn:microsoft.com/office/officeart/2005/8/layout/list1"/>
    <dgm:cxn modelId="{14BBCBF0-23FC-48D8-9A6F-C51E445B29B7}" type="presOf" srcId="{7BB97997-9C0E-4E9A-A3A6-D5CD56D0B473}" destId="{FE17C560-A6E2-4A6B-825D-A3D3670DC0E3}" srcOrd="0" destOrd="0" presId="urn:microsoft.com/office/officeart/2005/8/layout/list1"/>
    <dgm:cxn modelId="{0BE11B7E-D5EE-4FEA-9E1B-9FAA72990A08}" type="presParOf" srcId="{DD1A6A1D-2359-4E20-96BC-7DE472951862}" destId="{F8D6E5F2-7C92-42E0-ADE4-B67BDFA51A4D}" srcOrd="0" destOrd="0" presId="urn:microsoft.com/office/officeart/2005/8/layout/list1"/>
    <dgm:cxn modelId="{8EE300C2-658E-40BD-B75F-CC95E8F57978}" type="presParOf" srcId="{F8D6E5F2-7C92-42E0-ADE4-B67BDFA51A4D}" destId="{FE17C560-A6E2-4A6B-825D-A3D3670DC0E3}" srcOrd="0" destOrd="0" presId="urn:microsoft.com/office/officeart/2005/8/layout/list1"/>
    <dgm:cxn modelId="{7D0F2848-07EF-437A-8439-BD8F4B86F067}" type="presParOf" srcId="{F8D6E5F2-7C92-42E0-ADE4-B67BDFA51A4D}" destId="{E98926F1-8626-414F-8968-07DFCCD8EA19}" srcOrd="1" destOrd="0" presId="urn:microsoft.com/office/officeart/2005/8/layout/list1"/>
    <dgm:cxn modelId="{5BB9C982-3C45-449B-BA3C-6DCA08D5CF04}" type="presParOf" srcId="{DD1A6A1D-2359-4E20-96BC-7DE472951862}" destId="{8CB791F9-CE55-4C4B-B7F9-A6ECBCB52E64}" srcOrd="1" destOrd="0" presId="urn:microsoft.com/office/officeart/2005/8/layout/list1"/>
    <dgm:cxn modelId="{431B20DF-29B8-4A88-BCAC-31B90659274A}" type="presParOf" srcId="{DD1A6A1D-2359-4E20-96BC-7DE472951862}" destId="{950B2FC1-F205-4DC3-B51C-AF0E972509F6}"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3EA196-B61C-4DFF-A8DE-41946BF61AA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FE7C605-6000-43A8-90F7-0C3668796EEB}">
      <dgm:prSet phldrT="[Text]" phldr="0"/>
      <dgm:spPr/>
      <dgm:t>
        <a:bodyPr/>
        <a:lstStyle/>
        <a:p>
          <a:pPr rtl="0"/>
          <a:r>
            <a:rPr lang="en-US" dirty="0">
              <a:solidFill>
                <a:schemeClr val="tx1"/>
              </a:solidFill>
              <a:latin typeface="Arial"/>
              <a:cs typeface="Arial"/>
            </a:rPr>
            <a:t>Strategies to source silicon</a:t>
          </a:r>
        </a:p>
      </dgm:t>
    </dgm:pt>
    <dgm:pt modelId="{DF7636AC-A653-4214-BB31-0DD7D085DBFB}" type="parTrans" cxnId="{A5B385A6-33DF-4CE4-8238-FA29210C1E10}">
      <dgm:prSet/>
      <dgm:spPr/>
      <dgm:t>
        <a:bodyPr/>
        <a:lstStyle/>
        <a:p>
          <a:endParaRPr lang="en-US"/>
        </a:p>
      </dgm:t>
    </dgm:pt>
    <dgm:pt modelId="{1CFC9650-1312-43F9-A8B6-D83CF63D709B}" type="sibTrans" cxnId="{A5B385A6-33DF-4CE4-8238-FA29210C1E10}">
      <dgm:prSet/>
      <dgm:spPr/>
      <dgm:t>
        <a:bodyPr/>
        <a:lstStyle/>
        <a:p>
          <a:endParaRPr lang="en-US"/>
        </a:p>
      </dgm:t>
    </dgm:pt>
    <dgm:pt modelId="{861B118D-C3D4-44B0-BFE3-DF6A03CA46CB}">
      <dgm:prSet phldrT="[Text]" phldr="0"/>
      <dgm:spPr/>
      <dgm:t>
        <a:bodyPr/>
        <a:lstStyle/>
        <a:p>
          <a:r>
            <a:rPr lang="en-US" dirty="0">
              <a:solidFill>
                <a:schemeClr val="tx1"/>
              </a:solidFill>
              <a:latin typeface="Arial"/>
              <a:cs typeface="Arial"/>
            </a:rPr>
            <a:t>Self-Production</a:t>
          </a:r>
        </a:p>
      </dgm:t>
    </dgm:pt>
    <dgm:pt modelId="{FB4958E1-98A1-434B-966D-58D4F5530A5B}" type="parTrans" cxnId="{8C8A2E31-ECFF-4BAE-A514-F49F723E0C06}">
      <dgm:prSet/>
      <dgm:spPr/>
      <dgm:t>
        <a:bodyPr/>
        <a:lstStyle/>
        <a:p>
          <a:endParaRPr lang="en-US"/>
        </a:p>
      </dgm:t>
    </dgm:pt>
    <dgm:pt modelId="{64E728C1-C373-4A4E-A8BB-CE08ADBBE202}" type="sibTrans" cxnId="{8C8A2E31-ECFF-4BAE-A514-F49F723E0C06}">
      <dgm:prSet/>
      <dgm:spPr/>
      <dgm:t>
        <a:bodyPr/>
        <a:lstStyle/>
        <a:p>
          <a:endParaRPr lang="en-US"/>
        </a:p>
      </dgm:t>
    </dgm:pt>
    <dgm:pt modelId="{4219BE04-778F-4B06-93A5-561CD1E81F67}">
      <dgm:prSet phldrT="[Text]" phldr="0"/>
      <dgm:spPr/>
      <dgm:t>
        <a:bodyPr/>
        <a:lstStyle/>
        <a:p>
          <a:r>
            <a:rPr lang="en-US" dirty="0">
              <a:solidFill>
                <a:schemeClr val="tx1"/>
              </a:solidFill>
              <a:latin typeface="Arial"/>
              <a:cs typeface="Arial"/>
            </a:rPr>
            <a:t>Cost of production is </a:t>
          </a:r>
          <a:r>
            <a:rPr lang="en-US" dirty="0">
              <a:solidFill>
                <a:schemeClr val="bg1"/>
              </a:solidFill>
              <a:latin typeface="Arial"/>
              <a:cs typeface="Arial"/>
            </a:rPr>
            <a:t>very high</a:t>
          </a:r>
        </a:p>
      </dgm:t>
    </dgm:pt>
    <dgm:pt modelId="{FEB7356F-9AA6-441F-9B94-7A685BD85D97}" type="parTrans" cxnId="{946B2897-23E0-40B7-A90E-A13C3558CF74}">
      <dgm:prSet/>
      <dgm:spPr/>
      <dgm:t>
        <a:bodyPr/>
        <a:lstStyle/>
        <a:p>
          <a:endParaRPr lang="en-US"/>
        </a:p>
      </dgm:t>
    </dgm:pt>
    <dgm:pt modelId="{A583B0B9-E473-4B99-88E0-6C07DBF9B5F4}" type="sibTrans" cxnId="{946B2897-23E0-40B7-A90E-A13C3558CF74}">
      <dgm:prSet/>
      <dgm:spPr/>
      <dgm:t>
        <a:bodyPr/>
        <a:lstStyle/>
        <a:p>
          <a:endParaRPr lang="en-US"/>
        </a:p>
      </dgm:t>
    </dgm:pt>
    <dgm:pt modelId="{758204F0-3CBF-46FD-BFFE-14DDCC84342F}">
      <dgm:prSet phldrT="[Text]" phldr="0"/>
      <dgm:spPr/>
      <dgm:t>
        <a:bodyPr/>
        <a:lstStyle/>
        <a:p>
          <a:r>
            <a:rPr lang="en-US" dirty="0">
              <a:solidFill>
                <a:schemeClr val="tx1"/>
              </a:solidFill>
              <a:latin typeface="Arial"/>
              <a:cs typeface="Arial"/>
            </a:rPr>
            <a:t>Prices of other components such as coal, quartz, oil, natural gas, and electrodes impact the silicon prices</a:t>
          </a:r>
        </a:p>
      </dgm:t>
    </dgm:pt>
    <dgm:pt modelId="{7DC77F86-A835-4A33-A64D-853B48D6DADA}" type="parTrans" cxnId="{7686ACC3-F681-444B-B207-F6E7412F8302}">
      <dgm:prSet/>
      <dgm:spPr/>
      <dgm:t>
        <a:bodyPr/>
        <a:lstStyle/>
        <a:p>
          <a:endParaRPr lang="en-US"/>
        </a:p>
      </dgm:t>
    </dgm:pt>
    <dgm:pt modelId="{603DC8F5-6EE8-48C3-B396-7F55AD1D3036}" type="sibTrans" cxnId="{7686ACC3-F681-444B-B207-F6E7412F8302}">
      <dgm:prSet/>
      <dgm:spPr/>
      <dgm:t>
        <a:bodyPr/>
        <a:lstStyle/>
        <a:p>
          <a:endParaRPr lang="en-US"/>
        </a:p>
      </dgm:t>
    </dgm:pt>
    <dgm:pt modelId="{8D7D8498-3D28-402C-AAE0-66666F0A2260}">
      <dgm:prSet phldrT="[Text]" phldr="0"/>
      <dgm:spPr/>
      <dgm:t>
        <a:bodyPr/>
        <a:lstStyle/>
        <a:p>
          <a:r>
            <a:rPr lang="en-US" dirty="0">
              <a:solidFill>
                <a:schemeClr val="tx1"/>
              </a:solidFill>
              <a:latin typeface="Arial"/>
              <a:cs typeface="Arial"/>
            </a:rPr>
            <a:t> Importing </a:t>
          </a:r>
        </a:p>
      </dgm:t>
    </dgm:pt>
    <dgm:pt modelId="{8F1E9DFF-8C60-4F8D-A8F8-FFDDC8A975F4}" type="parTrans" cxnId="{F799612A-A67A-46B6-B235-0E0D0DEE0393}">
      <dgm:prSet/>
      <dgm:spPr/>
      <dgm:t>
        <a:bodyPr/>
        <a:lstStyle/>
        <a:p>
          <a:endParaRPr lang="en-US"/>
        </a:p>
      </dgm:t>
    </dgm:pt>
    <dgm:pt modelId="{F20C96AE-2B8E-4886-A3E5-27A3FCD5F3BD}" type="sibTrans" cxnId="{F799612A-A67A-46B6-B235-0E0D0DEE0393}">
      <dgm:prSet/>
      <dgm:spPr/>
      <dgm:t>
        <a:bodyPr/>
        <a:lstStyle/>
        <a:p>
          <a:endParaRPr lang="en-US"/>
        </a:p>
      </dgm:t>
    </dgm:pt>
    <dgm:pt modelId="{52D0094A-E5CC-411D-9F8C-C94DCCD69E89}">
      <dgm:prSet phldr="0"/>
      <dgm:spPr/>
      <dgm:t>
        <a:bodyPr/>
        <a:lstStyle/>
        <a:p>
          <a:r>
            <a:rPr lang="en" dirty="0">
              <a:solidFill>
                <a:schemeClr val="tx1"/>
              </a:solidFill>
              <a:latin typeface="Arial"/>
              <a:cs typeface="Arial"/>
            </a:rPr>
            <a:t> India imports most of its Silicon from </a:t>
          </a:r>
          <a:r>
            <a:rPr lang="en" b="1" dirty="0">
              <a:solidFill>
                <a:schemeClr val="bg1"/>
              </a:solidFill>
              <a:latin typeface="Arial"/>
              <a:cs typeface="Arial"/>
            </a:rPr>
            <a:t>China, USA and </a:t>
          </a:r>
          <a:r>
            <a:rPr lang="en" b="0" dirty="0">
              <a:solidFill>
                <a:schemeClr val="bg1"/>
              </a:solidFill>
              <a:latin typeface="Arial"/>
              <a:cs typeface="Arial"/>
            </a:rPr>
            <a:t>UK</a:t>
          </a:r>
          <a:r>
            <a:rPr lang="en" dirty="0">
              <a:solidFill>
                <a:schemeClr val="tx1"/>
              </a:solidFill>
              <a:latin typeface="Arial"/>
              <a:cs typeface="Arial"/>
            </a:rPr>
            <a:t>.</a:t>
          </a:r>
        </a:p>
      </dgm:t>
    </dgm:pt>
    <dgm:pt modelId="{E0EF5CAB-FA77-4AC0-A566-DDBCE2930F3A}" type="parTrans" cxnId="{38AC4633-EE83-4EFA-898F-4D3008381D12}">
      <dgm:prSet/>
      <dgm:spPr/>
      <dgm:t>
        <a:bodyPr/>
        <a:lstStyle/>
        <a:p>
          <a:endParaRPr lang="en-US"/>
        </a:p>
      </dgm:t>
    </dgm:pt>
    <dgm:pt modelId="{E99D13AE-B11B-4383-B3AB-390FA46EF34B}" type="sibTrans" cxnId="{38AC4633-EE83-4EFA-898F-4D3008381D12}">
      <dgm:prSet/>
      <dgm:spPr/>
    </dgm:pt>
    <dgm:pt modelId="{5F5DC886-FC56-4DA8-86E9-BBB11175C06E}">
      <dgm:prSet phldr="0"/>
      <dgm:spPr/>
      <dgm:t>
        <a:bodyPr/>
        <a:lstStyle/>
        <a:p>
          <a:pPr rtl="0"/>
          <a:r>
            <a:rPr lang="en" dirty="0">
              <a:solidFill>
                <a:schemeClr val="tx1"/>
              </a:solidFill>
              <a:latin typeface="Arial"/>
              <a:cs typeface="Arial"/>
            </a:rPr>
            <a:t>China produces </a:t>
          </a:r>
          <a:r>
            <a:rPr lang="en" dirty="0">
              <a:solidFill>
                <a:schemeClr val="bg1"/>
              </a:solidFill>
              <a:latin typeface="Arial"/>
              <a:cs typeface="Arial"/>
            </a:rPr>
            <a:t>6000 Mt</a:t>
          </a:r>
          <a:r>
            <a:rPr lang="en" dirty="0">
              <a:solidFill>
                <a:schemeClr val="tx1"/>
              </a:solidFill>
              <a:latin typeface="Arial"/>
              <a:cs typeface="Arial"/>
            </a:rPr>
            <a:t> silicon followed by Russia </a:t>
          </a:r>
          <a:r>
            <a:rPr lang="en" dirty="0">
              <a:solidFill>
                <a:schemeClr val="bg1"/>
              </a:solidFill>
              <a:latin typeface="Arial"/>
              <a:cs typeface="Arial"/>
            </a:rPr>
            <a:t>580 M</a:t>
          </a:r>
          <a:r>
            <a:rPr lang="en" dirty="0">
              <a:solidFill>
                <a:schemeClr val="tx1"/>
              </a:solidFill>
              <a:latin typeface="Arial"/>
              <a:cs typeface="Arial"/>
            </a:rPr>
            <a:t>t and Brazil </a:t>
          </a:r>
        </a:p>
      </dgm:t>
    </dgm:pt>
    <dgm:pt modelId="{B2185A9F-6FD4-4C27-A374-3E9E4E0D427E}" type="parTrans" cxnId="{AE0C4B92-CCDB-4D42-8082-A0D11A2EF291}">
      <dgm:prSet/>
      <dgm:spPr/>
      <dgm:t>
        <a:bodyPr/>
        <a:lstStyle/>
        <a:p>
          <a:endParaRPr lang="en-US"/>
        </a:p>
      </dgm:t>
    </dgm:pt>
    <dgm:pt modelId="{7E858262-2FEC-4BCE-A2E6-F1E678FDBEEB}" type="sibTrans" cxnId="{AE0C4B92-CCDB-4D42-8082-A0D11A2EF291}">
      <dgm:prSet/>
      <dgm:spPr/>
    </dgm:pt>
    <dgm:pt modelId="{4ED07A48-ACB8-4D8C-96F3-230F8863C6DF}">
      <dgm:prSet phldr="0"/>
      <dgm:spPr/>
      <dgm:t>
        <a:bodyPr/>
        <a:lstStyle/>
        <a:p>
          <a:r>
            <a:rPr lang="en-US" dirty="0">
              <a:solidFill>
                <a:schemeClr val="tx1"/>
              </a:solidFill>
              <a:latin typeface="Arial"/>
              <a:cs typeface="Arial"/>
            </a:rPr>
            <a:t> Quartz mining is concentrated among few players which means </a:t>
          </a:r>
          <a:r>
            <a:rPr lang="en-US" dirty="0">
              <a:solidFill>
                <a:schemeClr val="bg1"/>
              </a:solidFill>
              <a:latin typeface="Arial"/>
              <a:cs typeface="Arial"/>
            </a:rPr>
            <a:t>India is not likely</a:t>
          </a:r>
          <a:r>
            <a:rPr lang="en-US" dirty="0">
              <a:solidFill>
                <a:schemeClr val="tx1"/>
              </a:solidFill>
              <a:latin typeface="Arial"/>
              <a:cs typeface="Arial"/>
            </a:rPr>
            <a:t> to be a member of the silicon producing and exporting countries.</a:t>
          </a:r>
        </a:p>
      </dgm:t>
    </dgm:pt>
    <dgm:pt modelId="{1290BAEC-80CD-4D4D-84A7-1D229AC01E83}" type="parTrans" cxnId="{37A46D6E-74FA-4542-A47E-D24259E5E8AB}">
      <dgm:prSet/>
      <dgm:spPr/>
      <dgm:t>
        <a:bodyPr/>
        <a:lstStyle/>
        <a:p>
          <a:endParaRPr lang="en-US"/>
        </a:p>
      </dgm:t>
    </dgm:pt>
    <dgm:pt modelId="{BBB0DF15-1F39-4C57-A313-8356DF6BC9F8}" type="sibTrans" cxnId="{37A46D6E-74FA-4542-A47E-D24259E5E8AB}">
      <dgm:prSet/>
      <dgm:spPr/>
    </dgm:pt>
    <dgm:pt modelId="{D1D2606B-E392-4550-B982-089952FCF87C}">
      <dgm:prSet phldr="0"/>
      <dgm:spPr/>
      <dgm:t>
        <a:bodyPr/>
        <a:lstStyle/>
        <a:p>
          <a:pPr rtl="0"/>
          <a:r>
            <a:rPr lang="en" b="0" dirty="0">
              <a:solidFill>
                <a:schemeClr val="bg1"/>
              </a:solidFill>
              <a:latin typeface="Arial"/>
              <a:cs typeface="Arial"/>
            </a:rPr>
            <a:t>Australian</a:t>
          </a:r>
          <a:r>
            <a:rPr lang="en" dirty="0">
              <a:solidFill>
                <a:schemeClr val="tx1"/>
              </a:solidFill>
              <a:latin typeface="Arial"/>
              <a:cs typeface="Arial"/>
            </a:rPr>
            <a:t> government has signed several trade agreements with India to ensure silicon supply</a:t>
          </a:r>
        </a:p>
      </dgm:t>
    </dgm:pt>
    <dgm:pt modelId="{5FC0335B-53CF-4553-BC78-EC2030D8CCEA}" type="parTrans" cxnId="{E62907DB-2AC2-46DE-A99F-C203F9453335}">
      <dgm:prSet/>
      <dgm:spPr/>
    </dgm:pt>
    <dgm:pt modelId="{89B78366-E363-483C-BC81-C04BB372601B}" type="sibTrans" cxnId="{E62907DB-2AC2-46DE-A99F-C203F9453335}">
      <dgm:prSet/>
      <dgm:spPr/>
    </dgm:pt>
    <dgm:pt modelId="{11ED5976-34E0-41E4-AF14-3EB8FBFB1B9B}" type="pres">
      <dgm:prSet presAssocID="{4F3EA196-B61C-4DFF-A8DE-41946BF61AA2}" presName="mainComposite" presStyleCnt="0">
        <dgm:presLayoutVars>
          <dgm:chPref val="1"/>
          <dgm:dir/>
          <dgm:animOne val="branch"/>
          <dgm:animLvl val="lvl"/>
          <dgm:resizeHandles val="exact"/>
        </dgm:presLayoutVars>
      </dgm:prSet>
      <dgm:spPr/>
    </dgm:pt>
    <dgm:pt modelId="{C5CA0F60-5D15-492A-8BA6-3C20B58DBDD2}" type="pres">
      <dgm:prSet presAssocID="{4F3EA196-B61C-4DFF-A8DE-41946BF61AA2}" presName="hierFlow" presStyleCnt="0"/>
      <dgm:spPr/>
    </dgm:pt>
    <dgm:pt modelId="{E3780A58-7606-4B6C-AB13-4BB4190C3005}" type="pres">
      <dgm:prSet presAssocID="{4F3EA196-B61C-4DFF-A8DE-41946BF61AA2}" presName="hierChild1" presStyleCnt="0">
        <dgm:presLayoutVars>
          <dgm:chPref val="1"/>
          <dgm:animOne val="branch"/>
          <dgm:animLvl val="lvl"/>
        </dgm:presLayoutVars>
      </dgm:prSet>
      <dgm:spPr/>
    </dgm:pt>
    <dgm:pt modelId="{C37A41F9-B77D-45F1-98C0-EB997653628D}" type="pres">
      <dgm:prSet presAssocID="{2FE7C605-6000-43A8-90F7-0C3668796EEB}" presName="Name14" presStyleCnt="0"/>
      <dgm:spPr/>
    </dgm:pt>
    <dgm:pt modelId="{82A5D8ED-7DE6-48F4-B0FC-5DA9D03F5CD9}" type="pres">
      <dgm:prSet presAssocID="{2FE7C605-6000-43A8-90F7-0C3668796EEB}" presName="level1Shape" presStyleLbl="node0" presStyleIdx="0" presStyleCnt="1">
        <dgm:presLayoutVars>
          <dgm:chPref val="3"/>
        </dgm:presLayoutVars>
      </dgm:prSet>
      <dgm:spPr/>
    </dgm:pt>
    <dgm:pt modelId="{4D01AFBA-9103-49CB-83F0-0D83A090A909}" type="pres">
      <dgm:prSet presAssocID="{2FE7C605-6000-43A8-90F7-0C3668796EEB}" presName="hierChild2" presStyleCnt="0"/>
      <dgm:spPr/>
    </dgm:pt>
    <dgm:pt modelId="{4CC04E5C-199E-433D-B334-0B76A5AD98B5}" type="pres">
      <dgm:prSet presAssocID="{FB4958E1-98A1-434B-966D-58D4F5530A5B}" presName="Name19" presStyleLbl="parChTrans1D2" presStyleIdx="0" presStyleCnt="2"/>
      <dgm:spPr/>
    </dgm:pt>
    <dgm:pt modelId="{03B55C21-F86A-4421-BE9B-D56327FC72B5}" type="pres">
      <dgm:prSet presAssocID="{861B118D-C3D4-44B0-BFE3-DF6A03CA46CB}" presName="Name21" presStyleCnt="0"/>
      <dgm:spPr/>
    </dgm:pt>
    <dgm:pt modelId="{2055A8AB-9E0F-4A91-9CFD-630B46B1DEDB}" type="pres">
      <dgm:prSet presAssocID="{861B118D-C3D4-44B0-BFE3-DF6A03CA46CB}" presName="level2Shape" presStyleLbl="node2" presStyleIdx="0" presStyleCnt="2"/>
      <dgm:spPr/>
    </dgm:pt>
    <dgm:pt modelId="{88D27A88-CB3D-4BD5-8D44-6D7F0E317F70}" type="pres">
      <dgm:prSet presAssocID="{861B118D-C3D4-44B0-BFE3-DF6A03CA46CB}" presName="hierChild3" presStyleCnt="0"/>
      <dgm:spPr/>
    </dgm:pt>
    <dgm:pt modelId="{13124C5C-E5F6-4ED8-8E59-EBDD520D2A0C}" type="pres">
      <dgm:prSet presAssocID="{FEB7356F-9AA6-441F-9B94-7A685BD85D97}" presName="Name19" presStyleLbl="parChTrans1D3" presStyleIdx="0" presStyleCnt="6"/>
      <dgm:spPr/>
    </dgm:pt>
    <dgm:pt modelId="{4D511EF3-53E0-4EAC-BB62-7050DBE1F849}" type="pres">
      <dgm:prSet presAssocID="{4219BE04-778F-4B06-93A5-561CD1E81F67}" presName="Name21" presStyleCnt="0"/>
      <dgm:spPr/>
    </dgm:pt>
    <dgm:pt modelId="{C060921E-F406-4AB8-82DE-023EF08BB373}" type="pres">
      <dgm:prSet presAssocID="{4219BE04-778F-4B06-93A5-561CD1E81F67}" presName="level2Shape" presStyleLbl="node3" presStyleIdx="0" presStyleCnt="6"/>
      <dgm:spPr/>
    </dgm:pt>
    <dgm:pt modelId="{501FAB9D-917A-4448-AEE0-9C2942BB6086}" type="pres">
      <dgm:prSet presAssocID="{4219BE04-778F-4B06-93A5-561CD1E81F67}" presName="hierChild3" presStyleCnt="0"/>
      <dgm:spPr/>
    </dgm:pt>
    <dgm:pt modelId="{DA5E9134-6AE0-45A4-89F1-5E51C863C4D9}" type="pres">
      <dgm:prSet presAssocID="{7DC77F86-A835-4A33-A64D-853B48D6DADA}" presName="Name19" presStyleLbl="parChTrans1D3" presStyleIdx="1" presStyleCnt="6"/>
      <dgm:spPr/>
    </dgm:pt>
    <dgm:pt modelId="{6D6FC9C4-7B7D-4078-B37E-CCFFF63069BD}" type="pres">
      <dgm:prSet presAssocID="{758204F0-3CBF-46FD-BFFE-14DDCC84342F}" presName="Name21" presStyleCnt="0"/>
      <dgm:spPr/>
    </dgm:pt>
    <dgm:pt modelId="{61E71293-6D50-43CE-8A0C-B8A22B0775A9}" type="pres">
      <dgm:prSet presAssocID="{758204F0-3CBF-46FD-BFFE-14DDCC84342F}" presName="level2Shape" presStyleLbl="node3" presStyleIdx="1" presStyleCnt="6"/>
      <dgm:spPr/>
    </dgm:pt>
    <dgm:pt modelId="{9A4CC33C-0B22-427C-BC05-BEB37218CE05}" type="pres">
      <dgm:prSet presAssocID="{758204F0-3CBF-46FD-BFFE-14DDCC84342F}" presName="hierChild3" presStyleCnt="0"/>
      <dgm:spPr/>
    </dgm:pt>
    <dgm:pt modelId="{1C5A56CD-31E4-4585-A5ED-E8BAA379F45D}" type="pres">
      <dgm:prSet presAssocID="{1290BAEC-80CD-4D4D-84A7-1D229AC01E83}" presName="Name19" presStyleLbl="parChTrans1D3" presStyleIdx="2" presStyleCnt="6"/>
      <dgm:spPr/>
    </dgm:pt>
    <dgm:pt modelId="{CD690215-DDDE-4DEB-B402-D7947F24B8CB}" type="pres">
      <dgm:prSet presAssocID="{4ED07A48-ACB8-4D8C-96F3-230F8863C6DF}" presName="Name21" presStyleCnt="0"/>
      <dgm:spPr/>
    </dgm:pt>
    <dgm:pt modelId="{788B5B62-004B-4F72-8DB3-54EA0F8A32ED}" type="pres">
      <dgm:prSet presAssocID="{4ED07A48-ACB8-4D8C-96F3-230F8863C6DF}" presName="level2Shape" presStyleLbl="node3" presStyleIdx="2" presStyleCnt="6"/>
      <dgm:spPr/>
    </dgm:pt>
    <dgm:pt modelId="{F0F77C5E-81A6-4CD5-A054-94E9D671CF2F}" type="pres">
      <dgm:prSet presAssocID="{4ED07A48-ACB8-4D8C-96F3-230F8863C6DF}" presName="hierChild3" presStyleCnt="0"/>
      <dgm:spPr/>
    </dgm:pt>
    <dgm:pt modelId="{4930AC4C-0064-4D32-ACB4-B59E3250CCDB}" type="pres">
      <dgm:prSet presAssocID="{8F1E9DFF-8C60-4F8D-A8F8-FFDDC8A975F4}" presName="Name19" presStyleLbl="parChTrans1D2" presStyleIdx="1" presStyleCnt="2"/>
      <dgm:spPr/>
    </dgm:pt>
    <dgm:pt modelId="{95013EAC-38E0-448D-B341-67BB589E3CD5}" type="pres">
      <dgm:prSet presAssocID="{8D7D8498-3D28-402C-AAE0-66666F0A2260}" presName="Name21" presStyleCnt="0"/>
      <dgm:spPr/>
    </dgm:pt>
    <dgm:pt modelId="{C8959541-FB20-4127-BDF9-356AD076C803}" type="pres">
      <dgm:prSet presAssocID="{8D7D8498-3D28-402C-AAE0-66666F0A2260}" presName="level2Shape" presStyleLbl="node2" presStyleIdx="1" presStyleCnt="2"/>
      <dgm:spPr/>
    </dgm:pt>
    <dgm:pt modelId="{4732699F-8E7C-4140-99D1-188B1A052663}" type="pres">
      <dgm:prSet presAssocID="{8D7D8498-3D28-402C-AAE0-66666F0A2260}" presName="hierChild3" presStyleCnt="0"/>
      <dgm:spPr/>
    </dgm:pt>
    <dgm:pt modelId="{311B4FF9-44DA-47D9-9332-1122478AC5DF}" type="pres">
      <dgm:prSet presAssocID="{E0EF5CAB-FA77-4AC0-A566-DDBCE2930F3A}" presName="Name19" presStyleLbl="parChTrans1D3" presStyleIdx="3" presStyleCnt="6"/>
      <dgm:spPr/>
    </dgm:pt>
    <dgm:pt modelId="{FC050975-FCA5-42A6-9DAB-68E3A4D7A827}" type="pres">
      <dgm:prSet presAssocID="{52D0094A-E5CC-411D-9F8C-C94DCCD69E89}" presName="Name21" presStyleCnt="0"/>
      <dgm:spPr/>
    </dgm:pt>
    <dgm:pt modelId="{CE3B9550-9765-40A7-93F8-14263A59F43A}" type="pres">
      <dgm:prSet presAssocID="{52D0094A-E5CC-411D-9F8C-C94DCCD69E89}" presName="level2Shape" presStyleLbl="node3" presStyleIdx="3" presStyleCnt="6"/>
      <dgm:spPr/>
    </dgm:pt>
    <dgm:pt modelId="{38F79EF7-54E2-4A05-92A3-01A83BD298CE}" type="pres">
      <dgm:prSet presAssocID="{52D0094A-E5CC-411D-9F8C-C94DCCD69E89}" presName="hierChild3" presStyleCnt="0"/>
      <dgm:spPr/>
    </dgm:pt>
    <dgm:pt modelId="{6B49FF4A-C4A3-4983-9B39-2BB925BE51DA}" type="pres">
      <dgm:prSet presAssocID="{B2185A9F-6FD4-4C27-A374-3E9E4E0D427E}" presName="Name19" presStyleLbl="parChTrans1D3" presStyleIdx="4" presStyleCnt="6"/>
      <dgm:spPr/>
    </dgm:pt>
    <dgm:pt modelId="{789E64E7-7BB3-4013-B22B-4375945B877E}" type="pres">
      <dgm:prSet presAssocID="{5F5DC886-FC56-4DA8-86E9-BBB11175C06E}" presName="Name21" presStyleCnt="0"/>
      <dgm:spPr/>
    </dgm:pt>
    <dgm:pt modelId="{810FCDAC-B935-4AE6-B830-A34AFD2D44DC}" type="pres">
      <dgm:prSet presAssocID="{5F5DC886-FC56-4DA8-86E9-BBB11175C06E}" presName="level2Shape" presStyleLbl="node3" presStyleIdx="4" presStyleCnt="6"/>
      <dgm:spPr/>
    </dgm:pt>
    <dgm:pt modelId="{92E9826B-7112-4CCE-95AB-01074D1697D8}" type="pres">
      <dgm:prSet presAssocID="{5F5DC886-FC56-4DA8-86E9-BBB11175C06E}" presName="hierChild3" presStyleCnt="0"/>
      <dgm:spPr/>
    </dgm:pt>
    <dgm:pt modelId="{1EA70CCA-200D-4317-8D78-93744584231F}" type="pres">
      <dgm:prSet presAssocID="{5FC0335B-53CF-4553-BC78-EC2030D8CCEA}" presName="Name19" presStyleLbl="parChTrans1D3" presStyleIdx="5" presStyleCnt="6"/>
      <dgm:spPr/>
    </dgm:pt>
    <dgm:pt modelId="{7623E455-B985-43BF-BA18-CF23EA65047E}" type="pres">
      <dgm:prSet presAssocID="{D1D2606B-E392-4550-B982-089952FCF87C}" presName="Name21" presStyleCnt="0"/>
      <dgm:spPr/>
    </dgm:pt>
    <dgm:pt modelId="{12622295-8622-4E44-97EA-17806C5F5DC0}" type="pres">
      <dgm:prSet presAssocID="{D1D2606B-E392-4550-B982-089952FCF87C}" presName="level2Shape" presStyleLbl="node3" presStyleIdx="5" presStyleCnt="6"/>
      <dgm:spPr/>
    </dgm:pt>
    <dgm:pt modelId="{9C7F2B6B-782B-4D40-972D-1DC745305500}" type="pres">
      <dgm:prSet presAssocID="{D1D2606B-E392-4550-B982-089952FCF87C}" presName="hierChild3" presStyleCnt="0"/>
      <dgm:spPr/>
    </dgm:pt>
    <dgm:pt modelId="{E4E5BC51-6415-4379-AC4F-699B11A1DB3C}" type="pres">
      <dgm:prSet presAssocID="{4F3EA196-B61C-4DFF-A8DE-41946BF61AA2}" presName="bgShapesFlow" presStyleCnt="0"/>
      <dgm:spPr/>
    </dgm:pt>
  </dgm:ptLst>
  <dgm:cxnLst>
    <dgm:cxn modelId="{78780102-3B5E-4E4E-AB96-7B9C6CBB80C9}" type="presOf" srcId="{D1D2606B-E392-4550-B982-089952FCF87C}" destId="{12622295-8622-4E44-97EA-17806C5F5DC0}" srcOrd="0" destOrd="0" presId="urn:microsoft.com/office/officeart/2005/8/layout/hierarchy6"/>
    <dgm:cxn modelId="{E0F26A06-4D21-4274-A39D-BF274066A87D}" type="presOf" srcId="{758204F0-3CBF-46FD-BFFE-14DDCC84342F}" destId="{61E71293-6D50-43CE-8A0C-B8A22B0775A9}" srcOrd="0" destOrd="0" presId="urn:microsoft.com/office/officeart/2005/8/layout/hierarchy6"/>
    <dgm:cxn modelId="{540FF015-8AC0-47CC-9601-A8D3B259B67C}" type="presOf" srcId="{4F3EA196-B61C-4DFF-A8DE-41946BF61AA2}" destId="{11ED5976-34E0-41E4-AF14-3EB8FBFB1B9B}" srcOrd="0" destOrd="0" presId="urn:microsoft.com/office/officeart/2005/8/layout/hierarchy6"/>
    <dgm:cxn modelId="{B94AFE1A-9EDD-4176-971E-BA3F3361A4AC}" type="presOf" srcId="{8F1E9DFF-8C60-4F8D-A8F8-FFDDC8A975F4}" destId="{4930AC4C-0064-4D32-ACB4-B59E3250CCDB}" srcOrd="0" destOrd="0" presId="urn:microsoft.com/office/officeart/2005/8/layout/hierarchy6"/>
    <dgm:cxn modelId="{8D56C61F-A214-4D70-8C14-EBF0FD906D48}" type="presOf" srcId="{52D0094A-E5CC-411D-9F8C-C94DCCD69E89}" destId="{CE3B9550-9765-40A7-93F8-14263A59F43A}" srcOrd="0" destOrd="0" presId="urn:microsoft.com/office/officeart/2005/8/layout/hierarchy6"/>
    <dgm:cxn modelId="{F799612A-A67A-46B6-B235-0E0D0DEE0393}" srcId="{2FE7C605-6000-43A8-90F7-0C3668796EEB}" destId="{8D7D8498-3D28-402C-AAE0-66666F0A2260}" srcOrd="1" destOrd="0" parTransId="{8F1E9DFF-8C60-4F8D-A8F8-FFDDC8A975F4}" sibTransId="{F20C96AE-2B8E-4886-A3E5-27A3FCD5F3BD}"/>
    <dgm:cxn modelId="{8C8A2E31-ECFF-4BAE-A514-F49F723E0C06}" srcId="{2FE7C605-6000-43A8-90F7-0C3668796EEB}" destId="{861B118D-C3D4-44B0-BFE3-DF6A03CA46CB}" srcOrd="0" destOrd="0" parTransId="{FB4958E1-98A1-434B-966D-58D4F5530A5B}" sibTransId="{64E728C1-C373-4A4E-A8BB-CE08ADBBE202}"/>
    <dgm:cxn modelId="{38AC4633-EE83-4EFA-898F-4D3008381D12}" srcId="{8D7D8498-3D28-402C-AAE0-66666F0A2260}" destId="{52D0094A-E5CC-411D-9F8C-C94DCCD69E89}" srcOrd="0" destOrd="0" parTransId="{E0EF5CAB-FA77-4AC0-A566-DDBCE2930F3A}" sibTransId="{E99D13AE-B11B-4383-B3AB-390FA46EF34B}"/>
    <dgm:cxn modelId="{9ED41349-6900-4450-B1AA-9F6A55A2C259}" type="presOf" srcId="{8D7D8498-3D28-402C-AAE0-66666F0A2260}" destId="{C8959541-FB20-4127-BDF9-356AD076C803}" srcOrd="0" destOrd="0" presId="urn:microsoft.com/office/officeart/2005/8/layout/hierarchy6"/>
    <dgm:cxn modelId="{37A46D6E-74FA-4542-A47E-D24259E5E8AB}" srcId="{861B118D-C3D4-44B0-BFE3-DF6A03CA46CB}" destId="{4ED07A48-ACB8-4D8C-96F3-230F8863C6DF}" srcOrd="2" destOrd="0" parTransId="{1290BAEC-80CD-4D4D-84A7-1D229AC01E83}" sibTransId="{BBB0DF15-1F39-4C57-A313-8356DF6BC9F8}"/>
    <dgm:cxn modelId="{D3673F52-827B-4E02-93D1-3272E0CA6E57}" type="presOf" srcId="{4ED07A48-ACB8-4D8C-96F3-230F8863C6DF}" destId="{788B5B62-004B-4F72-8DB3-54EA0F8A32ED}" srcOrd="0" destOrd="0" presId="urn:microsoft.com/office/officeart/2005/8/layout/hierarchy6"/>
    <dgm:cxn modelId="{E8D81E57-2EE7-4945-9523-58B0AC649A54}" type="presOf" srcId="{1290BAEC-80CD-4D4D-84A7-1D229AC01E83}" destId="{1C5A56CD-31E4-4585-A5ED-E8BAA379F45D}" srcOrd="0" destOrd="0" presId="urn:microsoft.com/office/officeart/2005/8/layout/hierarchy6"/>
    <dgm:cxn modelId="{E096867B-AC3C-496F-97A0-606C8E45B10C}" type="presOf" srcId="{861B118D-C3D4-44B0-BFE3-DF6A03CA46CB}" destId="{2055A8AB-9E0F-4A91-9CFD-630B46B1DEDB}" srcOrd="0" destOrd="0" presId="urn:microsoft.com/office/officeart/2005/8/layout/hierarchy6"/>
    <dgm:cxn modelId="{53901983-BC62-485D-8A76-0F587B141E78}" type="presOf" srcId="{2FE7C605-6000-43A8-90F7-0C3668796EEB}" destId="{82A5D8ED-7DE6-48F4-B0FC-5DA9D03F5CD9}" srcOrd="0" destOrd="0" presId="urn:microsoft.com/office/officeart/2005/8/layout/hierarchy6"/>
    <dgm:cxn modelId="{AE0C4B92-CCDB-4D42-8082-A0D11A2EF291}" srcId="{8D7D8498-3D28-402C-AAE0-66666F0A2260}" destId="{5F5DC886-FC56-4DA8-86E9-BBB11175C06E}" srcOrd="1" destOrd="0" parTransId="{B2185A9F-6FD4-4C27-A374-3E9E4E0D427E}" sibTransId="{7E858262-2FEC-4BCE-A2E6-F1E678FDBEEB}"/>
    <dgm:cxn modelId="{2819F292-8309-4526-BFEA-8959CBDB9D4E}" type="presOf" srcId="{7DC77F86-A835-4A33-A64D-853B48D6DADA}" destId="{DA5E9134-6AE0-45A4-89F1-5E51C863C4D9}" srcOrd="0" destOrd="0" presId="urn:microsoft.com/office/officeart/2005/8/layout/hierarchy6"/>
    <dgm:cxn modelId="{EBC48A94-9A58-4CDE-A6FD-8C97F7DFAF6D}" type="presOf" srcId="{5F5DC886-FC56-4DA8-86E9-BBB11175C06E}" destId="{810FCDAC-B935-4AE6-B830-A34AFD2D44DC}" srcOrd="0" destOrd="0" presId="urn:microsoft.com/office/officeart/2005/8/layout/hierarchy6"/>
    <dgm:cxn modelId="{946B2897-23E0-40B7-A90E-A13C3558CF74}" srcId="{861B118D-C3D4-44B0-BFE3-DF6A03CA46CB}" destId="{4219BE04-778F-4B06-93A5-561CD1E81F67}" srcOrd="0" destOrd="0" parTransId="{FEB7356F-9AA6-441F-9B94-7A685BD85D97}" sibTransId="{A583B0B9-E473-4B99-88E0-6C07DBF9B5F4}"/>
    <dgm:cxn modelId="{BFBC5AA5-5B1C-47EC-B72C-2E10D5FC0862}" type="presOf" srcId="{5FC0335B-53CF-4553-BC78-EC2030D8CCEA}" destId="{1EA70CCA-200D-4317-8D78-93744584231F}" srcOrd="0" destOrd="0" presId="urn:microsoft.com/office/officeart/2005/8/layout/hierarchy6"/>
    <dgm:cxn modelId="{A5B385A6-33DF-4CE4-8238-FA29210C1E10}" srcId="{4F3EA196-B61C-4DFF-A8DE-41946BF61AA2}" destId="{2FE7C605-6000-43A8-90F7-0C3668796EEB}" srcOrd="0" destOrd="0" parTransId="{DF7636AC-A653-4214-BB31-0DD7D085DBFB}" sibTransId="{1CFC9650-1312-43F9-A8B6-D83CF63D709B}"/>
    <dgm:cxn modelId="{7686ACC3-F681-444B-B207-F6E7412F8302}" srcId="{861B118D-C3D4-44B0-BFE3-DF6A03CA46CB}" destId="{758204F0-3CBF-46FD-BFFE-14DDCC84342F}" srcOrd="1" destOrd="0" parTransId="{7DC77F86-A835-4A33-A64D-853B48D6DADA}" sibTransId="{603DC8F5-6EE8-48C3-B396-7F55AD1D3036}"/>
    <dgm:cxn modelId="{F750B2CB-8DD6-4731-9F9F-922B207D227A}" type="presOf" srcId="{FEB7356F-9AA6-441F-9B94-7A685BD85D97}" destId="{13124C5C-E5F6-4ED8-8E59-EBDD520D2A0C}" srcOrd="0" destOrd="0" presId="urn:microsoft.com/office/officeart/2005/8/layout/hierarchy6"/>
    <dgm:cxn modelId="{E31989D2-E8E3-4DD9-85DC-FD4E8BD7D8E2}" type="presOf" srcId="{B2185A9F-6FD4-4C27-A374-3E9E4E0D427E}" destId="{6B49FF4A-C4A3-4983-9B39-2BB925BE51DA}" srcOrd="0" destOrd="0" presId="urn:microsoft.com/office/officeart/2005/8/layout/hierarchy6"/>
    <dgm:cxn modelId="{36E43DD9-9031-4421-A9FB-A7B040CA2843}" type="presOf" srcId="{E0EF5CAB-FA77-4AC0-A566-DDBCE2930F3A}" destId="{311B4FF9-44DA-47D9-9332-1122478AC5DF}" srcOrd="0" destOrd="0" presId="urn:microsoft.com/office/officeart/2005/8/layout/hierarchy6"/>
    <dgm:cxn modelId="{E62907DB-2AC2-46DE-A99F-C203F9453335}" srcId="{8D7D8498-3D28-402C-AAE0-66666F0A2260}" destId="{D1D2606B-E392-4550-B982-089952FCF87C}" srcOrd="2" destOrd="0" parTransId="{5FC0335B-53CF-4553-BC78-EC2030D8CCEA}" sibTransId="{89B78366-E363-483C-BC81-C04BB372601B}"/>
    <dgm:cxn modelId="{EB7997F7-0821-42CF-80B7-CE307B156A4F}" type="presOf" srcId="{FB4958E1-98A1-434B-966D-58D4F5530A5B}" destId="{4CC04E5C-199E-433D-B334-0B76A5AD98B5}" srcOrd="0" destOrd="0" presId="urn:microsoft.com/office/officeart/2005/8/layout/hierarchy6"/>
    <dgm:cxn modelId="{21CC2AF8-5392-4FDF-8CE9-9CBD354436F8}" type="presOf" srcId="{4219BE04-778F-4B06-93A5-561CD1E81F67}" destId="{C060921E-F406-4AB8-82DE-023EF08BB373}" srcOrd="0" destOrd="0" presId="urn:microsoft.com/office/officeart/2005/8/layout/hierarchy6"/>
    <dgm:cxn modelId="{D97D5D90-3726-411C-846E-5BCB14CE3B7B}" type="presParOf" srcId="{11ED5976-34E0-41E4-AF14-3EB8FBFB1B9B}" destId="{C5CA0F60-5D15-492A-8BA6-3C20B58DBDD2}" srcOrd="0" destOrd="0" presId="urn:microsoft.com/office/officeart/2005/8/layout/hierarchy6"/>
    <dgm:cxn modelId="{184E6F07-BD77-44F5-A4E2-D42BF25FE6C1}" type="presParOf" srcId="{C5CA0F60-5D15-492A-8BA6-3C20B58DBDD2}" destId="{E3780A58-7606-4B6C-AB13-4BB4190C3005}" srcOrd="0" destOrd="0" presId="urn:microsoft.com/office/officeart/2005/8/layout/hierarchy6"/>
    <dgm:cxn modelId="{093D7695-0D47-4D97-A165-1497980B9CBB}" type="presParOf" srcId="{E3780A58-7606-4B6C-AB13-4BB4190C3005}" destId="{C37A41F9-B77D-45F1-98C0-EB997653628D}" srcOrd="0" destOrd="0" presId="urn:microsoft.com/office/officeart/2005/8/layout/hierarchy6"/>
    <dgm:cxn modelId="{410AB871-CF5A-4A58-A8BE-43320E178ECE}" type="presParOf" srcId="{C37A41F9-B77D-45F1-98C0-EB997653628D}" destId="{82A5D8ED-7DE6-48F4-B0FC-5DA9D03F5CD9}" srcOrd="0" destOrd="0" presId="urn:microsoft.com/office/officeart/2005/8/layout/hierarchy6"/>
    <dgm:cxn modelId="{7AEE5A5F-E968-4803-95F6-4434BBEF997A}" type="presParOf" srcId="{C37A41F9-B77D-45F1-98C0-EB997653628D}" destId="{4D01AFBA-9103-49CB-83F0-0D83A090A909}" srcOrd="1" destOrd="0" presId="urn:microsoft.com/office/officeart/2005/8/layout/hierarchy6"/>
    <dgm:cxn modelId="{1ABF7BF7-AE92-4E13-84DA-592689BFE92A}" type="presParOf" srcId="{4D01AFBA-9103-49CB-83F0-0D83A090A909}" destId="{4CC04E5C-199E-433D-B334-0B76A5AD98B5}" srcOrd="0" destOrd="0" presId="urn:microsoft.com/office/officeart/2005/8/layout/hierarchy6"/>
    <dgm:cxn modelId="{B95F3A72-D378-427D-9448-68638950A73B}" type="presParOf" srcId="{4D01AFBA-9103-49CB-83F0-0D83A090A909}" destId="{03B55C21-F86A-4421-BE9B-D56327FC72B5}" srcOrd="1" destOrd="0" presId="urn:microsoft.com/office/officeart/2005/8/layout/hierarchy6"/>
    <dgm:cxn modelId="{39067C07-6264-48FC-9F46-6B9671BECB7A}" type="presParOf" srcId="{03B55C21-F86A-4421-BE9B-D56327FC72B5}" destId="{2055A8AB-9E0F-4A91-9CFD-630B46B1DEDB}" srcOrd="0" destOrd="0" presId="urn:microsoft.com/office/officeart/2005/8/layout/hierarchy6"/>
    <dgm:cxn modelId="{31998BD8-8E7F-4C68-A38B-B9F525871356}" type="presParOf" srcId="{03B55C21-F86A-4421-BE9B-D56327FC72B5}" destId="{88D27A88-CB3D-4BD5-8D44-6D7F0E317F70}" srcOrd="1" destOrd="0" presId="urn:microsoft.com/office/officeart/2005/8/layout/hierarchy6"/>
    <dgm:cxn modelId="{05C4245B-D0B9-422A-B7DD-03F23C1C8F41}" type="presParOf" srcId="{88D27A88-CB3D-4BD5-8D44-6D7F0E317F70}" destId="{13124C5C-E5F6-4ED8-8E59-EBDD520D2A0C}" srcOrd="0" destOrd="0" presId="urn:microsoft.com/office/officeart/2005/8/layout/hierarchy6"/>
    <dgm:cxn modelId="{E3E7247E-DDD6-46F1-B131-4AE6953F0571}" type="presParOf" srcId="{88D27A88-CB3D-4BD5-8D44-6D7F0E317F70}" destId="{4D511EF3-53E0-4EAC-BB62-7050DBE1F849}" srcOrd="1" destOrd="0" presId="urn:microsoft.com/office/officeart/2005/8/layout/hierarchy6"/>
    <dgm:cxn modelId="{C6DB4B9C-3D9E-430D-81F5-E8348FFA4B53}" type="presParOf" srcId="{4D511EF3-53E0-4EAC-BB62-7050DBE1F849}" destId="{C060921E-F406-4AB8-82DE-023EF08BB373}" srcOrd="0" destOrd="0" presId="urn:microsoft.com/office/officeart/2005/8/layout/hierarchy6"/>
    <dgm:cxn modelId="{43E93DDB-4B29-4337-8D06-02E2BA776A20}" type="presParOf" srcId="{4D511EF3-53E0-4EAC-BB62-7050DBE1F849}" destId="{501FAB9D-917A-4448-AEE0-9C2942BB6086}" srcOrd="1" destOrd="0" presId="urn:microsoft.com/office/officeart/2005/8/layout/hierarchy6"/>
    <dgm:cxn modelId="{9C3F43BD-76E1-4A3A-BF8F-C6CCDC9A75F1}" type="presParOf" srcId="{88D27A88-CB3D-4BD5-8D44-6D7F0E317F70}" destId="{DA5E9134-6AE0-45A4-89F1-5E51C863C4D9}" srcOrd="2" destOrd="0" presId="urn:microsoft.com/office/officeart/2005/8/layout/hierarchy6"/>
    <dgm:cxn modelId="{B2253A27-FF0F-4C13-BE5F-883335B39E39}" type="presParOf" srcId="{88D27A88-CB3D-4BD5-8D44-6D7F0E317F70}" destId="{6D6FC9C4-7B7D-4078-B37E-CCFFF63069BD}" srcOrd="3" destOrd="0" presId="urn:microsoft.com/office/officeart/2005/8/layout/hierarchy6"/>
    <dgm:cxn modelId="{D9EFCB6C-8CF6-452C-A72A-CC896226B552}" type="presParOf" srcId="{6D6FC9C4-7B7D-4078-B37E-CCFFF63069BD}" destId="{61E71293-6D50-43CE-8A0C-B8A22B0775A9}" srcOrd="0" destOrd="0" presId="urn:microsoft.com/office/officeart/2005/8/layout/hierarchy6"/>
    <dgm:cxn modelId="{25B7C8D2-C6E3-418A-993B-6963C193DBE4}" type="presParOf" srcId="{6D6FC9C4-7B7D-4078-B37E-CCFFF63069BD}" destId="{9A4CC33C-0B22-427C-BC05-BEB37218CE05}" srcOrd="1" destOrd="0" presId="urn:microsoft.com/office/officeart/2005/8/layout/hierarchy6"/>
    <dgm:cxn modelId="{B64990AC-41E6-4EE2-B40B-D0632BB90787}" type="presParOf" srcId="{88D27A88-CB3D-4BD5-8D44-6D7F0E317F70}" destId="{1C5A56CD-31E4-4585-A5ED-E8BAA379F45D}" srcOrd="4" destOrd="0" presId="urn:microsoft.com/office/officeart/2005/8/layout/hierarchy6"/>
    <dgm:cxn modelId="{27F9977C-0343-4E66-A234-965B1D1F732B}" type="presParOf" srcId="{88D27A88-CB3D-4BD5-8D44-6D7F0E317F70}" destId="{CD690215-DDDE-4DEB-B402-D7947F24B8CB}" srcOrd="5" destOrd="0" presId="urn:microsoft.com/office/officeart/2005/8/layout/hierarchy6"/>
    <dgm:cxn modelId="{C1A7602E-C024-4542-9CCC-2FDD5A0E1D14}" type="presParOf" srcId="{CD690215-DDDE-4DEB-B402-D7947F24B8CB}" destId="{788B5B62-004B-4F72-8DB3-54EA0F8A32ED}" srcOrd="0" destOrd="0" presId="urn:microsoft.com/office/officeart/2005/8/layout/hierarchy6"/>
    <dgm:cxn modelId="{1F105C0E-C150-4B6F-BC75-080A08F66A94}" type="presParOf" srcId="{CD690215-DDDE-4DEB-B402-D7947F24B8CB}" destId="{F0F77C5E-81A6-4CD5-A054-94E9D671CF2F}" srcOrd="1" destOrd="0" presId="urn:microsoft.com/office/officeart/2005/8/layout/hierarchy6"/>
    <dgm:cxn modelId="{A6CD3414-5978-46CC-A3B2-9D6192C88662}" type="presParOf" srcId="{4D01AFBA-9103-49CB-83F0-0D83A090A909}" destId="{4930AC4C-0064-4D32-ACB4-B59E3250CCDB}" srcOrd="2" destOrd="0" presId="urn:microsoft.com/office/officeart/2005/8/layout/hierarchy6"/>
    <dgm:cxn modelId="{5B9B08CE-76D7-495A-BFCC-9B12AF10E18F}" type="presParOf" srcId="{4D01AFBA-9103-49CB-83F0-0D83A090A909}" destId="{95013EAC-38E0-448D-B341-67BB589E3CD5}" srcOrd="3" destOrd="0" presId="urn:microsoft.com/office/officeart/2005/8/layout/hierarchy6"/>
    <dgm:cxn modelId="{4705DBDE-85B4-48D2-867B-C1F5D69C29D5}" type="presParOf" srcId="{95013EAC-38E0-448D-B341-67BB589E3CD5}" destId="{C8959541-FB20-4127-BDF9-356AD076C803}" srcOrd="0" destOrd="0" presId="urn:microsoft.com/office/officeart/2005/8/layout/hierarchy6"/>
    <dgm:cxn modelId="{01EC0399-0096-4955-A849-D0BC33B502CC}" type="presParOf" srcId="{95013EAC-38E0-448D-B341-67BB589E3CD5}" destId="{4732699F-8E7C-4140-99D1-188B1A052663}" srcOrd="1" destOrd="0" presId="urn:microsoft.com/office/officeart/2005/8/layout/hierarchy6"/>
    <dgm:cxn modelId="{6D256E7A-79A1-4256-AFBB-52C6239C0687}" type="presParOf" srcId="{4732699F-8E7C-4140-99D1-188B1A052663}" destId="{311B4FF9-44DA-47D9-9332-1122478AC5DF}" srcOrd="0" destOrd="0" presId="urn:microsoft.com/office/officeart/2005/8/layout/hierarchy6"/>
    <dgm:cxn modelId="{C68CF27D-04CB-458C-B42C-BDFC98D9AEA8}" type="presParOf" srcId="{4732699F-8E7C-4140-99D1-188B1A052663}" destId="{FC050975-FCA5-42A6-9DAB-68E3A4D7A827}" srcOrd="1" destOrd="0" presId="urn:microsoft.com/office/officeart/2005/8/layout/hierarchy6"/>
    <dgm:cxn modelId="{A37E8840-92B3-4089-88CC-95A94132B928}" type="presParOf" srcId="{FC050975-FCA5-42A6-9DAB-68E3A4D7A827}" destId="{CE3B9550-9765-40A7-93F8-14263A59F43A}" srcOrd="0" destOrd="0" presId="urn:microsoft.com/office/officeart/2005/8/layout/hierarchy6"/>
    <dgm:cxn modelId="{C5C7A3B9-DA36-4CC6-88C8-0A2EED81B3FC}" type="presParOf" srcId="{FC050975-FCA5-42A6-9DAB-68E3A4D7A827}" destId="{38F79EF7-54E2-4A05-92A3-01A83BD298CE}" srcOrd="1" destOrd="0" presId="urn:microsoft.com/office/officeart/2005/8/layout/hierarchy6"/>
    <dgm:cxn modelId="{D54953FB-0729-4882-9B7A-8D64CA569D2C}" type="presParOf" srcId="{4732699F-8E7C-4140-99D1-188B1A052663}" destId="{6B49FF4A-C4A3-4983-9B39-2BB925BE51DA}" srcOrd="2" destOrd="0" presId="urn:microsoft.com/office/officeart/2005/8/layout/hierarchy6"/>
    <dgm:cxn modelId="{18F60518-85E6-454C-9636-2DA995779AC3}" type="presParOf" srcId="{4732699F-8E7C-4140-99D1-188B1A052663}" destId="{789E64E7-7BB3-4013-B22B-4375945B877E}" srcOrd="3" destOrd="0" presId="urn:microsoft.com/office/officeart/2005/8/layout/hierarchy6"/>
    <dgm:cxn modelId="{1F32D21E-DF00-4762-BE25-246F1C8D9489}" type="presParOf" srcId="{789E64E7-7BB3-4013-B22B-4375945B877E}" destId="{810FCDAC-B935-4AE6-B830-A34AFD2D44DC}" srcOrd="0" destOrd="0" presId="urn:microsoft.com/office/officeart/2005/8/layout/hierarchy6"/>
    <dgm:cxn modelId="{EF6416D2-2132-409D-932B-C15FD4BBDF65}" type="presParOf" srcId="{789E64E7-7BB3-4013-B22B-4375945B877E}" destId="{92E9826B-7112-4CCE-95AB-01074D1697D8}" srcOrd="1" destOrd="0" presId="urn:microsoft.com/office/officeart/2005/8/layout/hierarchy6"/>
    <dgm:cxn modelId="{1D1A45BA-8631-4642-A0D2-6E83C1952FCA}" type="presParOf" srcId="{4732699F-8E7C-4140-99D1-188B1A052663}" destId="{1EA70CCA-200D-4317-8D78-93744584231F}" srcOrd="4" destOrd="0" presId="urn:microsoft.com/office/officeart/2005/8/layout/hierarchy6"/>
    <dgm:cxn modelId="{DD1F543F-4198-4969-829E-C76EF205804C}" type="presParOf" srcId="{4732699F-8E7C-4140-99D1-188B1A052663}" destId="{7623E455-B985-43BF-BA18-CF23EA65047E}" srcOrd="5" destOrd="0" presId="urn:microsoft.com/office/officeart/2005/8/layout/hierarchy6"/>
    <dgm:cxn modelId="{5BD5954D-B3A4-4EF1-9703-B5B77C7A743B}" type="presParOf" srcId="{7623E455-B985-43BF-BA18-CF23EA65047E}" destId="{12622295-8622-4E44-97EA-17806C5F5DC0}" srcOrd="0" destOrd="0" presId="urn:microsoft.com/office/officeart/2005/8/layout/hierarchy6"/>
    <dgm:cxn modelId="{E30389B1-A4C8-4BCA-97D0-7F929039EF4A}" type="presParOf" srcId="{7623E455-B985-43BF-BA18-CF23EA65047E}" destId="{9C7F2B6B-782B-4D40-972D-1DC745305500}" srcOrd="1" destOrd="0" presId="urn:microsoft.com/office/officeart/2005/8/layout/hierarchy6"/>
    <dgm:cxn modelId="{A3614B05-B415-42ED-A57E-38813FBE432E}" type="presParOf" srcId="{11ED5976-34E0-41E4-AF14-3EB8FBFB1B9B}" destId="{E4E5BC51-6415-4379-AC4F-699B11A1DB3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9E4BB5-1841-4DDD-800F-88C9BCE06DE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B4153F56-FD6E-4E1E-9C1F-1DC7C04046FC}">
      <dgm:prSet phldrT="[Text]" phldr="0"/>
      <dgm:spPr/>
      <dgm:t>
        <a:bodyPr/>
        <a:lstStyle/>
        <a:p>
          <a:pPr rtl="0"/>
          <a:r>
            <a:rPr lang="en-US" b="1">
              <a:latin typeface="Georgia Pro"/>
            </a:rPr>
            <a:t>Automobiles</a:t>
          </a:r>
        </a:p>
      </dgm:t>
    </dgm:pt>
    <dgm:pt modelId="{F20143A9-FB32-4672-BF20-ADA888DF5C2B}" type="parTrans" cxnId="{13D4617E-0FB9-4256-AE37-B7D8C87EDCD9}">
      <dgm:prSet/>
      <dgm:spPr/>
      <dgm:t>
        <a:bodyPr/>
        <a:lstStyle/>
        <a:p>
          <a:endParaRPr lang="en-US"/>
        </a:p>
      </dgm:t>
    </dgm:pt>
    <dgm:pt modelId="{C1D82835-F05F-4A5D-BF9D-3641BFFF85FC}" type="sibTrans" cxnId="{13D4617E-0FB9-4256-AE37-B7D8C87EDCD9}">
      <dgm:prSet/>
      <dgm:spPr/>
      <dgm:t>
        <a:bodyPr/>
        <a:lstStyle/>
        <a:p>
          <a:endParaRPr lang="en-US"/>
        </a:p>
      </dgm:t>
    </dgm:pt>
    <dgm:pt modelId="{BB0F8E68-36F4-4D4E-A3CE-DFEAE1CAA093}">
      <dgm:prSet phldrT="[Text]" phldr="0"/>
      <dgm:spPr/>
      <dgm:t>
        <a:bodyPr/>
        <a:lstStyle/>
        <a:p>
          <a:pPr rtl="0"/>
          <a:r>
            <a:rPr lang="en-US" b="1">
              <a:latin typeface="Georgia Pro"/>
            </a:rPr>
            <a:t>IoT and Communication</a:t>
          </a:r>
        </a:p>
      </dgm:t>
    </dgm:pt>
    <dgm:pt modelId="{D9478EB3-25DC-41F7-9B7F-A24A38692529}" type="parTrans" cxnId="{A31D4264-A397-41F2-B31F-CE9D2009995D}">
      <dgm:prSet/>
      <dgm:spPr/>
      <dgm:t>
        <a:bodyPr/>
        <a:lstStyle/>
        <a:p>
          <a:endParaRPr lang="en-US"/>
        </a:p>
      </dgm:t>
    </dgm:pt>
    <dgm:pt modelId="{D3A96037-A579-4348-B700-CD1E036C2035}" type="sibTrans" cxnId="{A31D4264-A397-41F2-B31F-CE9D2009995D}">
      <dgm:prSet/>
      <dgm:spPr/>
      <dgm:t>
        <a:bodyPr/>
        <a:lstStyle/>
        <a:p>
          <a:endParaRPr lang="en-US"/>
        </a:p>
      </dgm:t>
    </dgm:pt>
    <dgm:pt modelId="{993CE834-1A90-4336-AEB5-E7BB74EE9BC3}">
      <dgm:prSet phldrT="[Text]" phldr="0"/>
      <dgm:spPr/>
      <dgm:t>
        <a:bodyPr/>
        <a:lstStyle/>
        <a:p>
          <a:pPr rtl="0"/>
          <a:r>
            <a:rPr lang="en-US" b="1">
              <a:latin typeface="Georgia Pro"/>
            </a:rPr>
            <a:t>Consumer Electronics</a:t>
          </a:r>
        </a:p>
      </dgm:t>
    </dgm:pt>
    <dgm:pt modelId="{2830F017-6B03-4F77-AE38-054F05C2D13C}" type="parTrans" cxnId="{DFA8421A-D1B5-453F-A118-226D2AC1ADCA}">
      <dgm:prSet/>
      <dgm:spPr/>
      <dgm:t>
        <a:bodyPr/>
        <a:lstStyle/>
        <a:p>
          <a:endParaRPr lang="en-US"/>
        </a:p>
      </dgm:t>
    </dgm:pt>
    <dgm:pt modelId="{42A06424-B325-4AB6-9B73-B0365EE1BE30}" type="sibTrans" cxnId="{DFA8421A-D1B5-453F-A118-226D2AC1ADCA}">
      <dgm:prSet/>
      <dgm:spPr/>
      <dgm:t>
        <a:bodyPr/>
        <a:lstStyle/>
        <a:p>
          <a:endParaRPr lang="en-US"/>
        </a:p>
      </dgm:t>
    </dgm:pt>
    <dgm:pt modelId="{4C7E48C2-6D49-4CE0-AE48-5033BFF87D4B}">
      <dgm:prSet phldr="0"/>
      <dgm:spPr/>
      <dgm:t>
        <a:bodyPr/>
        <a:lstStyle/>
        <a:p>
          <a:pPr rtl="0"/>
          <a:r>
            <a:rPr lang="en-US" b="1">
              <a:latin typeface="Georgia Pro"/>
            </a:rPr>
            <a:t>Defense and Space Sector</a:t>
          </a:r>
        </a:p>
      </dgm:t>
    </dgm:pt>
    <dgm:pt modelId="{4A6C2B57-5F6E-40E0-9A23-E9299300C4E1}" type="parTrans" cxnId="{4DFE4BEC-F264-493C-836B-98302DA00B70}">
      <dgm:prSet/>
      <dgm:spPr/>
    </dgm:pt>
    <dgm:pt modelId="{188113A3-798E-4817-9B93-BDBC896AE822}" type="sibTrans" cxnId="{4DFE4BEC-F264-493C-836B-98302DA00B70}">
      <dgm:prSet/>
      <dgm:spPr/>
    </dgm:pt>
    <dgm:pt modelId="{76BF184A-D30D-4FFE-9D05-C2DF1FB01D83}" type="pres">
      <dgm:prSet presAssocID="{C69E4BB5-1841-4DDD-800F-88C9BCE06DE8}" presName="composite" presStyleCnt="0">
        <dgm:presLayoutVars>
          <dgm:chMax val="5"/>
          <dgm:dir/>
          <dgm:animLvl val="ctr"/>
          <dgm:resizeHandles val="exact"/>
        </dgm:presLayoutVars>
      </dgm:prSet>
      <dgm:spPr/>
    </dgm:pt>
    <dgm:pt modelId="{D05BFAC2-7840-4491-9B99-B1C7B151A51B}" type="pres">
      <dgm:prSet presAssocID="{C69E4BB5-1841-4DDD-800F-88C9BCE06DE8}" presName="cycle" presStyleCnt="0"/>
      <dgm:spPr/>
    </dgm:pt>
    <dgm:pt modelId="{333EF3B2-CDCD-4744-8C60-65EF57709CBE}" type="pres">
      <dgm:prSet presAssocID="{C69E4BB5-1841-4DDD-800F-88C9BCE06DE8}" presName="centerShape" presStyleCnt="0"/>
      <dgm:spPr/>
    </dgm:pt>
    <dgm:pt modelId="{FB469837-6A97-4BAC-A5ED-8C9855BB9265}" type="pres">
      <dgm:prSet presAssocID="{C69E4BB5-1841-4DDD-800F-88C9BCE06DE8}" presName="connSite" presStyleLbl="node1" presStyleIdx="0" presStyleCnt="5"/>
      <dgm:spPr/>
    </dgm:pt>
    <dgm:pt modelId="{139F25FD-DA18-4FCF-8AE4-0050B98F4E86}" type="pres">
      <dgm:prSet presAssocID="{C69E4BB5-1841-4DDD-800F-88C9BCE06DE8}" presName="visible" presStyleLbl="node1" presStyleIdx="0" presStyleCnt="5"/>
      <dgm:spPr/>
    </dgm:pt>
    <dgm:pt modelId="{CE4D8507-CF9A-40A3-834B-9E66902593FD}" type="pres">
      <dgm:prSet presAssocID="{F20143A9-FB32-4672-BF20-ADA888DF5C2B}" presName="Name25" presStyleLbl="parChTrans1D1" presStyleIdx="0" presStyleCnt="4"/>
      <dgm:spPr/>
    </dgm:pt>
    <dgm:pt modelId="{90EE68B0-1A76-46A5-956F-2071AA4F3EBB}" type="pres">
      <dgm:prSet presAssocID="{B4153F56-FD6E-4E1E-9C1F-1DC7C04046FC}" presName="node" presStyleCnt="0"/>
      <dgm:spPr/>
    </dgm:pt>
    <dgm:pt modelId="{87E88ACC-952C-4E01-9076-6BCE4E474DA8}" type="pres">
      <dgm:prSet presAssocID="{B4153F56-FD6E-4E1E-9C1F-1DC7C04046FC}" presName="parentNode" presStyleLbl="node1" presStyleIdx="1" presStyleCnt="5">
        <dgm:presLayoutVars>
          <dgm:chMax val="1"/>
          <dgm:bulletEnabled val="1"/>
        </dgm:presLayoutVars>
      </dgm:prSet>
      <dgm:spPr/>
    </dgm:pt>
    <dgm:pt modelId="{D2304F45-3DC8-4CEB-98D6-0CDF6EE6F024}" type="pres">
      <dgm:prSet presAssocID="{B4153F56-FD6E-4E1E-9C1F-1DC7C04046FC}" presName="childNode" presStyleLbl="revTx" presStyleIdx="0" presStyleCnt="0">
        <dgm:presLayoutVars>
          <dgm:bulletEnabled val="1"/>
        </dgm:presLayoutVars>
      </dgm:prSet>
      <dgm:spPr/>
    </dgm:pt>
    <dgm:pt modelId="{EC4DB949-EC7D-4598-9580-A9A293518D90}" type="pres">
      <dgm:prSet presAssocID="{D9478EB3-25DC-41F7-9B7F-A24A38692529}" presName="Name25" presStyleLbl="parChTrans1D1" presStyleIdx="1" presStyleCnt="4"/>
      <dgm:spPr/>
    </dgm:pt>
    <dgm:pt modelId="{A03DFDE2-2A80-407B-B3F3-78B9A106C6D1}" type="pres">
      <dgm:prSet presAssocID="{BB0F8E68-36F4-4D4E-A3CE-DFEAE1CAA093}" presName="node" presStyleCnt="0"/>
      <dgm:spPr/>
    </dgm:pt>
    <dgm:pt modelId="{753EF27A-48B6-410E-915E-E38722E5FD29}" type="pres">
      <dgm:prSet presAssocID="{BB0F8E68-36F4-4D4E-A3CE-DFEAE1CAA093}" presName="parentNode" presStyleLbl="node1" presStyleIdx="2" presStyleCnt="5">
        <dgm:presLayoutVars>
          <dgm:chMax val="1"/>
          <dgm:bulletEnabled val="1"/>
        </dgm:presLayoutVars>
      </dgm:prSet>
      <dgm:spPr/>
    </dgm:pt>
    <dgm:pt modelId="{A5A7F5C7-08E3-4A00-9DA0-A6284AD92C33}" type="pres">
      <dgm:prSet presAssocID="{BB0F8E68-36F4-4D4E-A3CE-DFEAE1CAA093}" presName="childNode" presStyleLbl="revTx" presStyleIdx="0" presStyleCnt="0">
        <dgm:presLayoutVars>
          <dgm:bulletEnabled val="1"/>
        </dgm:presLayoutVars>
      </dgm:prSet>
      <dgm:spPr/>
    </dgm:pt>
    <dgm:pt modelId="{DAF6E7C9-64FC-4AE0-AFAA-024ABF224609}" type="pres">
      <dgm:prSet presAssocID="{2830F017-6B03-4F77-AE38-054F05C2D13C}" presName="Name25" presStyleLbl="parChTrans1D1" presStyleIdx="2" presStyleCnt="4"/>
      <dgm:spPr/>
    </dgm:pt>
    <dgm:pt modelId="{31C29514-284D-4663-BC99-5218D98E29E4}" type="pres">
      <dgm:prSet presAssocID="{993CE834-1A90-4336-AEB5-E7BB74EE9BC3}" presName="node" presStyleCnt="0"/>
      <dgm:spPr/>
    </dgm:pt>
    <dgm:pt modelId="{513FDB65-A707-4324-B1EE-7F5F83ADEB0E}" type="pres">
      <dgm:prSet presAssocID="{993CE834-1A90-4336-AEB5-E7BB74EE9BC3}" presName="parentNode" presStyleLbl="node1" presStyleIdx="3" presStyleCnt="5">
        <dgm:presLayoutVars>
          <dgm:chMax val="1"/>
          <dgm:bulletEnabled val="1"/>
        </dgm:presLayoutVars>
      </dgm:prSet>
      <dgm:spPr/>
    </dgm:pt>
    <dgm:pt modelId="{C8CACE44-E13C-49A9-B2C2-EF83F9E52D86}" type="pres">
      <dgm:prSet presAssocID="{993CE834-1A90-4336-AEB5-E7BB74EE9BC3}" presName="childNode" presStyleLbl="revTx" presStyleIdx="0" presStyleCnt="0">
        <dgm:presLayoutVars>
          <dgm:bulletEnabled val="1"/>
        </dgm:presLayoutVars>
      </dgm:prSet>
      <dgm:spPr/>
    </dgm:pt>
    <dgm:pt modelId="{27330E22-B396-439F-B9C8-3134882EEFCB}" type="pres">
      <dgm:prSet presAssocID="{4A6C2B57-5F6E-40E0-9A23-E9299300C4E1}" presName="Name25" presStyleLbl="parChTrans1D1" presStyleIdx="3" presStyleCnt="4"/>
      <dgm:spPr/>
    </dgm:pt>
    <dgm:pt modelId="{9F17397E-69A4-493A-9D2E-A9CEEF920DE3}" type="pres">
      <dgm:prSet presAssocID="{4C7E48C2-6D49-4CE0-AE48-5033BFF87D4B}" presName="node" presStyleCnt="0"/>
      <dgm:spPr/>
    </dgm:pt>
    <dgm:pt modelId="{A89F4A82-9424-4391-9457-9FF1FD9CA86A}" type="pres">
      <dgm:prSet presAssocID="{4C7E48C2-6D49-4CE0-AE48-5033BFF87D4B}" presName="parentNode" presStyleLbl="node1" presStyleIdx="4" presStyleCnt="5">
        <dgm:presLayoutVars>
          <dgm:chMax val="1"/>
          <dgm:bulletEnabled val="1"/>
        </dgm:presLayoutVars>
      </dgm:prSet>
      <dgm:spPr/>
    </dgm:pt>
    <dgm:pt modelId="{38DDBE57-3DF2-47C0-85CB-EB7369445D27}" type="pres">
      <dgm:prSet presAssocID="{4C7E48C2-6D49-4CE0-AE48-5033BFF87D4B}" presName="childNode" presStyleLbl="revTx" presStyleIdx="0" presStyleCnt="0">
        <dgm:presLayoutVars>
          <dgm:bulletEnabled val="1"/>
        </dgm:presLayoutVars>
      </dgm:prSet>
      <dgm:spPr/>
    </dgm:pt>
  </dgm:ptLst>
  <dgm:cxnLst>
    <dgm:cxn modelId="{DFA8421A-D1B5-453F-A118-226D2AC1ADCA}" srcId="{C69E4BB5-1841-4DDD-800F-88C9BCE06DE8}" destId="{993CE834-1A90-4336-AEB5-E7BB74EE9BC3}" srcOrd="2" destOrd="0" parTransId="{2830F017-6B03-4F77-AE38-054F05C2D13C}" sibTransId="{42A06424-B325-4AB6-9B73-B0365EE1BE30}"/>
    <dgm:cxn modelId="{B7076932-A43F-4A5D-9E70-328FABB76A98}" type="presOf" srcId="{BB0F8E68-36F4-4D4E-A3CE-DFEAE1CAA093}" destId="{753EF27A-48B6-410E-915E-E38722E5FD29}" srcOrd="0" destOrd="0" presId="urn:microsoft.com/office/officeart/2005/8/layout/radial2"/>
    <dgm:cxn modelId="{A31D4264-A397-41F2-B31F-CE9D2009995D}" srcId="{C69E4BB5-1841-4DDD-800F-88C9BCE06DE8}" destId="{BB0F8E68-36F4-4D4E-A3CE-DFEAE1CAA093}" srcOrd="1" destOrd="0" parTransId="{D9478EB3-25DC-41F7-9B7F-A24A38692529}" sibTransId="{D3A96037-A579-4348-B700-CD1E036C2035}"/>
    <dgm:cxn modelId="{1748506A-CBB2-42A5-83FD-60B25B055BD7}" type="presOf" srcId="{2830F017-6B03-4F77-AE38-054F05C2D13C}" destId="{DAF6E7C9-64FC-4AE0-AFAA-024ABF224609}" srcOrd="0" destOrd="0" presId="urn:microsoft.com/office/officeart/2005/8/layout/radial2"/>
    <dgm:cxn modelId="{13D4617E-0FB9-4256-AE37-B7D8C87EDCD9}" srcId="{C69E4BB5-1841-4DDD-800F-88C9BCE06DE8}" destId="{B4153F56-FD6E-4E1E-9C1F-1DC7C04046FC}" srcOrd="0" destOrd="0" parTransId="{F20143A9-FB32-4672-BF20-ADA888DF5C2B}" sibTransId="{C1D82835-F05F-4A5D-BF9D-3641BFFF85FC}"/>
    <dgm:cxn modelId="{E7323B86-157A-42EF-949C-6E575C1F440B}" type="presOf" srcId="{4C7E48C2-6D49-4CE0-AE48-5033BFF87D4B}" destId="{A89F4A82-9424-4391-9457-9FF1FD9CA86A}" srcOrd="0" destOrd="0" presId="urn:microsoft.com/office/officeart/2005/8/layout/radial2"/>
    <dgm:cxn modelId="{9144409E-4912-430B-8117-565895E7E281}" type="presOf" srcId="{4A6C2B57-5F6E-40E0-9A23-E9299300C4E1}" destId="{27330E22-B396-439F-B9C8-3134882EEFCB}" srcOrd="0" destOrd="0" presId="urn:microsoft.com/office/officeart/2005/8/layout/radial2"/>
    <dgm:cxn modelId="{E3A80BC9-D1F3-4B78-A88D-F512C2187145}" type="presOf" srcId="{993CE834-1A90-4336-AEB5-E7BB74EE9BC3}" destId="{513FDB65-A707-4324-B1EE-7F5F83ADEB0E}" srcOrd="0" destOrd="0" presId="urn:microsoft.com/office/officeart/2005/8/layout/radial2"/>
    <dgm:cxn modelId="{DD97E3D7-7BF7-4374-BF28-D1542AF4A9D2}" type="presOf" srcId="{D9478EB3-25DC-41F7-9B7F-A24A38692529}" destId="{EC4DB949-EC7D-4598-9580-A9A293518D90}" srcOrd="0" destOrd="0" presId="urn:microsoft.com/office/officeart/2005/8/layout/radial2"/>
    <dgm:cxn modelId="{18AB78EB-50FD-41A8-8363-62F0E1276168}" type="presOf" srcId="{C69E4BB5-1841-4DDD-800F-88C9BCE06DE8}" destId="{76BF184A-D30D-4FFE-9D05-C2DF1FB01D83}" srcOrd="0" destOrd="0" presId="urn:microsoft.com/office/officeart/2005/8/layout/radial2"/>
    <dgm:cxn modelId="{4DFE4BEC-F264-493C-836B-98302DA00B70}" srcId="{C69E4BB5-1841-4DDD-800F-88C9BCE06DE8}" destId="{4C7E48C2-6D49-4CE0-AE48-5033BFF87D4B}" srcOrd="3" destOrd="0" parTransId="{4A6C2B57-5F6E-40E0-9A23-E9299300C4E1}" sibTransId="{188113A3-798E-4817-9B93-BDBC896AE822}"/>
    <dgm:cxn modelId="{25AF2DEE-4B93-4BE7-8630-E56437C5B8A0}" type="presOf" srcId="{F20143A9-FB32-4672-BF20-ADA888DF5C2B}" destId="{CE4D8507-CF9A-40A3-834B-9E66902593FD}" srcOrd="0" destOrd="0" presId="urn:microsoft.com/office/officeart/2005/8/layout/radial2"/>
    <dgm:cxn modelId="{1574FBF0-002B-48B7-88D9-8577A6CC56A8}" type="presOf" srcId="{B4153F56-FD6E-4E1E-9C1F-1DC7C04046FC}" destId="{87E88ACC-952C-4E01-9076-6BCE4E474DA8}" srcOrd="0" destOrd="0" presId="urn:microsoft.com/office/officeart/2005/8/layout/radial2"/>
    <dgm:cxn modelId="{AAAA75E2-D49F-4B94-A74D-0A15AC95B9C4}" type="presParOf" srcId="{76BF184A-D30D-4FFE-9D05-C2DF1FB01D83}" destId="{D05BFAC2-7840-4491-9B99-B1C7B151A51B}" srcOrd="0" destOrd="0" presId="urn:microsoft.com/office/officeart/2005/8/layout/radial2"/>
    <dgm:cxn modelId="{87AAC028-B003-4BC9-9123-BAA0C3DE4A09}" type="presParOf" srcId="{D05BFAC2-7840-4491-9B99-B1C7B151A51B}" destId="{333EF3B2-CDCD-4744-8C60-65EF57709CBE}" srcOrd="0" destOrd="0" presId="urn:microsoft.com/office/officeart/2005/8/layout/radial2"/>
    <dgm:cxn modelId="{BB638626-8BE4-4BF8-BC73-8597C8EB84E4}" type="presParOf" srcId="{333EF3B2-CDCD-4744-8C60-65EF57709CBE}" destId="{FB469837-6A97-4BAC-A5ED-8C9855BB9265}" srcOrd="0" destOrd="0" presId="urn:microsoft.com/office/officeart/2005/8/layout/radial2"/>
    <dgm:cxn modelId="{07676DAF-D3E3-4BD6-A453-7DD8F3032549}" type="presParOf" srcId="{333EF3B2-CDCD-4744-8C60-65EF57709CBE}" destId="{139F25FD-DA18-4FCF-8AE4-0050B98F4E86}" srcOrd="1" destOrd="0" presId="urn:microsoft.com/office/officeart/2005/8/layout/radial2"/>
    <dgm:cxn modelId="{ED13E2CE-D4D7-45F8-868B-FDB5EC1258A8}" type="presParOf" srcId="{D05BFAC2-7840-4491-9B99-B1C7B151A51B}" destId="{CE4D8507-CF9A-40A3-834B-9E66902593FD}" srcOrd="1" destOrd="0" presId="urn:microsoft.com/office/officeart/2005/8/layout/radial2"/>
    <dgm:cxn modelId="{B3099D11-2C97-4B30-B44A-7C3E2BEACB5E}" type="presParOf" srcId="{D05BFAC2-7840-4491-9B99-B1C7B151A51B}" destId="{90EE68B0-1A76-46A5-956F-2071AA4F3EBB}" srcOrd="2" destOrd="0" presId="urn:microsoft.com/office/officeart/2005/8/layout/radial2"/>
    <dgm:cxn modelId="{89E08522-932F-44BB-837B-5E6F49BE5163}" type="presParOf" srcId="{90EE68B0-1A76-46A5-956F-2071AA4F3EBB}" destId="{87E88ACC-952C-4E01-9076-6BCE4E474DA8}" srcOrd="0" destOrd="0" presId="urn:microsoft.com/office/officeart/2005/8/layout/radial2"/>
    <dgm:cxn modelId="{C6C32F2E-CC98-4E01-AB80-74855F429179}" type="presParOf" srcId="{90EE68B0-1A76-46A5-956F-2071AA4F3EBB}" destId="{D2304F45-3DC8-4CEB-98D6-0CDF6EE6F024}" srcOrd="1" destOrd="0" presId="urn:microsoft.com/office/officeart/2005/8/layout/radial2"/>
    <dgm:cxn modelId="{EC8C13B9-8930-4D5F-A5BF-5CE4386E08F0}" type="presParOf" srcId="{D05BFAC2-7840-4491-9B99-B1C7B151A51B}" destId="{EC4DB949-EC7D-4598-9580-A9A293518D90}" srcOrd="3" destOrd="0" presId="urn:microsoft.com/office/officeart/2005/8/layout/radial2"/>
    <dgm:cxn modelId="{BCD9D9A7-E3BF-4CF7-A39E-C6CBD9970A33}" type="presParOf" srcId="{D05BFAC2-7840-4491-9B99-B1C7B151A51B}" destId="{A03DFDE2-2A80-407B-B3F3-78B9A106C6D1}" srcOrd="4" destOrd="0" presId="urn:microsoft.com/office/officeart/2005/8/layout/radial2"/>
    <dgm:cxn modelId="{B1BD8ECD-E84A-4796-A10D-43CB3EFD29A4}" type="presParOf" srcId="{A03DFDE2-2A80-407B-B3F3-78B9A106C6D1}" destId="{753EF27A-48B6-410E-915E-E38722E5FD29}" srcOrd="0" destOrd="0" presId="urn:microsoft.com/office/officeart/2005/8/layout/radial2"/>
    <dgm:cxn modelId="{CF31D7B8-ABF5-4153-AE21-B81E19543EA1}" type="presParOf" srcId="{A03DFDE2-2A80-407B-B3F3-78B9A106C6D1}" destId="{A5A7F5C7-08E3-4A00-9DA0-A6284AD92C33}" srcOrd="1" destOrd="0" presId="urn:microsoft.com/office/officeart/2005/8/layout/radial2"/>
    <dgm:cxn modelId="{CA18B002-9C19-4CE1-8FC2-082F2160256B}" type="presParOf" srcId="{D05BFAC2-7840-4491-9B99-B1C7B151A51B}" destId="{DAF6E7C9-64FC-4AE0-AFAA-024ABF224609}" srcOrd="5" destOrd="0" presId="urn:microsoft.com/office/officeart/2005/8/layout/radial2"/>
    <dgm:cxn modelId="{2DA34729-C9E9-47C1-809E-CC002EB9BB38}" type="presParOf" srcId="{D05BFAC2-7840-4491-9B99-B1C7B151A51B}" destId="{31C29514-284D-4663-BC99-5218D98E29E4}" srcOrd="6" destOrd="0" presId="urn:microsoft.com/office/officeart/2005/8/layout/radial2"/>
    <dgm:cxn modelId="{11913543-D3D0-4489-8B91-32FC0D387C8A}" type="presParOf" srcId="{31C29514-284D-4663-BC99-5218D98E29E4}" destId="{513FDB65-A707-4324-B1EE-7F5F83ADEB0E}" srcOrd="0" destOrd="0" presId="urn:microsoft.com/office/officeart/2005/8/layout/radial2"/>
    <dgm:cxn modelId="{30511DC9-4825-4554-8EE8-4BB38E220D4D}" type="presParOf" srcId="{31C29514-284D-4663-BC99-5218D98E29E4}" destId="{C8CACE44-E13C-49A9-B2C2-EF83F9E52D86}" srcOrd="1" destOrd="0" presId="urn:microsoft.com/office/officeart/2005/8/layout/radial2"/>
    <dgm:cxn modelId="{552088D6-92CB-49DF-9DE6-BD666C76AA4E}" type="presParOf" srcId="{D05BFAC2-7840-4491-9B99-B1C7B151A51B}" destId="{27330E22-B396-439F-B9C8-3134882EEFCB}" srcOrd="7" destOrd="0" presId="urn:microsoft.com/office/officeart/2005/8/layout/radial2"/>
    <dgm:cxn modelId="{E13C6B71-97CA-46B4-BA59-16ABC79D38AB}" type="presParOf" srcId="{D05BFAC2-7840-4491-9B99-B1C7B151A51B}" destId="{9F17397E-69A4-493A-9D2E-A9CEEF920DE3}" srcOrd="8" destOrd="0" presId="urn:microsoft.com/office/officeart/2005/8/layout/radial2"/>
    <dgm:cxn modelId="{654B4B92-AC84-41BA-991D-677E01B9ED2C}" type="presParOf" srcId="{9F17397E-69A4-493A-9D2E-A9CEEF920DE3}" destId="{A89F4A82-9424-4391-9457-9FF1FD9CA86A}" srcOrd="0" destOrd="0" presId="urn:microsoft.com/office/officeart/2005/8/layout/radial2"/>
    <dgm:cxn modelId="{B24CA242-51D8-48C8-9712-107C446EC3DB}" type="presParOf" srcId="{9F17397E-69A4-493A-9D2E-A9CEEF920DE3}" destId="{38DDBE57-3DF2-47C0-85CB-EB7369445D27}"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24D67D9-475E-48D3-BF50-231C4E3A42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E800791-5CC3-4CED-BAB5-4884EF932702}">
      <dgm:prSet phldr="0"/>
      <dgm:spPr/>
      <dgm:t>
        <a:bodyPr/>
        <a:lstStyle/>
        <a:p>
          <a:pPr rtl="0"/>
          <a:r>
            <a:rPr lang="en-US" b="1" dirty="0"/>
            <a:t>EV sales will grow at a CAGR of 49% between 2022 and 2030</a:t>
          </a:r>
          <a:endParaRPr lang="en-US" b="1" dirty="0">
            <a:latin typeface="Calibri"/>
          </a:endParaRPr>
        </a:p>
      </dgm:t>
    </dgm:pt>
    <dgm:pt modelId="{8F9093A0-75C7-4D31-9AF8-D1F626EE06A8}" type="parTrans" cxnId="{4DD9F6E0-CF01-486A-9945-16C5155636C2}">
      <dgm:prSet/>
      <dgm:spPr/>
    </dgm:pt>
    <dgm:pt modelId="{46F49AB0-7ABC-4F03-827A-C4D12710F6BA}" type="sibTrans" cxnId="{4DD9F6E0-CF01-486A-9945-16C5155636C2}">
      <dgm:prSet/>
      <dgm:spPr/>
    </dgm:pt>
    <dgm:pt modelId="{BC06CFA7-70D5-4D0A-9276-3F68C5DD5E73}">
      <dgm:prSet phldr="0"/>
      <dgm:spPr/>
      <dgm:t>
        <a:bodyPr/>
        <a:lstStyle/>
        <a:p>
          <a:pPr rtl="0"/>
          <a:r>
            <a:rPr lang="en-US" dirty="0">
              <a:latin typeface="Calibri"/>
            </a:rPr>
            <a:t>IOC</a:t>
          </a:r>
          <a:r>
            <a:rPr lang="en-US" dirty="0"/>
            <a:t> plans to create 22,000 EV charging stations over </a:t>
          </a:r>
          <a:r>
            <a:rPr lang="en-US" dirty="0">
              <a:latin typeface="Calibri"/>
            </a:rPr>
            <a:t>3-5</a:t>
          </a:r>
          <a:r>
            <a:rPr lang="en-US" dirty="0"/>
            <a:t> years</a:t>
          </a:r>
          <a:endParaRPr lang="en-US" dirty="0">
            <a:latin typeface="Calibri"/>
          </a:endParaRPr>
        </a:p>
      </dgm:t>
    </dgm:pt>
    <dgm:pt modelId="{34D9B14D-1AAB-46BE-83C4-C57CD604712B}" type="parTrans" cxnId="{415DE3C2-5621-4751-A3C9-7DE4261576EE}">
      <dgm:prSet/>
      <dgm:spPr/>
    </dgm:pt>
    <dgm:pt modelId="{9029C927-9D15-4AB5-94B0-5346FE5E3B2C}" type="sibTrans" cxnId="{415DE3C2-5621-4751-A3C9-7DE4261576EE}">
      <dgm:prSet/>
      <dgm:spPr/>
    </dgm:pt>
    <dgm:pt modelId="{C4B7DDD4-2C4D-4D3A-8434-03BE5A2EE4B2}">
      <dgm:prSet phldr="0"/>
      <dgm:spPr/>
      <dgm:t>
        <a:bodyPr/>
        <a:lstStyle/>
        <a:p>
          <a:pPr rtl="0"/>
          <a:r>
            <a:rPr lang="en-US" dirty="0">
              <a:latin typeface="Calibri"/>
            </a:rPr>
            <a:t>The</a:t>
          </a:r>
          <a:r>
            <a:rPr lang="en-US" dirty="0"/>
            <a:t> Indian government </a:t>
          </a:r>
          <a:r>
            <a:rPr lang="en-US" dirty="0">
              <a:latin typeface="Calibri"/>
            </a:rPr>
            <a:t>has been</a:t>
          </a:r>
          <a:r>
            <a:rPr lang="en-US" dirty="0"/>
            <a:t> implementing several </a:t>
          </a:r>
          <a:r>
            <a:rPr lang="en-US" dirty="0">
              <a:latin typeface="Calibri"/>
            </a:rPr>
            <a:t>programs</a:t>
          </a:r>
          <a:r>
            <a:rPr lang="en-US" dirty="0"/>
            <a:t> to encourage the growth of electric mobility</a:t>
          </a:r>
          <a:endParaRPr lang="en-US" dirty="0">
            <a:latin typeface="Calibri"/>
          </a:endParaRPr>
        </a:p>
      </dgm:t>
    </dgm:pt>
    <dgm:pt modelId="{DCD1EDDE-F27C-46B6-B67C-5799B7CB7FC4}" type="parTrans" cxnId="{7A0540BB-35E8-40C8-8283-9D379010B75E}">
      <dgm:prSet/>
      <dgm:spPr/>
    </dgm:pt>
    <dgm:pt modelId="{6B46F0CC-8D94-4067-812B-C694F8F59954}" type="sibTrans" cxnId="{7A0540BB-35E8-40C8-8283-9D379010B75E}">
      <dgm:prSet/>
      <dgm:spPr/>
    </dgm:pt>
    <dgm:pt modelId="{E738BCF0-2EEA-4F63-96B2-AA1946798A5F}">
      <dgm:prSet phldr="0"/>
      <dgm:spPr/>
      <dgm:t>
        <a:bodyPr/>
        <a:lstStyle/>
        <a:p>
          <a:pPr rtl="0"/>
          <a:r>
            <a:rPr lang="en-US" dirty="0">
              <a:latin typeface="Calibri"/>
            </a:rPr>
            <a:t>In</a:t>
          </a:r>
          <a:r>
            <a:rPr lang="en-US" dirty="0"/>
            <a:t> 2021, investment into EV startups reached a record high, rising by about 255 per cent to reach $ 444 Mn</a:t>
          </a:r>
          <a:endParaRPr lang="en-US" dirty="0">
            <a:latin typeface="Calibri"/>
          </a:endParaRPr>
        </a:p>
      </dgm:t>
    </dgm:pt>
    <dgm:pt modelId="{9CE3863B-1CAC-4242-9124-F40A81F1F684}" type="parTrans" cxnId="{39167BFC-BD74-466C-8FC8-39B153581BA3}">
      <dgm:prSet/>
      <dgm:spPr/>
    </dgm:pt>
    <dgm:pt modelId="{1C9C4D15-EB17-46F9-8216-B51862148DC5}" type="sibTrans" cxnId="{39167BFC-BD74-466C-8FC8-39B153581BA3}">
      <dgm:prSet/>
      <dgm:spPr/>
    </dgm:pt>
    <dgm:pt modelId="{FB27A65D-2033-4CA8-AFF9-803161ECDF2C}" type="pres">
      <dgm:prSet presAssocID="{124D67D9-475E-48D3-BF50-231C4E3A42EE}" presName="Name0" presStyleCnt="0">
        <dgm:presLayoutVars>
          <dgm:chPref val="3"/>
          <dgm:dir/>
          <dgm:animLvl val="lvl"/>
          <dgm:resizeHandles/>
        </dgm:presLayoutVars>
      </dgm:prSet>
      <dgm:spPr/>
    </dgm:pt>
    <dgm:pt modelId="{31ABF221-67E8-479C-8459-97EC39514266}" type="pres">
      <dgm:prSet presAssocID="{0E800791-5CC3-4CED-BAB5-4884EF932702}" presName="horFlow" presStyleCnt="0"/>
      <dgm:spPr/>
    </dgm:pt>
    <dgm:pt modelId="{F572294D-D660-4F31-8DC9-E9B790532D85}" type="pres">
      <dgm:prSet presAssocID="{0E800791-5CC3-4CED-BAB5-4884EF932702}" presName="bigChev" presStyleLbl="node1" presStyleIdx="0" presStyleCnt="1"/>
      <dgm:spPr/>
    </dgm:pt>
    <dgm:pt modelId="{F05211FA-C65E-4B69-A52F-6AE73D1BC7A8}" type="pres">
      <dgm:prSet presAssocID="{34D9B14D-1AAB-46BE-83C4-C57CD604712B}" presName="parTrans" presStyleCnt="0"/>
      <dgm:spPr/>
    </dgm:pt>
    <dgm:pt modelId="{AF70C5B1-D54B-4595-9DB1-358A17A36828}" type="pres">
      <dgm:prSet presAssocID="{BC06CFA7-70D5-4D0A-9276-3F68C5DD5E73}" presName="node" presStyleLbl="alignAccFollowNode1" presStyleIdx="0" presStyleCnt="3">
        <dgm:presLayoutVars>
          <dgm:bulletEnabled val="1"/>
        </dgm:presLayoutVars>
      </dgm:prSet>
      <dgm:spPr/>
    </dgm:pt>
    <dgm:pt modelId="{1CD389FF-28D3-46AF-8624-3715CD1486E8}" type="pres">
      <dgm:prSet presAssocID="{9029C927-9D15-4AB5-94B0-5346FE5E3B2C}" presName="sibTrans" presStyleCnt="0"/>
      <dgm:spPr/>
    </dgm:pt>
    <dgm:pt modelId="{FB804256-9463-4B25-8817-D4BFB59BDFAE}" type="pres">
      <dgm:prSet presAssocID="{C4B7DDD4-2C4D-4D3A-8434-03BE5A2EE4B2}" presName="node" presStyleLbl="alignAccFollowNode1" presStyleIdx="1" presStyleCnt="3">
        <dgm:presLayoutVars>
          <dgm:bulletEnabled val="1"/>
        </dgm:presLayoutVars>
      </dgm:prSet>
      <dgm:spPr/>
    </dgm:pt>
    <dgm:pt modelId="{19233B1B-DB77-47DF-8952-ACC4253D4607}" type="pres">
      <dgm:prSet presAssocID="{6B46F0CC-8D94-4067-812B-C694F8F59954}" presName="sibTrans" presStyleCnt="0"/>
      <dgm:spPr/>
    </dgm:pt>
    <dgm:pt modelId="{36025695-DD62-4524-B693-6075A62368A7}" type="pres">
      <dgm:prSet presAssocID="{E738BCF0-2EEA-4F63-96B2-AA1946798A5F}" presName="node" presStyleLbl="alignAccFollowNode1" presStyleIdx="2" presStyleCnt="3">
        <dgm:presLayoutVars>
          <dgm:bulletEnabled val="1"/>
        </dgm:presLayoutVars>
      </dgm:prSet>
      <dgm:spPr/>
    </dgm:pt>
  </dgm:ptLst>
  <dgm:cxnLst>
    <dgm:cxn modelId="{95FB3109-DE7E-419E-99B2-283E273CA0C2}" type="presOf" srcId="{E738BCF0-2EEA-4F63-96B2-AA1946798A5F}" destId="{36025695-DD62-4524-B693-6075A62368A7}" srcOrd="0" destOrd="0" presId="urn:microsoft.com/office/officeart/2005/8/layout/lProcess3"/>
    <dgm:cxn modelId="{497C184C-C767-41E8-A952-E401849F6693}" type="presOf" srcId="{C4B7DDD4-2C4D-4D3A-8434-03BE5A2EE4B2}" destId="{FB804256-9463-4B25-8817-D4BFB59BDFAE}" srcOrd="0" destOrd="0" presId="urn:microsoft.com/office/officeart/2005/8/layout/lProcess3"/>
    <dgm:cxn modelId="{B5BA8757-16AB-4DC3-9D24-218AB9B0894E}" type="presOf" srcId="{0E800791-5CC3-4CED-BAB5-4884EF932702}" destId="{F572294D-D660-4F31-8DC9-E9B790532D85}" srcOrd="0" destOrd="0" presId="urn:microsoft.com/office/officeart/2005/8/layout/lProcess3"/>
    <dgm:cxn modelId="{0AAFB88C-FEB1-4C2B-B6BF-7F65474A12BE}" type="presOf" srcId="{BC06CFA7-70D5-4D0A-9276-3F68C5DD5E73}" destId="{AF70C5B1-D54B-4595-9DB1-358A17A36828}" srcOrd="0" destOrd="0" presId="urn:microsoft.com/office/officeart/2005/8/layout/lProcess3"/>
    <dgm:cxn modelId="{7A0540BB-35E8-40C8-8283-9D379010B75E}" srcId="{0E800791-5CC3-4CED-BAB5-4884EF932702}" destId="{C4B7DDD4-2C4D-4D3A-8434-03BE5A2EE4B2}" srcOrd="1" destOrd="0" parTransId="{DCD1EDDE-F27C-46B6-B67C-5799B7CB7FC4}" sibTransId="{6B46F0CC-8D94-4067-812B-C694F8F59954}"/>
    <dgm:cxn modelId="{415DE3C2-5621-4751-A3C9-7DE4261576EE}" srcId="{0E800791-5CC3-4CED-BAB5-4884EF932702}" destId="{BC06CFA7-70D5-4D0A-9276-3F68C5DD5E73}" srcOrd="0" destOrd="0" parTransId="{34D9B14D-1AAB-46BE-83C4-C57CD604712B}" sibTransId="{9029C927-9D15-4AB5-94B0-5346FE5E3B2C}"/>
    <dgm:cxn modelId="{7ABFA6DB-73BB-4728-82AD-D7CA605B1FF6}" type="presOf" srcId="{124D67D9-475E-48D3-BF50-231C4E3A42EE}" destId="{FB27A65D-2033-4CA8-AFF9-803161ECDF2C}" srcOrd="0" destOrd="0" presId="urn:microsoft.com/office/officeart/2005/8/layout/lProcess3"/>
    <dgm:cxn modelId="{4DD9F6E0-CF01-486A-9945-16C5155636C2}" srcId="{124D67D9-475E-48D3-BF50-231C4E3A42EE}" destId="{0E800791-5CC3-4CED-BAB5-4884EF932702}" srcOrd="0" destOrd="0" parTransId="{8F9093A0-75C7-4D31-9AF8-D1F626EE06A8}" sibTransId="{46F49AB0-7ABC-4F03-827A-C4D12710F6BA}"/>
    <dgm:cxn modelId="{39167BFC-BD74-466C-8FC8-39B153581BA3}" srcId="{0E800791-5CC3-4CED-BAB5-4884EF932702}" destId="{E738BCF0-2EEA-4F63-96B2-AA1946798A5F}" srcOrd="2" destOrd="0" parTransId="{9CE3863B-1CAC-4242-9124-F40A81F1F684}" sibTransId="{1C9C4D15-EB17-46F9-8216-B51862148DC5}"/>
    <dgm:cxn modelId="{E4FBE4B8-BCBC-4053-BD09-123F51582EA6}" type="presParOf" srcId="{FB27A65D-2033-4CA8-AFF9-803161ECDF2C}" destId="{31ABF221-67E8-479C-8459-97EC39514266}" srcOrd="0" destOrd="0" presId="urn:microsoft.com/office/officeart/2005/8/layout/lProcess3"/>
    <dgm:cxn modelId="{E66A75A7-B00B-483E-9A88-D9965FC8B21A}" type="presParOf" srcId="{31ABF221-67E8-479C-8459-97EC39514266}" destId="{F572294D-D660-4F31-8DC9-E9B790532D85}" srcOrd="0" destOrd="0" presId="urn:microsoft.com/office/officeart/2005/8/layout/lProcess3"/>
    <dgm:cxn modelId="{1B263557-4EAC-455E-B9BD-24DF1A2A2FF0}" type="presParOf" srcId="{31ABF221-67E8-479C-8459-97EC39514266}" destId="{F05211FA-C65E-4B69-A52F-6AE73D1BC7A8}" srcOrd="1" destOrd="0" presId="urn:microsoft.com/office/officeart/2005/8/layout/lProcess3"/>
    <dgm:cxn modelId="{92B68338-248D-4BDD-961B-E842EB5C2001}" type="presParOf" srcId="{31ABF221-67E8-479C-8459-97EC39514266}" destId="{AF70C5B1-D54B-4595-9DB1-358A17A36828}" srcOrd="2" destOrd="0" presId="urn:microsoft.com/office/officeart/2005/8/layout/lProcess3"/>
    <dgm:cxn modelId="{9BBFE910-F13F-4A7E-97DA-7E24289E486C}" type="presParOf" srcId="{31ABF221-67E8-479C-8459-97EC39514266}" destId="{1CD389FF-28D3-46AF-8624-3715CD1486E8}" srcOrd="3" destOrd="0" presId="urn:microsoft.com/office/officeart/2005/8/layout/lProcess3"/>
    <dgm:cxn modelId="{D0DE83DF-9EEC-4752-992A-EB927E5C387E}" type="presParOf" srcId="{31ABF221-67E8-479C-8459-97EC39514266}" destId="{FB804256-9463-4B25-8817-D4BFB59BDFAE}" srcOrd="4" destOrd="0" presId="urn:microsoft.com/office/officeart/2005/8/layout/lProcess3"/>
    <dgm:cxn modelId="{97483984-971D-4E93-A58C-B5D1C51ACDAC}" type="presParOf" srcId="{31ABF221-67E8-479C-8459-97EC39514266}" destId="{19233B1B-DB77-47DF-8952-ACC4253D4607}" srcOrd="5" destOrd="0" presId="urn:microsoft.com/office/officeart/2005/8/layout/lProcess3"/>
    <dgm:cxn modelId="{C53EA385-22F3-400E-A03D-473BBE196D98}" type="presParOf" srcId="{31ABF221-67E8-479C-8459-97EC39514266}" destId="{36025695-DD62-4524-B693-6075A62368A7}" srcOrd="6" destOrd="0" presId="urn:microsoft.com/office/officeart/2005/8/layout/l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9B729-5F29-466C-926A-7B591E969AD9}">
      <dsp:nvSpPr>
        <dsp:cNvPr id="0" name=""/>
        <dsp:cNvSpPr/>
      </dsp:nvSpPr>
      <dsp:spPr>
        <a:xfrm>
          <a:off x="7746645" y="3447613"/>
          <a:ext cx="1383049" cy="691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Chips produced in India= 63 Million units</a:t>
          </a:r>
          <a:endParaRPr lang="en-US" sz="1400" kern="1200"/>
        </a:p>
      </dsp:txBody>
      <dsp:txXfrm>
        <a:off x="7766899" y="3467867"/>
        <a:ext cx="1342541" cy="651016"/>
      </dsp:txXfrm>
    </dsp:sp>
    <dsp:sp modelId="{D6E00F9F-9FFA-40EA-B7C7-E967C4F03CF9}">
      <dsp:nvSpPr>
        <dsp:cNvPr id="0" name=""/>
        <dsp:cNvSpPr/>
      </dsp:nvSpPr>
      <dsp:spPr>
        <a:xfrm rot="12942401">
          <a:off x="7129389" y="3584828"/>
          <a:ext cx="681292" cy="19467"/>
        </a:xfrm>
        <a:custGeom>
          <a:avLst/>
          <a:gdLst/>
          <a:ahLst/>
          <a:cxnLst/>
          <a:rect l="0" t="0" r="0" b="0"/>
          <a:pathLst>
            <a:path>
              <a:moveTo>
                <a:pt x="0" y="9733"/>
              </a:moveTo>
              <a:lnTo>
                <a:pt x="681292" y="9733"/>
              </a:lnTo>
            </a:path>
          </a:pathLst>
        </a:custGeom>
        <a:noFill/>
        <a:ln w="254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7453003" y="3577529"/>
        <a:ext cx="34064" cy="34064"/>
      </dsp:txXfrm>
    </dsp:sp>
    <dsp:sp modelId="{96DE89A8-72D6-4A9A-86B0-78B89D1B24B0}">
      <dsp:nvSpPr>
        <dsp:cNvPr id="0" name=""/>
        <dsp:cNvSpPr/>
      </dsp:nvSpPr>
      <dsp:spPr>
        <a:xfrm>
          <a:off x="5810376" y="3049986"/>
          <a:ext cx="1383049" cy="691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 Total market size= 700 Million units</a:t>
          </a:r>
          <a:endParaRPr lang="en-US" sz="1400" kern="1200"/>
        </a:p>
      </dsp:txBody>
      <dsp:txXfrm>
        <a:off x="5830630" y="3070240"/>
        <a:ext cx="1342541" cy="651016"/>
      </dsp:txXfrm>
    </dsp:sp>
    <dsp:sp modelId="{E544EDC0-2E5E-4880-9B8F-127993E3F397}">
      <dsp:nvSpPr>
        <dsp:cNvPr id="0" name=""/>
        <dsp:cNvSpPr/>
      </dsp:nvSpPr>
      <dsp:spPr>
        <a:xfrm rot="12942401">
          <a:off x="5193120" y="3187201"/>
          <a:ext cx="681292" cy="19467"/>
        </a:xfrm>
        <a:custGeom>
          <a:avLst/>
          <a:gdLst/>
          <a:ahLst/>
          <a:cxnLst/>
          <a:rect l="0" t="0" r="0" b="0"/>
          <a:pathLst>
            <a:path>
              <a:moveTo>
                <a:pt x="0" y="9733"/>
              </a:moveTo>
              <a:lnTo>
                <a:pt x="681292" y="9733"/>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5516734" y="3179903"/>
        <a:ext cx="34064" cy="34064"/>
      </dsp:txXfrm>
    </dsp:sp>
    <dsp:sp modelId="{36831C49-1BF4-43C2-897B-3E4A4099CD7B}">
      <dsp:nvSpPr>
        <dsp:cNvPr id="0" name=""/>
        <dsp:cNvSpPr/>
      </dsp:nvSpPr>
      <dsp:spPr>
        <a:xfrm>
          <a:off x="3874107" y="2652359"/>
          <a:ext cx="1383049" cy="691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Total chips= 140 Million</a:t>
          </a:r>
          <a:endParaRPr lang="en-US" sz="1400" kern="1200"/>
        </a:p>
      </dsp:txBody>
      <dsp:txXfrm>
        <a:off x="3894361" y="2672613"/>
        <a:ext cx="1342541" cy="651016"/>
      </dsp:txXfrm>
    </dsp:sp>
    <dsp:sp modelId="{EE2136A5-E822-4EFB-89E8-C4F0A4DDEABF}">
      <dsp:nvSpPr>
        <dsp:cNvPr id="0" name=""/>
        <dsp:cNvSpPr/>
      </dsp:nvSpPr>
      <dsp:spPr>
        <a:xfrm rot="12942401">
          <a:off x="3256851" y="2789574"/>
          <a:ext cx="681292" cy="19467"/>
        </a:xfrm>
        <a:custGeom>
          <a:avLst/>
          <a:gdLst/>
          <a:ahLst/>
          <a:cxnLst/>
          <a:rect l="0" t="0" r="0" b="0"/>
          <a:pathLst>
            <a:path>
              <a:moveTo>
                <a:pt x="0" y="9733"/>
              </a:moveTo>
              <a:lnTo>
                <a:pt x="681292" y="9733"/>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580465" y="2782276"/>
        <a:ext cx="34064" cy="34064"/>
      </dsp:txXfrm>
    </dsp:sp>
    <dsp:sp modelId="{C98CC7DC-E5DC-4BA8-8170-E04EDDDCC216}">
      <dsp:nvSpPr>
        <dsp:cNvPr id="0" name=""/>
        <dsp:cNvSpPr/>
      </dsp:nvSpPr>
      <dsp:spPr>
        <a:xfrm>
          <a:off x="1937838" y="2254733"/>
          <a:ext cx="1383049" cy="691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Number of EVs in India= 46,000</a:t>
          </a:r>
        </a:p>
      </dsp:txBody>
      <dsp:txXfrm>
        <a:off x="1958092" y="2274987"/>
        <a:ext cx="1342541" cy="651016"/>
      </dsp:txXfrm>
    </dsp:sp>
    <dsp:sp modelId="{318AB822-3237-47D1-AD54-02D6EF7517EB}">
      <dsp:nvSpPr>
        <dsp:cNvPr id="0" name=""/>
        <dsp:cNvSpPr/>
      </dsp:nvSpPr>
      <dsp:spPr>
        <a:xfrm rot="12942401">
          <a:off x="1320583" y="2391948"/>
          <a:ext cx="681292" cy="19467"/>
        </a:xfrm>
        <a:custGeom>
          <a:avLst/>
          <a:gdLst/>
          <a:ahLst/>
          <a:cxnLst/>
          <a:rect l="0" t="0" r="0" b="0"/>
          <a:pathLst>
            <a:path>
              <a:moveTo>
                <a:pt x="0" y="9733"/>
              </a:moveTo>
              <a:lnTo>
                <a:pt x="681292" y="9733"/>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44196" y="2384649"/>
        <a:ext cx="34064" cy="34064"/>
      </dsp:txXfrm>
    </dsp:sp>
    <dsp:sp modelId="{2EA97E45-7076-4899-B0BE-21C6E61B17B7}">
      <dsp:nvSpPr>
        <dsp:cNvPr id="0" name=""/>
        <dsp:cNvSpPr/>
      </dsp:nvSpPr>
      <dsp:spPr>
        <a:xfrm>
          <a:off x="1569" y="1857106"/>
          <a:ext cx="1383049" cy="691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Number of EVs produced by TATA = 40,000</a:t>
          </a:r>
        </a:p>
      </dsp:txBody>
      <dsp:txXfrm>
        <a:off x="21823" y="1877360"/>
        <a:ext cx="1342541" cy="651016"/>
      </dsp:txXfrm>
    </dsp:sp>
    <dsp:sp modelId="{96BE4D40-9880-4C04-A0FC-4A5D380AD0A3}">
      <dsp:nvSpPr>
        <dsp:cNvPr id="0" name=""/>
        <dsp:cNvSpPr/>
      </dsp:nvSpPr>
      <dsp:spPr>
        <a:xfrm rot="8657599">
          <a:off x="1320583" y="2789574"/>
          <a:ext cx="681292" cy="19467"/>
        </a:xfrm>
        <a:custGeom>
          <a:avLst/>
          <a:gdLst/>
          <a:ahLst/>
          <a:cxnLst/>
          <a:rect l="0" t="0" r="0" b="0"/>
          <a:pathLst>
            <a:path>
              <a:moveTo>
                <a:pt x="0" y="9733"/>
              </a:moveTo>
              <a:lnTo>
                <a:pt x="681292" y="9733"/>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44196" y="2782276"/>
        <a:ext cx="34064" cy="34064"/>
      </dsp:txXfrm>
    </dsp:sp>
    <dsp:sp modelId="{4714BF02-E8CC-4F17-B370-197E5BA774DF}">
      <dsp:nvSpPr>
        <dsp:cNvPr id="0" name=""/>
        <dsp:cNvSpPr/>
      </dsp:nvSpPr>
      <dsp:spPr>
        <a:xfrm>
          <a:off x="1569" y="2652359"/>
          <a:ext cx="1383049" cy="691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Market share of TATA= 87%</a:t>
          </a:r>
        </a:p>
      </dsp:txBody>
      <dsp:txXfrm>
        <a:off x="21823" y="2672613"/>
        <a:ext cx="1342541" cy="651016"/>
      </dsp:txXfrm>
    </dsp:sp>
    <dsp:sp modelId="{C68A9487-DA5C-40C2-96DE-5A9014636C6C}">
      <dsp:nvSpPr>
        <dsp:cNvPr id="0" name=""/>
        <dsp:cNvSpPr/>
      </dsp:nvSpPr>
      <dsp:spPr>
        <a:xfrm rot="8657599">
          <a:off x="3256851" y="3187201"/>
          <a:ext cx="681292" cy="19467"/>
        </a:xfrm>
        <a:custGeom>
          <a:avLst/>
          <a:gdLst/>
          <a:ahLst/>
          <a:cxnLst/>
          <a:rect l="0" t="0" r="0" b="0"/>
          <a:pathLst>
            <a:path>
              <a:moveTo>
                <a:pt x="0" y="9733"/>
              </a:moveTo>
              <a:lnTo>
                <a:pt x="681292" y="9733"/>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580465" y="3179903"/>
        <a:ext cx="34064" cy="34064"/>
      </dsp:txXfrm>
    </dsp:sp>
    <dsp:sp modelId="{BD4034F7-2ECE-4992-A318-100CB451AB31}">
      <dsp:nvSpPr>
        <dsp:cNvPr id="0" name=""/>
        <dsp:cNvSpPr/>
      </dsp:nvSpPr>
      <dsp:spPr>
        <a:xfrm>
          <a:off x="1937838" y="3049986"/>
          <a:ext cx="1383049" cy="691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Chips required per EV= 3,000</a:t>
          </a:r>
        </a:p>
      </dsp:txBody>
      <dsp:txXfrm>
        <a:off x="1958092" y="3070240"/>
        <a:ext cx="1342541" cy="651016"/>
      </dsp:txXfrm>
    </dsp:sp>
    <dsp:sp modelId="{DC6B93B0-BC63-4D9B-B95C-E1EB8CEB3D52}">
      <dsp:nvSpPr>
        <dsp:cNvPr id="0" name=""/>
        <dsp:cNvSpPr/>
      </dsp:nvSpPr>
      <dsp:spPr>
        <a:xfrm rot="8657599">
          <a:off x="5193120" y="3584828"/>
          <a:ext cx="681292" cy="19467"/>
        </a:xfrm>
        <a:custGeom>
          <a:avLst/>
          <a:gdLst/>
          <a:ahLst/>
          <a:cxnLst/>
          <a:rect l="0" t="0" r="0" b="0"/>
          <a:pathLst>
            <a:path>
              <a:moveTo>
                <a:pt x="0" y="9733"/>
              </a:moveTo>
              <a:lnTo>
                <a:pt x="681292" y="9733"/>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5516734" y="3577529"/>
        <a:ext cx="34064" cy="34064"/>
      </dsp:txXfrm>
    </dsp:sp>
    <dsp:sp modelId="{2CB9AB52-BE3E-44E2-A8AE-9411503E981A}">
      <dsp:nvSpPr>
        <dsp:cNvPr id="0" name=""/>
        <dsp:cNvSpPr/>
      </dsp:nvSpPr>
      <dsp:spPr>
        <a:xfrm>
          <a:off x="3874107" y="3447613"/>
          <a:ext cx="1383049" cy="691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Share of EVs= 20%</a:t>
          </a:r>
        </a:p>
      </dsp:txBody>
      <dsp:txXfrm>
        <a:off x="3894361" y="3467867"/>
        <a:ext cx="1342541" cy="651016"/>
      </dsp:txXfrm>
    </dsp:sp>
    <dsp:sp modelId="{B3B97EAB-92EE-4789-97CB-49C9B9CC0E99}">
      <dsp:nvSpPr>
        <dsp:cNvPr id="0" name=""/>
        <dsp:cNvSpPr/>
      </dsp:nvSpPr>
      <dsp:spPr>
        <a:xfrm rot="8657599">
          <a:off x="7129389" y="3982454"/>
          <a:ext cx="681292" cy="19467"/>
        </a:xfrm>
        <a:custGeom>
          <a:avLst/>
          <a:gdLst/>
          <a:ahLst/>
          <a:cxnLst/>
          <a:rect l="0" t="0" r="0" b="0"/>
          <a:pathLst>
            <a:path>
              <a:moveTo>
                <a:pt x="0" y="9733"/>
              </a:moveTo>
              <a:lnTo>
                <a:pt x="681292" y="9733"/>
              </a:lnTo>
            </a:path>
          </a:pathLst>
        </a:custGeom>
        <a:noFill/>
        <a:ln w="254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7453003" y="3975156"/>
        <a:ext cx="34064" cy="34064"/>
      </dsp:txXfrm>
    </dsp:sp>
    <dsp:sp modelId="{D7D91140-FB55-447D-86CD-4BFF9616EDB2}">
      <dsp:nvSpPr>
        <dsp:cNvPr id="0" name=""/>
        <dsp:cNvSpPr/>
      </dsp:nvSpPr>
      <dsp:spPr>
        <a:xfrm>
          <a:off x="5810376" y="3845239"/>
          <a:ext cx="1383049" cy="6915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The fraction of chips domestically produced= 9%</a:t>
          </a:r>
          <a:endParaRPr lang="en-US" sz="1400" kern="1200"/>
        </a:p>
      </dsp:txBody>
      <dsp:txXfrm>
        <a:off x="5830630" y="3865493"/>
        <a:ext cx="1342541" cy="651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2294D-D660-4F31-8DC9-E9B790532D85}">
      <dsp:nvSpPr>
        <dsp:cNvPr id="0" name=""/>
        <dsp:cNvSpPr/>
      </dsp:nvSpPr>
      <dsp:spPr>
        <a:xfrm>
          <a:off x="4726" y="114008"/>
          <a:ext cx="2424948" cy="96997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rtl="0">
            <a:lnSpc>
              <a:spcPct val="90000"/>
            </a:lnSpc>
            <a:spcBef>
              <a:spcPct val="0"/>
            </a:spcBef>
            <a:spcAft>
              <a:spcPct val="35000"/>
            </a:spcAft>
            <a:buNone/>
          </a:pPr>
          <a:r>
            <a:rPr lang="en-US" sz="1300" b="1" kern="1200"/>
            <a:t>IoT connectivity market </a:t>
          </a:r>
          <a:r>
            <a:rPr lang="en-US" sz="1300" b="1" kern="1200">
              <a:latin typeface="Calibri"/>
            </a:rPr>
            <a:t>size is expected</a:t>
          </a:r>
          <a:r>
            <a:rPr lang="en-US" sz="1300" b="1" kern="1200"/>
            <a:t> </a:t>
          </a:r>
          <a:r>
            <a:rPr lang="en-US" sz="1300" b="1" kern="1200">
              <a:latin typeface="Calibri"/>
            </a:rPr>
            <a:t>to grow at</a:t>
          </a:r>
          <a:r>
            <a:rPr lang="en-US" sz="1300" b="1" kern="1200"/>
            <a:t> </a:t>
          </a:r>
          <a:r>
            <a:rPr lang="en-US" sz="1300" b="1" kern="1200">
              <a:latin typeface="Calibri"/>
            </a:rPr>
            <a:t>a CAGR</a:t>
          </a:r>
          <a:r>
            <a:rPr lang="en-US" sz="1300" b="1" kern="1200"/>
            <a:t> of 20.3% during 2023-2028</a:t>
          </a:r>
        </a:p>
      </dsp:txBody>
      <dsp:txXfrm>
        <a:off x="489716" y="114008"/>
        <a:ext cx="1454969" cy="969979"/>
      </dsp:txXfrm>
    </dsp:sp>
    <dsp:sp modelId="{7553470D-213F-4204-81E2-29327C45559D}">
      <dsp:nvSpPr>
        <dsp:cNvPr id="0" name=""/>
        <dsp:cNvSpPr/>
      </dsp:nvSpPr>
      <dsp:spPr>
        <a:xfrm>
          <a:off x="2114431" y="196456"/>
          <a:ext cx="2012707" cy="80508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l" defTabSz="400050" rtl="0">
            <a:lnSpc>
              <a:spcPct val="90000"/>
            </a:lnSpc>
            <a:spcBef>
              <a:spcPct val="0"/>
            </a:spcBef>
            <a:spcAft>
              <a:spcPct val="35000"/>
            </a:spcAft>
            <a:buNone/>
          </a:pPr>
          <a:r>
            <a:rPr lang="en-US" sz="900" kern="1200"/>
            <a:t>India has over 100 smart city initiatives planned, which focuses on seamless communication and higher </a:t>
          </a:r>
          <a:r>
            <a:rPr lang="en-US" sz="900" kern="1200">
              <a:latin typeface="Calibri"/>
            </a:rPr>
            <a:t>efficiency</a:t>
          </a:r>
          <a:endParaRPr lang="en-US" sz="900" kern="1200"/>
        </a:p>
      </dsp:txBody>
      <dsp:txXfrm>
        <a:off x="2516972" y="196456"/>
        <a:ext cx="1207625" cy="805082"/>
      </dsp:txXfrm>
    </dsp:sp>
    <dsp:sp modelId="{161252E9-97AF-43F3-9C1D-AD5A18F183E9}">
      <dsp:nvSpPr>
        <dsp:cNvPr id="0" name=""/>
        <dsp:cNvSpPr/>
      </dsp:nvSpPr>
      <dsp:spPr>
        <a:xfrm>
          <a:off x="3845359" y="196456"/>
          <a:ext cx="2012707" cy="80508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l" defTabSz="400050" rtl="0">
            <a:lnSpc>
              <a:spcPct val="90000"/>
            </a:lnSpc>
            <a:spcBef>
              <a:spcPct val="0"/>
            </a:spcBef>
            <a:spcAft>
              <a:spcPct val="35000"/>
            </a:spcAft>
            <a:buNone/>
          </a:pPr>
          <a:r>
            <a:rPr lang="en-US" sz="900" kern="1200"/>
            <a:t>With 5G connectivity, IoT solutions will be crucial for home automation, security, and several other industrial issues</a:t>
          </a:r>
        </a:p>
      </dsp:txBody>
      <dsp:txXfrm>
        <a:off x="4247900" y="196456"/>
        <a:ext cx="1207625" cy="805082"/>
      </dsp:txXfrm>
    </dsp:sp>
    <dsp:sp modelId="{9DF1E932-EFB2-42BF-BD71-02A39566AC09}">
      <dsp:nvSpPr>
        <dsp:cNvPr id="0" name=""/>
        <dsp:cNvSpPr/>
      </dsp:nvSpPr>
      <dsp:spPr>
        <a:xfrm>
          <a:off x="5576288" y="196456"/>
          <a:ext cx="2012707" cy="80508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l" defTabSz="400050" rtl="0">
            <a:lnSpc>
              <a:spcPct val="90000"/>
            </a:lnSpc>
            <a:spcBef>
              <a:spcPct val="0"/>
            </a:spcBef>
            <a:spcAft>
              <a:spcPct val="35000"/>
            </a:spcAft>
            <a:buNone/>
          </a:pPr>
          <a:r>
            <a:rPr lang="en-US" sz="900" kern="1200"/>
            <a:t>Global cellular IoT module shipments grew 20% (year-over-year) in Q2 2022</a:t>
          </a:r>
        </a:p>
      </dsp:txBody>
      <dsp:txXfrm>
        <a:off x="5978829" y="196456"/>
        <a:ext cx="1207625" cy="8050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2294D-D660-4F31-8DC9-E9B790532D85}">
      <dsp:nvSpPr>
        <dsp:cNvPr id="0" name=""/>
        <dsp:cNvSpPr/>
      </dsp:nvSpPr>
      <dsp:spPr>
        <a:xfrm>
          <a:off x="4950" y="824722"/>
          <a:ext cx="2539478" cy="101579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Calibri"/>
            </a:rPr>
            <a:t>Consumer Electronics sales</a:t>
          </a:r>
          <a:r>
            <a:rPr lang="en-US" sz="1400" b="1" kern="1200"/>
            <a:t> will grow at a CAGR of </a:t>
          </a:r>
          <a:r>
            <a:rPr lang="en-US" sz="1400" b="1" kern="1200">
              <a:latin typeface="Calibri"/>
            </a:rPr>
            <a:t>6.5%</a:t>
          </a:r>
          <a:r>
            <a:rPr lang="en-US" sz="1400" b="1" kern="1200"/>
            <a:t> between 2022 and 2030</a:t>
          </a:r>
          <a:endParaRPr lang="en-US" sz="1400" b="1" kern="1200">
            <a:latin typeface="Calibri"/>
          </a:endParaRPr>
        </a:p>
      </dsp:txBody>
      <dsp:txXfrm>
        <a:off x="512846" y="824722"/>
        <a:ext cx="1523687" cy="1015791"/>
      </dsp:txXfrm>
    </dsp:sp>
    <dsp:sp modelId="{AF70C5B1-D54B-4595-9DB1-358A17A36828}">
      <dsp:nvSpPr>
        <dsp:cNvPr id="0" name=""/>
        <dsp:cNvSpPr/>
      </dsp:nvSpPr>
      <dsp:spPr>
        <a:xfrm>
          <a:off x="2214296" y="911064"/>
          <a:ext cx="2107766" cy="84310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rtl="0">
            <a:lnSpc>
              <a:spcPct val="90000"/>
            </a:lnSpc>
            <a:spcBef>
              <a:spcPct val="0"/>
            </a:spcBef>
            <a:spcAft>
              <a:spcPct val="35000"/>
            </a:spcAft>
            <a:buNone/>
          </a:pPr>
          <a:r>
            <a:rPr lang="en-US" sz="800" kern="1200"/>
            <a:t>Rising disposable income, rapid urbanization, and the introduction of novel products in the market are expected to further contribute to the market growth</a:t>
          </a:r>
        </a:p>
      </dsp:txBody>
      <dsp:txXfrm>
        <a:off x="2635849" y="911064"/>
        <a:ext cx="1264660" cy="843106"/>
      </dsp:txXfrm>
    </dsp:sp>
    <dsp:sp modelId="{BD9AB3C3-BE2E-4473-81F5-6504CB2954A7}">
      <dsp:nvSpPr>
        <dsp:cNvPr id="0" name=""/>
        <dsp:cNvSpPr/>
      </dsp:nvSpPr>
      <dsp:spPr>
        <a:xfrm>
          <a:off x="4026975" y="911064"/>
          <a:ext cx="2107766" cy="84310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l" defTabSz="355600" rtl="0">
            <a:lnSpc>
              <a:spcPct val="90000"/>
            </a:lnSpc>
            <a:spcBef>
              <a:spcPct val="0"/>
            </a:spcBef>
            <a:spcAft>
              <a:spcPct val="35000"/>
            </a:spcAft>
            <a:buNone/>
          </a:pPr>
          <a:r>
            <a:rPr lang="en-US" sz="800" kern="1200">
              <a:latin typeface="Calibri"/>
            </a:rPr>
            <a:t>FDI in the industry has almost doubled to USD 481 million till June in 2022 from 2021</a:t>
          </a:r>
          <a:endParaRPr lang="en-US" sz="800" kern="1200">
            <a:solidFill>
              <a:srgbClr val="010000"/>
            </a:solidFill>
            <a:latin typeface="Calibri"/>
          </a:endParaRPr>
        </a:p>
      </dsp:txBody>
      <dsp:txXfrm>
        <a:off x="4448528" y="911064"/>
        <a:ext cx="1264660" cy="843106"/>
      </dsp:txXfrm>
    </dsp:sp>
    <dsp:sp modelId="{A6B16CB4-E38D-4789-BEE1-F9BD583AC86C}">
      <dsp:nvSpPr>
        <dsp:cNvPr id="0" name=""/>
        <dsp:cNvSpPr/>
      </dsp:nvSpPr>
      <dsp:spPr>
        <a:xfrm>
          <a:off x="5839655" y="911064"/>
          <a:ext cx="2107766" cy="84310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rtl="0">
            <a:lnSpc>
              <a:spcPct val="90000"/>
            </a:lnSpc>
            <a:spcBef>
              <a:spcPct val="0"/>
            </a:spcBef>
            <a:spcAft>
              <a:spcPct val="35000"/>
            </a:spcAft>
            <a:buNone/>
          </a:pPr>
          <a:r>
            <a:rPr lang="en-US" sz="800" kern="1200"/>
            <a:t>Many government efforts, such as ‘</a:t>
          </a:r>
          <a:r>
            <a:rPr lang="en-US" sz="800" b="1" kern="1200"/>
            <a:t>Make in India</a:t>
          </a:r>
          <a:r>
            <a:rPr lang="en-US" sz="800" kern="1200"/>
            <a:t>,’ ‘</a:t>
          </a:r>
          <a:r>
            <a:rPr lang="en-US" sz="800" b="1" kern="1200"/>
            <a:t>Digital India</a:t>
          </a:r>
          <a:r>
            <a:rPr lang="en-US" sz="800" kern="1200"/>
            <a:t>,’ and ‘</a:t>
          </a:r>
          <a:r>
            <a:rPr lang="en-US" sz="800" b="1" kern="1200"/>
            <a:t>Start-up India</a:t>
          </a:r>
          <a:r>
            <a:rPr lang="en-US" sz="800" kern="1200"/>
            <a:t>,’ have made electronics manufacturing a critical pillar</a:t>
          </a:r>
          <a:br>
            <a:rPr lang="en-US" sz="800" kern="1200">
              <a:latin typeface="Calibri"/>
            </a:rPr>
          </a:br>
          <a:endParaRPr lang="en-US" sz="800" kern="1200"/>
        </a:p>
      </dsp:txBody>
      <dsp:txXfrm>
        <a:off x="6261208" y="911064"/>
        <a:ext cx="1264660" cy="8431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2294D-D660-4F31-8DC9-E9B790532D85}">
      <dsp:nvSpPr>
        <dsp:cNvPr id="0" name=""/>
        <dsp:cNvSpPr/>
      </dsp:nvSpPr>
      <dsp:spPr>
        <a:xfrm>
          <a:off x="5282" y="5641"/>
          <a:ext cx="2710196" cy="10840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rtl="0">
            <a:lnSpc>
              <a:spcPct val="90000"/>
            </a:lnSpc>
            <a:spcBef>
              <a:spcPct val="0"/>
            </a:spcBef>
            <a:spcAft>
              <a:spcPct val="35000"/>
            </a:spcAft>
            <a:buNone/>
          </a:pPr>
          <a:r>
            <a:rPr lang="en-US" sz="1500" b="1" kern="1200">
              <a:latin typeface="Calibri"/>
            </a:rPr>
            <a:t>Growth</a:t>
          </a:r>
          <a:r>
            <a:rPr lang="en-US" sz="1500" b="1" kern="1200"/>
            <a:t> rate of the Indian Aerospace and Defense Market is </a:t>
          </a:r>
          <a:r>
            <a:rPr lang="en-US" sz="1500" b="1" kern="1200">
              <a:latin typeface="Calibri"/>
            </a:rPr>
            <a:t>6.4% between 2020 and 2025</a:t>
          </a:r>
          <a:endParaRPr lang="en-US" sz="1500" b="1" kern="1200"/>
        </a:p>
      </dsp:txBody>
      <dsp:txXfrm>
        <a:off x="547321" y="5641"/>
        <a:ext cx="1626118" cy="1084078"/>
      </dsp:txXfrm>
    </dsp:sp>
    <dsp:sp modelId="{548B9895-FC99-4230-8224-1D3FDC777D94}">
      <dsp:nvSpPr>
        <dsp:cNvPr id="0" name=""/>
        <dsp:cNvSpPr/>
      </dsp:nvSpPr>
      <dsp:spPr>
        <a:xfrm>
          <a:off x="2363153" y="97787"/>
          <a:ext cx="2249462" cy="89978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rtl="0">
            <a:lnSpc>
              <a:spcPct val="90000"/>
            </a:lnSpc>
            <a:spcBef>
              <a:spcPct val="0"/>
            </a:spcBef>
            <a:spcAft>
              <a:spcPct val="35000"/>
            </a:spcAft>
            <a:buNone/>
          </a:pPr>
          <a:r>
            <a:rPr lang="en-US" sz="800" kern="1200"/>
            <a:t>India is the third largest military spender in the world, behind the US and China. Rivalry with Pakistan and increasing tensions with China have spurred spending in recent years</a:t>
          </a:r>
          <a:endParaRPr lang="en-US" sz="800" kern="1200">
            <a:latin typeface="Calibri"/>
          </a:endParaRPr>
        </a:p>
      </dsp:txBody>
      <dsp:txXfrm>
        <a:off x="2813046" y="97787"/>
        <a:ext cx="1349677" cy="899785"/>
      </dsp:txXfrm>
    </dsp:sp>
    <dsp:sp modelId="{15868DB4-340E-46AE-AB76-F0AB7AEFC2CD}">
      <dsp:nvSpPr>
        <dsp:cNvPr id="0" name=""/>
        <dsp:cNvSpPr/>
      </dsp:nvSpPr>
      <dsp:spPr>
        <a:xfrm>
          <a:off x="4297691" y="97787"/>
          <a:ext cx="2249462" cy="89978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rtl="0">
            <a:lnSpc>
              <a:spcPct val="90000"/>
            </a:lnSpc>
            <a:spcBef>
              <a:spcPct val="0"/>
            </a:spcBef>
            <a:spcAft>
              <a:spcPct val="35000"/>
            </a:spcAft>
            <a:buNone/>
          </a:pPr>
          <a:r>
            <a:rPr lang="en-US" sz="800" kern="1200">
              <a:latin typeface="Calibri"/>
            </a:rPr>
            <a:t>Semiconductors</a:t>
          </a:r>
          <a:r>
            <a:rPr lang="en-US" sz="800" kern="1200"/>
            <a:t> are used in fighter jets, copters, tanks, naval warships, submarines, missiles, night-vision devices, radars, displays for pilots, space applications and communication networks</a:t>
          </a:r>
          <a:endParaRPr lang="en-US" sz="800" kern="1200">
            <a:latin typeface="Calibri"/>
          </a:endParaRPr>
        </a:p>
      </dsp:txBody>
      <dsp:txXfrm>
        <a:off x="4747584" y="97787"/>
        <a:ext cx="1349677" cy="899785"/>
      </dsp:txXfrm>
    </dsp:sp>
    <dsp:sp modelId="{F3EE3B08-9F6A-4009-A948-8E8CA6828E9C}">
      <dsp:nvSpPr>
        <dsp:cNvPr id="0" name=""/>
        <dsp:cNvSpPr/>
      </dsp:nvSpPr>
      <dsp:spPr>
        <a:xfrm>
          <a:off x="6232229" y="97787"/>
          <a:ext cx="2249462" cy="89978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rtl="0">
            <a:lnSpc>
              <a:spcPct val="90000"/>
            </a:lnSpc>
            <a:spcBef>
              <a:spcPct val="0"/>
            </a:spcBef>
            <a:spcAft>
              <a:spcPct val="35000"/>
            </a:spcAft>
            <a:buNone/>
          </a:pPr>
          <a:r>
            <a:rPr lang="en-US" sz="800" kern="1200"/>
            <a:t>About 50,000 such chips are expected to be deployed in systems and equipment for the armed forces</a:t>
          </a:r>
          <a:endParaRPr lang="en-US" sz="800" kern="1200">
            <a:latin typeface="Calibri"/>
          </a:endParaRPr>
        </a:p>
      </dsp:txBody>
      <dsp:txXfrm>
        <a:off x="6682122" y="97787"/>
        <a:ext cx="1349677" cy="899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AD6A1-F61B-4305-86E8-F908B3B35DAD}">
      <dsp:nvSpPr>
        <dsp:cNvPr id="0" name=""/>
        <dsp:cNvSpPr/>
      </dsp:nvSpPr>
      <dsp:spPr>
        <a:xfrm>
          <a:off x="0" y="442751"/>
          <a:ext cx="3290194" cy="1974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b="1" kern="1200">
              <a:solidFill>
                <a:schemeClr val="bg1"/>
              </a:solidFill>
              <a:latin typeface="Calibri"/>
            </a:rPr>
            <a:t>Reduce dependence in global supply chain</a:t>
          </a:r>
          <a:r>
            <a:rPr lang="en-IN" sz="1800" kern="1200">
              <a:solidFill>
                <a:schemeClr val="tx1"/>
              </a:solidFill>
              <a:latin typeface="Calibri"/>
            </a:rPr>
            <a:t> to prevent losses due to disruption. During Global chip shortage TATA had to bear heavy losses, waiting time for EV shifted from 2 to 15 months</a:t>
          </a:r>
        </a:p>
      </dsp:txBody>
      <dsp:txXfrm>
        <a:off x="0" y="442751"/>
        <a:ext cx="3290194" cy="1974116"/>
      </dsp:txXfrm>
    </dsp:sp>
    <dsp:sp modelId="{1117A6E0-C3C2-4252-B5DB-63422296F9D8}">
      <dsp:nvSpPr>
        <dsp:cNvPr id="0" name=""/>
        <dsp:cNvSpPr/>
      </dsp:nvSpPr>
      <dsp:spPr>
        <a:xfrm>
          <a:off x="3619214" y="442751"/>
          <a:ext cx="3290194" cy="1974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b="1" kern="1200">
              <a:solidFill>
                <a:schemeClr val="bg1"/>
              </a:solidFill>
              <a:latin typeface="Calibri"/>
            </a:rPr>
            <a:t>TATA motors</a:t>
          </a:r>
          <a:r>
            <a:rPr lang="en-IN" sz="1800" kern="1200">
              <a:latin typeface="Calibri"/>
            </a:rPr>
            <a:t> alone would require</a:t>
          </a:r>
          <a:r>
            <a:rPr lang="en-IN" sz="1800" kern="1200">
              <a:solidFill>
                <a:schemeClr val="bg1"/>
              </a:solidFill>
              <a:latin typeface="Calibri"/>
            </a:rPr>
            <a:t> 120 million</a:t>
          </a:r>
          <a:r>
            <a:rPr lang="en-IN" sz="1800" kern="1200">
              <a:latin typeface="Calibri"/>
            </a:rPr>
            <a:t> chips for achieving its EV target. </a:t>
          </a:r>
          <a:endParaRPr lang="en-US" sz="1800" kern="1200"/>
        </a:p>
      </dsp:txBody>
      <dsp:txXfrm>
        <a:off x="3619214" y="442751"/>
        <a:ext cx="3290194" cy="1974116"/>
      </dsp:txXfrm>
    </dsp:sp>
    <dsp:sp modelId="{7D26D390-090A-40A8-B813-332B042E0890}">
      <dsp:nvSpPr>
        <dsp:cNvPr id="0" name=""/>
        <dsp:cNvSpPr/>
      </dsp:nvSpPr>
      <dsp:spPr>
        <a:xfrm>
          <a:off x="7238428" y="442751"/>
          <a:ext cx="3290194" cy="1974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IN" sz="1800" b="1" kern="1200">
              <a:solidFill>
                <a:schemeClr val="bg1"/>
              </a:solidFill>
              <a:latin typeface="Calibri"/>
            </a:rPr>
            <a:t>TATA Communications</a:t>
          </a:r>
          <a:r>
            <a:rPr lang="en-IN" sz="1800" kern="1200">
              <a:latin typeface="Calibri"/>
            </a:rPr>
            <a:t> provides services like cloud, IoT, security, network, carrier, and VPN services. It requires larger chips </a:t>
          </a:r>
          <a:r>
            <a:rPr lang="en-IN" sz="1800" b="1" kern="1200">
              <a:solidFill>
                <a:schemeClr val="bg1"/>
              </a:solidFill>
              <a:latin typeface="Calibri"/>
            </a:rPr>
            <a:t>(&gt; 28nm) </a:t>
          </a:r>
          <a:r>
            <a:rPr lang="en-IN" sz="1800" kern="1200">
              <a:latin typeface="Calibri"/>
            </a:rPr>
            <a:t>for its carrier and voice services spread across India.</a:t>
          </a:r>
          <a:endParaRPr lang="en-US" sz="1800" kern="1200">
            <a:latin typeface="Calibri"/>
          </a:endParaRPr>
        </a:p>
      </dsp:txBody>
      <dsp:txXfrm>
        <a:off x="7238428" y="442751"/>
        <a:ext cx="3290194" cy="1974116"/>
      </dsp:txXfrm>
    </dsp:sp>
    <dsp:sp modelId="{C227CD6C-7FA3-4D75-8B00-76AF583D3584}">
      <dsp:nvSpPr>
        <dsp:cNvPr id="0" name=""/>
        <dsp:cNvSpPr/>
      </dsp:nvSpPr>
      <dsp:spPr>
        <a:xfrm>
          <a:off x="1809607" y="2745887"/>
          <a:ext cx="3290194" cy="1974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b="1" kern="1200">
              <a:solidFill>
                <a:schemeClr val="bg1"/>
              </a:solidFill>
              <a:latin typeface="Calibri"/>
            </a:rPr>
            <a:t>TATA Elxsi</a:t>
          </a:r>
          <a:r>
            <a:rPr lang="en-IN" sz="1800" kern="1200">
              <a:latin typeface="Calibri"/>
            </a:rPr>
            <a:t> works primarily in research in AI, robotics, healthcare, and automotive sectors and also provides solutions for autonomous driving, broadcast, and other technical solutions.</a:t>
          </a:r>
          <a:endParaRPr lang="en-US" sz="1800" kern="1200"/>
        </a:p>
      </dsp:txBody>
      <dsp:txXfrm>
        <a:off x="1809607" y="2745887"/>
        <a:ext cx="3290194" cy="1974116"/>
      </dsp:txXfrm>
    </dsp:sp>
    <dsp:sp modelId="{9B30B0A3-5DC2-4984-9C04-8683B0BB4E7D}">
      <dsp:nvSpPr>
        <dsp:cNvPr id="0" name=""/>
        <dsp:cNvSpPr/>
      </dsp:nvSpPr>
      <dsp:spPr>
        <a:xfrm>
          <a:off x="5428821" y="2745887"/>
          <a:ext cx="3290194" cy="197411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kern="1200">
              <a:latin typeface="Calibri"/>
            </a:rPr>
            <a:t> </a:t>
          </a:r>
          <a:r>
            <a:rPr lang="en-IN" sz="1800" b="1" kern="1200">
              <a:solidFill>
                <a:schemeClr val="bg1"/>
              </a:solidFill>
              <a:latin typeface="Calibri"/>
            </a:rPr>
            <a:t>Voltas</a:t>
          </a:r>
          <a:r>
            <a:rPr lang="en-IN" sz="1800" kern="1200">
              <a:latin typeface="Calibri"/>
            </a:rPr>
            <a:t> requires chips for size greater than 28 nm for production of its consumer electronics</a:t>
          </a:r>
          <a:endParaRPr lang="en-US" sz="1800" kern="1200"/>
        </a:p>
      </dsp:txBody>
      <dsp:txXfrm>
        <a:off x="5428821" y="2745887"/>
        <a:ext cx="3290194" cy="19741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596F2-6C5F-471C-B3EF-4F4D38E1BA2F}">
      <dsp:nvSpPr>
        <dsp:cNvPr id="0" name=""/>
        <dsp:cNvSpPr/>
      </dsp:nvSpPr>
      <dsp:spPr>
        <a:xfrm>
          <a:off x="3895" y="225543"/>
          <a:ext cx="2342430" cy="51996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kern="1200"/>
            <a:t>High Capital Requirement</a:t>
          </a:r>
        </a:p>
      </dsp:txBody>
      <dsp:txXfrm>
        <a:off x="3895" y="225543"/>
        <a:ext cx="2342430" cy="519962"/>
      </dsp:txXfrm>
    </dsp:sp>
    <dsp:sp modelId="{83110283-0ACB-4361-8F12-D41F15B15FBD}">
      <dsp:nvSpPr>
        <dsp:cNvPr id="0" name=""/>
        <dsp:cNvSpPr/>
      </dsp:nvSpPr>
      <dsp:spPr>
        <a:xfrm>
          <a:off x="3895" y="745506"/>
          <a:ext cx="2342430" cy="42369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a:t>Initial manufacturing </a:t>
          </a:r>
          <a:r>
            <a:rPr lang="en-IN" sz="1400" kern="1200">
              <a:latin typeface="Calibri"/>
            </a:rPr>
            <a:t>setup</a:t>
          </a:r>
          <a:r>
            <a:rPr lang="en-IN" sz="1400" kern="1200"/>
            <a:t> cost is very high</a:t>
          </a:r>
          <a:endParaRPr lang="en-US" sz="1400" kern="1200"/>
        </a:p>
        <a:p>
          <a:pPr marL="114300" lvl="1" indent="-114300" algn="l" defTabSz="622300">
            <a:lnSpc>
              <a:spcPct val="90000"/>
            </a:lnSpc>
            <a:spcBef>
              <a:spcPct val="0"/>
            </a:spcBef>
            <a:spcAft>
              <a:spcPct val="15000"/>
            </a:spcAft>
            <a:buChar char="•"/>
          </a:pPr>
          <a:r>
            <a:rPr lang="en-IN" sz="1400" kern="1200"/>
            <a:t>Rapid technology changes, increasing complexity of process requires consistent capital investment </a:t>
          </a:r>
          <a:endParaRPr lang="en-US" sz="1400" kern="1200"/>
        </a:p>
        <a:p>
          <a:pPr marL="114300" lvl="1" indent="-114300" algn="l" defTabSz="622300" rtl="0">
            <a:lnSpc>
              <a:spcPct val="90000"/>
            </a:lnSpc>
            <a:spcBef>
              <a:spcPct val="0"/>
            </a:spcBef>
            <a:spcAft>
              <a:spcPct val="15000"/>
            </a:spcAft>
            <a:buChar char="•"/>
          </a:pPr>
          <a:r>
            <a:rPr lang="en-IN" sz="1400" kern="1200">
              <a:latin typeface="Calibri"/>
            </a:rPr>
            <a:t>Technology transfer costs also contribute a lot to capital requirement and are lower for legacy node architecture (higher chip sizes)</a:t>
          </a:r>
          <a:endParaRPr lang="en-IN" sz="1400" kern="1200"/>
        </a:p>
        <a:p>
          <a:pPr marL="114300" lvl="1" indent="-114300" algn="l" defTabSz="622300" rtl="0">
            <a:lnSpc>
              <a:spcPct val="90000"/>
            </a:lnSpc>
            <a:spcBef>
              <a:spcPct val="0"/>
            </a:spcBef>
            <a:spcAft>
              <a:spcPct val="15000"/>
            </a:spcAft>
            <a:buChar char="•"/>
          </a:pPr>
          <a:r>
            <a:rPr lang="en-IN" sz="1400" kern="1200">
              <a:latin typeface="Calibri"/>
            </a:rPr>
            <a:t>Companies require constant RnD investment to remain competitive in the market</a:t>
          </a:r>
        </a:p>
      </dsp:txBody>
      <dsp:txXfrm>
        <a:off x="3895" y="745506"/>
        <a:ext cx="2342430" cy="4236907"/>
      </dsp:txXfrm>
    </dsp:sp>
    <dsp:sp modelId="{2C89EC8D-3AAC-4E61-B2AF-D5FF70042A1C}">
      <dsp:nvSpPr>
        <dsp:cNvPr id="0" name=""/>
        <dsp:cNvSpPr/>
      </dsp:nvSpPr>
      <dsp:spPr>
        <a:xfrm>
          <a:off x="2674266" y="225543"/>
          <a:ext cx="2342430" cy="51996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Availability of </a:t>
          </a:r>
          <a:r>
            <a:rPr lang="en-US" sz="1400" kern="1200"/>
            <a:t>Ultra-Pure Water</a:t>
          </a:r>
          <a:r>
            <a:rPr lang="en-US" sz="1400" kern="1200">
              <a:latin typeface="Calibri"/>
            </a:rPr>
            <a:t> (UPW)</a:t>
          </a:r>
          <a:endParaRPr lang="en-US" sz="1400" kern="1200"/>
        </a:p>
      </dsp:txBody>
      <dsp:txXfrm>
        <a:off x="2674266" y="225543"/>
        <a:ext cx="2342430" cy="519962"/>
      </dsp:txXfrm>
    </dsp:sp>
    <dsp:sp modelId="{C5C440CB-8596-4962-82E3-BDA451CD8636}">
      <dsp:nvSpPr>
        <dsp:cNvPr id="0" name=""/>
        <dsp:cNvSpPr/>
      </dsp:nvSpPr>
      <dsp:spPr>
        <a:xfrm>
          <a:off x="2674266" y="745506"/>
          <a:ext cx="2342430" cy="42369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IN" sz="1400" kern="1200"/>
            <a:t>It requires a large amount of UPW</a:t>
          </a:r>
          <a:endParaRPr lang="en-US" sz="1400" kern="1200"/>
        </a:p>
        <a:p>
          <a:pPr marL="114300" lvl="1" indent="-114300" algn="l" defTabSz="622300" rtl="0">
            <a:lnSpc>
              <a:spcPct val="100000"/>
            </a:lnSpc>
            <a:spcBef>
              <a:spcPct val="0"/>
            </a:spcBef>
            <a:spcAft>
              <a:spcPct val="15000"/>
            </a:spcAft>
            <a:buChar char="•"/>
          </a:pPr>
          <a:r>
            <a:rPr lang="en-US" sz="1400" kern="1200">
              <a:latin typeface="Calibri"/>
            </a:rPr>
            <a:t>Very few suppliers in the Indian market and they cater to the needs of Pharmaceutical industry</a:t>
          </a:r>
        </a:p>
        <a:p>
          <a:pPr marL="114300" lvl="1" indent="-114300" algn="l" defTabSz="622300" rtl="0">
            <a:lnSpc>
              <a:spcPct val="90000"/>
            </a:lnSpc>
            <a:spcBef>
              <a:spcPct val="0"/>
            </a:spcBef>
            <a:spcAft>
              <a:spcPct val="15000"/>
            </a:spcAft>
            <a:buChar char="•"/>
          </a:pPr>
          <a:r>
            <a:rPr lang="en-US" sz="1400" kern="1200">
              <a:latin typeface="Calibri"/>
            </a:rPr>
            <a:t> A Fab requires more than </a:t>
          </a:r>
          <a:r>
            <a:rPr lang="en-US" sz="1400" b="1" kern="1200">
              <a:latin typeface="Calibri"/>
            </a:rPr>
            <a:t>5 million gallons</a:t>
          </a:r>
          <a:r>
            <a:rPr lang="en-US" sz="1400" kern="1200">
              <a:latin typeface="Calibri"/>
            </a:rPr>
            <a:t> of UPW/day. To generate this much of pure water, one requires at least </a:t>
          </a:r>
          <a:r>
            <a:rPr lang="en-US" sz="1400" b="1" kern="1200">
              <a:latin typeface="Calibri"/>
            </a:rPr>
            <a:t>8 million gallons</a:t>
          </a:r>
          <a:r>
            <a:rPr lang="en-US" sz="1400" kern="1200">
              <a:latin typeface="Calibri"/>
            </a:rPr>
            <a:t> of city water per day.</a:t>
          </a:r>
        </a:p>
      </dsp:txBody>
      <dsp:txXfrm>
        <a:off x="2674266" y="745506"/>
        <a:ext cx="2342430" cy="4236907"/>
      </dsp:txXfrm>
    </dsp:sp>
    <dsp:sp modelId="{65A1B2BD-699F-43CC-B764-E9CC31B5371B}">
      <dsp:nvSpPr>
        <dsp:cNvPr id="0" name=""/>
        <dsp:cNvSpPr/>
      </dsp:nvSpPr>
      <dsp:spPr>
        <a:xfrm>
          <a:off x="5344637" y="225543"/>
          <a:ext cx="2342430" cy="51996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Access to Raw </a:t>
          </a:r>
          <a:r>
            <a:rPr lang="en-US" sz="1400" kern="1200">
              <a:latin typeface="Calibri"/>
            </a:rPr>
            <a:t>Material</a:t>
          </a:r>
          <a:endParaRPr lang="en-US" sz="1400" kern="1200"/>
        </a:p>
      </dsp:txBody>
      <dsp:txXfrm>
        <a:off x="5344637" y="225543"/>
        <a:ext cx="2342430" cy="519962"/>
      </dsp:txXfrm>
    </dsp:sp>
    <dsp:sp modelId="{2FB95567-CF24-4485-8C35-A2259EAAF93B}">
      <dsp:nvSpPr>
        <dsp:cNvPr id="0" name=""/>
        <dsp:cNvSpPr/>
      </dsp:nvSpPr>
      <dsp:spPr>
        <a:xfrm>
          <a:off x="5344637" y="745506"/>
          <a:ext cx="2342430" cy="42369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a:latin typeface="Calibri"/>
            </a:rPr>
            <a:t> Silicon is the one major component to make semiconductors</a:t>
          </a:r>
          <a:endParaRPr lang="en-US" sz="1400" kern="1200"/>
        </a:p>
        <a:p>
          <a:pPr marL="114300" lvl="1" indent="-114300" algn="l" defTabSz="622300" rtl="0">
            <a:lnSpc>
              <a:spcPct val="90000"/>
            </a:lnSpc>
            <a:spcBef>
              <a:spcPct val="0"/>
            </a:spcBef>
            <a:spcAft>
              <a:spcPct val="15000"/>
            </a:spcAft>
            <a:buChar char="•"/>
          </a:pPr>
          <a:r>
            <a:rPr lang="en-US" sz="1400" kern="1200">
              <a:latin typeface="Calibri"/>
            </a:rPr>
            <a:t>It requires a highly technical </a:t>
          </a:r>
          <a:r>
            <a:rPr lang="en-US" sz="1400" kern="1200"/>
            <a:t>refining process which transforms it into a silicon wafer</a:t>
          </a:r>
        </a:p>
        <a:p>
          <a:pPr marL="114300" lvl="1" indent="-114300" algn="l" defTabSz="622300" rtl="0">
            <a:lnSpc>
              <a:spcPct val="90000"/>
            </a:lnSpc>
            <a:spcBef>
              <a:spcPct val="0"/>
            </a:spcBef>
            <a:spcAft>
              <a:spcPct val="15000"/>
            </a:spcAft>
            <a:buChar char="•"/>
          </a:pPr>
          <a:r>
            <a:rPr lang="en-US" sz="1400" kern="1200">
              <a:latin typeface="Calibri"/>
            </a:rPr>
            <a:t>Manufacturing needs uninterrupted power supply</a:t>
          </a:r>
          <a:endParaRPr lang="en-US" sz="1400" kern="1200"/>
        </a:p>
        <a:p>
          <a:pPr marL="114300" lvl="1" indent="-114300" algn="l" defTabSz="622300" rtl="0">
            <a:lnSpc>
              <a:spcPct val="90000"/>
            </a:lnSpc>
            <a:spcBef>
              <a:spcPct val="0"/>
            </a:spcBef>
            <a:spcAft>
              <a:spcPct val="15000"/>
            </a:spcAft>
            <a:buChar char="•"/>
          </a:pPr>
          <a:r>
            <a:rPr lang="en-US" sz="1400" kern="1200">
              <a:latin typeface="Calibri"/>
            </a:rPr>
            <a:t>Insufficient access to raw-material hinders manufacturing capabilities</a:t>
          </a:r>
        </a:p>
      </dsp:txBody>
      <dsp:txXfrm>
        <a:off x="5344637" y="745506"/>
        <a:ext cx="2342430" cy="4236907"/>
      </dsp:txXfrm>
    </dsp:sp>
    <dsp:sp modelId="{12299F1D-5E30-422E-925B-5D636DC8F4CA}">
      <dsp:nvSpPr>
        <dsp:cNvPr id="0" name=""/>
        <dsp:cNvSpPr/>
      </dsp:nvSpPr>
      <dsp:spPr>
        <a:xfrm>
          <a:off x="8015007" y="225543"/>
          <a:ext cx="2342430" cy="51996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a:rPr>
            <a:t>External Factors</a:t>
          </a:r>
        </a:p>
      </dsp:txBody>
      <dsp:txXfrm>
        <a:off x="8015007" y="225543"/>
        <a:ext cx="2342430" cy="519962"/>
      </dsp:txXfrm>
    </dsp:sp>
    <dsp:sp modelId="{1B39ACCC-F385-4987-8A64-12D464273532}">
      <dsp:nvSpPr>
        <dsp:cNvPr id="0" name=""/>
        <dsp:cNvSpPr/>
      </dsp:nvSpPr>
      <dsp:spPr>
        <a:xfrm>
          <a:off x="8015007" y="745506"/>
          <a:ext cx="2342430" cy="42369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IN" sz="1400" kern="1200"/>
            <a:t>Shortage of </a:t>
          </a:r>
          <a:r>
            <a:rPr lang="en-IN" sz="1400" kern="1200">
              <a:latin typeface="Calibri"/>
            </a:rPr>
            <a:t>any component in the</a:t>
          </a:r>
          <a:r>
            <a:rPr lang="en-IN" sz="1400" kern="1200"/>
            <a:t> supply chain</a:t>
          </a:r>
          <a:r>
            <a:rPr lang="en-IN" sz="1400" kern="1200">
              <a:latin typeface="Calibri"/>
            </a:rPr>
            <a:t> </a:t>
          </a:r>
          <a:r>
            <a:rPr lang="en-IN" sz="1400" kern="1200"/>
            <a:t>can cause</a:t>
          </a:r>
          <a:r>
            <a:rPr lang="en-IN" sz="1400" kern="1200">
              <a:latin typeface="Calibri"/>
            </a:rPr>
            <a:t> huge</a:t>
          </a:r>
          <a:r>
            <a:rPr lang="en-IN" sz="1400" kern="1200"/>
            <a:t> losses to the companies.</a:t>
          </a:r>
          <a:endParaRPr lang="en-US" sz="1400" kern="1200"/>
        </a:p>
        <a:p>
          <a:pPr marL="114300" lvl="1" indent="-114300" algn="l" defTabSz="622300" rtl="0">
            <a:lnSpc>
              <a:spcPct val="90000"/>
            </a:lnSpc>
            <a:spcBef>
              <a:spcPct val="0"/>
            </a:spcBef>
            <a:spcAft>
              <a:spcPct val="15000"/>
            </a:spcAft>
            <a:buChar char="•"/>
          </a:pPr>
          <a:r>
            <a:rPr lang="en-US" sz="1400" kern="1200">
              <a:latin typeface="Calibri"/>
            </a:rPr>
            <a:t>Previous initiatives to establish fabs in India have failed to materialize due to bureaucratic delays </a:t>
          </a:r>
        </a:p>
        <a:p>
          <a:pPr marL="114300" lvl="1" indent="-114300" algn="l" defTabSz="622300" rtl="0">
            <a:lnSpc>
              <a:spcPct val="90000"/>
            </a:lnSpc>
            <a:spcBef>
              <a:spcPct val="0"/>
            </a:spcBef>
            <a:spcAft>
              <a:spcPct val="15000"/>
            </a:spcAft>
            <a:buChar char="•"/>
          </a:pPr>
          <a:r>
            <a:rPr lang="en-US" sz="1400" kern="1200">
              <a:latin typeface="Calibri"/>
            </a:rPr>
            <a:t>Location: </a:t>
          </a:r>
        </a:p>
        <a:p>
          <a:pPr marL="228600" lvl="2" indent="-114300" algn="l" defTabSz="622300" rtl="0">
            <a:lnSpc>
              <a:spcPct val="90000"/>
            </a:lnSpc>
            <a:spcBef>
              <a:spcPct val="0"/>
            </a:spcBef>
            <a:spcAft>
              <a:spcPct val="15000"/>
            </a:spcAft>
            <a:buChar char="•"/>
          </a:pPr>
          <a:r>
            <a:rPr lang="en-US" sz="1400" kern="1200">
              <a:latin typeface="Calibri"/>
            </a:rPr>
            <a:t>Large distance from suppliers and technology hubs can cause delays</a:t>
          </a:r>
        </a:p>
        <a:p>
          <a:pPr marL="228600" lvl="2" indent="-114300" algn="l" defTabSz="622300" rtl="0">
            <a:lnSpc>
              <a:spcPct val="100000"/>
            </a:lnSpc>
            <a:spcBef>
              <a:spcPct val="0"/>
            </a:spcBef>
            <a:spcAft>
              <a:spcPct val="15000"/>
            </a:spcAft>
            <a:buChar char="•"/>
          </a:pPr>
          <a:r>
            <a:rPr lang="en-US" sz="1400" kern="1200">
              <a:latin typeface="Calibri"/>
            </a:rPr>
            <a:t>Delays can result in huge losses</a:t>
          </a:r>
        </a:p>
        <a:p>
          <a:pPr marL="228600" lvl="2" indent="-114300" algn="l" defTabSz="622300" rtl="0">
            <a:lnSpc>
              <a:spcPct val="90000"/>
            </a:lnSpc>
            <a:spcBef>
              <a:spcPct val="0"/>
            </a:spcBef>
            <a:spcAft>
              <a:spcPct val="15000"/>
            </a:spcAft>
            <a:buChar char="•"/>
          </a:pPr>
          <a:r>
            <a:rPr lang="en-US" sz="1400" kern="1200">
              <a:latin typeface="Calibri"/>
            </a:rPr>
            <a:t> 75% of the Fabs globally are established in arid or semi-arid regions of Asia </a:t>
          </a:r>
          <a:endParaRPr lang="en-US" sz="1400" kern="1200"/>
        </a:p>
        <a:p>
          <a:pPr marL="114300" lvl="1" indent="-114300" algn="l" defTabSz="622300">
            <a:lnSpc>
              <a:spcPct val="90000"/>
            </a:lnSpc>
            <a:spcBef>
              <a:spcPct val="0"/>
            </a:spcBef>
            <a:spcAft>
              <a:spcPct val="15000"/>
            </a:spcAft>
            <a:buChar char="•"/>
          </a:pPr>
          <a:endParaRPr lang="en-US" sz="1400" kern="1200">
            <a:latin typeface="Calibri"/>
          </a:endParaRPr>
        </a:p>
        <a:p>
          <a:pPr marL="114300" lvl="1" indent="-114300" algn="l" defTabSz="622300" rtl="0">
            <a:lnSpc>
              <a:spcPct val="90000"/>
            </a:lnSpc>
            <a:spcBef>
              <a:spcPct val="0"/>
            </a:spcBef>
            <a:spcAft>
              <a:spcPct val="15000"/>
            </a:spcAft>
            <a:buChar char="•"/>
          </a:pPr>
          <a:endParaRPr lang="en-US" sz="1400" kern="1200">
            <a:latin typeface="Calibri"/>
          </a:endParaRPr>
        </a:p>
      </dsp:txBody>
      <dsp:txXfrm>
        <a:off x="8015007" y="745506"/>
        <a:ext cx="2342430" cy="42369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D2223-0350-4906-BB53-FE61C2370B19}">
      <dsp:nvSpPr>
        <dsp:cNvPr id="0" name=""/>
        <dsp:cNvSpPr/>
      </dsp:nvSpPr>
      <dsp:spPr>
        <a:xfrm>
          <a:off x="2869" y="2145648"/>
          <a:ext cx="1670392" cy="66815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STEP 1: Collection of Water </a:t>
          </a:r>
        </a:p>
      </dsp:txBody>
      <dsp:txXfrm>
        <a:off x="336948" y="2145648"/>
        <a:ext cx="1002235" cy="668157"/>
      </dsp:txXfrm>
    </dsp:sp>
    <dsp:sp modelId="{4E039E9E-C44A-48B3-8A8D-D49C81F5CF2B}">
      <dsp:nvSpPr>
        <dsp:cNvPr id="0" name=""/>
        <dsp:cNvSpPr/>
      </dsp:nvSpPr>
      <dsp:spPr>
        <a:xfrm>
          <a:off x="1506223" y="2145648"/>
          <a:ext cx="1670392" cy="668157"/>
        </a:xfrm>
        <a:prstGeom prst="chevron">
          <a:avLst/>
        </a:prstGeom>
        <a:solidFill>
          <a:schemeClr val="accent4">
            <a:hueOff val="-1119515"/>
            <a:satOff val="9524"/>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STEP 2: </a:t>
          </a:r>
          <a:r>
            <a:rPr lang="en-US" sz="1400" kern="1200">
              <a:latin typeface="Calibri"/>
            </a:rPr>
            <a:t>Ozonation</a:t>
          </a:r>
          <a:endParaRPr lang="en-US" sz="1400" kern="1200"/>
        </a:p>
      </dsp:txBody>
      <dsp:txXfrm>
        <a:off x="1840302" y="2145648"/>
        <a:ext cx="1002235" cy="668157"/>
      </dsp:txXfrm>
    </dsp:sp>
    <dsp:sp modelId="{0497678B-99BE-4511-87AF-F3E09FEF2F15}">
      <dsp:nvSpPr>
        <dsp:cNvPr id="0" name=""/>
        <dsp:cNvSpPr/>
      </dsp:nvSpPr>
      <dsp:spPr>
        <a:xfrm>
          <a:off x="3009576" y="2145648"/>
          <a:ext cx="1670392" cy="668157"/>
        </a:xfrm>
        <a:prstGeom prst="chevron">
          <a:avLst/>
        </a:prstGeom>
        <a:solidFill>
          <a:schemeClr val="accent4">
            <a:hueOff val="-2239031"/>
            <a:satOff val="19047"/>
            <a:lumOff val="1"/>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STEP 3: Sand</a:t>
          </a:r>
          <a:r>
            <a:rPr lang="en-US" sz="1400" kern="1200">
              <a:latin typeface="Calibri"/>
            </a:rPr>
            <a:t> and Carbon </a:t>
          </a:r>
          <a:endParaRPr lang="en-US" sz="1400" kern="1200"/>
        </a:p>
      </dsp:txBody>
      <dsp:txXfrm>
        <a:off x="3343655" y="2145648"/>
        <a:ext cx="1002235" cy="668157"/>
      </dsp:txXfrm>
    </dsp:sp>
    <dsp:sp modelId="{73B4054C-8E85-403E-8203-56BC94FDADEA}">
      <dsp:nvSpPr>
        <dsp:cNvPr id="0" name=""/>
        <dsp:cNvSpPr/>
      </dsp:nvSpPr>
      <dsp:spPr>
        <a:xfrm>
          <a:off x="4512930" y="2145648"/>
          <a:ext cx="1670392" cy="668157"/>
        </a:xfrm>
        <a:prstGeom prst="chevron">
          <a:avLst/>
        </a:prstGeom>
        <a:solidFill>
          <a:schemeClr val="accent4">
            <a:hueOff val="-3358546"/>
            <a:satOff val="28571"/>
            <a:lumOff val="1"/>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STEP </a:t>
          </a:r>
          <a:r>
            <a:rPr lang="en-US" sz="1400" kern="1200">
              <a:latin typeface="Calibri"/>
            </a:rPr>
            <a:t>4</a:t>
          </a:r>
          <a:r>
            <a:rPr lang="en-US" sz="1400" kern="1200"/>
            <a:t>: Reverse Osmosis</a:t>
          </a:r>
        </a:p>
      </dsp:txBody>
      <dsp:txXfrm>
        <a:off x="4847009" y="2145648"/>
        <a:ext cx="1002235" cy="668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E8001-0C5E-4D50-9C9E-D5285A0C0272}">
      <dsp:nvSpPr>
        <dsp:cNvPr id="0" name=""/>
        <dsp:cNvSpPr/>
      </dsp:nvSpPr>
      <dsp:spPr>
        <a:xfrm>
          <a:off x="0" y="432834"/>
          <a:ext cx="1752154" cy="8316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35987" tIns="229108" rIns="135987"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Calibri"/>
            </a:rPr>
            <a:t>UV Treatment</a:t>
          </a:r>
          <a:endParaRPr lang="en-US" sz="1100" kern="1200"/>
        </a:p>
        <a:p>
          <a:pPr marL="57150" lvl="1" indent="-57150" algn="l" defTabSz="488950">
            <a:lnSpc>
              <a:spcPct val="90000"/>
            </a:lnSpc>
            <a:spcBef>
              <a:spcPct val="0"/>
            </a:spcBef>
            <a:spcAft>
              <a:spcPct val="15000"/>
            </a:spcAft>
            <a:buChar char="•"/>
          </a:pPr>
          <a:r>
            <a:rPr lang="en-US" sz="1100" kern="1200">
              <a:latin typeface="Calibri"/>
            </a:rPr>
            <a:t>Demineralization</a:t>
          </a:r>
          <a:endParaRPr lang="en-US" sz="1100" kern="1200"/>
        </a:p>
        <a:p>
          <a:pPr marL="57150" lvl="1" indent="-57150" algn="l" defTabSz="488950">
            <a:lnSpc>
              <a:spcPct val="90000"/>
            </a:lnSpc>
            <a:spcBef>
              <a:spcPct val="0"/>
            </a:spcBef>
            <a:spcAft>
              <a:spcPct val="15000"/>
            </a:spcAft>
            <a:buChar char="•"/>
          </a:pPr>
          <a:r>
            <a:rPr lang="en-US" sz="1100" kern="1200">
              <a:latin typeface="Calibri"/>
            </a:rPr>
            <a:t>Degasification</a:t>
          </a:r>
        </a:p>
      </dsp:txBody>
      <dsp:txXfrm>
        <a:off x="0" y="432834"/>
        <a:ext cx="1752154" cy="831600"/>
      </dsp:txXfrm>
    </dsp:sp>
    <dsp:sp modelId="{9A62AA89-07F2-4101-9DBE-479BD298FFC4}">
      <dsp:nvSpPr>
        <dsp:cNvPr id="0" name=""/>
        <dsp:cNvSpPr/>
      </dsp:nvSpPr>
      <dsp:spPr>
        <a:xfrm>
          <a:off x="87607" y="270474"/>
          <a:ext cx="1226507" cy="324720"/>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59" tIns="0" rIns="46359" bIns="0" numCol="1" spcCol="1270" anchor="ctr" anchorCtr="0">
          <a:noAutofit/>
        </a:bodyPr>
        <a:lstStyle/>
        <a:p>
          <a:pPr marL="0" lvl="0" indent="0" algn="l" defTabSz="488950" rtl="0">
            <a:lnSpc>
              <a:spcPct val="90000"/>
            </a:lnSpc>
            <a:spcBef>
              <a:spcPct val="0"/>
            </a:spcBef>
            <a:spcAft>
              <a:spcPct val="35000"/>
            </a:spcAft>
            <a:buNone/>
          </a:pPr>
          <a:r>
            <a:rPr lang="en-US" sz="1100" kern="1200">
              <a:latin typeface="Calibri"/>
            </a:rPr>
            <a:t>Primary Treatment</a:t>
          </a:r>
          <a:endParaRPr lang="en-US" sz="1100" kern="1200"/>
        </a:p>
      </dsp:txBody>
      <dsp:txXfrm>
        <a:off x="103459" y="286326"/>
        <a:ext cx="1194803" cy="293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B2FC1-F205-4DC3-B51C-AF0E972509F6}">
      <dsp:nvSpPr>
        <dsp:cNvPr id="0" name=""/>
        <dsp:cNvSpPr/>
      </dsp:nvSpPr>
      <dsp:spPr>
        <a:xfrm>
          <a:off x="0" y="208623"/>
          <a:ext cx="1801898" cy="90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39847" tIns="249936" rIns="13984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Heat exchange</a:t>
          </a:r>
        </a:p>
        <a:p>
          <a:pPr marL="114300" lvl="1" indent="-114300" algn="l" defTabSz="533400">
            <a:lnSpc>
              <a:spcPct val="90000"/>
            </a:lnSpc>
            <a:spcBef>
              <a:spcPct val="0"/>
            </a:spcBef>
            <a:spcAft>
              <a:spcPct val="15000"/>
            </a:spcAft>
            <a:buChar char="•"/>
          </a:pPr>
          <a:r>
            <a:rPr lang="en-US" sz="1200" kern="1200"/>
            <a:t>Ion exchange</a:t>
          </a:r>
        </a:p>
        <a:p>
          <a:pPr marL="114300" lvl="1" indent="-114300" algn="l" defTabSz="533400">
            <a:lnSpc>
              <a:spcPct val="90000"/>
            </a:lnSpc>
            <a:spcBef>
              <a:spcPct val="0"/>
            </a:spcBef>
            <a:spcAft>
              <a:spcPct val="15000"/>
            </a:spcAft>
            <a:buChar char="•"/>
          </a:pPr>
          <a:r>
            <a:rPr lang="en-US" sz="1200" kern="1200"/>
            <a:t>Heater</a:t>
          </a:r>
        </a:p>
      </dsp:txBody>
      <dsp:txXfrm>
        <a:off x="0" y="208623"/>
        <a:ext cx="1801898" cy="907200"/>
      </dsp:txXfrm>
    </dsp:sp>
    <dsp:sp modelId="{E98926F1-8626-414F-8968-07DFCCD8EA19}">
      <dsp:nvSpPr>
        <dsp:cNvPr id="0" name=""/>
        <dsp:cNvSpPr/>
      </dsp:nvSpPr>
      <dsp:spPr>
        <a:xfrm>
          <a:off x="90094" y="31503"/>
          <a:ext cx="1261328"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75" tIns="0" rIns="47675" bIns="0" numCol="1" spcCol="1270" anchor="ctr" anchorCtr="0">
          <a:noAutofit/>
        </a:bodyPr>
        <a:lstStyle/>
        <a:p>
          <a:pPr marL="0" lvl="0" indent="0" algn="l" defTabSz="533400" rtl="0">
            <a:lnSpc>
              <a:spcPct val="90000"/>
            </a:lnSpc>
            <a:spcBef>
              <a:spcPct val="0"/>
            </a:spcBef>
            <a:spcAft>
              <a:spcPct val="35000"/>
            </a:spcAft>
            <a:buNone/>
          </a:pPr>
          <a:r>
            <a:rPr lang="en-US" sz="1200" kern="1200"/>
            <a:t>Polishing</a:t>
          </a:r>
        </a:p>
      </dsp:txBody>
      <dsp:txXfrm>
        <a:off x="107387" y="48796"/>
        <a:ext cx="1226742"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5D8ED-7DE6-48F4-B0FC-5DA9D03F5CD9}">
      <dsp:nvSpPr>
        <dsp:cNvPr id="0" name=""/>
        <dsp:cNvSpPr/>
      </dsp:nvSpPr>
      <dsp:spPr>
        <a:xfrm>
          <a:off x="4729564" y="116033"/>
          <a:ext cx="1454840" cy="9698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solidFill>
                <a:schemeClr val="tx1"/>
              </a:solidFill>
              <a:latin typeface="Arial"/>
              <a:cs typeface="Arial"/>
            </a:rPr>
            <a:t>Strategies to source silicon</a:t>
          </a:r>
        </a:p>
      </dsp:txBody>
      <dsp:txXfrm>
        <a:off x="4757971" y="144440"/>
        <a:ext cx="1398026" cy="913079"/>
      </dsp:txXfrm>
    </dsp:sp>
    <dsp:sp modelId="{4CC04E5C-199E-433D-B334-0B76A5AD98B5}">
      <dsp:nvSpPr>
        <dsp:cNvPr id="0" name=""/>
        <dsp:cNvSpPr/>
      </dsp:nvSpPr>
      <dsp:spPr>
        <a:xfrm>
          <a:off x="2620045" y="1085927"/>
          <a:ext cx="2836939" cy="387957"/>
        </a:xfrm>
        <a:custGeom>
          <a:avLst/>
          <a:gdLst/>
          <a:ahLst/>
          <a:cxnLst/>
          <a:rect l="0" t="0" r="0" b="0"/>
          <a:pathLst>
            <a:path>
              <a:moveTo>
                <a:pt x="2836939" y="0"/>
              </a:moveTo>
              <a:lnTo>
                <a:pt x="2836939" y="193978"/>
              </a:lnTo>
              <a:lnTo>
                <a:pt x="0" y="193978"/>
              </a:lnTo>
              <a:lnTo>
                <a:pt x="0" y="387957"/>
              </a:lnTo>
            </a:path>
          </a:pathLst>
        </a:custGeom>
        <a:noFill/>
        <a:ln w="254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2055A8AB-9E0F-4A91-9CFD-630B46B1DEDB}">
      <dsp:nvSpPr>
        <dsp:cNvPr id="0" name=""/>
        <dsp:cNvSpPr/>
      </dsp:nvSpPr>
      <dsp:spPr>
        <a:xfrm>
          <a:off x="1892625" y="1473885"/>
          <a:ext cx="1454840" cy="9698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latin typeface="Arial"/>
              <a:cs typeface="Arial"/>
            </a:rPr>
            <a:t>Self-Production</a:t>
          </a:r>
        </a:p>
      </dsp:txBody>
      <dsp:txXfrm>
        <a:off x="1921032" y="1502292"/>
        <a:ext cx="1398026" cy="913079"/>
      </dsp:txXfrm>
    </dsp:sp>
    <dsp:sp modelId="{13124C5C-E5F6-4ED8-8E59-EBDD520D2A0C}">
      <dsp:nvSpPr>
        <dsp:cNvPr id="0" name=""/>
        <dsp:cNvSpPr/>
      </dsp:nvSpPr>
      <dsp:spPr>
        <a:xfrm>
          <a:off x="728752" y="2443778"/>
          <a:ext cx="1891292" cy="387957"/>
        </a:xfrm>
        <a:custGeom>
          <a:avLst/>
          <a:gdLst/>
          <a:ahLst/>
          <a:cxnLst/>
          <a:rect l="0" t="0" r="0" b="0"/>
          <a:pathLst>
            <a:path>
              <a:moveTo>
                <a:pt x="1891292" y="0"/>
              </a:moveTo>
              <a:lnTo>
                <a:pt x="1891292" y="193978"/>
              </a:lnTo>
              <a:lnTo>
                <a:pt x="0" y="193978"/>
              </a:lnTo>
              <a:lnTo>
                <a:pt x="0" y="387957"/>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C060921E-F406-4AB8-82DE-023EF08BB373}">
      <dsp:nvSpPr>
        <dsp:cNvPr id="0" name=""/>
        <dsp:cNvSpPr/>
      </dsp:nvSpPr>
      <dsp:spPr>
        <a:xfrm>
          <a:off x="1332" y="2831736"/>
          <a:ext cx="1454840" cy="9698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latin typeface="Arial"/>
              <a:cs typeface="Arial"/>
            </a:rPr>
            <a:t>Cost of production is </a:t>
          </a:r>
          <a:r>
            <a:rPr lang="en-US" sz="900" kern="1200" dirty="0">
              <a:solidFill>
                <a:schemeClr val="bg1"/>
              </a:solidFill>
              <a:latin typeface="Arial"/>
              <a:cs typeface="Arial"/>
            </a:rPr>
            <a:t>very high</a:t>
          </a:r>
        </a:p>
      </dsp:txBody>
      <dsp:txXfrm>
        <a:off x="29739" y="2860143"/>
        <a:ext cx="1398026" cy="913079"/>
      </dsp:txXfrm>
    </dsp:sp>
    <dsp:sp modelId="{DA5E9134-6AE0-45A4-89F1-5E51C863C4D9}">
      <dsp:nvSpPr>
        <dsp:cNvPr id="0" name=""/>
        <dsp:cNvSpPr/>
      </dsp:nvSpPr>
      <dsp:spPr>
        <a:xfrm>
          <a:off x="2574325" y="2443778"/>
          <a:ext cx="91440" cy="387957"/>
        </a:xfrm>
        <a:custGeom>
          <a:avLst/>
          <a:gdLst/>
          <a:ahLst/>
          <a:cxnLst/>
          <a:rect l="0" t="0" r="0" b="0"/>
          <a:pathLst>
            <a:path>
              <a:moveTo>
                <a:pt x="45720" y="0"/>
              </a:moveTo>
              <a:lnTo>
                <a:pt x="45720" y="387957"/>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61E71293-6D50-43CE-8A0C-B8A22B0775A9}">
      <dsp:nvSpPr>
        <dsp:cNvPr id="0" name=""/>
        <dsp:cNvSpPr/>
      </dsp:nvSpPr>
      <dsp:spPr>
        <a:xfrm>
          <a:off x="1892625" y="2831736"/>
          <a:ext cx="1454840" cy="9698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latin typeface="Arial"/>
              <a:cs typeface="Arial"/>
            </a:rPr>
            <a:t>Prices of other components such as coal, quartz, oil, natural gas, and electrodes impact the silicon prices</a:t>
          </a:r>
        </a:p>
      </dsp:txBody>
      <dsp:txXfrm>
        <a:off x="1921032" y="2860143"/>
        <a:ext cx="1398026" cy="913079"/>
      </dsp:txXfrm>
    </dsp:sp>
    <dsp:sp modelId="{1C5A56CD-31E4-4585-A5ED-E8BAA379F45D}">
      <dsp:nvSpPr>
        <dsp:cNvPr id="0" name=""/>
        <dsp:cNvSpPr/>
      </dsp:nvSpPr>
      <dsp:spPr>
        <a:xfrm>
          <a:off x="2620045" y="2443778"/>
          <a:ext cx="1891292" cy="387957"/>
        </a:xfrm>
        <a:custGeom>
          <a:avLst/>
          <a:gdLst/>
          <a:ahLst/>
          <a:cxnLst/>
          <a:rect l="0" t="0" r="0" b="0"/>
          <a:pathLst>
            <a:path>
              <a:moveTo>
                <a:pt x="0" y="0"/>
              </a:moveTo>
              <a:lnTo>
                <a:pt x="0" y="193978"/>
              </a:lnTo>
              <a:lnTo>
                <a:pt x="1891292" y="193978"/>
              </a:lnTo>
              <a:lnTo>
                <a:pt x="1891292" y="387957"/>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788B5B62-004B-4F72-8DB3-54EA0F8A32ED}">
      <dsp:nvSpPr>
        <dsp:cNvPr id="0" name=""/>
        <dsp:cNvSpPr/>
      </dsp:nvSpPr>
      <dsp:spPr>
        <a:xfrm>
          <a:off x="3783917" y="2831736"/>
          <a:ext cx="1454840" cy="9698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latin typeface="Arial"/>
              <a:cs typeface="Arial"/>
            </a:rPr>
            <a:t> Quartz mining is concentrated among few players which means </a:t>
          </a:r>
          <a:r>
            <a:rPr lang="en-US" sz="900" kern="1200" dirty="0">
              <a:solidFill>
                <a:schemeClr val="bg1"/>
              </a:solidFill>
              <a:latin typeface="Arial"/>
              <a:cs typeface="Arial"/>
            </a:rPr>
            <a:t>India is not likely</a:t>
          </a:r>
          <a:r>
            <a:rPr lang="en-US" sz="900" kern="1200" dirty="0">
              <a:solidFill>
                <a:schemeClr val="tx1"/>
              </a:solidFill>
              <a:latin typeface="Arial"/>
              <a:cs typeface="Arial"/>
            </a:rPr>
            <a:t> to be a member of the silicon producing and exporting countries.</a:t>
          </a:r>
        </a:p>
      </dsp:txBody>
      <dsp:txXfrm>
        <a:off x="3812324" y="2860143"/>
        <a:ext cx="1398026" cy="913079"/>
      </dsp:txXfrm>
    </dsp:sp>
    <dsp:sp modelId="{4930AC4C-0064-4D32-ACB4-B59E3250CCDB}">
      <dsp:nvSpPr>
        <dsp:cNvPr id="0" name=""/>
        <dsp:cNvSpPr/>
      </dsp:nvSpPr>
      <dsp:spPr>
        <a:xfrm>
          <a:off x="5456984" y="1085927"/>
          <a:ext cx="2836939" cy="387957"/>
        </a:xfrm>
        <a:custGeom>
          <a:avLst/>
          <a:gdLst/>
          <a:ahLst/>
          <a:cxnLst/>
          <a:rect l="0" t="0" r="0" b="0"/>
          <a:pathLst>
            <a:path>
              <a:moveTo>
                <a:pt x="0" y="0"/>
              </a:moveTo>
              <a:lnTo>
                <a:pt x="0" y="193978"/>
              </a:lnTo>
              <a:lnTo>
                <a:pt x="2836939" y="193978"/>
              </a:lnTo>
              <a:lnTo>
                <a:pt x="2836939" y="387957"/>
              </a:lnTo>
            </a:path>
          </a:pathLst>
        </a:custGeom>
        <a:noFill/>
        <a:ln w="254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C8959541-FB20-4127-BDF9-356AD076C803}">
      <dsp:nvSpPr>
        <dsp:cNvPr id="0" name=""/>
        <dsp:cNvSpPr/>
      </dsp:nvSpPr>
      <dsp:spPr>
        <a:xfrm>
          <a:off x="7566503" y="1473885"/>
          <a:ext cx="1454840" cy="9698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latin typeface="Arial"/>
              <a:cs typeface="Arial"/>
            </a:rPr>
            <a:t> Importing </a:t>
          </a:r>
        </a:p>
      </dsp:txBody>
      <dsp:txXfrm>
        <a:off x="7594910" y="1502292"/>
        <a:ext cx="1398026" cy="913079"/>
      </dsp:txXfrm>
    </dsp:sp>
    <dsp:sp modelId="{311B4FF9-44DA-47D9-9332-1122478AC5DF}">
      <dsp:nvSpPr>
        <dsp:cNvPr id="0" name=""/>
        <dsp:cNvSpPr/>
      </dsp:nvSpPr>
      <dsp:spPr>
        <a:xfrm>
          <a:off x="6402630" y="2443778"/>
          <a:ext cx="1891292" cy="387957"/>
        </a:xfrm>
        <a:custGeom>
          <a:avLst/>
          <a:gdLst/>
          <a:ahLst/>
          <a:cxnLst/>
          <a:rect l="0" t="0" r="0" b="0"/>
          <a:pathLst>
            <a:path>
              <a:moveTo>
                <a:pt x="1891292" y="0"/>
              </a:moveTo>
              <a:lnTo>
                <a:pt x="1891292" y="193978"/>
              </a:lnTo>
              <a:lnTo>
                <a:pt x="0" y="193978"/>
              </a:lnTo>
              <a:lnTo>
                <a:pt x="0" y="387957"/>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CE3B9550-9765-40A7-93F8-14263A59F43A}">
      <dsp:nvSpPr>
        <dsp:cNvPr id="0" name=""/>
        <dsp:cNvSpPr/>
      </dsp:nvSpPr>
      <dsp:spPr>
        <a:xfrm>
          <a:off x="5675210" y="2831736"/>
          <a:ext cx="1454840" cy="9698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 sz="900" kern="1200" dirty="0">
              <a:solidFill>
                <a:schemeClr val="tx1"/>
              </a:solidFill>
              <a:latin typeface="Arial"/>
              <a:cs typeface="Arial"/>
            </a:rPr>
            <a:t> India imports most of its Silicon from </a:t>
          </a:r>
          <a:r>
            <a:rPr lang="en" sz="900" b="1" kern="1200" dirty="0">
              <a:solidFill>
                <a:schemeClr val="bg1"/>
              </a:solidFill>
              <a:latin typeface="Arial"/>
              <a:cs typeface="Arial"/>
            </a:rPr>
            <a:t>China, USA and </a:t>
          </a:r>
          <a:r>
            <a:rPr lang="en" sz="900" b="0" kern="1200" dirty="0">
              <a:solidFill>
                <a:schemeClr val="bg1"/>
              </a:solidFill>
              <a:latin typeface="Arial"/>
              <a:cs typeface="Arial"/>
            </a:rPr>
            <a:t>UK</a:t>
          </a:r>
          <a:r>
            <a:rPr lang="en" sz="900" kern="1200" dirty="0">
              <a:solidFill>
                <a:schemeClr val="tx1"/>
              </a:solidFill>
              <a:latin typeface="Arial"/>
              <a:cs typeface="Arial"/>
            </a:rPr>
            <a:t>.</a:t>
          </a:r>
        </a:p>
      </dsp:txBody>
      <dsp:txXfrm>
        <a:off x="5703617" y="2860143"/>
        <a:ext cx="1398026" cy="913079"/>
      </dsp:txXfrm>
    </dsp:sp>
    <dsp:sp modelId="{6B49FF4A-C4A3-4983-9B39-2BB925BE51DA}">
      <dsp:nvSpPr>
        <dsp:cNvPr id="0" name=""/>
        <dsp:cNvSpPr/>
      </dsp:nvSpPr>
      <dsp:spPr>
        <a:xfrm>
          <a:off x="8248203" y="2443778"/>
          <a:ext cx="91440" cy="387957"/>
        </a:xfrm>
        <a:custGeom>
          <a:avLst/>
          <a:gdLst/>
          <a:ahLst/>
          <a:cxnLst/>
          <a:rect l="0" t="0" r="0" b="0"/>
          <a:pathLst>
            <a:path>
              <a:moveTo>
                <a:pt x="45720" y="0"/>
              </a:moveTo>
              <a:lnTo>
                <a:pt x="45720" y="387957"/>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810FCDAC-B935-4AE6-B830-A34AFD2D44DC}">
      <dsp:nvSpPr>
        <dsp:cNvPr id="0" name=""/>
        <dsp:cNvSpPr/>
      </dsp:nvSpPr>
      <dsp:spPr>
        <a:xfrm>
          <a:off x="7566503" y="2831736"/>
          <a:ext cx="1454840" cy="9698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 sz="900" kern="1200" dirty="0">
              <a:solidFill>
                <a:schemeClr val="tx1"/>
              </a:solidFill>
              <a:latin typeface="Arial"/>
              <a:cs typeface="Arial"/>
            </a:rPr>
            <a:t>China produces </a:t>
          </a:r>
          <a:r>
            <a:rPr lang="en" sz="900" kern="1200" dirty="0">
              <a:solidFill>
                <a:schemeClr val="bg1"/>
              </a:solidFill>
              <a:latin typeface="Arial"/>
              <a:cs typeface="Arial"/>
            </a:rPr>
            <a:t>6000 Mt</a:t>
          </a:r>
          <a:r>
            <a:rPr lang="en" sz="900" kern="1200" dirty="0">
              <a:solidFill>
                <a:schemeClr val="tx1"/>
              </a:solidFill>
              <a:latin typeface="Arial"/>
              <a:cs typeface="Arial"/>
            </a:rPr>
            <a:t> silicon followed by Russia </a:t>
          </a:r>
          <a:r>
            <a:rPr lang="en" sz="900" kern="1200" dirty="0">
              <a:solidFill>
                <a:schemeClr val="bg1"/>
              </a:solidFill>
              <a:latin typeface="Arial"/>
              <a:cs typeface="Arial"/>
            </a:rPr>
            <a:t>580 M</a:t>
          </a:r>
          <a:r>
            <a:rPr lang="en" sz="900" kern="1200" dirty="0">
              <a:solidFill>
                <a:schemeClr val="tx1"/>
              </a:solidFill>
              <a:latin typeface="Arial"/>
              <a:cs typeface="Arial"/>
            </a:rPr>
            <a:t>t and Brazil </a:t>
          </a:r>
        </a:p>
      </dsp:txBody>
      <dsp:txXfrm>
        <a:off x="7594910" y="2860143"/>
        <a:ext cx="1398026" cy="913079"/>
      </dsp:txXfrm>
    </dsp:sp>
    <dsp:sp modelId="{1EA70CCA-200D-4317-8D78-93744584231F}">
      <dsp:nvSpPr>
        <dsp:cNvPr id="0" name=""/>
        <dsp:cNvSpPr/>
      </dsp:nvSpPr>
      <dsp:spPr>
        <a:xfrm>
          <a:off x="8293923" y="2443778"/>
          <a:ext cx="1891292" cy="387957"/>
        </a:xfrm>
        <a:custGeom>
          <a:avLst/>
          <a:gdLst/>
          <a:ahLst/>
          <a:cxnLst/>
          <a:rect l="0" t="0" r="0" b="0"/>
          <a:pathLst>
            <a:path>
              <a:moveTo>
                <a:pt x="0" y="0"/>
              </a:moveTo>
              <a:lnTo>
                <a:pt x="0" y="193978"/>
              </a:lnTo>
              <a:lnTo>
                <a:pt x="1891292" y="193978"/>
              </a:lnTo>
              <a:lnTo>
                <a:pt x="1891292" y="387957"/>
              </a:lnTo>
            </a:path>
          </a:pathLst>
        </a:custGeom>
        <a:noFill/>
        <a:ln w="25400" cap="flat" cmpd="sng" algn="ctr">
          <a:solidFill>
            <a:schemeClr val="accent1">
              <a:shade val="8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12622295-8622-4E44-97EA-17806C5F5DC0}">
      <dsp:nvSpPr>
        <dsp:cNvPr id="0" name=""/>
        <dsp:cNvSpPr/>
      </dsp:nvSpPr>
      <dsp:spPr>
        <a:xfrm>
          <a:off x="9457796" y="2831736"/>
          <a:ext cx="1454840" cy="9698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 sz="900" b="0" kern="1200" dirty="0">
              <a:solidFill>
                <a:schemeClr val="bg1"/>
              </a:solidFill>
              <a:latin typeface="Arial"/>
              <a:cs typeface="Arial"/>
            </a:rPr>
            <a:t>Australian</a:t>
          </a:r>
          <a:r>
            <a:rPr lang="en" sz="900" kern="1200" dirty="0">
              <a:solidFill>
                <a:schemeClr val="tx1"/>
              </a:solidFill>
              <a:latin typeface="Arial"/>
              <a:cs typeface="Arial"/>
            </a:rPr>
            <a:t> government has signed several trade agreements with India to ensure silicon supply</a:t>
          </a:r>
        </a:p>
      </dsp:txBody>
      <dsp:txXfrm>
        <a:off x="9486203" y="2860143"/>
        <a:ext cx="1398026" cy="91307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30E22-B396-439F-B9C8-3134882EEFCB}">
      <dsp:nvSpPr>
        <dsp:cNvPr id="0" name=""/>
        <dsp:cNvSpPr/>
      </dsp:nvSpPr>
      <dsp:spPr>
        <a:xfrm rot="3683700">
          <a:off x="6295552" y="3561688"/>
          <a:ext cx="943699" cy="21621"/>
        </a:xfrm>
        <a:custGeom>
          <a:avLst/>
          <a:gdLst/>
          <a:ahLst/>
          <a:cxnLst/>
          <a:rect l="0" t="0" r="0" b="0"/>
          <a:pathLst>
            <a:path>
              <a:moveTo>
                <a:pt x="0" y="10810"/>
              </a:moveTo>
              <a:lnTo>
                <a:pt x="943699" y="10810"/>
              </a:lnTo>
            </a:path>
          </a:pathLst>
        </a:custGeom>
        <a:noFill/>
        <a:ln w="254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DAF6E7C9-64FC-4AE0-AFAA-024ABF224609}">
      <dsp:nvSpPr>
        <dsp:cNvPr id="0" name=""/>
        <dsp:cNvSpPr/>
      </dsp:nvSpPr>
      <dsp:spPr>
        <a:xfrm rot="1312904">
          <a:off x="6815297" y="2880688"/>
          <a:ext cx="673656" cy="21621"/>
        </a:xfrm>
        <a:custGeom>
          <a:avLst/>
          <a:gdLst/>
          <a:ahLst/>
          <a:cxnLst/>
          <a:rect l="0" t="0" r="0" b="0"/>
          <a:pathLst>
            <a:path>
              <a:moveTo>
                <a:pt x="0" y="10810"/>
              </a:moveTo>
              <a:lnTo>
                <a:pt x="673656" y="10810"/>
              </a:lnTo>
            </a:path>
          </a:pathLst>
        </a:custGeom>
        <a:noFill/>
        <a:ln w="254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EC4DB949-EC7D-4598-9580-A9A293518D90}">
      <dsp:nvSpPr>
        <dsp:cNvPr id="0" name=""/>
        <dsp:cNvSpPr/>
      </dsp:nvSpPr>
      <dsp:spPr>
        <a:xfrm rot="20287096">
          <a:off x="6815297" y="2103030"/>
          <a:ext cx="673656" cy="21621"/>
        </a:xfrm>
        <a:custGeom>
          <a:avLst/>
          <a:gdLst/>
          <a:ahLst/>
          <a:cxnLst/>
          <a:rect l="0" t="0" r="0" b="0"/>
          <a:pathLst>
            <a:path>
              <a:moveTo>
                <a:pt x="0" y="10810"/>
              </a:moveTo>
              <a:lnTo>
                <a:pt x="673656" y="10810"/>
              </a:lnTo>
            </a:path>
          </a:pathLst>
        </a:custGeom>
        <a:noFill/>
        <a:ln w="254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CE4D8507-CF9A-40A3-834B-9E66902593FD}">
      <dsp:nvSpPr>
        <dsp:cNvPr id="0" name=""/>
        <dsp:cNvSpPr/>
      </dsp:nvSpPr>
      <dsp:spPr>
        <a:xfrm rot="17995969">
          <a:off x="6310697" y="1402537"/>
          <a:ext cx="1001025" cy="21621"/>
        </a:xfrm>
        <a:custGeom>
          <a:avLst/>
          <a:gdLst/>
          <a:ahLst/>
          <a:cxnLst/>
          <a:rect l="0" t="0" r="0" b="0"/>
          <a:pathLst>
            <a:path>
              <a:moveTo>
                <a:pt x="0" y="10810"/>
              </a:moveTo>
              <a:lnTo>
                <a:pt x="1001025" y="10810"/>
              </a:lnTo>
            </a:path>
          </a:pathLst>
        </a:custGeom>
        <a:noFill/>
        <a:ln w="254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139F25FD-DA18-4FCF-8AE4-0050B98F4E86}">
      <dsp:nvSpPr>
        <dsp:cNvPr id="0" name=""/>
        <dsp:cNvSpPr/>
      </dsp:nvSpPr>
      <dsp:spPr>
        <a:xfrm>
          <a:off x="5247459" y="1566137"/>
          <a:ext cx="1873064" cy="18730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87E88ACC-952C-4E01-9076-6BCE4E474DA8}">
      <dsp:nvSpPr>
        <dsp:cNvPr id="0" name=""/>
        <dsp:cNvSpPr/>
      </dsp:nvSpPr>
      <dsp:spPr>
        <a:xfrm>
          <a:off x="6798286" y="974"/>
          <a:ext cx="1048555" cy="10485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latin typeface="Georgia Pro"/>
            </a:rPr>
            <a:t>Automobiles</a:t>
          </a:r>
        </a:p>
      </dsp:txBody>
      <dsp:txXfrm>
        <a:off x="6951843" y="154531"/>
        <a:ext cx="741441" cy="741441"/>
      </dsp:txXfrm>
    </dsp:sp>
    <dsp:sp modelId="{753EF27A-48B6-410E-915E-E38722E5FD29}">
      <dsp:nvSpPr>
        <dsp:cNvPr id="0" name=""/>
        <dsp:cNvSpPr/>
      </dsp:nvSpPr>
      <dsp:spPr>
        <a:xfrm>
          <a:off x="7424203" y="1216965"/>
          <a:ext cx="1123838" cy="11238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latin typeface="Georgia Pro"/>
            </a:rPr>
            <a:t>IoT and Communication</a:t>
          </a:r>
        </a:p>
      </dsp:txBody>
      <dsp:txXfrm>
        <a:off x="7588785" y="1381547"/>
        <a:ext cx="794674" cy="794674"/>
      </dsp:txXfrm>
    </dsp:sp>
    <dsp:sp modelId="{513FDB65-A707-4324-B1EE-7F5F83ADEB0E}">
      <dsp:nvSpPr>
        <dsp:cNvPr id="0" name=""/>
        <dsp:cNvSpPr/>
      </dsp:nvSpPr>
      <dsp:spPr>
        <a:xfrm>
          <a:off x="7424203" y="2664535"/>
          <a:ext cx="1123838" cy="11238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latin typeface="Georgia Pro"/>
            </a:rPr>
            <a:t>Consumer Electronics</a:t>
          </a:r>
        </a:p>
      </dsp:txBody>
      <dsp:txXfrm>
        <a:off x="7588785" y="2829117"/>
        <a:ext cx="794674" cy="794674"/>
      </dsp:txXfrm>
    </dsp:sp>
    <dsp:sp modelId="{A89F4A82-9424-4391-9457-9FF1FD9CA86A}">
      <dsp:nvSpPr>
        <dsp:cNvPr id="0" name=""/>
        <dsp:cNvSpPr/>
      </dsp:nvSpPr>
      <dsp:spPr>
        <a:xfrm>
          <a:off x="6700418" y="3918168"/>
          <a:ext cx="1123838" cy="11238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rtl="0">
            <a:lnSpc>
              <a:spcPct val="90000"/>
            </a:lnSpc>
            <a:spcBef>
              <a:spcPct val="0"/>
            </a:spcBef>
            <a:spcAft>
              <a:spcPct val="35000"/>
            </a:spcAft>
            <a:buNone/>
          </a:pPr>
          <a:r>
            <a:rPr lang="en-US" sz="700" b="1" kern="1200">
              <a:latin typeface="Georgia Pro"/>
            </a:rPr>
            <a:t>Defense and Space Sector</a:t>
          </a:r>
        </a:p>
      </dsp:txBody>
      <dsp:txXfrm>
        <a:off x="6865000" y="4082750"/>
        <a:ext cx="794674" cy="7946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2294D-D660-4F31-8DC9-E9B790532D85}">
      <dsp:nvSpPr>
        <dsp:cNvPr id="0" name=""/>
        <dsp:cNvSpPr/>
      </dsp:nvSpPr>
      <dsp:spPr>
        <a:xfrm>
          <a:off x="5075" y="6435"/>
          <a:ext cx="2603798" cy="10415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rtl="0">
            <a:lnSpc>
              <a:spcPct val="90000"/>
            </a:lnSpc>
            <a:spcBef>
              <a:spcPct val="0"/>
            </a:spcBef>
            <a:spcAft>
              <a:spcPct val="35000"/>
            </a:spcAft>
            <a:buNone/>
          </a:pPr>
          <a:r>
            <a:rPr lang="en-US" sz="1800" b="1" kern="1200" dirty="0"/>
            <a:t>EV sales will grow at a CAGR of 49% between 2022 and 2030</a:t>
          </a:r>
          <a:endParaRPr lang="en-US" sz="1800" b="1" kern="1200" dirty="0">
            <a:latin typeface="Calibri"/>
          </a:endParaRPr>
        </a:p>
      </dsp:txBody>
      <dsp:txXfrm>
        <a:off x="525835" y="6435"/>
        <a:ext cx="1562279" cy="1041519"/>
      </dsp:txXfrm>
    </dsp:sp>
    <dsp:sp modelId="{AF70C5B1-D54B-4595-9DB1-358A17A36828}">
      <dsp:nvSpPr>
        <dsp:cNvPr id="0" name=""/>
        <dsp:cNvSpPr/>
      </dsp:nvSpPr>
      <dsp:spPr>
        <a:xfrm>
          <a:off x="2270379" y="94964"/>
          <a:ext cx="2161152" cy="86446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latin typeface="Calibri"/>
            </a:rPr>
            <a:t>IOC</a:t>
          </a:r>
          <a:r>
            <a:rPr lang="en-US" sz="1000" kern="1200" dirty="0"/>
            <a:t> plans to create 22,000 EV charging stations over </a:t>
          </a:r>
          <a:r>
            <a:rPr lang="en-US" sz="1000" kern="1200" dirty="0">
              <a:latin typeface="Calibri"/>
            </a:rPr>
            <a:t>3-5</a:t>
          </a:r>
          <a:r>
            <a:rPr lang="en-US" sz="1000" kern="1200" dirty="0"/>
            <a:t> years</a:t>
          </a:r>
          <a:endParaRPr lang="en-US" sz="1000" kern="1200" dirty="0">
            <a:latin typeface="Calibri"/>
          </a:endParaRPr>
        </a:p>
      </dsp:txBody>
      <dsp:txXfrm>
        <a:off x="2702609" y="94964"/>
        <a:ext cx="1296692" cy="864460"/>
      </dsp:txXfrm>
    </dsp:sp>
    <dsp:sp modelId="{FB804256-9463-4B25-8817-D4BFB59BDFAE}">
      <dsp:nvSpPr>
        <dsp:cNvPr id="0" name=""/>
        <dsp:cNvSpPr/>
      </dsp:nvSpPr>
      <dsp:spPr>
        <a:xfrm>
          <a:off x="4128970" y="94964"/>
          <a:ext cx="2161152" cy="86446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latin typeface="Calibri"/>
            </a:rPr>
            <a:t>The</a:t>
          </a:r>
          <a:r>
            <a:rPr lang="en-US" sz="1000" kern="1200" dirty="0"/>
            <a:t> Indian government </a:t>
          </a:r>
          <a:r>
            <a:rPr lang="en-US" sz="1000" kern="1200" dirty="0">
              <a:latin typeface="Calibri"/>
            </a:rPr>
            <a:t>has been</a:t>
          </a:r>
          <a:r>
            <a:rPr lang="en-US" sz="1000" kern="1200" dirty="0"/>
            <a:t> implementing several </a:t>
          </a:r>
          <a:r>
            <a:rPr lang="en-US" sz="1000" kern="1200" dirty="0">
              <a:latin typeface="Calibri"/>
            </a:rPr>
            <a:t>programs</a:t>
          </a:r>
          <a:r>
            <a:rPr lang="en-US" sz="1000" kern="1200" dirty="0"/>
            <a:t> to encourage the growth of electric mobility</a:t>
          </a:r>
          <a:endParaRPr lang="en-US" sz="1000" kern="1200" dirty="0">
            <a:latin typeface="Calibri"/>
          </a:endParaRPr>
        </a:p>
      </dsp:txBody>
      <dsp:txXfrm>
        <a:off x="4561200" y="94964"/>
        <a:ext cx="1296692" cy="864460"/>
      </dsp:txXfrm>
    </dsp:sp>
    <dsp:sp modelId="{36025695-DD62-4524-B693-6075A62368A7}">
      <dsp:nvSpPr>
        <dsp:cNvPr id="0" name=""/>
        <dsp:cNvSpPr/>
      </dsp:nvSpPr>
      <dsp:spPr>
        <a:xfrm>
          <a:off x="5987562" y="94964"/>
          <a:ext cx="2161152" cy="86446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rtl="0">
            <a:lnSpc>
              <a:spcPct val="90000"/>
            </a:lnSpc>
            <a:spcBef>
              <a:spcPct val="0"/>
            </a:spcBef>
            <a:spcAft>
              <a:spcPct val="35000"/>
            </a:spcAft>
            <a:buNone/>
          </a:pPr>
          <a:r>
            <a:rPr lang="en-US" sz="1000" kern="1200" dirty="0">
              <a:latin typeface="Calibri"/>
            </a:rPr>
            <a:t>In</a:t>
          </a:r>
          <a:r>
            <a:rPr lang="en-US" sz="1000" kern="1200" dirty="0"/>
            <a:t> 2021, investment into EV startups reached a record high, rising by about 255 per cent to reach $ 444 Mn</a:t>
          </a:r>
          <a:endParaRPr lang="en-US" sz="1000" kern="1200" dirty="0">
            <a:latin typeface="Calibri"/>
          </a:endParaRPr>
        </a:p>
      </dsp:txBody>
      <dsp:txXfrm>
        <a:off x="6419792" y="94964"/>
        <a:ext cx="1296692" cy="864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1/8/2023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1/8/2023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1/8/2023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1/8/2023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1/8/2023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1/8/2023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diagramDrawing" Target="../diagrams/drawing9.xml"/><Relationship Id="rId18" Type="http://schemas.microsoft.com/office/2007/relationships/diagramDrawing" Target="../diagrams/drawing10.xml"/><Relationship Id="rId26" Type="http://schemas.openxmlformats.org/officeDocument/2006/relationships/diagramQuickStyle" Target="../diagrams/quickStyle12.xml"/><Relationship Id="rId3" Type="http://schemas.openxmlformats.org/officeDocument/2006/relationships/diagramLayout" Target="../diagrams/layout8.xml"/><Relationship Id="rId21" Type="http://schemas.openxmlformats.org/officeDocument/2006/relationships/diagramQuickStyle" Target="../diagrams/quickStyle11.xml"/><Relationship Id="rId7" Type="http://schemas.openxmlformats.org/officeDocument/2006/relationships/image" Target="../media/image11.png"/><Relationship Id="rId12" Type="http://schemas.openxmlformats.org/officeDocument/2006/relationships/diagramColors" Target="../diagrams/colors9.xml"/><Relationship Id="rId17" Type="http://schemas.openxmlformats.org/officeDocument/2006/relationships/diagramColors" Target="../diagrams/colors10.xml"/><Relationship Id="rId25" Type="http://schemas.openxmlformats.org/officeDocument/2006/relationships/diagramLayout" Target="../diagrams/layout12.xml"/><Relationship Id="rId2" Type="http://schemas.openxmlformats.org/officeDocument/2006/relationships/diagramData" Target="../diagrams/data8.xml"/><Relationship Id="rId16" Type="http://schemas.openxmlformats.org/officeDocument/2006/relationships/diagramQuickStyle" Target="../diagrams/quickStyle10.xml"/><Relationship Id="rId20" Type="http://schemas.openxmlformats.org/officeDocument/2006/relationships/diagramLayout" Target="../diagrams/layout11.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QuickStyle" Target="../diagrams/quickStyle9.xml"/><Relationship Id="rId24" Type="http://schemas.openxmlformats.org/officeDocument/2006/relationships/diagramData" Target="../diagrams/data12.xml"/><Relationship Id="rId5" Type="http://schemas.openxmlformats.org/officeDocument/2006/relationships/diagramColors" Target="../diagrams/colors8.xml"/><Relationship Id="rId15" Type="http://schemas.openxmlformats.org/officeDocument/2006/relationships/diagramLayout" Target="../diagrams/layout10.xml"/><Relationship Id="rId23" Type="http://schemas.microsoft.com/office/2007/relationships/diagramDrawing" Target="../diagrams/drawing11.xml"/><Relationship Id="rId28" Type="http://schemas.microsoft.com/office/2007/relationships/diagramDrawing" Target="../diagrams/drawing12.xml"/><Relationship Id="rId10" Type="http://schemas.openxmlformats.org/officeDocument/2006/relationships/diagramLayout" Target="../diagrams/layout9.xml"/><Relationship Id="rId19" Type="http://schemas.openxmlformats.org/officeDocument/2006/relationships/diagramData" Target="../diagrams/data11.xml"/><Relationship Id="rId4" Type="http://schemas.openxmlformats.org/officeDocument/2006/relationships/diagramQuickStyle" Target="../diagrams/quickStyle8.xml"/><Relationship Id="rId9" Type="http://schemas.openxmlformats.org/officeDocument/2006/relationships/diagramData" Target="../diagrams/data9.xml"/><Relationship Id="rId14" Type="http://schemas.openxmlformats.org/officeDocument/2006/relationships/diagramData" Target="../diagrams/data10.xml"/><Relationship Id="rId22" Type="http://schemas.openxmlformats.org/officeDocument/2006/relationships/diagramColors" Target="../diagrams/colors11.xml"/><Relationship Id="rId27" Type="http://schemas.openxmlformats.org/officeDocument/2006/relationships/diagramColors" Target="../diagrams/colors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174" y="-192177"/>
            <a:ext cx="10028832" cy="2030111"/>
          </a:xfrm>
        </p:spPr>
        <p:txBody>
          <a:bodyPr/>
          <a:lstStyle/>
          <a:p>
            <a:r>
              <a:rPr lang="en-US" b="1">
                <a:cs typeface="Calibri"/>
              </a:rPr>
              <a:t>Semiconductor Industry in India</a:t>
            </a:r>
          </a:p>
        </p:txBody>
      </p:sp>
      <p:sp>
        <p:nvSpPr>
          <p:cNvPr id="5" name="Subtitle 4"/>
          <p:cNvSpPr>
            <a:spLocks noGrp="1"/>
          </p:cNvSpPr>
          <p:nvPr>
            <p:ph type="subTitle" idx="1"/>
          </p:nvPr>
        </p:nvSpPr>
        <p:spPr/>
        <p:txBody>
          <a:bodyPr vert="horz" lIns="121899" tIns="60949" rIns="121899" bIns="60949" rtlCol="0" anchor="t">
            <a:normAutofit/>
          </a:bodyPr>
          <a:lstStyle/>
          <a:p>
            <a:r>
              <a:rPr lang="en-US" sz="2400" b="1">
                <a:ea typeface="Calibri"/>
                <a:cs typeface="Calibri"/>
              </a:rPr>
              <a:t>INDIAN CASE CHALLENGE 2023-Precase</a:t>
            </a:r>
            <a:endParaRPr lang="en-US" sz="2400" b="1">
              <a:cs typeface="Calibri"/>
            </a:endParaRPr>
          </a:p>
        </p:txBody>
      </p:sp>
      <p:sp>
        <p:nvSpPr>
          <p:cNvPr id="3" name="TextBox 2">
            <a:extLst>
              <a:ext uri="{FF2B5EF4-FFF2-40B4-BE49-F238E27FC236}">
                <a16:creationId xmlns:a16="http://schemas.microsoft.com/office/drawing/2014/main" id="{22A4553A-6312-E006-CFFE-09E41958707F}"/>
              </a:ext>
            </a:extLst>
          </p:cNvPr>
          <p:cNvSpPr txBox="1"/>
          <p:nvPr/>
        </p:nvSpPr>
        <p:spPr>
          <a:xfrm>
            <a:off x="7789748" y="3784814"/>
            <a:ext cx="341895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ea typeface="Calibri"/>
                <a:cs typeface="Calibri"/>
              </a:rPr>
              <a:t>Team: Bombay Analysts</a:t>
            </a:r>
          </a:p>
          <a:p>
            <a:r>
              <a:rPr lang="en-US" sz="1600" b="1" i="1" dirty="0">
                <a:ea typeface="Calibri"/>
                <a:cs typeface="Calibri"/>
              </a:rPr>
              <a:t>Ashish Prasad</a:t>
            </a:r>
          </a:p>
          <a:p>
            <a:r>
              <a:rPr lang="en-US" sz="1600" b="1" i="1" dirty="0">
                <a:ea typeface="Calibri"/>
                <a:cs typeface="Calibri"/>
              </a:rPr>
              <a:t>Alaukik </a:t>
            </a:r>
            <a:r>
              <a:rPr lang="en-US" sz="1600" b="1" i="1">
                <a:ea typeface="Calibri"/>
                <a:cs typeface="Calibri"/>
              </a:rPr>
              <a:t>Kumar Varma</a:t>
            </a:r>
            <a:endParaRPr lang="en-US" sz="1600" b="1" i="1" dirty="0">
              <a:ea typeface="Calibri"/>
              <a:cs typeface="Calibri"/>
            </a:endParaRPr>
          </a:p>
          <a:p>
            <a:r>
              <a:rPr lang="en-US" sz="1600" b="1" i="1" dirty="0">
                <a:ea typeface="Calibri"/>
                <a:cs typeface="Calibri"/>
              </a:rPr>
              <a:t>Dhruv Pandey</a:t>
            </a:r>
          </a:p>
          <a:p>
            <a:r>
              <a:rPr lang="en-US" sz="1600" b="1" i="1" dirty="0">
                <a:ea typeface="Calibri"/>
                <a:cs typeface="Calibri"/>
              </a:rPr>
              <a:t>Harsheet Singh</a:t>
            </a:r>
          </a:p>
        </p:txBody>
      </p:sp>
      <p:pic>
        <p:nvPicPr>
          <p:cNvPr id="4" name="Picture 5" descr="Free photo: Electronics, Integrated Circuit - Free Image on Pixabay ...">
            <a:extLst>
              <a:ext uri="{FF2B5EF4-FFF2-40B4-BE49-F238E27FC236}">
                <a16:creationId xmlns:a16="http://schemas.microsoft.com/office/drawing/2014/main" id="{11D63CC0-5D0B-CE9A-9828-4020EAF55171}"/>
              </a:ext>
            </a:extLst>
          </p:cNvPr>
          <p:cNvPicPr>
            <a:picLocks noChangeAspect="1"/>
          </p:cNvPicPr>
          <p:nvPr/>
        </p:nvPicPr>
        <p:blipFill>
          <a:blip r:embed="rId2"/>
          <a:stretch>
            <a:fillRect/>
          </a:stretch>
        </p:blipFill>
        <p:spPr>
          <a:xfrm>
            <a:off x="1622828" y="3425867"/>
            <a:ext cx="2987642" cy="2151474"/>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62B829D7-C1F4-7C5C-DE4A-4E846D67CC8D}"/>
              </a:ext>
            </a:extLst>
          </p:cNvPr>
          <p:cNvSpPr/>
          <p:nvPr/>
        </p:nvSpPr>
        <p:spPr>
          <a:xfrm>
            <a:off x="1158033" y="2253674"/>
            <a:ext cx="10777949" cy="146599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Arrow: Pentagon 13">
            <a:extLst>
              <a:ext uri="{FF2B5EF4-FFF2-40B4-BE49-F238E27FC236}">
                <a16:creationId xmlns:a16="http://schemas.microsoft.com/office/drawing/2014/main" id="{E7BCFC3F-4ED6-518B-D343-8199B3014FDC}"/>
              </a:ext>
            </a:extLst>
          </p:cNvPr>
          <p:cNvSpPr/>
          <p:nvPr/>
        </p:nvSpPr>
        <p:spPr>
          <a:xfrm>
            <a:off x="1158302" y="1159378"/>
            <a:ext cx="10570185" cy="92336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Arrow: Pentagon 5">
            <a:extLst>
              <a:ext uri="{FF2B5EF4-FFF2-40B4-BE49-F238E27FC236}">
                <a16:creationId xmlns:a16="http://schemas.microsoft.com/office/drawing/2014/main" id="{DC73B3AF-465F-9513-C266-4A4AC6FE6AA8}"/>
              </a:ext>
            </a:extLst>
          </p:cNvPr>
          <p:cNvSpPr/>
          <p:nvPr/>
        </p:nvSpPr>
        <p:spPr>
          <a:xfrm>
            <a:off x="1157310" y="3924855"/>
            <a:ext cx="10570184" cy="13851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a:extLst>
              <a:ext uri="{FF2B5EF4-FFF2-40B4-BE49-F238E27FC236}">
                <a16:creationId xmlns:a16="http://schemas.microsoft.com/office/drawing/2014/main" id="{7EC864D3-EC0D-158C-00A3-E392EA6983A0}"/>
              </a:ext>
            </a:extLst>
          </p:cNvPr>
          <p:cNvSpPr>
            <a:spLocks noGrp="1"/>
          </p:cNvSpPr>
          <p:nvPr>
            <p:ph type="title"/>
          </p:nvPr>
        </p:nvSpPr>
        <p:spPr>
          <a:xfrm>
            <a:off x="1080607" y="321459"/>
            <a:ext cx="10385271" cy="736306"/>
          </a:xfrm>
        </p:spPr>
        <p:txBody>
          <a:bodyPr>
            <a:normAutofit/>
          </a:bodyPr>
          <a:lstStyle/>
          <a:p>
            <a:r>
              <a:rPr lang="en-US" b="1" dirty="0">
                <a:cs typeface="Calibri"/>
              </a:rPr>
              <a:t>Candidates for Potential </a:t>
            </a:r>
            <a:r>
              <a:rPr lang="en-US" b="1">
                <a:cs typeface="Calibri"/>
              </a:rPr>
              <a:t>Partnerships </a:t>
            </a:r>
            <a:endParaRPr lang="en-US" b="1" dirty="0">
              <a:cs typeface="Calibri"/>
            </a:endParaRPr>
          </a:p>
        </p:txBody>
      </p:sp>
      <p:pic>
        <p:nvPicPr>
          <p:cNvPr id="8" name="Picture 8" descr="A picture containing text&#10;&#10;Description automatically generated">
            <a:extLst>
              <a:ext uri="{FF2B5EF4-FFF2-40B4-BE49-F238E27FC236}">
                <a16:creationId xmlns:a16="http://schemas.microsoft.com/office/drawing/2014/main" id="{96D8EA53-06F6-0908-1CAA-F13504FD8F2E}"/>
              </a:ext>
            </a:extLst>
          </p:cNvPr>
          <p:cNvPicPr>
            <a:picLocks noGrp="1" noChangeAspect="1"/>
          </p:cNvPicPr>
          <p:nvPr>
            <p:ph idx="1"/>
          </p:nvPr>
        </p:nvPicPr>
        <p:blipFill>
          <a:blip r:embed="rId2"/>
          <a:stretch>
            <a:fillRect/>
          </a:stretch>
        </p:blipFill>
        <p:spPr>
          <a:xfrm>
            <a:off x="1249958" y="1265965"/>
            <a:ext cx="1903937" cy="723900"/>
          </a:xfrm>
        </p:spPr>
      </p:pic>
      <p:pic>
        <p:nvPicPr>
          <p:cNvPr id="9" name="Picture 9" descr="Logo&#10;&#10;Description automatically generated">
            <a:extLst>
              <a:ext uri="{FF2B5EF4-FFF2-40B4-BE49-F238E27FC236}">
                <a16:creationId xmlns:a16="http://schemas.microsoft.com/office/drawing/2014/main" id="{D1C7C289-4C68-238B-4C0A-2EA6662C8475}"/>
              </a:ext>
            </a:extLst>
          </p:cNvPr>
          <p:cNvPicPr>
            <a:picLocks noChangeAspect="1"/>
          </p:cNvPicPr>
          <p:nvPr/>
        </p:nvPicPr>
        <p:blipFill>
          <a:blip r:embed="rId3"/>
          <a:stretch>
            <a:fillRect/>
          </a:stretch>
        </p:blipFill>
        <p:spPr>
          <a:xfrm>
            <a:off x="1328571" y="2520708"/>
            <a:ext cx="1818522" cy="957914"/>
          </a:xfrm>
          <a:prstGeom prst="rect">
            <a:avLst/>
          </a:prstGeom>
        </p:spPr>
      </p:pic>
      <p:pic>
        <p:nvPicPr>
          <p:cNvPr id="10" name="Picture 10" descr="Logo, company name&#10;&#10;Description automatically generated">
            <a:extLst>
              <a:ext uri="{FF2B5EF4-FFF2-40B4-BE49-F238E27FC236}">
                <a16:creationId xmlns:a16="http://schemas.microsoft.com/office/drawing/2014/main" id="{074AD332-A80A-C64D-D6EC-866CFF2D1412}"/>
              </a:ext>
            </a:extLst>
          </p:cNvPr>
          <p:cNvPicPr>
            <a:picLocks noChangeAspect="1"/>
          </p:cNvPicPr>
          <p:nvPr/>
        </p:nvPicPr>
        <p:blipFill>
          <a:blip r:embed="rId4"/>
          <a:stretch>
            <a:fillRect/>
          </a:stretch>
        </p:blipFill>
        <p:spPr>
          <a:xfrm>
            <a:off x="1376729" y="4052825"/>
            <a:ext cx="1491743" cy="1134445"/>
          </a:xfrm>
          <a:prstGeom prst="rect">
            <a:avLst/>
          </a:prstGeom>
        </p:spPr>
      </p:pic>
      <p:sp>
        <p:nvSpPr>
          <p:cNvPr id="11" name="TextBox 10">
            <a:extLst>
              <a:ext uri="{FF2B5EF4-FFF2-40B4-BE49-F238E27FC236}">
                <a16:creationId xmlns:a16="http://schemas.microsoft.com/office/drawing/2014/main" id="{3143A94C-1048-97EF-6D69-FEF610E88DA0}"/>
              </a:ext>
            </a:extLst>
          </p:cNvPr>
          <p:cNvSpPr txBox="1"/>
          <p:nvPr/>
        </p:nvSpPr>
        <p:spPr>
          <a:xfrm>
            <a:off x="3225925" y="1266158"/>
            <a:ext cx="817721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00050" indent="-400050">
              <a:buFont typeface="Arial"/>
              <a:buChar char="•"/>
            </a:pPr>
            <a:r>
              <a:rPr lang="en-US" sz="1400">
                <a:ea typeface="Calibri"/>
                <a:cs typeface="Calibri"/>
              </a:rPr>
              <a:t>Fabless semiconductor company that specializes in power management applications for </a:t>
            </a:r>
            <a:r>
              <a:rPr lang="en-US" sz="1400" err="1">
                <a:ea typeface="Calibri"/>
                <a:cs typeface="Calibri"/>
              </a:rPr>
              <a:t>moblie</a:t>
            </a:r>
            <a:r>
              <a:rPr lang="en-US" sz="1400">
                <a:ea typeface="Calibri"/>
                <a:cs typeface="Calibri"/>
              </a:rPr>
              <a:t> devices like smartphones and tablets. </a:t>
            </a:r>
            <a:endParaRPr lang="en-US">
              <a:ea typeface="Calibri"/>
              <a:cs typeface="Calibri"/>
            </a:endParaRPr>
          </a:p>
          <a:p>
            <a:pPr marL="400050" indent="-400050">
              <a:buFont typeface="Arial"/>
              <a:buChar char="•"/>
            </a:pPr>
            <a:r>
              <a:rPr lang="en-US" sz="1400">
                <a:ea typeface="Calibri"/>
                <a:cs typeface="Calibri"/>
              </a:rPr>
              <a:t>The firm has no prior experience in chip fabrication</a:t>
            </a:r>
            <a:endParaRPr lang="en-US">
              <a:ea typeface="Calibri"/>
              <a:cs typeface="Calibri"/>
            </a:endParaRPr>
          </a:p>
        </p:txBody>
      </p:sp>
      <p:sp>
        <p:nvSpPr>
          <p:cNvPr id="12" name="TextBox 11">
            <a:extLst>
              <a:ext uri="{FF2B5EF4-FFF2-40B4-BE49-F238E27FC236}">
                <a16:creationId xmlns:a16="http://schemas.microsoft.com/office/drawing/2014/main" id="{8EEC6BAF-F452-4094-C9C5-E66B3047896D}"/>
              </a:ext>
            </a:extLst>
          </p:cNvPr>
          <p:cNvSpPr txBox="1"/>
          <p:nvPr/>
        </p:nvSpPr>
        <p:spPr>
          <a:xfrm>
            <a:off x="3278153" y="2329251"/>
            <a:ext cx="8063325" cy="1433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1400" dirty="0">
                <a:solidFill>
                  <a:schemeClr val="bg1"/>
                </a:solidFill>
                <a:ea typeface="Calibri"/>
                <a:cs typeface="Calibri"/>
              </a:rPr>
              <a:t>Foxconn and Vedanta have decided to build a chip-manufacturing plant In Gujarat. </a:t>
            </a:r>
          </a:p>
          <a:p>
            <a:pPr marL="457200" indent="-457200">
              <a:buFont typeface="Arial"/>
              <a:buChar char="•"/>
            </a:pPr>
            <a:r>
              <a:rPr lang="en-US" sz="1400" dirty="0">
                <a:solidFill>
                  <a:schemeClr val="bg1"/>
                </a:solidFill>
                <a:ea typeface="Calibri"/>
                <a:cs typeface="Calibri"/>
              </a:rPr>
              <a:t>Vedanta is facing many challenges in this venture, especially capital procurement.</a:t>
            </a:r>
          </a:p>
          <a:p>
            <a:pPr marL="457200" indent="-457200">
              <a:buFont typeface="Arial"/>
              <a:buChar char="•"/>
            </a:pPr>
            <a:r>
              <a:rPr lang="en-US" sz="1400" dirty="0">
                <a:solidFill>
                  <a:schemeClr val="bg1"/>
                </a:solidFill>
                <a:ea typeface="Calibri"/>
                <a:cs typeface="Calibri"/>
              </a:rPr>
              <a:t>Foxconn was brought on board by Vedanta as a technical partner, but it is not known to have any prior experience in running a 28nm chip fabrication plant.</a:t>
            </a:r>
          </a:p>
          <a:p>
            <a:pPr marL="457200" indent="-457200">
              <a:buFont typeface="Arial"/>
              <a:buChar char="•"/>
            </a:pPr>
            <a:r>
              <a:rPr lang="en-US" sz="1400" dirty="0">
                <a:solidFill>
                  <a:schemeClr val="bg1"/>
                </a:solidFill>
                <a:ea typeface="Calibri"/>
                <a:cs typeface="Calibri"/>
              </a:rPr>
              <a:t>Foxconn is notorious for announcing projects that are still in the making or essentially </a:t>
            </a:r>
            <a:r>
              <a:rPr lang="en-US" sz="1400" b="1" i="1" dirty="0">
                <a:solidFill>
                  <a:schemeClr val="bg1"/>
                </a:solidFill>
                <a:ea typeface="Calibri"/>
                <a:cs typeface="Calibri"/>
              </a:rPr>
              <a:t>'kept under wraps'</a:t>
            </a:r>
            <a:r>
              <a:rPr lang="en-US" sz="1400" dirty="0">
                <a:solidFill>
                  <a:schemeClr val="bg1"/>
                </a:solidFill>
                <a:ea typeface="Calibri"/>
                <a:cs typeface="Calibri"/>
              </a:rPr>
              <a:t>. It has not been able to deliver on its recent promises and is still considered to be soft on China.</a:t>
            </a:r>
          </a:p>
        </p:txBody>
      </p:sp>
      <p:sp>
        <p:nvSpPr>
          <p:cNvPr id="13" name="TextBox 12">
            <a:extLst>
              <a:ext uri="{FF2B5EF4-FFF2-40B4-BE49-F238E27FC236}">
                <a16:creationId xmlns:a16="http://schemas.microsoft.com/office/drawing/2014/main" id="{46A7B0D3-FF6A-43FC-00E6-693F22419516}"/>
              </a:ext>
            </a:extLst>
          </p:cNvPr>
          <p:cNvSpPr txBox="1"/>
          <p:nvPr/>
        </p:nvSpPr>
        <p:spPr>
          <a:xfrm>
            <a:off x="3040472" y="3976503"/>
            <a:ext cx="8165667" cy="13729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1400">
                <a:ea typeface="Calibri"/>
                <a:cs typeface="Calibri"/>
              </a:rPr>
              <a:t>Intel is not willing to set-up a chip manufacturing plant in India and believes that India should instead focus on chip designing.</a:t>
            </a:r>
          </a:p>
          <a:p>
            <a:pPr marL="457200" indent="-457200">
              <a:buFont typeface="Arial"/>
              <a:buChar char="•"/>
            </a:pPr>
            <a:r>
              <a:rPr lang="en-US" sz="1400" b="1" i="1">
                <a:ea typeface="Calibri"/>
                <a:cs typeface="Calibri"/>
              </a:rPr>
              <a:t>"India should not focus on manufacturing microprocessors in the country as there’s already overcapacity in the space globally. Instead, chip design is an area that’s closer to India’s skill base and that’s where we can lead the world. Even China aspires to be there,”</a:t>
            </a:r>
            <a:r>
              <a:rPr lang="en-US" sz="1400">
                <a:ea typeface="Calibri"/>
                <a:cs typeface="Calibri"/>
              </a:rPr>
              <a:t> Intel India President Kumud Srinivasan had said in February.</a:t>
            </a:r>
          </a:p>
        </p:txBody>
      </p:sp>
      <p:sp>
        <p:nvSpPr>
          <p:cNvPr id="3" name="Slide Number Placeholder 2">
            <a:extLst>
              <a:ext uri="{FF2B5EF4-FFF2-40B4-BE49-F238E27FC236}">
                <a16:creationId xmlns:a16="http://schemas.microsoft.com/office/drawing/2014/main" id="{F571FB60-6CFE-0D3D-45B9-DFDF4E1C4514}"/>
              </a:ext>
            </a:extLst>
          </p:cNvPr>
          <p:cNvSpPr>
            <a:spLocks noGrp="1"/>
          </p:cNvSpPr>
          <p:nvPr>
            <p:ph type="sldNum" sz="quarter" idx="12"/>
          </p:nvPr>
        </p:nvSpPr>
        <p:spPr/>
        <p:txBody>
          <a:bodyPr/>
          <a:lstStyle/>
          <a:p>
            <a:fld id="{C014DD1E-5D91-48A3-AD6D-45FBA980D106}" type="slidenum">
              <a:rPr lang="en-US"/>
              <a:t>10</a:t>
            </a:fld>
            <a:endParaRPr lang="en-US"/>
          </a:p>
        </p:txBody>
      </p:sp>
      <p:sp>
        <p:nvSpPr>
          <p:cNvPr id="5" name="Rectangle: Diagonal Corners Rounded 4">
            <a:extLst>
              <a:ext uri="{FF2B5EF4-FFF2-40B4-BE49-F238E27FC236}">
                <a16:creationId xmlns:a16="http://schemas.microsoft.com/office/drawing/2014/main" id="{8A8FABF0-BAEC-0539-EAD7-0D128A1D86B0}"/>
              </a:ext>
            </a:extLst>
          </p:cNvPr>
          <p:cNvSpPr/>
          <p:nvPr/>
        </p:nvSpPr>
        <p:spPr>
          <a:xfrm>
            <a:off x="874591" y="5704612"/>
            <a:ext cx="10585572" cy="551542"/>
          </a:xfrm>
          <a:prstGeom prst="round2Diag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dirty="0">
                <a:solidFill>
                  <a:schemeClr val="tx1"/>
                </a:solidFill>
                <a:ea typeface="Calibri"/>
                <a:cs typeface="Calibri"/>
              </a:rPr>
              <a:t>With Cirel systems and Foxconn having no prior experience in chip fabrication and Intel's lukewarm response towards setting up a chip manufacturing plant in India, the aforementioned companies are not suitable candidates for partnership</a:t>
            </a:r>
            <a:endParaRPr lang="en-US" sz="1600" dirty="0">
              <a:solidFill>
                <a:schemeClr val="tx1"/>
              </a:solidFill>
              <a:ea typeface="+mn-lt"/>
              <a:cs typeface="+mn-lt"/>
            </a:endParaRPr>
          </a:p>
        </p:txBody>
      </p:sp>
      <p:sp>
        <p:nvSpPr>
          <p:cNvPr id="4" name="TextBox 3">
            <a:extLst>
              <a:ext uri="{FF2B5EF4-FFF2-40B4-BE49-F238E27FC236}">
                <a16:creationId xmlns:a16="http://schemas.microsoft.com/office/drawing/2014/main" id="{2E572A3D-C220-D2BB-A4C2-B429F035979E}"/>
              </a:ext>
            </a:extLst>
          </p:cNvPr>
          <p:cNvSpPr txBox="1"/>
          <p:nvPr/>
        </p:nvSpPr>
        <p:spPr>
          <a:xfrm>
            <a:off x="101994" y="6537476"/>
            <a:ext cx="154240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Source: </a:t>
            </a:r>
            <a:r>
              <a:rPr lang="en-US" sz="1000" err="1">
                <a:cs typeface="Calibri"/>
              </a:rPr>
              <a:t>analyticsindiamag</a:t>
            </a:r>
            <a:endParaRPr lang="en-US" sz="1000" err="1"/>
          </a:p>
        </p:txBody>
      </p:sp>
    </p:spTree>
    <p:extLst>
      <p:ext uri="{BB962C8B-B14F-4D97-AF65-F5344CB8AC3E}">
        <p14:creationId xmlns:p14="http://schemas.microsoft.com/office/powerpoint/2010/main" val="783927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516EAACA-E997-6A52-A48A-3EBB06DE31C3}"/>
              </a:ext>
            </a:extLst>
          </p:cNvPr>
          <p:cNvSpPr/>
          <p:nvPr/>
        </p:nvSpPr>
        <p:spPr>
          <a:xfrm>
            <a:off x="1169523" y="2576093"/>
            <a:ext cx="10697149" cy="2608997"/>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 name="Arrow: Pentagon 3">
            <a:extLst>
              <a:ext uri="{FF2B5EF4-FFF2-40B4-BE49-F238E27FC236}">
                <a16:creationId xmlns:a16="http://schemas.microsoft.com/office/drawing/2014/main" id="{561A86B2-E225-1146-1DF9-5B6E394212FF}"/>
              </a:ext>
            </a:extLst>
          </p:cNvPr>
          <p:cNvSpPr/>
          <p:nvPr/>
        </p:nvSpPr>
        <p:spPr>
          <a:xfrm>
            <a:off x="1168951" y="489743"/>
            <a:ext cx="10697149" cy="175463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7" descr="A picture containing text, clock, sign&#10;&#10;Description automatically generated">
            <a:extLst>
              <a:ext uri="{FF2B5EF4-FFF2-40B4-BE49-F238E27FC236}">
                <a16:creationId xmlns:a16="http://schemas.microsoft.com/office/drawing/2014/main" id="{5C74F483-9455-B463-8807-AEFD784B95E7}"/>
              </a:ext>
            </a:extLst>
          </p:cNvPr>
          <p:cNvPicPr>
            <a:picLocks noGrp="1" noChangeAspect="1"/>
          </p:cNvPicPr>
          <p:nvPr>
            <p:ph idx="1"/>
          </p:nvPr>
        </p:nvPicPr>
        <p:blipFill>
          <a:blip r:embed="rId2"/>
          <a:stretch>
            <a:fillRect/>
          </a:stretch>
        </p:blipFill>
        <p:spPr>
          <a:xfrm>
            <a:off x="1327506" y="559501"/>
            <a:ext cx="1620760" cy="1612297"/>
          </a:xfrm>
        </p:spPr>
      </p:pic>
      <p:sp>
        <p:nvSpPr>
          <p:cNvPr id="8" name="TextBox 7">
            <a:extLst>
              <a:ext uri="{FF2B5EF4-FFF2-40B4-BE49-F238E27FC236}">
                <a16:creationId xmlns:a16="http://schemas.microsoft.com/office/drawing/2014/main" id="{8A31DA63-86DC-FA7A-8BFB-E8F2D934894A}"/>
              </a:ext>
            </a:extLst>
          </p:cNvPr>
          <p:cNvSpPr txBox="1"/>
          <p:nvPr/>
        </p:nvSpPr>
        <p:spPr>
          <a:xfrm>
            <a:off x="3045306" y="586618"/>
            <a:ext cx="834571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1400">
                <a:cs typeface="Calibri"/>
              </a:rPr>
              <a:t>AMD is an American</a:t>
            </a:r>
            <a:r>
              <a:rPr lang="en-US" sz="1400" b="1">
                <a:cs typeface="Calibri"/>
              </a:rPr>
              <a:t> fabless</a:t>
            </a:r>
            <a:r>
              <a:rPr lang="en-US" sz="1400">
                <a:cs typeface="Calibri"/>
              </a:rPr>
              <a:t> company specializing in chip design for computers, workstations etc.</a:t>
            </a:r>
          </a:p>
          <a:p>
            <a:pPr marL="457200" indent="-457200">
              <a:buFont typeface="Arial"/>
              <a:buChar char="•"/>
            </a:pPr>
            <a:r>
              <a:rPr lang="en-US" sz="1400">
                <a:cs typeface="Calibri"/>
              </a:rPr>
              <a:t>It is</a:t>
            </a:r>
            <a:r>
              <a:rPr lang="en-US" sz="1400" b="1">
                <a:cs typeface="Calibri"/>
              </a:rPr>
              <a:t> raising an India-focused technology fund</a:t>
            </a:r>
            <a:r>
              <a:rPr lang="en-US" sz="1400">
                <a:cs typeface="Calibri"/>
              </a:rPr>
              <a:t> with a target corpus of </a:t>
            </a:r>
            <a:r>
              <a:rPr lang="en-US" sz="1400" b="1">
                <a:cs typeface="Calibri"/>
              </a:rPr>
              <a:t>$200 million USD</a:t>
            </a:r>
            <a:r>
              <a:rPr lang="en-US" sz="1400">
                <a:cs typeface="Calibri"/>
              </a:rPr>
              <a:t>. It has partnered with Hindustan Semiconductor Manufacturing Corporation (</a:t>
            </a:r>
            <a:r>
              <a:rPr lang="en-US" sz="1400" b="1">
                <a:cs typeface="Calibri"/>
              </a:rPr>
              <a:t>HSMC)</a:t>
            </a:r>
            <a:r>
              <a:rPr lang="en-US" sz="1400">
                <a:cs typeface="Calibri"/>
              </a:rPr>
              <a:t> to kickstart chip fabrication in India. </a:t>
            </a:r>
          </a:p>
          <a:p>
            <a:pPr marL="457200" indent="-457200">
              <a:buFont typeface="Arial"/>
              <a:buChar char="•"/>
            </a:pPr>
            <a:r>
              <a:rPr lang="en-US" sz="1400">
                <a:cs typeface="Calibri"/>
              </a:rPr>
              <a:t>AMD president and CEO, Lisa </a:t>
            </a:r>
            <a:r>
              <a:rPr lang="en-US" sz="1400" err="1">
                <a:cs typeface="Calibri"/>
              </a:rPr>
              <a:t>Su</a:t>
            </a:r>
            <a:r>
              <a:rPr lang="en-US" sz="1400">
                <a:cs typeface="Calibri"/>
              </a:rPr>
              <a:t>, believes that local chip manufacturing could be beneficial for India and wants to support the semiconductor ecosystem in its entirety. The company prefers to do end-to-end design in India and the CEO also believes that this policy will hopefully stimulate more indigenous use of the technology.</a:t>
            </a:r>
          </a:p>
        </p:txBody>
      </p:sp>
      <p:pic>
        <p:nvPicPr>
          <p:cNvPr id="9" name="Picture 9" descr="A picture containing text&#10;&#10;Description automatically generated">
            <a:extLst>
              <a:ext uri="{FF2B5EF4-FFF2-40B4-BE49-F238E27FC236}">
                <a16:creationId xmlns:a16="http://schemas.microsoft.com/office/drawing/2014/main" id="{C64AC078-1CA9-5183-AC9C-333886135866}"/>
              </a:ext>
            </a:extLst>
          </p:cNvPr>
          <p:cNvPicPr>
            <a:picLocks noChangeAspect="1"/>
          </p:cNvPicPr>
          <p:nvPr/>
        </p:nvPicPr>
        <p:blipFill>
          <a:blip r:embed="rId3"/>
          <a:stretch>
            <a:fillRect/>
          </a:stretch>
        </p:blipFill>
        <p:spPr>
          <a:xfrm>
            <a:off x="867551" y="2822380"/>
            <a:ext cx="2745209" cy="1870364"/>
          </a:xfrm>
          <a:prstGeom prst="rect">
            <a:avLst/>
          </a:prstGeom>
        </p:spPr>
      </p:pic>
      <p:sp>
        <p:nvSpPr>
          <p:cNvPr id="10" name="TextBox 9">
            <a:extLst>
              <a:ext uri="{FF2B5EF4-FFF2-40B4-BE49-F238E27FC236}">
                <a16:creationId xmlns:a16="http://schemas.microsoft.com/office/drawing/2014/main" id="{AB13095C-4F20-B70F-89E8-FBA71E68342D}"/>
              </a:ext>
            </a:extLst>
          </p:cNvPr>
          <p:cNvSpPr txBox="1"/>
          <p:nvPr/>
        </p:nvSpPr>
        <p:spPr>
          <a:xfrm>
            <a:off x="3172487" y="2686703"/>
            <a:ext cx="791028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1400">
                <a:solidFill>
                  <a:schemeClr val="bg1"/>
                </a:solidFill>
                <a:cs typeface="Calibri"/>
              </a:rPr>
              <a:t>India and Taiwan have signed a Bilateral Investment Agreement in 2018. Due to increasing geopolitical concerns, </a:t>
            </a:r>
            <a:r>
              <a:rPr lang="en-US" sz="1400" b="1">
                <a:solidFill>
                  <a:schemeClr val="bg1"/>
                </a:solidFill>
                <a:ea typeface="+mn-lt"/>
                <a:cs typeface="+mn-lt"/>
              </a:rPr>
              <a:t>Taiwan wants to withdraw assets from the Chinese soil </a:t>
            </a:r>
            <a:r>
              <a:rPr lang="en-US" sz="1400">
                <a:solidFill>
                  <a:schemeClr val="bg1"/>
                </a:solidFill>
                <a:cs typeface="Calibri"/>
              </a:rPr>
              <a:t>and reduce its reliance on China.</a:t>
            </a:r>
          </a:p>
          <a:p>
            <a:pPr marL="457200" indent="-457200">
              <a:buFont typeface="Arial"/>
              <a:buChar char="•"/>
            </a:pPr>
            <a:r>
              <a:rPr lang="en-US" sz="1400">
                <a:solidFill>
                  <a:schemeClr val="bg1"/>
                </a:solidFill>
                <a:cs typeface="Calibri"/>
              </a:rPr>
              <a:t>India is rapidly developing its technological capabilities and fostering international cooperation. Thus, it is in both nations' best interests to foster a more cooperative framework.</a:t>
            </a:r>
          </a:p>
          <a:p>
            <a:pPr marL="457200" indent="-457200">
              <a:buFont typeface="Arial"/>
              <a:buChar char="•"/>
            </a:pPr>
            <a:r>
              <a:rPr lang="en-US" sz="1400">
                <a:solidFill>
                  <a:schemeClr val="bg1"/>
                </a:solidFill>
                <a:cs typeface="Calibri"/>
              </a:rPr>
              <a:t>Talks between India and Taiwan for signing a Free Trade Agreement are underway and are firmly pivoted around setting up a chip manufacturing plant in India.</a:t>
            </a:r>
            <a:endParaRPr lang="en-US">
              <a:solidFill>
                <a:schemeClr val="bg1"/>
              </a:solidFill>
              <a:cs typeface="Calibri"/>
            </a:endParaRPr>
          </a:p>
          <a:p>
            <a:pPr marL="457200" indent="-457200">
              <a:buFont typeface="Arial"/>
              <a:buChar char="•"/>
            </a:pPr>
            <a:r>
              <a:rPr lang="en-IN" sz="1400">
                <a:solidFill>
                  <a:schemeClr val="bg1"/>
                </a:solidFill>
                <a:cs typeface="Calibri"/>
              </a:rPr>
              <a:t>According to a Bloomberg report, officials in New Delhi and Taipei have met in recent weeks to discuss a deal that would bring a chip plant worth an </a:t>
            </a:r>
            <a:r>
              <a:rPr lang="en-IN" sz="1400" b="1">
                <a:solidFill>
                  <a:schemeClr val="bg1"/>
                </a:solidFill>
                <a:cs typeface="Calibri"/>
              </a:rPr>
              <a:t>estimated $7.5 billion to India </a:t>
            </a:r>
            <a:r>
              <a:rPr lang="en-IN" sz="1400">
                <a:solidFill>
                  <a:schemeClr val="bg1"/>
                </a:solidFill>
                <a:cs typeface="Calibri"/>
              </a:rPr>
              <a:t>to supply everything from 5G devices to electric cars. Taiwanese Semiconductor giants like </a:t>
            </a:r>
            <a:r>
              <a:rPr lang="en-IN" sz="1400" b="1">
                <a:solidFill>
                  <a:schemeClr val="bg1"/>
                </a:solidFill>
                <a:cs typeface="Calibri"/>
              </a:rPr>
              <a:t>TSMC and UMC</a:t>
            </a:r>
            <a:r>
              <a:rPr lang="en-IN" sz="1400">
                <a:solidFill>
                  <a:schemeClr val="bg1"/>
                </a:solidFill>
                <a:cs typeface="Calibri"/>
              </a:rPr>
              <a:t> have come up as possible candidates for the implementation of the project.</a:t>
            </a:r>
            <a:endParaRPr lang="en-US" sz="1400">
              <a:solidFill>
                <a:schemeClr val="bg1"/>
              </a:solidFill>
              <a:ea typeface="+mn-lt"/>
              <a:cs typeface="+mn-lt"/>
            </a:endParaRPr>
          </a:p>
          <a:p>
            <a:pPr marL="457200" indent="-457200">
              <a:buFont typeface="Arial"/>
              <a:buChar char="•"/>
            </a:pPr>
            <a:endParaRPr lang="en-US" sz="1400">
              <a:solidFill>
                <a:schemeClr val="bg1"/>
              </a:solidFill>
              <a:cs typeface="Calibri"/>
            </a:endParaRPr>
          </a:p>
        </p:txBody>
      </p:sp>
      <p:sp>
        <p:nvSpPr>
          <p:cNvPr id="12" name="TextBox 11">
            <a:extLst>
              <a:ext uri="{FF2B5EF4-FFF2-40B4-BE49-F238E27FC236}">
                <a16:creationId xmlns:a16="http://schemas.microsoft.com/office/drawing/2014/main" id="{3D341313-22C0-0F70-6069-BE114B46EB42}"/>
              </a:ext>
            </a:extLst>
          </p:cNvPr>
          <p:cNvSpPr txBox="1"/>
          <p:nvPr/>
        </p:nvSpPr>
        <p:spPr>
          <a:xfrm>
            <a:off x="-787614" y="347798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800"/>
          </a:p>
        </p:txBody>
      </p:sp>
      <p:sp>
        <p:nvSpPr>
          <p:cNvPr id="13" name="TextBox 12">
            <a:extLst>
              <a:ext uri="{FF2B5EF4-FFF2-40B4-BE49-F238E27FC236}">
                <a16:creationId xmlns:a16="http://schemas.microsoft.com/office/drawing/2014/main" id="{8AF7EB8C-3833-9DA3-8C18-A74A59F1556E}"/>
              </a:ext>
            </a:extLst>
          </p:cNvPr>
          <p:cNvSpPr txBox="1"/>
          <p:nvPr/>
        </p:nvSpPr>
        <p:spPr>
          <a:xfrm>
            <a:off x="-1125285" y="1763485"/>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800"/>
          </a:p>
        </p:txBody>
      </p:sp>
      <p:sp>
        <p:nvSpPr>
          <p:cNvPr id="16" name="TextBox 15">
            <a:extLst>
              <a:ext uri="{FF2B5EF4-FFF2-40B4-BE49-F238E27FC236}">
                <a16:creationId xmlns:a16="http://schemas.microsoft.com/office/drawing/2014/main" id="{B9E82579-51CA-0D00-4458-0D8760125F35}"/>
              </a:ext>
            </a:extLst>
          </p:cNvPr>
          <p:cNvSpPr txBox="1"/>
          <p:nvPr/>
        </p:nvSpPr>
        <p:spPr>
          <a:xfrm>
            <a:off x="-1130102" y="1654628"/>
            <a:ext cx="16328" cy="849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800"/>
          </a:p>
        </p:txBody>
      </p:sp>
      <p:sp>
        <p:nvSpPr>
          <p:cNvPr id="2" name="Slide Number Placeholder 1">
            <a:extLst>
              <a:ext uri="{FF2B5EF4-FFF2-40B4-BE49-F238E27FC236}">
                <a16:creationId xmlns:a16="http://schemas.microsoft.com/office/drawing/2014/main" id="{40A3726C-D6D4-127B-9CEB-2D967FF5728F}"/>
              </a:ext>
            </a:extLst>
          </p:cNvPr>
          <p:cNvSpPr>
            <a:spLocks noGrp="1"/>
          </p:cNvSpPr>
          <p:nvPr>
            <p:ph type="sldNum" sz="quarter" idx="12"/>
          </p:nvPr>
        </p:nvSpPr>
        <p:spPr/>
        <p:txBody>
          <a:bodyPr/>
          <a:lstStyle/>
          <a:p>
            <a:fld id="{C014DD1E-5D91-48A3-AD6D-45FBA980D106}" type="slidenum">
              <a:rPr lang="en-US"/>
              <a:t>11</a:t>
            </a:fld>
            <a:endParaRPr lang="en-US"/>
          </a:p>
        </p:txBody>
      </p:sp>
      <p:sp>
        <p:nvSpPr>
          <p:cNvPr id="3" name="Rectangle: Diagonal Corners Rounded 2">
            <a:extLst>
              <a:ext uri="{FF2B5EF4-FFF2-40B4-BE49-F238E27FC236}">
                <a16:creationId xmlns:a16="http://schemas.microsoft.com/office/drawing/2014/main" id="{DD9CA7EC-E5AF-5E03-3EA1-DC78EEABD47D}"/>
              </a:ext>
            </a:extLst>
          </p:cNvPr>
          <p:cNvSpPr/>
          <p:nvPr/>
        </p:nvSpPr>
        <p:spPr>
          <a:xfrm>
            <a:off x="370866" y="5424146"/>
            <a:ext cx="11432859" cy="938590"/>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ea typeface="+mn-lt"/>
                <a:cs typeface="+mn-lt"/>
              </a:rPr>
              <a:t>Thus, of the above, Intel and TSMC are the only semiconductor companies with prior manufacturing experience. However, Intel's focus is on chip design rather than chip fabrication which does not align with TATA's interest. </a:t>
            </a:r>
            <a:r>
              <a:rPr lang="en-US" sz="1600" b="1">
                <a:solidFill>
                  <a:schemeClr val="tx1"/>
                </a:solidFill>
                <a:ea typeface="+mn-lt"/>
                <a:cs typeface="+mn-lt"/>
              </a:rPr>
              <a:t>With Taiwan pushing for a cooperative framework and TSMC's indubitable expertise in the industry, TSMC would be the best candidate for partnership with TATA.</a:t>
            </a:r>
            <a:endParaRPr lang="en-US" sz="1600">
              <a:solidFill>
                <a:schemeClr val="tx1"/>
              </a:solidFill>
              <a:ea typeface="Calibri"/>
              <a:cs typeface="Calibri"/>
            </a:endParaRPr>
          </a:p>
        </p:txBody>
      </p:sp>
      <p:sp>
        <p:nvSpPr>
          <p:cNvPr id="6" name="TextBox 5">
            <a:extLst>
              <a:ext uri="{FF2B5EF4-FFF2-40B4-BE49-F238E27FC236}">
                <a16:creationId xmlns:a16="http://schemas.microsoft.com/office/drawing/2014/main" id="{2D3E48F5-08F5-1846-5020-35A2D39D0B0E}"/>
              </a:ext>
            </a:extLst>
          </p:cNvPr>
          <p:cNvSpPr txBox="1"/>
          <p:nvPr/>
        </p:nvSpPr>
        <p:spPr>
          <a:xfrm>
            <a:off x="54162" y="6537476"/>
            <a:ext cx="354551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Source: The Hindu</a:t>
            </a:r>
            <a:endParaRPr lang="en-US" sz="1000"/>
          </a:p>
        </p:txBody>
      </p:sp>
    </p:spTree>
    <p:extLst>
      <p:ext uri="{BB962C8B-B14F-4D97-AF65-F5344CB8AC3E}">
        <p14:creationId xmlns:p14="http://schemas.microsoft.com/office/powerpoint/2010/main" val="2049762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ABB4-91E0-455E-1AC6-8F9B4D200B7A}"/>
              </a:ext>
            </a:extLst>
          </p:cNvPr>
          <p:cNvSpPr>
            <a:spLocks noGrp="1"/>
          </p:cNvSpPr>
          <p:nvPr>
            <p:ph type="title"/>
          </p:nvPr>
        </p:nvSpPr>
        <p:spPr>
          <a:xfrm>
            <a:off x="1013041" y="606266"/>
            <a:ext cx="5236220" cy="537168"/>
          </a:xfrm>
        </p:spPr>
        <p:txBody>
          <a:bodyPr>
            <a:noAutofit/>
          </a:bodyPr>
          <a:lstStyle/>
          <a:p>
            <a:r>
              <a:rPr lang="en-US" sz="3400" b="1">
                <a:cs typeface="Calibri"/>
              </a:rPr>
              <a:t>Targeting right size impacts costs and revenue</a:t>
            </a:r>
          </a:p>
        </p:txBody>
      </p:sp>
      <p:sp>
        <p:nvSpPr>
          <p:cNvPr id="3" name="Content Placeholder 2">
            <a:extLst>
              <a:ext uri="{FF2B5EF4-FFF2-40B4-BE49-F238E27FC236}">
                <a16:creationId xmlns:a16="http://schemas.microsoft.com/office/drawing/2014/main" id="{92CA8676-C62B-2D42-C5C9-44A6289B1F77}"/>
              </a:ext>
            </a:extLst>
          </p:cNvPr>
          <p:cNvSpPr>
            <a:spLocks noGrp="1"/>
          </p:cNvSpPr>
          <p:nvPr>
            <p:ph idx="1"/>
          </p:nvPr>
        </p:nvSpPr>
        <p:spPr>
          <a:xfrm>
            <a:off x="964950" y="1220776"/>
            <a:ext cx="5236849" cy="1845165"/>
          </a:xfrm>
        </p:spPr>
        <p:txBody>
          <a:bodyPr vert="horz" lIns="121899" tIns="60949" rIns="121899" bIns="60949" rtlCol="0" anchor="t">
            <a:noAutofit/>
          </a:bodyPr>
          <a:lstStyle/>
          <a:p>
            <a:pPr marL="0" indent="0">
              <a:buNone/>
            </a:pPr>
            <a:r>
              <a:rPr lang="en-US" sz="1300">
                <a:latin typeface="Arial"/>
                <a:cs typeface="Calibri"/>
              </a:rPr>
              <a:t>The costs involved in end-to-end manufacturing of semiconductor chips are of two major types</a:t>
            </a:r>
            <a:endParaRPr lang="en-US" sz="1300">
              <a:cs typeface="Calibri"/>
            </a:endParaRPr>
          </a:p>
          <a:p>
            <a:pPr marL="608965" lvl="1" indent="-231140"/>
            <a:r>
              <a:rPr lang="en-US" sz="1300">
                <a:latin typeface="Arial"/>
                <a:cs typeface="Calibri"/>
              </a:rPr>
              <a:t>Chip design costs</a:t>
            </a:r>
          </a:p>
          <a:p>
            <a:pPr marL="608965" lvl="1" indent="-231140"/>
            <a:r>
              <a:rPr lang="en-US" sz="1300" b="1">
                <a:latin typeface="Arial"/>
                <a:cs typeface="Calibri"/>
              </a:rPr>
              <a:t>Fabrication Module</a:t>
            </a:r>
            <a:r>
              <a:rPr lang="en-US" sz="1300">
                <a:latin typeface="Arial"/>
                <a:cs typeface="Calibri"/>
              </a:rPr>
              <a:t> : It consists of all fixed costs like land, machinery</a:t>
            </a:r>
            <a:endParaRPr lang="en-US" sz="1300">
              <a:latin typeface="Arial"/>
              <a:cs typeface="Arial"/>
            </a:endParaRPr>
          </a:p>
          <a:p>
            <a:pPr marL="608965" lvl="1" indent="-231140"/>
            <a:r>
              <a:rPr lang="en-US" sz="1300">
                <a:latin typeface="Arial"/>
                <a:cs typeface="Calibri"/>
              </a:rPr>
              <a:t>Water manufacturing plant </a:t>
            </a:r>
            <a:endParaRPr lang="en-US" sz="1300">
              <a:latin typeface="Calibri"/>
              <a:cs typeface="Calibri"/>
            </a:endParaRPr>
          </a:p>
          <a:p>
            <a:pPr marL="377825" lvl="1" indent="0">
              <a:buNone/>
            </a:pPr>
            <a:r>
              <a:rPr lang="en-US" sz="1300">
                <a:latin typeface="Arial"/>
                <a:cs typeface="Calibri"/>
              </a:rPr>
              <a:t>These costs vary a lot as per size. This can be illustrated from the following graph</a:t>
            </a:r>
            <a:endParaRPr lang="en-US" sz="1300">
              <a:cs typeface="Calibri"/>
            </a:endParaRPr>
          </a:p>
        </p:txBody>
      </p:sp>
      <p:graphicFrame>
        <p:nvGraphicFramePr>
          <p:cNvPr id="11" name="Table 10">
            <a:extLst>
              <a:ext uri="{FF2B5EF4-FFF2-40B4-BE49-F238E27FC236}">
                <a16:creationId xmlns:a16="http://schemas.microsoft.com/office/drawing/2014/main" id="{083BF7D0-15EF-45FE-41D9-F4A724261E65}"/>
              </a:ext>
            </a:extLst>
          </p:cNvPr>
          <p:cNvGraphicFramePr>
            <a:graphicFrameLocks noGrp="1"/>
          </p:cNvGraphicFramePr>
          <p:nvPr>
            <p:extLst>
              <p:ext uri="{D42A27DB-BD31-4B8C-83A1-F6EECF244321}">
                <p14:modId xmlns:p14="http://schemas.microsoft.com/office/powerpoint/2010/main" val="1455396321"/>
              </p:ext>
            </p:extLst>
          </p:nvPr>
        </p:nvGraphicFramePr>
        <p:xfrm>
          <a:off x="6532733" y="726743"/>
          <a:ext cx="5490796" cy="3253821"/>
        </p:xfrm>
        <a:graphic>
          <a:graphicData uri="http://schemas.openxmlformats.org/drawingml/2006/table">
            <a:tbl>
              <a:tblPr firstRow="1" bandRow="1">
                <a:tableStyleId>{5C22544A-7EE6-4342-B048-85BDC9FD1C3A}</a:tableStyleId>
              </a:tblPr>
              <a:tblGrid>
                <a:gridCol w="745744">
                  <a:extLst>
                    <a:ext uri="{9D8B030D-6E8A-4147-A177-3AD203B41FA5}">
                      <a16:colId xmlns:a16="http://schemas.microsoft.com/office/drawing/2014/main" val="924951858"/>
                    </a:ext>
                  </a:extLst>
                </a:gridCol>
                <a:gridCol w="893268">
                  <a:extLst>
                    <a:ext uri="{9D8B030D-6E8A-4147-A177-3AD203B41FA5}">
                      <a16:colId xmlns:a16="http://schemas.microsoft.com/office/drawing/2014/main" val="277483940"/>
                    </a:ext>
                  </a:extLst>
                </a:gridCol>
                <a:gridCol w="806822">
                  <a:extLst>
                    <a:ext uri="{9D8B030D-6E8A-4147-A177-3AD203B41FA5}">
                      <a16:colId xmlns:a16="http://schemas.microsoft.com/office/drawing/2014/main" val="1767058784"/>
                    </a:ext>
                  </a:extLst>
                </a:gridCol>
                <a:gridCol w="662745">
                  <a:extLst>
                    <a:ext uri="{9D8B030D-6E8A-4147-A177-3AD203B41FA5}">
                      <a16:colId xmlns:a16="http://schemas.microsoft.com/office/drawing/2014/main" val="387831841"/>
                    </a:ext>
                  </a:extLst>
                </a:gridCol>
                <a:gridCol w="778008">
                  <a:extLst>
                    <a:ext uri="{9D8B030D-6E8A-4147-A177-3AD203B41FA5}">
                      <a16:colId xmlns:a16="http://schemas.microsoft.com/office/drawing/2014/main" val="3164398212"/>
                    </a:ext>
                  </a:extLst>
                </a:gridCol>
                <a:gridCol w="648340">
                  <a:extLst>
                    <a:ext uri="{9D8B030D-6E8A-4147-A177-3AD203B41FA5}">
                      <a16:colId xmlns:a16="http://schemas.microsoft.com/office/drawing/2014/main" val="2617540024"/>
                    </a:ext>
                  </a:extLst>
                </a:gridCol>
                <a:gridCol w="955869">
                  <a:extLst>
                    <a:ext uri="{9D8B030D-6E8A-4147-A177-3AD203B41FA5}">
                      <a16:colId xmlns:a16="http://schemas.microsoft.com/office/drawing/2014/main" val="2441055000"/>
                    </a:ext>
                  </a:extLst>
                </a:gridCol>
              </a:tblGrid>
              <a:tr h="1123789">
                <a:tc>
                  <a:txBody>
                    <a:bodyPr/>
                    <a:lstStyle/>
                    <a:p>
                      <a:pPr algn="ctr" fontAlgn="base"/>
                      <a:r>
                        <a:rPr lang="en-US" sz="1100" dirty="0">
                          <a:effectLst/>
                        </a:rPr>
                        <a:t>chip size (in nm)​</a:t>
                      </a:r>
                      <a:endParaRPr lang="en-US" b="1" dirty="0">
                        <a:solidFill>
                          <a:srgbClr val="FFFFFF"/>
                        </a:solidFill>
                        <a:effectLst/>
                      </a:endParaRPr>
                    </a:p>
                  </a:txBody>
                  <a:tcPr anchor="b"/>
                </a:tc>
                <a:tc>
                  <a:txBody>
                    <a:bodyPr/>
                    <a:lstStyle/>
                    <a:p>
                      <a:pPr algn="ctr" fontAlgn="base"/>
                      <a:r>
                        <a:rPr lang="en-US" sz="1100" dirty="0">
                          <a:effectLst/>
                        </a:rPr>
                        <a:t>chip design cost (in million USD)​</a:t>
                      </a:r>
                      <a:endParaRPr lang="en-US" b="1" dirty="0">
                        <a:solidFill>
                          <a:srgbClr val="FFFFFF"/>
                        </a:solidFill>
                        <a:effectLst/>
                      </a:endParaRPr>
                    </a:p>
                  </a:txBody>
                  <a:tcPr anchor="b"/>
                </a:tc>
                <a:tc>
                  <a:txBody>
                    <a:bodyPr/>
                    <a:lstStyle/>
                    <a:p>
                      <a:pPr algn="ctr" fontAlgn="base"/>
                      <a:r>
                        <a:rPr lang="en-US" sz="1100" dirty="0">
                          <a:effectLst/>
                        </a:rPr>
                        <a:t>fab module construction cost (in million USD)​</a:t>
                      </a:r>
                      <a:endParaRPr lang="en-US" b="1" dirty="0">
                        <a:solidFill>
                          <a:srgbClr val="FFFFFF"/>
                        </a:solidFill>
                        <a:effectLst/>
                      </a:endParaRPr>
                    </a:p>
                  </a:txBody>
                  <a:tcPr anchor="b"/>
                </a:tc>
                <a:tc>
                  <a:txBody>
                    <a:bodyPr/>
                    <a:lstStyle/>
                    <a:p>
                      <a:pPr algn="ctr" fontAlgn="base"/>
                      <a:r>
                        <a:rPr lang="en-US" sz="1100" dirty="0">
                          <a:effectLst/>
                        </a:rPr>
                        <a:t>wafer utilization ratio​</a:t>
                      </a:r>
                      <a:endParaRPr lang="en-US" b="1" dirty="0">
                        <a:solidFill>
                          <a:srgbClr val="FFFFFF"/>
                        </a:solidFill>
                        <a:effectLst/>
                      </a:endParaRPr>
                    </a:p>
                  </a:txBody>
                  <a:tcPr anchor="b"/>
                </a:tc>
                <a:tc>
                  <a:txBody>
                    <a:bodyPr/>
                    <a:lstStyle/>
                    <a:p>
                      <a:pPr fontAlgn="base"/>
                      <a:r>
                        <a:rPr lang="en-US" sz="1100" dirty="0">
                          <a:effectLst/>
                        </a:rPr>
                        <a:t>cost of unit lithography machine (in million USD)​</a:t>
                      </a:r>
                      <a:endParaRPr lang="en-US" b="1" dirty="0">
                        <a:solidFill>
                          <a:srgbClr val="FFFFFF"/>
                        </a:solidFill>
                        <a:effectLst/>
                      </a:endParaRPr>
                    </a:p>
                  </a:txBody>
                  <a:tcPr anchor="b"/>
                </a:tc>
                <a:tc>
                  <a:txBody>
                    <a:bodyPr/>
                    <a:lstStyle/>
                    <a:p>
                      <a:pPr algn="ctr" fontAlgn="base"/>
                      <a:r>
                        <a:rPr lang="en-US" sz="1100" dirty="0">
                          <a:effectLst/>
                        </a:rPr>
                        <a:t>wafer cost  (in USD)​</a:t>
                      </a:r>
                      <a:endParaRPr lang="en-US" b="1" dirty="0">
                        <a:solidFill>
                          <a:srgbClr val="FFFFFF"/>
                        </a:solidFill>
                        <a:effectLst/>
                      </a:endParaRPr>
                    </a:p>
                  </a:txBody>
                  <a:tcPr anchor="b"/>
                </a:tc>
                <a:tc>
                  <a:txBody>
                    <a:bodyPr/>
                    <a:lstStyle/>
                    <a:p>
                      <a:pPr algn="ctr" fontAlgn="base"/>
                      <a:r>
                        <a:rPr lang="en-US" sz="1100" dirty="0">
                          <a:effectLst/>
                        </a:rPr>
                        <a:t>cost of semiconductor per wafer (in USD)​</a:t>
                      </a:r>
                      <a:endParaRPr lang="en-US" b="1" dirty="0">
                        <a:solidFill>
                          <a:srgbClr val="FFFFFF"/>
                        </a:solidFill>
                        <a:effectLst/>
                      </a:endParaRPr>
                    </a:p>
                  </a:txBody>
                  <a:tcPr anchor="b"/>
                </a:tc>
                <a:extLst>
                  <a:ext uri="{0D108BD9-81ED-4DB2-BD59-A6C34878D82A}">
                    <a16:rowId xmlns:a16="http://schemas.microsoft.com/office/drawing/2014/main" val="2532978202"/>
                  </a:ext>
                </a:extLst>
              </a:tr>
              <a:tr h="266254">
                <a:tc>
                  <a:txBody>
                    <a:bodyPr/>
                    <a:lstStyle/>
                    <a:p>
                      <a:pPr algn="r" fontAlgn="base"/>
                      <a:r>
                        <a:rPr lang="en-US" sz="1100" dirty="0">
                          <a:effectLst/>
                        </a:rPr>
                        <a:t>65​</a:t>
                      </a:r>
                      <a:endParaRPr lang="en-US" dirty="0">
                        <a:effectLst/>
                      </a:endParaRPr>
                    </a:p>
                  </a:txBody>
                  <a:tcPr anchor="b"/>
                </a:tc>
                <a:tc>
                  <a:txBody>
                    <a:bodyPr/>
                    <a:lstStyle/>
                    <a:p>
                      <a:pPr algn="r" fontAlgn="base"/>
                      <a:r>
                        <a:rPr lang="en-US" sz="1100" dirty="0">
                          <a:effectLst/>
                        </a:rPr>
                        <a:t>28​</a:t>
                      </a:r>
                      <a:endParaRPr lang="en-US" dirty="0">
                        <a:effectLst/>
                      </a:endParaRPr>
                    </a:p>
                  </a:txBody>
                  <a:tcPr anchor="b"/>
                </a:tc>
                <a:tc>
                  <a:txBody>
                    <a:bodyPr/>
                    <a:lstStyle/>
                    <a:p>
                      <a:pPr algn="r" fontAlgn="base"/>
                      <a:r>
                        <a:rPr lang="en-US" sz="1100" dirty="0">
                          <a:effectLst/>
                        </a:rPr>
                        <a:t>400​</a:t>
                      </a:r>
                      <a:endParaRPr lang="en-US" dirty="0">
                        <a:effectLst/>
                      </a:endParaRPr>
                    </a:p>
                  </a:txBody>
                  <a:tcPr anchor="b"/>
                </a:tc>
                <a:tc>
                  <a:txBody>
                    <a:bodyPr/>
                    <a:lstStyle/>
                    <a:p>
                      <a:pPr algn="r" fontAlgn="base"/>
                      <a:r>
                        <a:rPr lang="en-US" sz="1100" dirty="0">
                          <a:effectLst/>
                        </a:rPr>
                        <a:t>0.9​</a:t>
                      </a:r>
                      <a:endParaRPr lang="en-US" dirty="0">
                        <a:effectLst/>
                      </a:endParaRPr>
                    </a:p>
                  </a:txBody>
                  <a:tcPr anchor="b"/>
                </a:tc>
                <a:tc>
                  <a:txBody>
                    <a:bodyPr/>
                    <a:lstStyle/>
                    <a:p>
                      <a:pPr algn="r" fontAlgn="base"/>
                      <a:r>
                        <a:rPr lang="en-US" sz="1100" dirty="0">
                          <a:effectLst/>
                        </a:rPr>
                        <a:t>40​</a:t>
                      </a:r>
                      <a:endParaRPr lang="en-US" dirty="0">
                        <a:effectLst/>
                      </a:endParaRPr>
                    </a:p>
                  </a:txBody>
                  <a:tcPr anchor="b"/>
                </a:tc>
                <a:tc>
                  <a:txBody>
                    <a:bodyPr/>
                    <a:lstStyle/>
                    <a:p>
                      <a:pPr algn="r" fontAlgn="base"/>
                      <a:r>
                        <a:rPr lang="en-US" sz="1100" dirty="0">
                          <a:effectLst/>
                        </a:rPr>
                        <a:t>1585​</a:t>
                      </a:r>
                      <a:endParaRPr lang="en-US" dirty="0">
                        <a:effectLst/>
                      </a:endParaRPr>
                    </a:p>
                  </a:txBody>
                  <a:tcPr anchor="b"/>
                </a:tc>
                <a:tc>
                  <a:txBody>
                    <a:bodyPr/>
                    <a:lstStyle/>
                    <a:p>
                      <a:pPr algn="r" fontAlgn="base"/>
                      <a:r>
                        <a:rPr lang="en-US" sz="1100" dirty="0">
                          <a:effectLst/>
                        </a:rPr>
                        <a:t>1.073​</a:t>
                      </a:r>
                      <a:endParaRPr lang="en-US" dirty="0">
                        <a:effectLst/>
                      </a:endParaRPr>
                    </a:p>
                  </a:txBody>
                  <a:tcPr anchor="b"/>
                </a:tc>
                <a:extLst>
                  <a:ext uri="{0D108BD9-81ED-4DB2-BD59-A6C34878D82A}">
                    <a16:rowId xmlns:a16="http://schemas.microsoft.com/office/drawing/2014/main" val="517077338"/>
                  </a:ext>
                </a:extLst>
              </a:tr>
              <a:tr h="266254">
                <a:tc>
                  <a:txBody>
                    <a:bodyPr/>
                    <a:lstStyle/>
                    <a:p>
                      <a:pPr algn="r" fontAlgn="base"/>
                      <a:r>
                        <a:rPr lang="en-US" sz="1100" dirty="0">
                          <a:effectLst/>
                        </a:rPr>
                        <a:t>40​</a:t>
                      </a:r>
                      <a:endParaRPr lang="en-US" dirty="0">
                        <a:effectLst/>
                      </a:endParaRPr>
                    </a:p>
                  </a:txBody>
                  <a:tcPr anchor="b"/>
                </a:tc>
                <a:tc>
                  <a:txBody>
                    <a:bodyPr/>
                    <a:lstStyle/>
                    <a:p>
                      <a:pPr algn="r" fontAlgn="base"/>
                      <a:r>
                        <a:rPr lang="en-US" sz="1100" dirty="0">
                          <a:effectLst/>
                        </a:rPr>
                        <a:t>36​</a:t>
                      </a:r>
                      <a:endParaRPr lang="en-US" dirty="0">
                        <a:effectLst/>
                      </a:endParaRPr>
                    </a:p>
                  </a:txBody>
                  <a:tcPr anchor="b"/>
                </a:tc>
                <a:tc>
                  <a:txBody>
                    <a:bodyPr/>
                    <a:lstStyle/>
                    <a:p>
                      <a:pPr algn="r" fontAlgn="base"/>
                      <a:r>
                        <a:rPr lang="en-US" sz="1100" dirty="0">
                          <a:effectLst/>
                        </a:rPr>
                        <a:t>700​</a:t>
                      </a:r>
                      <a:endParaRPr lang="en-US" dirty="0">
                        <a:effectLst/>
                      </a:endParaRPr>
                    </a:p>
                  </a:txBody>
                  <a:tcPr anchor="b"/>
                </a:tc>
                <a:tc>
                  <a:txBody>
                    <a:bodyPr/>
                    <a:lstStyle/>
                    <a:p>
                      <a:pPr algn="r" fontAlgn="base"/>
                      <a:r>
                        <a:rPr lang="en-US" sz="1100" dirty="0">
                          <a:effectLst/>
                        </a:rPr>
                        <a:t>0.86​</a:t>
                      </a:r>
                      <a:endParaRPr lang="en-US" dirty="0">
                        <a:effectLst/>
                      </a:endParaRPr>
                    </a:p>
                  </a:txBody>
                  <a:tcPr anchor="b"/>
                </a:tc>
                <a:tc>
                  <a:txBody>
                    <a:bodyPr/>
                    <a:lstStyle/>
                    <a:p>
                      <a:pPr algn="r" fontAlgn="base"/>
                      <a:r>
                        <a:rPr lang="en-US" sz="1100" dirty="0">
                          <a:effectLst/>
                        </a:rPr>
                        <a:t>40​</a:t>
                      </a:r>
                      <a:endParaRPr lang="en-US" dirty="0">
                        <a:effectLst/>
                      </a:endParaRPr>
                    </a:p>
                  </a:txBody>
                  <a:tcPr anchor="b"/>
                </a:tc>
                <a:tc>
                  <a:txBody>
                    <a:bodyPr/>
                    <a:lstStyle/>
                    <a:p>
                      <a:pPr algn="r" fontAlgn="base"/>
                      <a:r>
                        <a:rPr lang="en-US" sz="1100" dirty="0">
                          <a:effectLst/>
                        </a:rPr>
                        <a:t>1808​</a:t>
                      </a:r>
                      <a:endParaRPr lang="en-US" dirty="0">
                        <a:effectLst/>
                      </a:endParaRPr>
                    </a:p>
                  </a:txBody>
                  <a:tcPr anchor="b"/>
                </a:tc>
                <a:tc>
                  <a:txBody>
                    <a:bodyPr/>
                    <a:lstStyle/>
                    <a:p>
                      <a:pPr algn="r" fontAlgn="base"/>
                      <a:r>
                        <a:rPr lang="en-US" sz="1100" dirty="0">
                          <a:effectLst/>
                        </a:rPr>
                        <a:t>0.940​</a:t>
                      </a:r>
                      <a:endParaRPr lang="en-US" dirty="0">
                        <a:effectLst/>
                      </a:endParaRPr>
                    </a:p>
                  </a:txBody>
                  <a:tcPr anchor="b"/>
                </a:tc>
                <a:extLst>
                  <a:ext uri="{0D108BD9-81ED-4DB2-BD59-A6C34878D82A}">
                    <a16:rowId xmlns:a16="http://schemas.microsoft.com/office/drawing/2014/main" val="1783858556"/>
                  </a:ext>
                </a:extLst>
              </a:tr>
              <a:tr h="266254">
                <a:tc>
                  <a:txBody>
                    <a:bodyPr/>
                    <a:lstStyle/>
                    <a:p>
                      <a:pPr algn="r" fontAlgn="base"/>
                      <a:r>
                        <a:rPr lang="en-US" sz="1100" dirty="0">
                          <a:effectLst/>
                        </a:rPr>
                        <a:t>28​</a:t>
                      </a:r>
                      <a:endParaRPr lang="en-US" dirty="0">
                        <a:effectLst/>
                      </a:endParaRPr>
                    </a:p>
                  </a:txBody>
                  <a:tcPr anchor="b"/>
                </a:tc>
                <a:tc>
                  <a:txBody>
                    <a:bodyPr/>
                    <a:lstStyle/>
                    <a:p>
                      <a:pPr algn="r" fontAlgn="base"/>
                      <a:r>
                        <a:rPr lang="en-US" sz="1100" dirty="0">
                          <a:effectLst/>
                        </a:rPr>
                        <a:t>50​</a:t>
                      </a:r>
                      <a:endParaRPr lang="en-US" dirty="0">
                        <a:effectLst/>
                      </a:endParaRPr>
                    </a:p>
                  </a:txBody>
                  <a:tcPr anchor="b"/>
                </a:tc>
                <a:tc>
                  <a:txBody>
                    <a:bodyPr/>
                    <a:lstStyle/>
                    <a:p>
                      <a:pPr algn="r" fontAlgn="base"/>
                      <a:r>
                        <a:rPr lang="en-US" sz="1100" dirty="0">
                          <a:effectLst/>
                        </a:rPr>
                        <a:t>900​</a:t>
                      </a:r>
                      <a:endParaRPr lang="en-US" dirty="0">
                        <a:effectLst/>
                      </a:endParaRPr>
                    </a:p>
                  </a:txBody>
                  <a:tcPr anchor="b"/>
                </a:tc>
                <a:tc>
                  <a:txBody>
                    <a:bodyPr/>
                    <a:lstStyle/>
                    <a:p>
                      <a:pPr algn="r" fontAlgn="base"/>
                      <a:r>
                        <a:rPr lang="en-US" sz="1100" dirty="0">
                          <a:effectLst/>
                        </a:rPr>
                        <a:t>0.798​</a:t>
                      </a:r>
                      <a:endParaRPr lang="en-US" dirty="0">
                        <a:effectLst/>
                      </a:endParaRPr>
                    </a:p>
                  </a:txBody>
                  <a:tcPr anchor="b"/>
                </a:tc>
                <a:tc>
                  <a:txBody>
                    <a:bodyPr/>
                    <a:lstStyle/>
                    <a:p>
                      <a:pPr algn="r" fontAlgn="base"/>
                      <a:r>
                        <a:rPr lang="en-US" sz="1100" dirty="0">
                          <a:effectLst/>
                        </a:rPr>
                        <a:t>100​</a:t>
                      </a:r>
                      <a:endParaRPr lang="en-US" dirty="0">
                        <a:effectLst/>
                      </a:endParaRPr>
                    </a:p>
                  </a:txBody>
                  <a:tcPr anchor="b"/>
                </a:tc>
                <a:tc>
                  <a:txBody>
                    <a:bodyPr/>
                    <a:lstStyle/>
                    <a:p>
                      <a:pPr algn="r" fontAlgn="base"/>
                      <a:r>
                        <a:rPr lang="en-US" sz="1100" dirty="0">
                          <a:effectLst/>
                        </a:rPr>
                        <a:t>2362​</a:t>
                      </a:r>
                      <a:endParaRPr lang="en-US" dirty="0">
                        <a:effectLst/>
                      </a:endParaRPr>
                    </a:p>
                  </a:txBody>
                  <a:tcPr anchor="b"/>
                </a:tc>
                <a:tc>
                  <a:txBody>
                    <a:bodyPr/>
                    <a:lstStyle/>
                    <a:p>
                      <a:pPr algn="r" fontAlgn="base"/>
                      <a:r>
                        <a:rPr lang="en-US" sz="1100" dirty="0">
                          <a:effectLst/>
                        </a:rPr>
                        <a:t>0.720​</a:t>
                      </a:r>
                      <a:endParaRPr lang="en-US" dirty="0">
                        <a:effectLst/>
                      </a:endParaRPr>
                    </a:p>
                  </a:txBody>
                  <a:tcPr anchor="b"/>
                </a:tc>
                <a:extLst>
                  <a:ext uri="{0D108BD9-81ED-4DB2-BD59-A6C34878D82A}">
                    <a16:rowId xmlns:a16="http://schemas.microsoft.com/office/drawing/2014/main" val="3077472974"/>
                  </a:ext>
                </a:extLst>
              </a:tr>
              <a:tr h="266254">
                <a:tc>
                  <a:txBody>
                    <a:bodyPr/>
                    <a:lstStyle/>
                    <a:p>
                      <a:pPr algn="r" fontAlgn="base"/>
                      <a:r>
                        <a:rPr lang="en-US" sz="1100" dirty="0">
                          <a:effectLst/>
                        </a:rPr>
                        <a:t>22​</a:t>
                      </a:r>
                      <a:endParaRPr lang="en-US" dirty="0">
                        <a:effectLst/>
                      </a:endParaRPr>
                    </a:p>
                  </a:txBody>
                  <a:tcPr anchor="b"/>
                </a:tc>
                <a:tc>
                  <a:txBody>
                    <a:bodyPr/>
                    <a:lstStyle/>
                    <a:p>
                      <a:pPr algn="r" fontAlgn="base"/>
                      <a:r>
                        <a:rPr lang="en-US" sz="1100" dirty="0">
                          <a:effectLst/>
                        </a:rPr>
                        <a:t>69​</a:t>
                      </a:r>
                      <a:endParaRPr lang="en-US" dirty="0">
                        <a:effectLst/>
                      </a:endParaRPr>
                    </a:p>
                  </a:txBody>
                  <a:tcPr anchor="b"/>
                </a:tc>
                <a:tc>
                  <a:txBody>
                    <a:bodyPr/>
                    <a:lstStyle/>
                    <a:p>
                      <a:pPr algn="r" fontAlgn="base"/>
                      <a:r>
                        <a:rPr lang="en-US" sz="1100" dirty="0">
                          <a:effectLst/>
                        </a:rPr>
                        <a:t>1100​</a:t>
                      </a:r>
                      <a:endParaRPr lang="en-US" dirty="0">
                        <a:effectLst/>
                      </a:endParaRPr>
                    </a:p>
                  </a:txBody>
                  <a:tcPr anchor="b"/>
                </a:tc>
                <a:tc>
                  <a:txBody>
                    <a:bodyPr/>
                    <a:lstStyle/>
                    <a:p>
                      <a:pPr algn="r" fontAlgn="base"/>
                      <a:r>
                        <a:rPr lang="en-US" sz="1100" dirty="0">
                          <a:effectLst/>
                        </a:rPr>
                        <a:t>0.756​</a:t>
                      </a:r>
                      <a:endParaRPr lang="en-US" dirty="0">
                        <a:effectLst/>
                      </a:endParaRPr>
                    </a:p>
                  </a:txBody>
                  <a:tcPr anchor="b"/>
                </a:tc>
                <a:tc>
                  <a:txBody>
                    <a:bodyPr/>
                    <a:lstStyle/>
                    <a:p>
                      <a:pPr algn="r" fontAlgn="base"/>
                      <a:r>
                        <a:rPr lang="en-US" sz="1100" dirty="0">
                          <a:effectLst/>
                        </a:rPr>
                        <a:t>100​</a:t>
                      </a:r>
                      <a:endParaRPr lang="en-US" dirty="0">
                        <a:effectLst/>
                      </a:endParaRPr>
                    </a:p>
                  </a:txBody>
                  <a:tcPr anchor="b"/>
                </a:tc>
                <a:tc>
                  <a:txBody>
                    <a:bodyPr/>
                    <a:lstStyle/>
                    <a:p>
                      <a:pPr algn="r" fontAlgn="base"/>
                      <a:r>
                        <a:rPr lang="en-US" sz="1100" dirty="0">
                          <a:effectLst/>
                        </a:rPr>
                        <a:t>2981​</a:t>
                      </a:r>
                      <a:endParaRPr lang="en-US" dirty="0">
                        <a:effectLst/>
                      </a:endParaRPr>
                    </a:p>
                  </a:txBody>
                  <a:tcPr anchor="b"/>
                </a:tc>
                <a:tc>
                  <a:txBody>
                    <a:bodyPr/>
                    <a:lstStyle/>
                    <a:p>
                      <a:pPr algn="r" fontAlgn="base"/>
                      <a:r>
                        <a:rPr lang="en-US" sz="1100" dirty="0">
                          <a:effectLst/>
                        </a:rPr>
                        <a:t>0.570​</a:t>
                      </a:r>
                      <a:endParaRPr lang="en-US" dirty="0">
                        <a:effectLst/>
                      </a:endParaRPr>
                    </a:p>
                  </a:txBody>
                  <a:tcPr anchor="b"/>
                </a:tc>
                <a:extLst>
                  <a:ext uri="{0D108BD9-81ED-4DB2-BD59-A6C34878D82A}">
                    <a16:rowId xmlns:a16="http://schemas.microsoft.com/office/drawing/2014/main" val="3777107497"/>
                  </a:ext>
                </a:extLst>
              </a:tr>
              <a:tr h="266254">
                <a:tc>
                  <a:txBody>
                    <a:bodyPr/>
                    <a:lstStyle/>
                    <a:p>
                      <a:pPr algn="r" fontAlgn="base"/>
                      <a:r>
                        <a:rPr lang="en-US" sz="1100" dirty="0">
                          <a:effectLst/>
                        </a:rPr>
                        <a:t>16​</a:t>
                      </a:r>
                      <a:endParaRPr lang="en-US" dirty="0">
                        <a:effectLst/>
                      </a:endParaRPr>
                    </a:p>
                  </a:txBody>
                  <a:tcPr anchor="b"/>
                </a:tc>
                <a:tc>
                  <a:txBody>
                    <a:bodyPr/>
                    <a:lstStyle/>
                    <a:p>
                      <a:pPr algn="r" fontAlgn="base"/>
                      <a:r>
                        <a:rPr lang="en-US" sz="1100" dirty="0">
                          <a:effectLst/>
                        </a:rPr>
                        <a:t>104​</a:t>
                      </a:r>
                      <a:endParaRPr lang="en-US" dirty="0">
                        <a:effectLst/>
                      </a:endParaRPr>
                    </a:p>
                  </a:txBody>
                  <a:tcPr anchor="b"/>
                </a:tc>
                <a:tc>
                  <a:txBody>
                    <a:bodyPr/>
                    <a:lstStyle/>
                    <a:p>
                      <a:pPr algn="r" fontAlgn="base"/>
                      <a:r>
                        <a:rPr lang="en-US" sz="1100" dirty="0">
                          <a:effectLst/>
                        </a:rPr>
                        <a:t>1300​</a:t>
                      </a:r>
                      <a:endParaRPr lang="en-US" dirty="0">
                        <a:effectLst/>
                      </a:endParaRPr>
                    </a:p>
                  </a:txBody>
                  <a:tcPr anchor="b"/>
                </a:tc>
                <a:tc>
                  <a:txBody>
                    <a:bodyPr/>
                    <a:lstStyle/>
                    <a:p>
                      <a:pPr algn="r" fontAlgn="base"/>
                      <a:r>
                        <a:rPr lang="en-US" sz="1100" dirty="0">
                          <a:effectLst/>
                        </a:rPr>
                        <a:t>0.684​</a:t>
                      </a:r>
                      <a:endParaRPr lang="en-US" dirty="0">
                        <a:effectLst/>
                      </a:endParaRPr>
                    </a:p>
                  </a:txBody>
                  <a:tcPr anchor="b"/>
                </a:tc>
                <a:tc>
                  <a:txBody>
                    <a:bodyPr/>
                    <a:lstStyle/>
                    <a:p>
                      <a:pPr algn="r" fontAlgn="base"/>
                      <a:r>
                        <a:rPr lang="en-US" sz="1100" dirty="0">
                          <a:effectLst/>
                        </a:rPr>
                        <a:t>100​</a:t>
                      </a:r>
                      <a:endParaRPr lang="en-US" dirty="0">
                        <a:effectLst/>
                      </a:endParaRPr>
                    </a:p>
                  </a:txBody>
                  <a:tcPr anchor="b"/>
                </a:tc>
                <a:tc>
                  <a:txBody>
                    <a:bodyPr/>
                    <a:lstStyle/>
                    <a:p>
                      <a:pPr algn="r" fontAlgn="base"/>
                      <a:r>
                        <a:rPr lang="en-US" sz="1100" dirty="0">
                          <a:effectLst/>
                        </a:rPr>
                        <a:t>4205​</a:t>
                      </a:r>
                      <a:endParaRPr lang="en-US" dirty="0">
                        <a:effectLst/>
                      </a:endParaRPr>
                    </a:p>
                  </a:txBody>
                  <a:tcPr anchor="b"/>
                </a:tc>
                <a:tc>
                  <a:txBody>
                    <a:bodyPr/>
                    <a:lstStyle/>
                    <a:p>
                      <a:pPr algn="r" fontAlgn="base"/>
                      <a:r>
                        <a:rPr lang="en-US" sz="1100" dirty="0">
                          <a:effectLst/>
                        </a:rPr>
                        <a:t>0.404​</a:t>
                      </a:r>
                      <a:endParaRPr lang="en-US" dirty="0">
                        <a:effectLst/>
                      </a:endParaRPr>
                    </a:p>
                  </a:txBody>
                  <a:tcPr anchor="b"/>
                </a:tc>
                <a:extLst>
                  <a:ext uri="{0D108BD9-81ED-4DB2-BD59-A6C34878D82A}">
                    <a16:rowId xmlns:a16="http://schemas.microsoft.com/office/drawing/2014/main" val="2046353331"/>
                  </a:ext>
                </a:extLst>
              </a:tr>
              <a:tr h="266254">
                <a:tc>
                  <a:txBody>
                    <a:bodyPr/>
                    <a:lstStyle/>
                    <a:p>
                      <a:pPr algn="r" fontAlgn="base"/>
                      <a:r>
                        <a:rPr lang="en-US" sz="1100" dirty="0">
                          <a:effectLst/>
                        </a:rPr>
                        <a:t>10​</a:t>
                      </a:r>
                      <a:endParaRPr lang="en-US" dirty="0">
                        <a:effectLst/>
                      </a:endParaRPr>
                    </a:p>
                  </a:txBody>
                  <a:tcPr anchor="b"/>
                </a:tc>
                <a:tc>
                  <a:txBody>
                    <a:bodyPr/>
                    <a:lstStyle/>
                    <a:p>
                      <a:pPr algn="r" fontAlgn="base"/>
                      <a:r>
                        <a:rPr lang="en-US" sz="1100" dirty="0">
                          <a:effectLst/>
                        </a:rPr>
                        <a:t>174​</a:t>
                      </a:r>
                      <a:endParaRPr lang="en-US" dirty="0">
                        <a:effectLst/>
                      </a:endParaRPr>
                    </a:p>
                  </a:txBody>
                  <a:tcPr anchor="b"/>
                </a:tc>
                <a:tc>
                  <a:txBody>
                    <a:bodyPr/>
                    <a:lstStyle/>
                    <a:p>
                      <a:pPr algn="r" fontAlgn="base"/>
                      <a:r>
                        <a:rPr lang="en-US" sz="1100" dirty="0">
                          <a:effectLst/>
                        </a:rPr>
                        <a:t>1700​</a:t>
                      </a:r>
                      <a:endParaRPr lang="en-US" dirty="0">
                        <a:effectLst/>
                      </a:endParaRPr>
                    </a:p>
                  </a:txBody>
                  <a:tcPr anchor="b"/>
                </a:tc>
                <a:tc>
                  <a:txBody>
                    <a:bodyPr/>
                    <a:lstStyle/>
                    <a:p>
                      <a:pPr algn="r" fontAlgn="base"/>
                      <a:r>
                        <a:rPr lang="en-US" sz="1100" dirty="0">
                          <a:effectLst/>
                        </a:rPr>
                        <a:t>0.6​</a:t>
                      </a:r>
                      <a:endParaRPr lang="en-US" dirty="0">
                        <a:effectLst/>
                      </a:endParaRPr>
                    </a:p>
                  </a:txBody>
                  <a:tcPr anchor="b"/>
                </a:tc>
                <a:tc>
                  <a:txBody>
                    <a:bodyPr/>
                    <a:lstStyle/>
                    <a:p>
                      <a:pPr algn="r" fontAlgn="base"/>
                      <a:r>
                        <a:rPr lang="en-US" sz="1100" dirty="0">
                          <a:effectLst/>
                        </a:rPr>
                        <a:t>180​</a:t>
                      </a:r>
                      <a:endParaRPr lang="en-US" dirty="0">
                        <a:effectLst/>
                      </a:endParaRPr>
                    </a:p>
                  </a:txBody>
                  <a:tcPr anchor="b"/>
                </a:tc>
                <a:tc>
                  <a:txBody>
                    <a:bodyPr/>
                    <a:lstStyle/>
                    <a:p>
                      <a:pPr algn="r" fontAlgn="base"/>
                      <a:r>
                        <a:rPr lang="en-US" sz="1100" dirty="0">
                          <a:effectLst/>
                        </a:rPr>
                        <a:t>6783​</a:t>
                      </a:r>
                      <a:endParaRPr lang="en-US" dirty="0">
                        <a:effectLst/>
                      </a:endParaRPr>
                    </a:p>
                  </a:txBody>
                  <a:tcPr anchor="b"/>
                </a:tc>
                <a:tc>
                  <a:txBody>
                    <a:bodyPr/>
                    <a:lstStyle/>
                    <a:p>
                      <a:pPr algn="r" fontAlgn="base"/>
                      <a:r>
                        <a:rPr lang="en-US" sz="1100" dirty="0">
                          <a:effectLst/>
                        </a:rPr>
                        <a:t>0.251​</a:t>
                      </a:r>
                      <a:endParaRPr lang="en-US" dirty="0">
                        <a:effectLst/>
                      </a:endParaRPr>
                    </a:p>
                  </a:txBody>
                  <a:tcPr anchor="b"/>
                </a:tc>
                <a:extLst>
                  <a:ext uri="{0D108BD9-81ED-4DB2-BD59-A6C34878D82A}">
                    <a16:rowId xmlns:a16="http://schemas.microsoft.com/office/drawing/2014/main" val="558809549"/>
                  </a:ext>
                </a:extLst>
              </a:tr>
              <a:tr h="266254">
                <a:tc>
                  <a:txBody>
                    <a:bodyPr/>
                    <a:lstStyle/>
                    <a:p>
                      <a:pPr algn="r" fontAlgn="base"/>
                      <a:r>
                        <a:rPr lang="en-US" sz="1100" dirty="0">
                          <a:effectLst/>
                        </a:rPr>
                        <a:t>7​</a:t>
                      </a:r>
                      <a:endParaRPr lang="en-US" dirty="0">
                        <a:effectLst/>
                      </a:endParaRPr>
                    </a:p>
                  </a:txBody>
                  <a:tcPr anchor="b"/>
                </a:tc>
                <a:tc>
                  <a:txBody>
                    <a:bodyPr/>
                    <a:lstStyle/>
                    <a:p>
                      <a:pPr algn="r" fontAlgn="base"/>
                      <a:r>
                        <a:rPr lang="en-US" sz="1100" dirty="0">
                          <a:effectLst/>
                        </a:rPr>
                        <a:t>297​</a:t>
                      </a:r>
                      <a:endParaRPr lang="en-US" dirty="0">
                        <a:effectLst/>
                      </a:endParaRPr>
                    </a:p>
                  </a:txBody>
                  <a:tcPr anchor="b"/>
                </a:tc>
                <a:tc>
                  <a:txBody>
                    <a:bodyPr/>
                    <a:lstStyle/>
                    <a:p>
                      <a:pPr algn="r" fontAlgn="base"/>
                      <a:r>
                        <a:rPr lang="en-US" sz="1100" dirty="0">
                          <a:effectLst/>
                        </a:rPr>
                        <a:t>2900​</a:t>
                      </a:r>
                      <a:endParaRPr lang="en-US" dirty="0">
                        <a:effectLst/>
                      </a:endParaRPr>
                    </a:p>
                  </a:txBody>
                  <a:tcPr anchor="b"/>
                </a:tc>
                <a:tc>
                  <a:txBody>
                    <a:bodyPr/>
                    <a:lstStyle/>
                    <a:p>
                      <a:pPr algn="r" fontAlgn="base"/>
                      <a:r>
                        <a:rPr lang="en-US" sz="1100" dirty="0">
                          <a:effectLst/>
                        </a:rPr>
                        <a:t>0.55​</a:t>
                      </a:r>
                      <a:endParaRPr lang="en-US" dirty="0">
                        <a:effectLst/>
                      </a:endParaRPr>
                    </a:p>
                  </a:txBody>
                  <a:tcPr anchor="b"/>
                </a:tc>
                <a:tc>
                  <a:txBody>
                    <a:bodyPr/>
                    <a:lstStyle/>
                    <a:p>
                      <a:pPr algn="r" fontAlgn="base"/>
                      <a:r>
                        <a:rPr lang="en-US" sz="1100" dirty="0">
                          <a:effectLst/>
                        </a:rPr>
                        <a:t>180​</a:t>
                      </a:r>
                      <a:endParaRPr lang="en-US" dirty="0">
                        <a:effectLst/>
                      </a:endParaRPr>
                    </a:p>
                  </a:txBody>
                  <a:tcPr anchor="b"/>
                </a:tc>
                <a:tc>
                  <a:txBody>
                    <a:bodyPr/>
                    <a:lstStyle/>
                    <a:p>
                      <a:pPr algn="r" fontAlgn="base"/>
                      <a:r>
                        <a:rPr lang="en-US" sz="1100" dirty="0">
                          <a:effectLst/>
                        </a:rPr>
                        <a:t>9690​</a:t>
                      </a:r>
                      <a:endParaRPr lang="en-US" dirty="0">
                        <a:effectLst/>
                      </a:endParaRPr>
                    </a:p>
                  </a:txBody>
                  <a:tcPr anchor="b"/>
                </a:tc>
                <a:tc>
                  <a:txBody>
                    <a:bodyPr/>
                    <a:lstStyle/>
                    <a:p>
                      <a:pPr algn="r" fontAlgn="base"/>
                      <a:r>
                        <a:rPr lang="en-US" sz="1100" dirty="0">
                          <a:effectLst/>
                        </a:rPr>
                        <a:t>0.175​</a:t>
                      </a:r>
                      <a:endParaRPr lang="en-US" dirty="0">
                        <a:effectLst/>
                      </a:endParaRPr>
                    </a:p>
                  </a:txBody>
                  <a:tcPr anchor="b"/>
                </a:tc>
                <a:extLst>
                  <a:ext uri="{0D108BD9-81ED-4DB2-BD59-A6C34878D82A}">
                    <a16:rowId xmlns:a16="http://schemas.microsoft.com/office/drawing/2014/main" val="1486665613"/>
                  </a:ext>
                </a:extLst>
              </a:tr>
              <a:tr h="266254">
                <a:tc>
                  <a:txBody>
                    <a:bodyPr/>
                    <a:lstStyle/>
                    <a:p>
                      <a:pPr algn="r" fontAlgn="base"/>
                      <a:r>
                        <a:rPr lang="en-US" sz="1100" dirty="0">
                          <a:effectLst/>
                        </a:rPr>
                        <a:t>5​</a:t>
                      </a:r>
                      <a:endParaRPr lang="en-US" dirty="0">
                        <a:effectLst/>
                      </a:endParaRPr>
                    </a:p>
                  </a:txBody>
                  <a:tcPr anchor="b"/>
                </a:tc>
                <a:tc>
                  <a:txBody>
                    <a:bodyPr/>
                    <a:lstStyle/>
                    <a:p>
                      <a:pPr algn="r" fontAlgn="base"/>
                      <a:r>
                        <a:rPr lang="en-US" sz="1100" dirty="0">
                          <a:effectLst/>
                        </a:rPr>
                        <a:t>540​</a:t>
                      </a:r>
                      <a:endParaRPr lang="en-US" dirty="0">
                        <a:effectLst/>
                      </a:endParaRPr>
                    </a:p>
                  </a:txBody>
                  <a:tcPr anchor="b"/>
                </a:tc>
                <a:tc>
                  <a:txBody>
                    <a:bodyPr/>
                    <a:lstStyle/>
                    <a:p>
                      <a:pPr algn="r" fontAlgn="base"/>
                      <a:r>
                        <a:rPr lang="en-US" sz="1100" dirty="0">
                          <a:effectLst/>
                        </a:rPr>
                        <a:t>5400​</a:t>
                      </a:r>
                      <a:endParaRPr lang="en-US" dirty="0">
                        <a:effectLst/>
                      </a:endParaRPr>
                    </a:p>
                  </a:txBody>
                  <a:tcPr anchor="b"/>
                </a:tc>
                <a:tc>
                  <a:txBody>
                    <a:bodyPr/>
                    <a:lstStyle/>
                    <a:p>
                      <a:pPr algn="r" fontAlgn="base"/>
                      <a:r>
                        <a:rPr lang="en-US" sz="1100" dirty="0">
                          <a:effectLst/>
                        </a:rPr>
                        <a:t>0.5​</a:t>
                      </a:r>
                      <a:endParaRPr lang="en-US" dirty="0">
                        <a:effectLst/>
                      </a:endParaRPr>
                    </a:p>
                  </a:txBody>
                  <a:tcPr anchor="b"/>
                </a:tc>
                <a:tc>
                  <a:txBody>
                    <a:bodyPr/>
                    <a:lstStyle/>
                    <a:p>
                      <a:pPr algn="r" fontAlgn="base"/>
                      <a:r>
                        <a:rPr lang="en-US" sz="1100" dirty="0">
                          <a:effectLst/>
                        </a:rPr>
                        <a:t>200​</a:t>
                      </a:r>
                      <a:endParaRPr lang="en-US" dirty="0">
                        <a:effectLst/>
                      </a:endParaRPr>
                    </a:p>
                  </a:txBody>
                  <a:tcPr anchor="b"/>
                </a:tc>
                <a:tc>
                  <a:txBody>
                    <a:bodyPr/>
                    <a:lstStyle/>
                    <a:p>
                      <a:pPr algn="r" fontAlgn="base"/>
                      <a:r>
                        <a:rPr lang="en-US" sz="1100" dirty="0">
                          <a:effectLst/>
                        </a:rPr>
                        <a:t>13566​</a:t>
                      </a:r>
                      <a:endParaRPr lang="en-US" dirty="0">
                        <a:effectLst/>
                      </a:endParaRPr>
                    </a:p>
                  </a:txBody>
                  <a:tcPr anchor="b"/>
                </a:tc>
                <a:tc>
                  <a:txBody>
                    <a:bodyPr/>
                    <a:lstStyle/>
                    <a:p>
                      <a:pPr algn="r" fontAlgn="base"/>
                      <a:r>
                        <a:rPr lang="en-US" sz="1100" dirty="0">
                          <a:effectLst/>
                        </a:rPr>
                        <a:t>0.125​</a:t>
                      </a:r>
                      <a:endParaRPr lang="en-US" dirty="0">
                        <a:effectLst/>
                      </a:endParaRPr>
                    </a:p>
                  </a:txBody>
                  <a:tcPr anchor="b"/>
                </a:tc>
                <a:extLst>
                  <a:ext uri="{0D108BD9-81ED-4DB2-BD59-A6C34878D82A}">
                    <a16:rowId xmlns:a16="http://schemas.microsoft.com/office/drawing/2014/main" val="374687485"/>
                  </a:ext>
                </a:extLst>
              </a:tr>
            </a:tbl>
          </a:graphicData>
        </a:graphic>
      </p:graphicFrame>
      <p:pic>
        <p:nvPicPr>
          <p:cNvPr id="12" name="Picture 12" descr="Chart, scatter chart&#10;&#10;Description automatically generated">
            <a:extLst>
              <a:ext uri="{FF2B5EF4-FFF2-40B4-BE49-F238E27FC236}">
                <a16:creationId xmlns:a16="http://schemas.microsoft.com/office/drawing/2014/main" id="{1DEE9BBE-98CB-48A1-3CFE-936BDD573334}"/>
              </a:ext>
            </a:extLst>
          </p:cNvPr>
          <p:cNvPicPr>
            <a:picLocks noChangeAspect="1"/>
          </p:cNvPicPr>
          <p:nvPr/>
        </p:nvPicPr>
        <p:blipFill>
          <a:blip r:embed="rId2"/>
          <a:stretch>
            <a:fillRect/>
          </a:stretch>
        </p:blipFill>
        <p:spPr>
          <a:xfrm>
            <a:off x="963185" y="3265589"/>
            <a:ext cx="5346768" cy="3294300"/>
          </a:xfrm>
          <a:prstGeom prst="rect">
            <a:avLst/>
          </a:prstGeom>
        </p:spPr>
      </p:pic>
      <p:sp>
        <p:nvSpPr>
          <p:cNvPr id="13" name="TextBox 12">
            <a:extLst>
              <a:ext uri="{FF2B5EF4-FFF2-40B4-BE49-F238E27FC236}">
                <a16:creationId xmlns:a16="http://schemas.microsoft.com/office/drawing/2014/main" id="{85D523C8-ABCF-F778-CBDE-2D0B60B2D97F}"/>
              </a:ext>
            </a:extLst>
          </p:cNvPr>
          <p:cNvSpPr txBox="1"/>
          <p:nvPr/>
        </p:nvSpPr>
        <p:spPr>
          <a:xfrm>
            <a:off x="6508379" y="4140279"/>
            <a:ext cx="5352116"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a:latin typeface="Arial"/>
                <a:cs typeface="Calibri"/>
              </a:rPr>
              <a:t>Chip design and fab module construction cost increase significantly at size lesser than 22nm semiconductors.</a:t>
            </a:r>
          </a:p>
          <a:p>
            <a:pPr marL="171450" indent="-171450">
              <a:buFont typeface="Arial"/>
              <a:buChar char="•"/>
            </a:pPr>
            <a:r>
              <a:rPr lang="en-US" sz="1400">
                <a:latin typeface="Arial"/>
                <a:cs typeface="Calibri"/>
              </a:rPr>
              <a:t>Another major cost is that of lithography machines.</a:t>
            </a:r>
            <a:r>
              <a:rPr lang="en-US" sz="1400">
                <a:latin typeface="Arial"/>
                <a:ea typeface="+mn-lt"/>
                <a:cs typeface="+mn-lt"/>
              </a:rPr>
              <a:t> Suppose a manufacturer wants to build a wafer capacity of 40,000 per month. They would require 15 to 20 lithography machines which would typically range from 600million ( 40nm chips) to 3.6 billion (7 nm chips)</a:t>
            </a:r>
            <a:endParaRPr lang="en-US" sz="1400">
              <a:latin typeface="Arial"/>
              <a:cs typeface="Arial"/>
            </a:endParaRPr>
          </a:p>
          <a:p>
            <a:pPr marL="171450" indent="-171450">
              <a:buFont typeface="Arial"/>
              <a:buChar char="•"/>
            </a:pPr>
            <a:r>
              <a:rPr lang="en-US" sz="1400">
                <a:latin typeface="Arial"/>
                <a:cs typeface="Calibri"/>
              </a:rPr>
              <a:t>Wafer utilization also decreases with size from 0.9 to .55 causing wastage of wafer which also leads to increasing costs.</a:t>
            </a:r>
          </a:p>
          <a:p>
            <a:pPr marL="171450" indent="-171450">
              <a:buFont typeface="Arial"/>
              <a:buChar char="•"/>
            </a:pPr>
            <a:endParaRPr lang="en-US" sz="1200">
              <a:cs typeface="Calibri"/>
            </a:endParaRPr>
          </a:p>
          <a:p>
            <a:pPr marL="171450" indent="-171450">
              <a:buFont typeface="Arial"/>
              <a:buChar char="•"/>
            </a:pPr>
            <a:endParaRPr lang="en-US" sz="1200">
              <a:cs typeface="Calibri"/>
            </a:endParaRPr>
          </a:p>
        </p:txBody>
      </p:sp>
      <p:sp>
        <p:nvSpPr>
          <p:cNvPr id="4" name="Slide Number Placeholder 3">
            <a:extLst>
              <a:ext uri="{FF2B5EF4-FFF2-40B4-BE49-F238E27FC236}">
                <a16:creationId xmlns:a16="http://schemas.microsoft.com/office/drawing/2014/main" id="{B3B46C97-D527-3C69-6668-9912FB0ED97E}"/>
              </a:ext>
            </a:extLst>
          </p:cNvPr>
          <p:cNvSpPr>
            <a:spLocks noGrp="1"/>
          </p:cNvSpPr>
          <p:nvPr>
            <p:ph type="sldNum" sz="quarter" idx="12"/>
          </p:nvPr>
        </p:nvSpPr>
        <p:spPr/>
        <p:txBody>
          <a:bodyPr/>
          <a:lstStyle/>
          <a:p>
            <a:fld id="{C014DD1E-5D91-48A3-AD6D-45FBA980D106}" type="slidenum">
              <a:rPr lang="en-US"/>
              <a:t>12</a:t>
            </a:fld>
            <a:endParaRPr lang="en-US"/>
          </a:p>
        </p:txBody>
      </p:sp>
    </p:spTree>
    <p:extLst>
      <p:ext uri="{BB962C8B-B14F-4D97-AF65-F5344CB8AC3E}">
        <p14:creationId xmlns:p14="http://schemas.microsoft.com/office/powerpoint/2010/main" val="4197610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118ADB-298F-4B6D-B5E5-5C55198CA536}"/>
              </a:ext>
            </a:extLst>
          </p:cNvPr>
          <p:cNvSpPr>
            <a:spLocks noGrp="1"/>
          </p:cNvSpPr>
          <p:nvPr>
            <p:ph type="sldNum" sz="quarter" idx="12"/>
          </p:nvPr>
        </p:nvSpPr>
        <p:spPr/>
        <p:txBody>
          <a:bodyPr/>
          <a:lstStyle/>
          <a:p>
            <a:fld id="{C014DD1E-5D91-48A3-AD6D-45FBA980D106}" type="slidenum">
              <a:rPr lang="en-US" dirty="0"/>
              <a:t>13</a:t>
            </a:fld>
            <a:endParaRPr lang="en-US"/>
          </a:p>
        </p:txBody>
      </p:sp>
      <p:sp>
        <p:nvSpPr>
          <p:cNvPr id="4" name="TextBox 3">
            <a:extLst>
              <a:ext uri="{FF2B5EF4-FFF2-40B4-BE49-F238E27FC236}">
                <a16:creationId xmlns:a16="http://schemas.microsoft.com/office/drawing/2014/main" id="{B78F9D3C-4A0F-D525-EF28-D38515FEE0F4}"/>
              </a:ext>
            </a:extLst>
          </p:cNvPr>
          <p:cNvSpPr txBox="1"/>
          <p:nvPr/>
        </p:nvSpPr>
        <p:spPr>
          <a:xfrm>
            <a:off x="1069151" y="1195691"/>
            <a:ext cx="227557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23215" lvl="1"/>
            <a:r>
              <a:rPr lang="en-US" sz="1400" dirty="0">
                <a:latin typeface="Arial"/>
                <a:ea typeface="+mn-lt"/>
                <a:cs typeface="+mn-lt"/>
              </a:rPr>
              <a:t>The cost of wafer decreases as chip size increases as technology gets less complex at larger size. </a:t>
            </a:r>
            <a:endParaRPr lang="en-US" sz="1400" dirty="0">
              <a:latin typeface="Arial"/>
              <a:cs typeface="Calibri"/>
            </a:endParaRPr>
          </a:p>
          <a:p>
            <a:pPr algn="l"/>
            <a:endParaRPr lang="en-US" sz="1400" dirty="0">
              <a:cs typeface="Calibri"/>
            </a:endParaRPr>
          </a:p>
        </p:txBody>
      </p:sp>
      <p:sp>
        <p:nvSpPr>
          <p:cNvPr id="5" name="TextBox 4">
            <a:extLst>
              <a:ext uri="{FF2B5EF4-FFF2-40B4-BE49-F238E27FC236}">
                <a16:creationId xmlns:a16="http://schemas.microsoft.com/office/drawing/2014/main" id="{0518EC28-E31E-2BA6-0730-725C891C2793}"/>
              </a:ext>
            </a:extLst>
          </p:cNvPr>
          <p:cNvSpPr txBox="1"/>
          <p:nvPr/>
        </p:nvSpPr>
        <p:spPr>
          <a:xfrm>
            <a:off x="1017982" y="3097380"/>
            <a:ext cx="232534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23215" lvl="1"/>
            <a:r>
              <a:rPr lang="en-US" sz="1400" dirty="0">
                <a:latin typeface="Arial"/>
                <a:ea typeface="+mn-lt"/>
                <a:cs typeface="+mn-lt"/>
              </a:rPr>
              <a:t>The slope at size around 10nm is much steeper than the slope at 28nm size. </a:t>
            </a:r>
            <a:endParaRPr lang="en-US" sz="1400" dirty="0">
              <a:latin typeface="Arial"/>
              <a:cs typeface="Calibri"/>
            </a:endParaRPr>
          </a:p>
          <a:p>
            <a:pPr algn="l"/>
            <a:endParaRPr lang="en-US" sz="1400" dirty="0">
              <a:latin typeface="Arial"/>
              <a:cs typeface="Calibri"/>
            </a:endParaRPr>
          </a:p>
        </p:txBody>
      </p:sp>
      <p:sp>
        <p:nvSpPr>
          <p:cNvPr id="6" name="TextBox 5">
            <a:extLst>
              <a:ext uri="{FF2B5EF4-FFF2-40B4-BE49-F238E27FC236}">
                <a16:creationId xmlns:a16="http://schemas.microsoft.com/office/drawing/2014/main" id="{B81DE3FF-60F1-C229-1729-FFAE8C48F24A}"/>
              </a:ext>
            </a:extLst>
          </p:cNvPr>
          <p:cNvSpPr txBox="1"/>
          <p:nvPr/>
        </p:nvSpPr>
        <p:spPr>
          <a:xfrm>
            <a:off x="955162" y="4562721"/>
            <a:ext cx="2784181" cy="20774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23215" lvl="1"/>
            <a:r>
              <a:rPr lang="en-US" sz="1300" dirty="0">
                <a:latin typeface="Arial"/>
                <a:ea typeface="+mn-lt"/>
                <a:cs typeface="+mn-lt"/>
              </a:rPr>
              <a:t>This implies that if a firm is planning to scale its production in the range of 60nm to let's say 30 nm, the change in cost would be much smaller than the case when the company operating at a range of 10nm plans to target 7nm or 5nm range. </a:t>
            </a:r>
            <a:endParaRPr lang="en-US" sz="1300">
              <a:latin typeface="Arial"/>
              <a:cs typeface="Calibri"/>
            </a:endParaRPr>
          </a:p>
          <a:p>
            <a:pPr algn="l"/>
            <a:endParaRPr lang="en-US" sz="1200" dirty="0">
              <a:cs typeface="Calibri"/>
            </a:endParaRPr>
          </a:p>
        </p:txBody>
      </p:sp>
      <p:sp>
        <p:nvSpPr>
          <p:cNvPr id="8" name="TextBox 7">
            <a:extLst>
              <a:ext uri="{FF2B5EF4-FFF2-40B4-BE49-F238E27FC236}">
                <a16:creationId xmlns:a16="http://schemas.microsoft.com/office/drawing/2014/main" id="{A332285E-86B7-D76A-7568-52E096E52BA0}"/>
              </a:ext>
            </a:extLst>
          </p:cNvPr>
          <p:cNvSpPr txBox="1"/>
          <p:nvPr/>
        </p:nvSpPr>
        <p:spPr>
          <a:xfrm>
            <a:off x="3997007" y="1192499"/>
            <a:ext cx="179668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Calibri"/>
              </a:rPr>
              <a:t>This trend can also be observed in chip design and fab module costs.  </a:t>
            </a:r>
            <a:endParaRPr lang="en-US" sz="1400" dirty="0">
              <a:latin typeface="Arial"/>
            </a:endParaRPr>
          </a:p>
        </p:txBody>
      </p:sp>
      <p:sp>
        <p:nvSpPr>
          <p:cNvPr id="9" name="TextBox 8">
            <a:extLst>
              <a:ext uri="{FF2B5EF4-FFF2-40B4-BE49-F238E27FC236}">
                <a16:creationId xmlns:a16="http://schemas.microsoft.com/office/drawing/2014/main" id="{38353D6F-8A8D-A5C2-BBED-499FCCC0DC52}"/>
              </a:ext>
            </a:extLst>
          </p:cNvPr>
          <p:cNvSpPr txBox="1"/>
          <p:nvPr/>
        </p:nvSpPr>
        <p:spPr>
          <a:xfrm>
            <a:off x="4120561" y="2884257"/>
            <a:ext cx="177393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ea typeface="+mn-lt"/>
                <a:cs typeface="+mn-lt"/>
              </a:rPr>
              <a:t>Chip design cost, technology transfer fee and is significantly lower at 28nm range than at 7nm. </a:t>
            </a:r>
            <a:endParaRPr lang="en-US" sz="1400" dirty="0">
              <a:latin typeface="Arial"/>
            </a:endParaRPr>
          </a:p>
        </p:txBody>
      </p:sp>
      <p:sp>
        <p:nvSpPr>
          <p:cNvPr id="11" name="TextBox 10">
            <a:extLst>
              <a:ext uri="{FF2B5EF4-FFF2-40B4-BE49-F238E27FC236}">
                <a16:creationId xmlns:a16="http://schemas.microsoft.com/office/drawing/2014/main" id="{32D06C83-C0D7-1A7C-70C1-3DA3D8019FB5}"/>
              </a:ext>
            </a:extLst>
          </p:cNvPr>
          <p:cNvSpPr txBox="1"/>
          <p:nvPr/>
        </p:nvSpPr>
        <p:spPr>
          <a:xfrm>
            <a:off x="1337048" y="210350"/>
            <a:ext cx="29679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Calibri"/>
              </a:rPr>
              <a:t>Cost Analysis</a:t>
            </a:r>
          </a:p>
        </p:txBody>
      </p:sp>
      <p:sp>
        <p:nvSpPr>
          <p:cNvPr id="12" name="TextBox 11">
            <a:extLst>
              <a:ext uri="{FF2B5EF4-FFF2-40B4-BE49-F238E27FC236}">
                <a16:creationId xmlns:a16="http://schemas.microsoft.com/office/drawing/2014/main" id="{1708EB6F-26F6-EAC6-B487-86F64191B4BC}"/>
              </a:ext>
            </a:extLst>
          </p:cNvPr>
          <p:cNvSpPr txBox="1"/>
          <p:nvPr/>
        </p:nvSpPr>
        <p:spPr>
          <a:xfrm>
            <a:off x="4046441" y="4884065"/>
            <a:ext cx="203899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Calibri"/>
              </a:rPr>
              <a:t>Considering costs, a new company should first target higher chip size market </a:t>
            </a:r>
            <a:endParaRPr lang="en-US" sz="1400">
              <a:latin typeface="Arial"/>
              <a:ea typeface="+mn-lt"/>
              <a:cs typeface="+mn-lt"/>
            </a:endParaRPr>
          </a:p>
          <a:p>
            <a:pPr algn="l"/>
            <a:endParaRPr lang="en-US" sz="2800" dirty="0">
              <a:cs typeface="Calibri"/>
            </a:endParaRPr>
          </a:p>
        </p:txBody>
      </p:sp>
      <p:cxnSp>
        <p:nvCxnSpPr>
          <p:cNvPr id="18" name="Straight Arrow Connector 17">
            <a:extLst>
              <a:ext uri="{FF2B5EF4-FFF2-40B4-BE49-F238E27FC236}">
                <a16:creationId xmlns:a16="http://schemas.microsoft.com/office/drawing/2014/main" id="{EE562CE1-89A7-6FC6-461D-F9F16E27306A}"/>
              </a:ext>
            </a:extLst>
          </p:cNvPr>
          <p:cNvCxnSpPr>
            <a:cxnSpLocks/>
          </p:cNvCxnSpPr>
          <p:nvPr/>
        </p:nvCxnSpPr>
        <p:spPr>
          <a:xfrm>
            <a:off x="3551525" y="2849852"/>
            <a:ext cx="14090" cy="1595582"/>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1C19F1-C8D2-41E7-B2FB-64C91E92C58D}"/>
              </a:ext>
            </a:extLst>
          </p:cNvPr>
          <p:cNvCxnSpPr>
            <a:cxnSpLocks/>
          </p:cNvCxnSpPr>
          <p:nvPr/>
        </p:nvCxnSpPr>
        <p:spPr>
          <a:xfrm>
            <a:off x="3543928" y="1057775"/>
            <a:ext cx="14090" cy="1595582"/>
          </a:xfrm>
          <a:prstGeom prst="straightConnector1">
            <a:avLst/>
          </a:prstGeom>
          <a:ln w="254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76BF18B-57EB-3B31-B5D9-EC06EB053FC6}"/>
              </a:ext>
            </a:extLst>
          </p:cNvPr>
          <p:cNvSpPr txBox="1"/>
          <p:nvPr/>
        </p:nvSpPr>
        <p:spPr>
          <a:xfrm>
            <a:off x="956683" y="1403296"/>
            <a:ext cx="4466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1</a:t>
            </a:r>
            <a:endParaRPr lang="en-US" sz="2800" dirty="0"/>
          </a:p>
        </p:txBody>
      </p:sp>
      <p:sp>
        <p:nvSpPr>
          <p:cNvPr id="22" name="TextBox 21">
            <a:extLst>
              <a:ext uri="{FF2B5EF4-FFF2-40B4-BE49-F238E27FC236}">
                <a16:creationId xmlns:a16="http://schemas.microsoft.com/office/drawing/2014/main" id="{B4CA72A2-4A36-4CF8-EB9C-3046F77C22B3}"/>
              </a:ext>
            </a:extLst>
          </p:cNvPr>
          <p:cNvSpPr txBox="1"/>
          <p:nvPr/>
        </p:nvSpPr>
        <p:spPr>
          <a:xfrm>
            <a:off x="3688184" y="3155487"/>
            <a:ext cx="4466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5</a:t>
            </a:r>
            <a:endParaRPr lang="en-US" sz="2800" dirty="0"/>
          </a:p>
        </p:txBody>
      </p:sp>
      <p:sp>
        <p:nvSpPr>
          <p:cNvPr id="23" name="TextBox 22">
            <a:extLst>
              <a:ext uri="{FF2B5EF4-FFF2-40B4-BE49-F238E27FC236}">
                <a16:creationId xmlns:a16="http://schemas.microsoft.com/office/drawing/2014/main" id="{F8D0B0B4-9DDC-DD90-CD42-28DCE6C7D895}"/>
              </a:ext>
            </a:extLst>
          </p:cNvPr>
          <p:cNvSpPr txBox="1"/>
          <p:nvPr/>
        </p:nvSpPr>
        <p:spPr>
          <a:xfrm>
            <a:off x="3607792" y="1334605"/>
            <a:ext cx="4466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4</a:t>
            </a:r>
            <a:endParaRPr lang="en-US" sz="2800" dirty="0"/>
          </a:p>
        </p:txBody>
      </p:sp>
      <p:sp>
        <p:nvSpPr>
          <p:cNvPr id="24" name="TextBox 23">
            <a:extLst>
              <a:ext uri="{FF2B5EF4-FFF2-40B4-BE49-F238E27FC236}">
                <a16:creationId xmlns:a16="http://schemas.microsoft.com/office/drawing/2014/main" id="{FEDC1FB6-B577-AF7B-CF31-7B2D993D4CFB}"/>
              </a:ext>
            </a:extLst>
          </p:cNvPr>
          <p:cNvSpPr txBox="1"/>
          <p:nvPr/>
        </p:nvSpPr>
        <p:spPr>
          <a:xfrm>
            <a:off x="957758" y="3132902"/>
            <a:ext cx="4466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2</a:t>
            </a:r>
            <a:endParaRPr lang="en-US" sz="2800" dirty="0"/>
          </a:p>
        </p:txBody>
      </p:sp>
      <p:sp>
        <p:nvSpPr>
          <p:cNvPr id="25" name="TextBox 24">
            <a:extLst>
              <a:ext uri="{FF2B5EF4-FFF2-40B4-BE49-F238E27FC236}">
                <a16:creationId xmlns:a16="http://schemas.microsoft.com/office/drawing/2014/main" id="{A397463C-CE26-3FEF-0678-B07F23445832}"/>
              </a:ext>
            </a:extLst>
          </p:cNvPr>
          <p:cNvSpPr txBox="1"/>
          <p:nvPr/>
        </p:nvSpPr>
        <p:spPr>
          <a:xfrm>
            <a:off x="958002" y="4885093"/>
            <a:ext cx="4466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3</a:t>
            </a:r>
            <a:endParaRPr lang="en-US" sz="2800" dirty="0"/>
          </a:p>
        </p:txBody>
      </p:sp>
      <p:sp>
        <p:nvSpPr>
          <p:cNvPr id="26" name="TextBox 25">
            <a:extLst>
              <a:ext uri="{FF2B5EF4-FFF2-40B4-BE49-F238E27FC236}">
                <a16:creationId xmlns:a16="http://schemas.microsoft.com/office/drawing/2014/main" id="{5140DA01-8389-5A20-E1A0-5FECCCF8EDF2}"/>
              </a:ext>
            </a:extLst>
          </p:cNvPr>
          <p:cNvSpPr txBox="1"/>
          <p:nvPr/>
        </p:nvSpPr>
        <p:spPr>
          <a:xfrm>
            <a:off x="3678808" y="5046690"/>
            <a:ext cx="4466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6</a:t>
            </a:r>
          </a:p>
        </p:txBody>
      </p:sp>
      <p:cxnSp>
        <p:nvCxnSpPr>
          <p:cNvPr id="27" name="Straight Arrow Connector 26">
            <a:extLst>
              <a:ext uri="{FF2B5EF4-FFF2-40B4-BE49-F238E27FC236}">
                <a16:creationId xmlns:a16="http://schemas.microsoft.com/office/drawing/2014/main" id="{FE46A25E-AE78-7ECE-A44F-F4B5F2CFFDBB}"/>
              </a:ext>
            </a:extLst>
          </p:cNvPr>
          <p:cNvCxnSpPr>
            <a:cxnSpLocks/>
          </p:cNvCxnSpPr>
          <p:nvPr/>
        </p:nvCxnSpPr>
        <p:spPr>
          <a:xfrm>
            <a:off x="3552715" y="4759210"/>
            <a:ext cx="14090" cy="1595582"/>
          </a:xfrm>
          <a:prstGeom prst="straightConnector1">
            <a:avLst/>
          </a:prstGeom>
          <a:ln w="25400"/>
        </p:spPr>
        <p:style>
          <a:lnRef idx="1">
            <a:schemeClr val="accent1"/>
          </a:lnRef>
          <a:fillRef idx="0">
            <a:schemeClr val="accent1"/>
          </a:fillRef>
          <a:effectRef idx="0">
            <a:schemeClr val="accent1"/>
          </a:effectRef>
          <a:fontRef idx="minor">
            <a:schemeClr val="tx1"/>
          </a:fontRef>
        </p:style>
      </p:cxnSp>
      <p:graphicFrame>
        <p:nvGraphicFramePr>
          <p:cNvPr id="30" name="Table 29">
            <a:extLst>
              <a:ext uri="{FF2B5EF4-FFF2-40B4-BE49-F238E27FC236}">
                <a16:creationId xmlns:a16="http://schemas.microsoft.com/office/drawing/2014/main" id="{1EF74788-2E7B-2C0E-C87B-339CAFC15A6A}"/>
              </a:ext>
            </a:extLst>
          </p:cNvPr>
          <p:cNvGraphicFramePr>
            <a:graphicFrameLocks noGrp="1"/>
          </p:cNvGraphicFramePr>
          <p:nvPr>
            <p:extLst>
              <p:ext uri="{D42A27DB-BD31-4B8C-83A1-F6EECF244321}">
                <p14:modId xmlns:p14="http://schemas.microsoft.com/office/powerpoint/2010/main" val="4113785037"/>
              </p:ext>
            </p:extLst>
          </p:nvPr>
        </p:nvGraphicFramePr>
        <p:xfrm>
          <a:off x="8527463" y="265448"/>
          <a:ext cx="2650315" cy="2722606"/>
        </p:xfrm>
        <a:graphic>
          <a:graphicData uri="http://schemas.openxmlformats.org/drawingml/2006/table">
            <a:tbl>
              <a:tblPr firstRow="1" bandRow="1">
                <a:tableStyleId>{5C22544A-7EE6-4342-B048-85BDC9FD1C3A}</a:tableStyleId>
              </a:tblPr>
              <a:tblGrid>
                <a:gridCol w="826648">
                  <a:extLst>
                    <a:ext uri="{9D8B030D-6E8A-4147-A177-3AD203B41FA5}">
                      <a16:colId xmlns:a16="http://schemas.microsoft.com/office/drawing/2014/main" val="3260694711"/>
                    </a:ext>
                  </a:extLst>
                </a:gridCol>
                <a:gridCol w="1823667">
                  <a:extLst>
                    <a:ext uri="{9D8B030D-6E8A-4147-A177-3AD203B41FA5}">
                      <a16:colId xmlns:a16="http://schemas.microsoft.com/office/drawing/2014/main" val="684874722"/>
                    </a:ext>
                  </a:extLst>
                </a:gridCol>
              </a:tblGrid>
              <a:tr h="626054">
                <a:tc>
                  <a:txBody>
                    <a:bodyPr/>
                    <a:lstStyle/>
                    <a:p>
                      <a:pPr algn="ctr" fontAlgn="base"/>
                      <a:r>
                        <a:rPr lang="en-US" sz="1100" dirty="0">
                          <a:effectLst/>
                        </a:rPr>
                        <a:t>chip size (in nm)​​​</a:t>
                      </a:r>
                      <a:endParaRPr lang="en-US" b="1" dirty="0">
                        <a:solidFill>
                          <a:srgbClr val="FFFFFF"/>
                        </a:solidFill>
                        <a:effectLst/>
                      </a:endParaRPr>
                    </a:p>
                  </a:txBody>
                  <a:tcPr anchor="b"/>
                </a:tc>
                <a:tc>
                  <a:txBody>
                    <a:bodyPr/>
                    <a:lstStyle/>
                    <a:p>
                      <a:pPr algn="ctr" fontAlgn="base"/>
                      <a:r>
                        <a:rPr lang="en-US" sz="1100" dirty="0">
                          <a:effectLst/>
                        </a:rPr>
                        <a:t>cost of semiconductor per wafer (in USD)​​​</a:t>
                      </a:r>
                      <a:endParaRPr lang="en-US" b="1" dirty="0">
                        <a:solidFill>
                          <a:srgbClr val="FFFFFF"/>
                        </a:solidFill>
                        <a:effectLst/>
                      </a:endParaRPr>
                    </a:p>
                  </a:txBody>
                  <a:tcPr anchor="b"/>
                </a:tc>
                <a:extLst>
                  <a:ext uri="{0D108BD9-81ED-4DB2-BD59-A6C34878D82A}">
                    <a16:rowId xmlns:a16="http://schemas.microsoft.com/office/drawing/2014/main" val="2471651306"/>
                  </a:ext>
                </a:extLst>
              </a:tr>
              <a:tr h="262069">
                <a:tc>
                  <a:txBody>
                    <a:bodyPr/>
                    <a:lstStyle/>
                    <a:p>
                      <a:pPr algn="r" fontAlgn="base"/>
                      <a:r>
                        <a:rPr lang="en-US" sz="1100" dirty="0">
                          <a:effectLst/>
                        </a:rPr>
                        <a:t>65​​​</a:t>
                      </a:r>
                      <a:endParaRPr lang="en-US" dirty="0">
                        <a:effectLst/>
                      </a:endParaRPr>
                    </a:p>
                  </a:txBody>
                  <a:tcPr anchor="b"/>
                </a:tc>
                <a:tc>
                  <a:txBody>
                    <a:bodyPr/>
                    <a:lstStyle/>
                    <a:p>
                      <a:pPr algn="r" fontAlgn="base"/>
                      <a:r>
                        <a:rPr lang="en-US" sz="1100" dirty="0">
                          <a:effectLst/>
                        </a:rPr>
                        <a:t>0.358​​​</a:t>
                      </a:r>
                      <a:endParaRPr lang="en-US" dirty="0">
                        <a:effectLst/>
                      </a:endParaRPr>
                    </a:p>
                  </a:txBody>
                  <a:tcPr anchor="b"/>
                </a:tc>
                <a:extLst>
                  <a:ext uri="{0D108BD9-81ED-4DB2-BD59-A6C34878D82A}">
                    <a16:rowId xmlns:a16="http://schemas.microsoft.com/office/drawing/2014/main" val="2144653174"/>
                  </a:ext>
                </a:extLst>
              </a:tr>
              <a:tr h="262069">
                <a:tc>
                  <a:txBody>
                    <a:bodyPr/>
                    <a:lstStyle/>
                    <a:p>
                      <a:pPr algn="r" fontAlgn="base"/>
                      <a:r>
                        <a:rPr lang="en-US" sz="1100" dirty="0">
                          <a:effectLst/>
                        </a:rPr>
                        <a:t>40​​​</a:t>
                      </a:r>
                      <a:endParaRPr lang="en-US" dirty="0">
                        <a:effectLst/>
                      </a:endParaRPr>
                    </a:p>
                  </a:txBody>
                  <a:tcPr anchor="b"/>
                </a:tc>
                <a:tc>
                  <a:txBody>
                    <a:bodyPr/>
                    <a:lstStyle/>
                    <a:p>
                      <a:pPr algn="r" fontAlgn="base"/>
                      <a:r>
                        <a:rPr lang="en-US" sz="1100" dirty="0">
                          <a:effectLst/>
                        </a:rPr>
                        <a:t>0.374​​​</a:t>
                      </a:r>
                      <a:endParaRPr lang="en-US" dirty="0">
                        <a:effectLst/>
                      </a:endParaRPr>
                    </a:p>
                  </a:txBody>
                  <a:tcPr anchor="b"/>
                </a:tc>
                <a:extLst>
                  <a:ext uri="{0D108BD9-81ED-4DB2-BD59-A6C34878D82A}">
                    <a16:rowId xmlns:a16="http://schemas.microsoft.com/office/drawing/2014/main" val="4078763457"/>
                  </a:ext>
                </a:extLst>
              </a:tr>
              <a:tr h="262069">
                <a:tc>
                  <a:txBody>
                    <a:bodyPr/>
                    <a:lstStyle/>
                    <a:p>
                      <a:pPr algn="r" fontAlgn="base"/>
                      <a:r>
                        <a:rPr lang="en-US" sz="1100" dirty="0">
                          <a:effectLst/>
                        </a:rPr>
                        <a:t>28​​​</a:t>
                      </a:r>
                      <a:endParaRPr lang="en-US" dirty="0">
                        <a:effectLst/>
                      </a:endParaRPr>
                    </a:p>
                  </a:txBody>
                  <a:tcPr anchor="b"/>
                </a:tc>
                <a:tc>
                  <a:txBody>
                    <a:bodyPr/>
                    <a:lstStyle/>
                    <a:p>
                      <a:pPr algn="r" fontAlgn="base"/>
                      <a:r>
                        <a:rPr lang="en-US" sz="1100" dirty="0">
                          <a:effectLst/>
                        </a:rPr>
                        <a:t>0.404​​​</a:t>
                      </a:r>
                      <a:endParaRPr lang="en-US" dirty="0">
                        <a:effectLst/>
                      </a:endParaRPr>
                    </a:p>
                  </a:txBody>
                  <a:tcPr anchor="b"/>
                </a:tc>
                <a:extLst>
                  <a:ext uri="{0D108BD9-81ED-4DB2-BD59-A6C34878D82A}">
                    <a16:rowId xmlns:a16="http://schemas.microsoft.com/office/drawing/2014/main" val="249761516"/>
                  </a:ext>
                </a:extLst>
              </a:tr>
              <a:tr h="262069">
                <a:tc>
                  <a:txBody>
                    <a:bodyPr/>
                    <a:lstStyle/>
                    <a:p>
                      <a:pPr algn="r" fontAlgn="base"/>
                      <a:r>
                        <a:rPr lang="en-US" sz="1100" dirty="0">
                          <a:effectLst/>
                        </a:rPr>
                        <a:t>22​​​</a:t>
                      </a:r>
                      <a:endParaRPr lang="en-US" dirty="0">
                        <a:effectLst/>
                      </a:endParaRPr>
                    </a:p>
                  </a:txBody>
                  <a:tcPr anchor="b"/>
                </a:tc>
                <a:tc>
                  <a:txBody>
                    <a:bodyPr/>
                    <a:lstStyle/>
                    <a:p>
                      <a:pPr algn="r" fontAlgn="base"/>
                      <a:r>
                        <a:rPr lang="en-US" sz="1100" dirty="0">
                          <a:effectLst/>
                        </a:rPr>
                        <a:t>0.426​​​</a:t>
                      </a:r>
                      <a:endParaRPr lang="en-US" dirty="0">
                        <a:effectLst/>
                      </a:endParaRPr>
                    </a:p>
                  </a:txBody>
                  <a:tcPr anchor="b"/>
                </a:tc>
                <a:extLst>
                  <a:ext uri="{0D108BD9-81ED-4DB2-BD59-A6C34878D82A}">
                    <a16:rowId xmlns:a16="http://schemas.microsoft.com/office/drawing/2014/main" val="1882017674"/>
                  </a:ext>
                </a:extLst>
              </a:tr>
              <a:tr h="262069">
                <a:tc>
                  <a:txBody>
                    <a:bodyPr/>
                    <a:lstStyle/>
                    <a:p>
                      <a:pPr algn="r" fontAlgn="base"/>
                      <a:r>
                        <a:rPr lang="en-US" sz="1100" dirty="0">
                          <a:effectLst/>
                        </a:rPr>
                        <a:t>16​​​</a:t>
                      </a:r>
                      <a:endParaRPr lang="en-US" dirty="0">
                        <a:effectLst/>
                      </a:endParaRPr>
                    </a:p>
                  </a:txBody>
                  <a:tcPr anchor="b"/>
                </a:tc>
                <a:tc>
                  <a:txBody>
                    <a:bodyPr/>
                    <a:lstStyle/>
                    <a:p>
                      <a:pPr algn="r" fontAlgn="base"/>
                      <a:r>
                        <a:rPr lang="en-US" sz="1100" dirty="0">
                          <a:effectLst/>
                        </a:rPr>
                        <a:t>0.471​​​</a:t>
                      </a:r>
                      <a:endParaRPr lang="en-US" dirty="0">
                        <a:effectLst/>
                      </a:endParaRPr>
                    </a:p>
                  </a:txBody>
                  <a:tcPr anchor="b"/>
                </a:tc>
                <a:extLst>
                  <a:ext uri="{0D108BD9-81ED-4DB2-BD59-A6C34878D82A}">
                    <a16:rowId xmlns:a16="http://schemas.microsoft.com/office/drawing/2014/main" val="2670319178"/>
                  </a:ext>
                </a:extLst>
              </a:tr>
              <a:tr h="262069">
                <a:tc>
                  <a:txBody>
                    <a:bodyPr/>
                    <a:lstStyle/>
                    <a:p>
                      <a:pPr algn="r" fontAlgn="base"/>
                      <a:r>
                        <a:rPr lang="en-US" sz="1100" dirty="0">
                          <a:effectLst/>
                        </a:rPr>
                        <a:t>10​​​</a:t>
                      </a:r>
                      <a:endParaRPr lang="en-US" dirty="0">
                        <a:effectLst/>
                      </a:endParaRPr>
                    </a:p>
                  </a:txBody>
                  <a:tcPr anchor="b"/>
                </a:tc>
                <a:tc>
                  <a:txBody>
                    <a:bodyPr/>
                    <a:lstStyle/>
                    <a:p>
                      <a:pPr algn="r" fontAlgn="base"/>
                      <a:r>
                        <a:rPr lang="en-US" sz="1100" dirty="0">
                          <a:effectLst/>
                        </a:rPr>
                        <a:t>0.537​​​</a:t>
                      </a:r>
                      <a:endParaRPr lang="en-US" dirty="0">
                        <a:effectLst/>
                      </a:endParaRPr>
                    </a:p>
                  </a:txBody>
                  <a:tcPr anchor="b"/>
                </a:tc>
                <a:extLst>
                  <a:ext uri="{0D108BD9-81ED-4DB2-BD59-A6C34878D82A}">
                    <a16:rowId xmlns:a16="http://schemas.microsoft.com/office/drawing/2014/main" val="2317612099"/>
                  </a:ext>
                </a:extLst>
              </a:tr>
              <a:tr h="262069">
                <a:tc>
                  <a:txBody>
                    <a:bodyPr/>
                    <a:lstStyle/>
                    <a:p>
                      <a:pPr algn="r" fontAlgn="base"/>
                      <a:r>
                        <a:rPr lang="en-US" sz="1100" dirty="0">
                          <a:effectLst/>
                        </a:rPr>
                        <a:t>7​​​</a:t>
                      </a:r>
                      <a:endParaRPr lang="en-US" dirty="0">
                        <a:effectLst/>
                      </a:endParaRPr>
                    </a:p>
                  </a:txBody>
                  <a:tcPr anchor="b"/>
                </a:tc>
                <a:tc>
                  <a:txBody>
                    <a:bodyPr/>
                    <a:lstStyle/>
                    <a:p>
                      <a:pPr algn="r" fontAlgn="base"/>
                      <a:r>
                        <a:rPr lang="en-US" sz="1100" dirty="0">
                          <a:effectLst/>
                        </a:rPr>
                        <a:t>0.585​​​</a:t>
                      </a:r>
                      <a:endParaRPr lang="en-US" dirty="0">
                        <a:effectLst/>
                      </a:endParaRPr>
                    </a:p>
                  </a:txBody>
                  <a:tcPr anchor="b"/>
                </a:tc>
                <a:extLst>
                  <a:ext uri="{0D108BD9-81ED-4DB2-BD59-A6C34878D82A}">
                    <a16:rowId xmlns:a16="http://schemas.microsoft.com/office/drawing/2014/main" val="3148603968"/>
                  </a:ext>
                </a:extLst>
              </a:tr>
              <a:tr h="262069">
                <a:tc>
                  <a:txBody>
                    <a:bodyPr/>
                    <a:lstStyle/>
                    <a:p>
                      <a:pPr algn="r" fontAlgn="base"/>
                      <a:r>
                        <a:rPr lang="en-US" sz="1100" dirty="0">
                          <a:effectLst/>
                        </a:rPr>
                        <a:t>5​​​</a:t>
                      </a:r>
                      <a:endParaRPr lang="en-US" dirty="0">
                        <a:effectLst/>
                      </a:endParaRPr>
                    </a:p>
                  </a:txBody>
                  <a:tcPr anchor="b"/>
                </a:tc>
                <a:tc>
                  <a:txBody>
                    <a:bodyPr/>
                    <a:lstStyle/>
                    <a:p>
                      <a:pPr algn="r" fontAlgn="base"/>
                      <a:r>
                        <a:rPr lang="en-US" sz="1100" dirty="0">
                          <a:effectLst/>
                        </a:rPr>
                        <a:t>0.644​​​</a:t>
                      </a:r>
                      <a:endParaRPr lang="en-US" dirty="0">
                        <a:effectLst/>
                      </a:endParaRPr>
                    </a:p>
                  </a:txBody>
                  <a:tcPr anchor="b"/>
                </a:tc>
                <a:extLst>
                  <a:ext uri="{0D108BD9-81ED-4DB2-BD59-A6C34878D82A}">
                    <a16:rowId xmlns:a16="http://schemas.microsoft.com/office/drawing/2014/main" val="1829603349"/>
                  </a:ext>
                </a:extLst>
              </a:tr>
            </a:tbl>
          </a:graphicData>
        </a:graphic>
      </p:graphicFrame>
      <p:pic>
        <p:nvPicPr>
          <p:cNvPr id="31" name="Picture 31" descr="Chart, scatter chart&#10;&#10;Description automatically generated">
            <a:extLst>
              <a:ext uri="{FF2B5EF4-FFF2-40B4-BE49-F238E27FC236}">
                <a16:creationId xmlns:a16="http://schemas.microsoft.com/office/drawing/2014/main" id="{69B15EF4-11B9-B452-497A-6EDB1FB5E345}"/>
              </a:ext>
            </a:extLst>
          </p:cNvPr>
          <p:cNvPicPr>
            <a:picLocks noChangeAspect="1"/>
          </p:cNvPicPr>
          <p:nvPr/>
        </p:nvPicPr>
        <p:blipFill>
          <a:blip r:embed="rId2"/>
          <a:stretch>
            <a:fillRect/>
          </a:stretch>
        </p:blipFill>
        <p:spPr>
          <a:xfrm>
            <a:off x="6399901" y="3184863"/>
            <a:ext cx="5443418" cy="3171149"/>
          </a:xfrm>
          <a:prstGeom prst="rect">
            <a:avLst/>
          </a:prstGeo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C680E-C15B-B12A-DD2A-178672D5DE37}"/>
              </a:ext>
            </a:extLst>
          </p:cNvPr>
          <p:cNvSpPr>
            <a:spLocks noGrp="1"/>
          </p:cNvSpPr>
          <p:nvPr>
            <p:ph idx="1"/>
          </p:nvPr>
        </p:nvSpPr>
        <p:spPr>
          <a:xfrm>
            <a:off x="976250" y="1185252"/>
            <a:ext cx="9429190" cy="3455051"/>
          </a:xfrm>
        </p:spPr>
        <p:txBody>
          <a:bodyPr vert="horz" lIns="121899" tIns="60949" rIns="121899" bIns="60949" rtlCol="0" anchor="t">
            <a:noAutofit/>
          </a:bodyPr>
          <a:lstStyle/>
          <a:p>
            <a:pPr marL="304165" indent="-304165"/>
            <a:r>
              <a:rPr lang="en-US" sz="1600" b="1" dirty="0">
                <a:latin typeface="Arial"/>
                <a:ea typeface="+mn-lt"/>
                <a:cs typeface="+mn-lt"/>
              </a:rPr>
              <a:t>UPW systems consist of three subsystems: </a:t>
            </a:r>
            <a:endParaRPr lang="en-US" sz="1600" b="1" dirty="0">
              <a:latin typeface="Arial"/>
              <a:cs typeface="Arial"/>
            </a:endParaRPr>
          </a:p>
          <a:p>
            <a:pPr marL="377825" lvl="1" indent="0">
              <a:buNone/>
            </a:pPr>
            <a:r>
              <a:rPr lang="en-US" sz="1600" b="1" dirty="0">
                <a:latin typeface="Arial"/>
                <a:ea typeface="+mn-lt"/>
                <a:cs typeface="+mn-lt"/>
              </a:rPr>
              <a:t>I) Pretreatment       II)  Primary treatment      III)  Polishing</a:t>
            </a:r>
            <a:endParaRPr lang="en-US" sz="1600" b="1" dirty="0">
              <a:latin typeface="Arial"/>
              <a:cs typeface="Calibri"/>
            </a:endParaRPr>
          </a:p>
          <a:p>
            <a:pPr marL="0" indent="0">
              <a:buNone/>
            </a:pPr>
            <a:r>
              <a:rPr lang="en-US" sz="1600" dirty="0">
                <a:latin typeface="Arial"/>
                <a:ea typeface="+mn-lt"/>
                <a:cs typeface="+mn-lt"/>
              </a:rPr>
              <a:t>I)   </a:t>
            </a:r>
            <a:r>
              <a:rPr lang="en-US" sz="1600" b="1" dirty="0">
                <a:latin typeface="Arial"/>
                <a:ea typeface="+mn-lt"/>
                <a:cs typeface="+mn-lt"/>
              </a:rPr>
              <a:t>Pretreatment: </a:t>
            </a:r>
          </a:p>
          <a:p>
            <a:pPr marL="608965" lvl="1" indent="-231140"/>
            <a:r>
              <a:rPr lang="en-US" sz="1600" dirty="0">
                <a:latin typeface="Arial"/>
                <a:ea typeface="+mn-lt"/>
                <a:cs typeface="+mn-lt"/>
              </a:rPr>
              <a:t>Pretreatment produces purified water.  </a:t>
            </a:r>
            <a:endParaRPr lang="en-US" sz="1600" dirty="0">
              <a:latin typeface="Arial"/>
              <a:cs typeface="Calibri"/>
            </a:endParaRPr>
          </a:p>
          <a:p>
            <a:pPr marL="608965" lvl="1" indent="-231140"/>
            <a:r>
              <a:rPr lang="en-US" sz="1600" dirty="0">
                <a:latin typeface="Arial"/>
                <a:ea typeface="+mn-lt"/>
                <a:cs typeface="+mn-lt"/>
              </a:rPr>
              <a:t>It is used by all major water purifying companies like </a:t>
            </a:r>
            <a:r>
              <a:rPr lang="en-US" sz="1600" dirty="0" err="1">
                <a:latin typeface="Arial"/>
                <a:ea typeface="+mn-lt"/>
                <a:cs typeface="+mn-lt"/>
              </a:rPr>
              <a:t>Bisleri</a:t>
            </a:r>
            <a:r>
              <a:rPr lang="en-US" sz="1600" dirty="0">
                <a:latin typeface="Arial"/>
                <a:ea typeface="+mn-lt"/>
                <a:cs typeface="+mn-lt"/>
              </a:rPr>
              <a:t> and Himalayan </a:t>
            </a:r>
            <a:r>
              <a:rPr lang="en-US" sz="1600" dirty="0">
                <a:latin typeface="Arial"/>
                <a:ea typeface="+mn-lt"/>
                <a:cs typeface="Arial"/>
              </a:rPr>
              <a:t>subsidiaries (or acquired) of TATA</a:t>
            </a:r>
            <a:endParaRPr lang="en-US" sz="1600" dirty="0">
              <a:ea typeface="+mn-lt"/>
              <a:cs typeface="+mn-lt"/>
            </a:endParaRPr>
          </a:p>
          <a:p>
            <a:pPr marL="608965" lvl="1" indent="-231140"/>
            <a:r>
              <a:rPr lang="en-US" sz="1600" dirty="0" err="1">
                <a:latin typeface="Arial"/>
                <a:ea typeface="+mn-lt"/>
                <a:cs typeface="+mn-lt"/>
              </a:rPr>
              <a:t>Bisleri</a:t>
            </a:r>
            <a:r>
              <a:rPr lang="en-US" sz="1600" dirty="0">
                <a:latin typeface="Arial"/>
                <a:ea typeface="+mn-lt"/>
                <a:cs typeface="+mn-lt"/>
              </a:rPr>
              <a:t> and Himalayan are subsidiaries (or acquired) of TATA</a:t>
            </a:r>
          </a:p>
          <a:p>
            <a:pPr marL="304165" indent="-304165"/>
            <a:r>
              <a:rPr lang="en-US" sz="1600" dirty="0">
                <a:latin typeface="Arial"/>
                <a:ea typeface="+mn-lt"/>
                <a:cs typeface="+mn-lt"/>
              </a:rPr>
              <a:t>A water treatment plant can be converted to an UPW plant on modifying the process</a:t>
            </a:r>
          </a:p>
          <a:p>
            <a:pPr marL="304165" indent="-304165"/>
            <a:r>
              <a:rPr lang="en-US" sz="1600" dirty="0" err="1">
                <a:latin typeface="Arial"/>
                <a:ea typeface="+mn-lt"/>
                <a:cs typeface="+mn-lt"/>
              </a:rPr>
              <a:t>Bisleri</a:t>
            </a:r>
            <a:r>
              <a:rPr lang="en-US" sz="1600" dirty="0">
                <a:latin typeface="Arial"/>
                <a:ea typeface="+mn-lt"/>
                <a:cs typeface="+mn-lt"/>
              </a:rPr>
              <a:t> employs a 10-step process to produce bottled mineral water. We must stop at the 4th step to proceed with the primary treatment.</a:t>
            </a:r>
          </a:p>
          <a:p>
            <a:pPr marL="304165" indent="-304165"/>
            <a:r>
              <a:rPr lang="en-US" sz="1600" dirty="0">
                <a:latin typeface="Arial"/>
                <a:cs typeface="Arial"/>
              </a:rPr>
              <a:t>We can recycle the drain UPW from the fab to increase efficiency and decrease the cost.</a:t>
            </a:r>
            <a:br>
              <a:rPr lang="en-US" sz="1600" dirty="0">
                <a:latin typeface="Arial"/>
                <a:cs typeface="Arial"/>
              </a:rPr>
            </a:br>
            <a:endParaRPr lang="en-US" sz="1600">
              <a:ea typeface="+mn-lt"/>
              <a:cs typeface="+mn-lt"/>
            </a:endParaRPr>
          </a:p>
        </p:txBody>
      </p:sp>
      <p:graphicFrame>
        <p:nvGraphicFramePr>
          <p:cNvPr id="169" name="Diagram 169">
            <a:extLst>
              <a:ext uri="{FF2B5EF4-FFF2-40B4-BE49-F238E27FC236}">
                <a16:creationId xmlns:a16="http://schemas.microsoft.com/office/drawing/2014/main" id="{7CC5151D-F465-33B6-557A-E13F01AC8D0F}"/>
              </a:ext>
            </a:extLst>
          </p:cNvPr>
          <p:cNvGraphicFramePr/>
          <p:nvPr>
            <p:extLst>
              <p:ext uri="{D42A27DB-BD31-4B8C-83A1-F6EECF244321}">
                <p14:modId xmlns:p14="http://schemas.microsoft.com/office/powerpoint/2010/main" val="846393386"/>
              </p:ext>
            </p:extLst>
          </p:nvPr>
        </p:nvGraphicFramePr>
        <p:xfrm>
          <a:off x="877154" y="3130159"/>
          <a:ext cx="6186193" cy="4959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5" name="Diagram 35">
            <a:extLst>
              <a:ext uri="{FF2B5EF4-FFF2-40B4-BE49-F238E27FC236}">
                <a16:creationId xmlns:a16="http://schemas.microsoft.com/office/drawing/2014/main" id="{E415C3B1-93F0-FB2D-B13A-8829696AC91A}"/>
              </a:ext>
            </a:extLst>
          </p:cNvPr>
          <p:cNvGraphicFramePr/>
          <p:nvPr>
            <p:extLst>
              <p:ext uri="{D42A27DB-BD31-4B8C-83A1-F6EECF244321}">
                <p14:modId xmlns:p14="http://schemas.microsoft.com/office/powerpoint/2010/main" val="3713464600"/>
              </p:ext>
            </p:extLst>
          </p:nvPr>
        </p:nvGraphicFramePr>
        <p:xfrm>
          <a:off x="7267359" y="4827514"/>
          <a:ext cx="1752154" cy="15349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30" name="Arrow: Right 529">
            <a:extLst>
              <a:ext uri="{FF2B5EF4-FFF2-40B4-BE49-F238E27FC236}">
                <a16:creationId xmlns:a16="http://schemas.microsoft.com/office/drawing/2014/main" id="{B85CE273-39C0-8909-94F5-A58CA1652B65}"/>
              </a:ext>
            </a:extLst>
          </p:cNvPr>
          <p:cNvSpPr/>
          <p:nvPr/>
        </p:nvSpPr>
        <p:spPr>
          <a:xfrm>
            <a:off x="9135936" y="5492988"/>
            <a:ext cx="465209" cy="390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31" name="Diagram 531">
            <a:extLst>
              <a:ext uri="{FF2B5EF4-FFF2-40B4-BE49-F238E27FC236}">
                <a16:creationId xmlns:a16="http://schemas.microsoft.com/office/drawing/2014/main" id="{77C83A14-B902-902A-3DC4-F8AF1CF1A0B6}"/>
              </a:ext>
            </a:extLst>
          </p:cNvPr>
          <p:cNvGraphicFramePr/>
          <p:nvPr>
            <p:extLst>
              <p:ext uri="{D42A27DB-BD31-4B8C-83A1-F6EECF244321}">
                <p14:modId xmlns:p14="http://schemas.microsoft.com/office/powerpoint/2010/main" val="1298389331"/>
              </p:ext>
            </p:extLst>
          </p:nvPr>
        </p:nvGraphicFramePr>
        <p:xfrm>
          <a:off x="9732979" y="5032173"/>
          <a:ext cx="1801898" cy="114732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06" name="TextBox 605">
            <a:extLst>
              <a:ext uri="{FF2B5EF4-FFF2-40B4-BE49-F238E27FC236}">
                <a16:creationId xmlns:a16="http://schemas.microsoft.com/office/drawing/2014/main" id="{5DA91282-D39F-6FEF-E3C0-20B8A273880C}"/>
              </a:ext>
            </a:extLst>
          </p:cNvPr>
          <p:cNvSpPr txBox="1"/>
          <p:nvPr/>
        </p:nvSpPr>
        <p:spPr>
          <a:xfrm>
            <a:off x="2057400" y="611256"/>
            <a:ext cx="2117034" cy="357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800"/>
          </a:p>
        </p:txBody>
      </p:sp>
      <p:sp>
        <p:nvSpPr>
          <p:cNvPr id="810" name="TextBox 809">
            <a:extLst>
              <a:ext uri="{FF2B5EF4-FFF2-40B4-BE49-F238E27FC236}">
                <a16:creationId xmlns:a16="http://schemas.microsoft.com/office/drawing/2014/main" id="{C532723F-A5A6-7B51-EC7B-5E31D2939E30}"/>
              </a:ext>
            </a:extLst>
          </p:cNvPr>
          <p:cNvSpPr txBox="1"/>
          <p:nvPr/>
        </p:nvSpPr>
        <p:spPr>
          <a:xfrm>
            <a:off x="1367343" y="395575"/>
            <a:ext cx="76001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Arial"/>
                <a:cs typeface="Calibri"/>
              </a:rPr>
              <a:t>How to solve the problem of UPW?</a:t>
            </a:r>
          </a:p>
        </p:txBody>
      </p:sp>
      <p:sp>
        <p:nvSpPr>
          <p:cNvPr id="53" name="Slide Number Placeholder 52">
            <a:extLst>
              <a:ext uri="{FF2B5EF4-FFF2-40B4-BE49-F238E27FC236}">
                <a16:creationId xmlns:a16="http://schemas.microsoft.com/office/drawing/2014/main" id="{42FA647D-CD25-58AB-5042-1A65DBE5B7A1}"/>
              </a:ext>
            </a:extLst>
          </p:cNvPr>
          <p:cNvSpPr>
            <a:spLocks noGrp="1"/>
          </p:cNvSpPr>
          <p:nvPr>
            <p:ph type="sldNum" sz="quarter" idx="12"/>
          </p:nvPr>
        </p:nvSpPr>
        <p:spPr/>
        <p:txBody>
          <a:bodyPr/>
          <a:lstStyle/>
          <a:p>
            <a:fld id="{C014DD1E-5D91-48A3-AD6D-45FBA980D106}" type="slidenum">
              <a:rPr lang="en-US"/>
              <a:t>14</a:t>
            </a:fld>
            <a:endParaRPr lang="en-US"/>
          </a:p>
        </p:txBody>
      </p:sp>
      <p:sp>
        <p:nvSpPr>
          <p:cNvPr id="15" name="TextBox 14">
            <a:extLst>
              <a:ext uri="{FF2B5EF4-FFF2-40B4-BE49-F238E27FC236}">
                <a16:creationId xmlns:a16="http://schemas.microsoft.com/office/drawing/2014/main" id="{EFD29858-0009-E7CA-AEC9-FC978A19F3C5}"/>
              </a:ext>
            </a:extLst>
          </p:cNvPr>
          <p:cNvSpPr txBox="1"/>
          <p:nvPr/>
        </p:nvSpPr>
        <p:spPr>
          <a:xfrm>
            <a:off x="253383" y="6537921"/>
            <a:ext cx="30468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000"/>
              <a:t>Source: Wikipedia</a:t>
            </a:r>
            <a:endParaRPr lang="en-IN" sz="1000">
              <a:cs typeface="Calibri"/>
            </a:endParaRPr>
          </a:p>
        </p:txBody>
      </p:sp>
    </p:spTree>
    <p:extLst>
      <p:ext uri="{BB962C8B-B14F-4D97-AF65-F5344CB8AC3E}">
        <p14:creationId xmlns:p14="http://schemas.microsoft.com/office/powerpoint/2010/main" val="2429341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0CBC1BD-BDBA-8983-A036-9A2964BD7E97}"/>
              </a:ext>
            </a:extLst>
          </p:cNvPr>
          <p:cNvGraphicFramePr/>
          <p:nvPr>
            <p:extLst>
              <p:ext uri="{D42A27DB-BD31-4B8C-83A1-F6EECF244321}">
                <p14:modId xmlns:p14="http://schemas.microsoft.com/office/powerpoint/2010/main" val="4042016054"/>
              </p:ext>
            </p:extLst>
          </p:nvPr>
        </p:nvGraphicFramePr>
        <p:xfrm>
          <a:off x="756840" y="1716756"/>
          <a:ext cx="10913969" cy="391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6" name="TextBox 295">
            <a:extLst>
              <a:ext uri="{FF2B5EF4-FFF2-40B4-BE49-F238E27FC236}">
                <a16:creationId xmlns:a16="http://schemas.microsoft.com/office/drawing/2014/main" id="{A8E04B4F-9838-ED08-9A9A-B7A0FD3C2B7C}"/>
              </a:ext>
            </a:extLst>
          </p:cNvPr>
          <p:cNvSpPr txBox="1"/>
          <p:nvPr/>
        </p:nvSpPr>
        <p:spPr>
          <a:xfrm>
            <a:off x="334676" y="5715013"/>
            <a:ext cx="587949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Self production does not seem a viable option for India at this point</a:t>
            </a:r>
          </a:p>
        </p:txBody>
      </p:sp>
      <p:sp>
        <p:nvSpPr>
          <p:cNvPr id="469" name="TextBox 468">
            <a:extLst>
              <a:ext uri="{FF2B5EF4-FFF2-40B4-BE49-F238E27FC236}">
                <a16:creationId xmlns:a16="http://schemas.microsoft.com/office/drawing/2014/main" id="{166081E6-C5B3-518B-260A-5B78F8B7BE3A}"/>
              </a:ext>
            </a:extLst>
          </p:cNvPr>
          <p:cNvSpPr txBox="1"/>
          <p:nvPr/>
        </p:nvSpPr>
        <p:spPr>
          <a:xfrm>
            <a:off x="6318983" y="5642150"/>
            <a:ext cx="58189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India's import from Brazil is growing at a high rate and India can also increase its imports from Russia and Australia so as to reduce its dependence on few countries to ensure a steady supply</a:t>
            </a:r>
          </a:p>
        </p:txBody>
      </p:sp>
      <p:sp>
        <p:nvSpPr>
          <p:cNvPr id="652" name="TextBox 651">
            <a:extLst>
              <a:ext uri="{FF2B5EF4-FFF2-40B4-BE49-F238E27FC236}">
                <a16:creationId xmlns:a16="http://schemas.microsoft.com/office/drawing/2014/main" id="{B326A6D5-020C-DB1A-FEC2-8F57FD50AED1}"/>
              </a:ext>
            </a:extLst>
          </p:cNvPr>
          <p:cNvSpPr txBox="1"/>
          <p:nvPr/>
        </p:nvSpPr>
        <p:spPr>
          <a:xfrm>
            <a:off x="7855585" y="1012585"/>
            <a:ext cx="372860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600">
                <a:cs typeface="Arial"/>
              </a:rPr>
              <a:t>Availability of purified crystal silicon is an important component of chip making​</a:t>
            </a:r>
          </a:p>
          <a:p>
            <a:pPr>
              <a:buChar char="•"/>
            </a:pPr>
            <a:r>
              <a:rPr lang="en-US" sz="1600">
                <a:cs typeface="Arial"/>
              </a:rPr>
              <a:t>Silicon is then used for making wafers which is the base of a chip​</a:t>
            </a:r>
          </a:p>
          <a:p>
            <a:pPr>
              <a:buChar char="•"/>
            </a:pPr>
            <a:r>
              <a:rPr lang="en-US" sz="1600">
                <a:cs typeface="Arial"/>
              </a:rPr>
              <a:t>Silicon also has other industrial applications such as steel refining and aluminum-casting.​</a:t>
            </a:r>
          </a:p>
        </p:txBody>
      </p:sp>
      <p:sp>
        <p:nvSpPr>
          <p:cNvPr id="51" name="Slide Number Placeholder 50">
            <a:extLst>
              <a:ext uri="{FF2B5EF4-FFF2-40B4-BE49-F238E27FC236}">
                <a16:creationId xmlns:a16="http://schemas.microsoft.com/office/drawing/2014/main" id="{6A1FD846-6D27-33B8-3BCC-8256C2BDE002}"/>
              </a:ext>
            </a:extLst>
          </p:cNvPr>
          <p:cNvSpPr>
            <a:spLocks noGrp="1"/>
          </p:cNvSpPr>
          <p:nvPr>
            <p:ph type="sldNum" sz="quarter" idx="12"/>
          </p:nvPr>
        </p:nvSpPr>
        <p:spPr/>
        <p:txBody>
          <a:bodyPr/>
          <a:lstStyle/>
          <a:p>
            <a:fld id="{C014DD1E-5D91-48A3-AD6D-45FBA980D106}" type="slidenum">
              <a:rPr lang="en-US"/>
              <a:t>15</a:t>
            </a:fld>
            <a:endParaRPr lang="en-US"/>
          </a:p>
        </p:txBody>
      </p:sp>
      <p:sp>
        <p:nvSpPr>
          <p:cNvPr id="2550" name="TextBox 2549">
            <a:extLst>
              <a:ext uri="{FF2B5EF4-FFF2-40B4-BE49-F238E27FC236}">
                <a16:creationId xmlns:a16="http://schemas.microsoft.com/office/drawing/2014/main" id="{796E7FFD-2FDA-2342-7A05-18BB3FFED569}"/>
              </a:ext>
            </a:extLst>
          </p:cNvPr>
          <p:cNvSpPr txBox="1"/>
          <p:nvPr/>
        </p:nvSpPr>
        <p:spPr>
          <a:xfrm>
            <a:off x="1041685" y="1342844"/>
            <a:ext cx="3878828"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ea typeface="+mn-lt"/>
                <a:cs typeface="+mn-lt"/>
              </a:rPr>
              <a:t>The availability of single crystal silicon wafers will also help India in manufacturing the solar cells required for our energy security. </a:t>
            </a:r>
          </a:p>
          <a:p>
            <a:pPr marL="285750" indent="-285750">
              <a:buFont typeface="Arial"/>
              <a:buChar char="•"/>
            </a:pPr>
            <a:r>
              <a:rPr lang="en-US" sz="1600">
                <a:ea typeface="+mn-lt"/>
                <a:cs typeface="+mn-lt"/>
              </a:rPr>
              <a:t>India has huge reserves of silica minerals </a:t>
            </a:r>
          </a:p>
          <a:p>
            <a:pPr algn="l"/>
            <a:endParaRPr lang="en-US" sz="1400">
              <a:cs typeface="Calibri"/>
            </a:endParaRPr>
          </a:p>
        </p:txBody>
      </p:sp>
      <p:sp>
        <p:nvSpPr>
          <p:cNvPr id="305" name="TextBox 304">
            <a:extLst>
              <a:ext uri="{FF2B5EF4-FFF2-40B4-BE49-F238E27FC236}">
                <a16:creationId xmlns:a16="http://schemas.microsoft.com/office/drawing/2014/main" id="{0445E71E-8102-16F6-ACC3-AD08B869E346}"/>
              </a:ext>
            </a:extLst>
          </p:cNvPr>
          <p:cNvSpPr txBox="1"/>
          <p:nvPr/>
        </p:nvSpPr>
        <p:spPr>
          <a:xfrm>
            <a:off x="868744" y="218545"/>
            <a:ext cx="114068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Silicon is an essential raw material and ways for its procurement are limited </a:t>
            </a:r>
          </a:p>
        </p:txBody>
      </p:sp>
      <p:sp>
        <p:nvSpPr>
          <p:cNvPr id="2916" name="TextBox 2915">
            <a:extLst>
              <a:ext uri="{FF2B5EF4-FFF2-40B4-BE49-F238E27FC236}">
                <a16:creationId xmlns:a16="http://schemas.microsoft.com/office/drawing/2014/main" id="{4D1E5C30-C3F7-0CCF-8539-3D22FF05F593}"/>
              </a:ext>
            </a:extLst>
          </p:cNvPr>
          <p:cNvSpPr txBox="1"/>
          <p:nvPr/>
        </p:nvSpPr>
        <p:spPr>
          <a:xfrm>
            <a:off x="253383" y="6537921"/>
            <a:ext cx="30468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000"/>
              <a:t>Source: EQ International</a:t>
            </a:r>
            <a:endParaRPr lang="en-IN" sz="1000">
              <a:cs typeface="Calibri"/>
            </a:endParaRPr>
          </a:p>
        </p:txBody>
      </p:sp>
    </p:spTree>
    <p:extLst>
      <p:ext uri="{BB962C8B-B14F-4D97-AF65-F5344CB8AC3E}">
        <p14:creationId xmlns:p14="http://schemas.microsoft.com/office/powerpoint/2010/main" val="766313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3358E7-7E57-3886-40AE-A888398845C3}"/>
              </a:ext>
            </a:extLst>
          </p:cNvPr>
          <p:cNvSpPr/>
          <p:nvPr/>
        </p:nvSpPr>
        <p:spPr>
          <a:xfrm>
            <a:off x="1039399" y="1912993"/>
            <a:ext cx="2807361" cy="3061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extBox 1">
            <a:extLst>
              <a:ext uri="{FF2B5EF4-FFF2-40B4-BE49-F238E27FC236}">
                <a16:creationId xmlns:a16="http://schemas.microsoft.com/office/drawing/2014/main" id="{75D600DD-8C1F-748B-AD6F-EF4E5DD40429}"/>
              </a:ext>
            </a:extLst>
          </p:cNvPr>
          <p:cNvSpPr txBox="1"/>
          <p:nvPr/>
        </p:nvSpPr>
        <p:spPr>
          <a:xfrm>
            <a:off x="2696330" y="491056"/>
            <a:ext cx="675110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Calibri"/>
              </a:rPr>
              <a:t>Where to set-up the Fabrication Unit ?</a:t>
            </a:r>
          </a:p>
        </p:txBody>
      </p:sp>
      <p:sp>
        <p:nvSpPr>
          <p:cNvPr id="3" name="TextBox 2">
            <a:extLst>
              <a:ext uri="{FF2B5EF4-FFF2-40B4-BE49-F238E27FC236}">
                <a16:creationId xmlns:a16="http://schemas.microsoft.com/office/drawing/2014/main" id="{ECE75BD1-F74D-4CF7-8E54-3A0D56506083}"/>
              </a:ext>
            </a:extLst>
          </p:cNvPr>
          <p:cNvSpPr txBox="1"/>
          <p:nvPr/>
        </p:nvSpPr>
        <p:spPr>
          <a:xfrm>
            <a:off x="4301241" y="3288263"/>
            <a:ext cx="749179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latin typeface="Arial"/>
                <a:ea typeface="+mn-lt"/>
                <a:cs typeface="+mn-lt"/>
              </a:rPr>
              <a:t>Vedanta and Foxconn are planning to setup its semiconductor manufacturing Fab in </a:t>
            </a:r>
            <a:r>
              <a:rPr lang="en-US" sz="1600" err="1">
                <a:latin typeface="Arial"/>
                <a:ea typeface="+mn-lt"/>
                <a:cs typeface="+mn-lt"/>
              </a:rPr>
              <a:t>Dholera</a:t>
            </a:r>
            <a:r>
              <a:rPr lang="en-US" sz="1600">
                <a:latin typeface="Arial"/>
                <a:ea typeface="+mn-lt"/>
                <a:cs typeface="+mn-lt"/>
              </a:rPr>
              <a:t> in Gujarat</a:t>
            </a:r>
          </a:p>
          <a:p>
            <a:pPr marL="285750" indent="-285750">
              <a:buFont typeface="Arial"/>
              <a:buChar char="•"/>
            </a:pPr>
            <a:r>
              <a:rPr lang="en-US" sz="1600">
                <a:latin typeface="Arial"/>
                <a:ea typeface="+mn-lt"/>
                <a:cs typeface="+mn-lt"/>
              </a:rPr>
              <a:t> ISMC and Singapore-based IGSS  will be setting up semiconductor plants in Karnataka and Tamil Nadu, respectively.</a:t>
            </a:r>
            <a:endParaRPr lang="en-US" sz="1600">
              <a:latin typeface="Arial"/>
              <a:cs typeface="Calibri"/>
            </a:endParaRPr>
          </a:p>
          <a:p>
            <a:pPr marL="285750" indent="-285750">
              <a:buFont typeface="Arial"/>
              <a:buChar char="•"/>
            </a:pPr>
            <a:r>
              <a:rPr lang="en-US" sz="1600">
                <a:latin typeface="Arial"/>
                <a:ea typeface="+mn-lt"/>
                <a:cs typeface="+mn-lt"/>
              </a:rPr>
              <a:t>Indian Government in collaboration with  Indian Institute of Science, Bangalore and the Indian Institute of Technology, Bombay is planning to setup 2 wafer units in Greater Noida in Uttar Pradesh  and in </a:t>
            </a:r>
            <a:r>
              <a:rPr lang="en-US" sz="1600" err="1">
                <a:latin typeface="Arial"/>
                <a:ea typeface="+mn-lt"/>
                <a:cs typeface="+mn-lt"/>
              </a:rPr>
              <a:t>Prantij</a:t>
            </a:r>
            <a:r>
              <a:rPr lang="en-US" sz="1600">
                <a:latin typeface="Arial"/>
                <a:ea typeface="+mn-lt"/>
                <a:cs typeface="+mn-lt"/>
              </a:rPr>
              <a:t> in Gujarat.</a:t>
            </a:r>
          </a:p>
          <a:p>
            <a:pPr marL="285750" indent="-285750">
              <a:buFont typeface="Arial"/>
              <a:buChar char="•"/>
            </a:pPr>
            <a:r>
              <a:rPr lang="en-US" sz="1600">
                <a:latin typeface="Arial"/>
                <a:ea typeface="+mn-lt"/>
                <a:cs typeface="+mn-lt"/>
              </a:rPr>
              <a:t>Panasonic Corporation, has plans to set up a new plant at Jhajjar in Haryana</a:t>
            </a:r>
          </a:p>
          <a:p>
            <a:pPr marL="285750" indent="-285750">
              <a:buFont typeface="Arial"/>
              <a:buChar char="•"/>
            </a:pPr>
            <a:endParaRPr lang="en-US" sz="1600">
              <a:latin typeface="Arial"/>
              <a:cs typeface="Calibri"/>
            </a:endParaRPr>
          </a:p>
        </p:txBody>
      </p:sp>
      <p:sp>
        <p:nvSpPr>
          <p:cNvPr id="4" name="TextBox 3">
            <a:extLst>
              <a:ext uri="{FF2B5EF4-FFF2-40B4-BE49-F238E27FC236}">
                <a16:creationId xmlns:a16="http://schemas.microsoft.com/office/drawing/2014/main" id="{35015798-B59E-71BF-A8A9-6505CCCDB3CC}"/>
              </a:ext>
            </a:extLst>
          </p:cNvPr>
          <p:cNvSpPr txBox="1"/>
          <p:nvPr/>
        </p:nvSpPr>
        <p:spPr>
          <a:xfrm>
            <a:off x="1145707" y="2122730"/>
            <a:ext cx="2655303"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Arial"/>
                <a:cs typeface="Calibri"/>
              </a:rPr>
              <a:t>Possible sites for setting up semiconductor manufacturing plants include: </a:t>
            </a:r>
            <a:endParaRPr lang="en-US" sz="1800">
              <a:latin typeface="Calibri"/>
              <a:cs typeface="Calibri"/>
            </a:endParaRPr>
          </a:p>
          <a:p>
            <a:endParaRPr lang="en-US" sz="1400">
              <a:latin typeface="Arial"/>
              <a:cs typeface="Calibri"/>
            </a:endParaRPr>
          </a:p>
          <a:p>
            <a:pPr marL="342900" indent="-342900">
              <a:buAutoNum type="arabicPeriod"/>
            </a:pPr>
            <a:r>
              <a:rPr lang="en-US" sz="1600" b="1" dirty="0">
                <a:latin typeface="Arial"/>
                <a:cs typeface="Calibri"/>
              </a:rPr>
              <a:t>Gujarat,</a:t>
            </a:r>
            <a:endParaRPr lang="en-US" sz="1600" b="1" dirty="0">
              <a:latin typeface="Calibri"/>
              <a:cs typeface="Calibri"/>
            </a:endParaRPr>
          </a:p>
          <a:p>
            <a:pPr marL="342900" indent="-342900">
              <a:buAutoNum type="arabicPeriod"/>
            </a:pPr>
            <a:r>
              <a:rPr lang="en-US" sz="1600" b="1" dirty="0">
                <a:latin typeface="Arial"/>
                <a:cs typeface="Calibri"/>
              </a:rPr>
              <a:t>Tamil Nadu</a:t>
            </a:r>
            <a:endParaRPr lang="en-US" sz="1600" b="1" dirty="0">
              <a:latin typeface="Calibri"/>
              <a:cs typeface="Calibri"/>
            </a:endParaRPr>
          </a:p>
          <a:p>
            <a:pPr marL="342900" indent="-342900">
              <a:buAutoNum type="arabicPeriod"/>
            </a:pPr>
            <a:r>
              <a:rPr lang="en-US" sz="1600" b="1" dirty="0">
                <a:latin typeface="Arial"/>
                <a:cs typeface="Calibri"/>
              </a:rPr>
              <a:t>Karnataka</a:t>
            </a:r>
            <a:endParaRPr lang="en-US" sz="1600" b="1" dirty="0">
              <a:latin typeface="Calibri"/>
              <a:cs typeface="Calibri"/>
            </a:endParaRPr>
          </a:p>
          <a:p>
            <a:pPr marL="342900" indent="-342900">
              <a:buAutoNum type="arabicPeriod"/>
            </a:pPr>
            <a:r>
              <a:rPr lang="en-US" sz="1600" b="1" dirty="0">
                <a:latin typeface="Arial"/>
                <a:cs typeface="Calibri"/>
              </a:rPr>
              <a:t>Uttar Pradesh </a:t>
            </a:r>
            <a:endParaRPr lang="en-US" sz="1600" b="1">
              <a:latin typeface="Calibri"/>
              <a:cs typeface="Calibri"/>
            </a:endParaRPr>
          </a:p>
          <a:p>
            <a:pPr marL="342900" indent="-342900">
              <a:buAutoNum type="arabicPeriod"/>
            </a:pPr>
            <a:r>
              <a:rPr lang="en-US" sz="1600" b="1" dirty="0">
                <a:latin typeface="Arial"/>
                <a:cs typeface="Calibri"/>
              </a:rPr>
              <a:t>Haryana</a:t>
            </a:r>
            <a:endParaRPr lang="en-US" sz="1600" b="1" dirty="0">
              <a:cs typeface="Calibri"/>
            </a:endParaRPr>
          </a:p>
        </p:txBody>
      </p:sp>
      <p:sp>
        <p:nvSpPr>
          <p:cNvPr id="6" name="Slide Number Placeholder 5">
            <a:extLst>
              <a:ext uri="{FF2B5EF4-FFF2-40B4-BE49-F238E27FC236}">
                <a16:creationId xmlns:a16="http://schemas.microsoft.com/office/drawing/2014/main" id="{921D6C5A-4F6E-EACE-A1E3-34873B571225}"/>
              </a:ext>
            </a:extLst>
          </p:cNvPr>
          <p:cNvSpPr>
            <a:spLocks noGrp="1"/>
          </p:cNvSpPr>
          <p:nvPr>
            <p:ph type="sldNum" sz="quarter" idx="12"/>
          </p:nvPr>
        </p:nvSpPr>
        <p:spPr/>
        <p:txBody>
          <a:bodyPr/>
          <a:lstStyle/>
          <a:p>
            <a:fld id="{C014DD1E-5D91-48A3-AD6D-45FBA980D106}" type="slidenum">
              <a:rPr lang="en-US"/>
              <a:t>16</a:t>
            </a:fld>
            <a:endParaRPr lang="en-US"/>
          </a:p>
        </p:txBody>
      </p:sp>
      <p:sp>
        <p:nvSpPr>
          <p:cNvPr id="7" name="TextBox 6">
            <a:extLst>
              <a:ext uri="{FF2B5EF4-FFF2-40B4-BE49-F238E27FC236}">
                <a16:creationId xmlns:a16="http://schemas.microsoft.com/office/drawing/2014/main" id="{425E6CFC-F016-1753-4CFC-9E7E5D000D75}"/>
              </a:ext>
            </a:extLst>
          </p:cNvPr>
          <p:cNvSpPr txBox="1"/>
          <p:nvPr/>
        </p:nvSpPr>
        <p:spPr>
          <a:xfrm>
            <a:off x="4306993" y="1708583"/>
            <a:ext cx="738251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Arial"/>
                <a:cs typeface="Calibri"/>
              </a:rPr>
              <a:t>TATA Chemicals have facilities producing Silica which are located in </a:t>
            </a:r>
            <a:endParaRPr lang="en-US" dirty="0">
              <a:cs typeface="Calibri"/>
            </a:endParaRPr>
          </a:p>
          <a:p>
            <a:pPr marL="894715" lvl="1" indent="-285750">
              <a:buFont typeface="Wingdings"/>
              <a:buChar char="Ø"/>
            </a:pPr>
            <a:r>
              <a:rPr lang="en-US" sz="1600" dirty="0">
                <a:latin typeface="Arial"/>
                <a:cs typeface="Calibri"/>
              </a:rPr>
              <a:t> </a:t>
            </a:r>
            <a:r>
              <a:rPr lang="en-US" sz="1600" dirty="0" err="1">
                <a:latin typeface="Arial"/>
                <a:cs typeface="Calibri"/>
              </a:rPr>
              <a:t>Mithapur</a:t>
            </a:r>
            <a:r>
              <a:rPr lang="en-US" sz="1600" dirty="0">
                <a:latin typeface="Arial"/>
                <a:cs typeface="Calibri"/>
              </a:rPr>
              <a:t>(Gujarat)with an Installed capacity of 875,000 Tonnes per annum (about 34 % of the country's capacity) </a:t>
            </a:r>
          </a:p>
          <a:p>
            <a:pPr marL="894715" lvl="1" indent="-285750">
              <a:buFont typeface="Wingdings"/>
              <a:buChar char="Ø"/>
            </a:pPr>
            <a:r>
              <a:rPr lang="en-US" sz="1600" dirty="0">
                <a:latin typeface="Arial"/>
                <a:cs typeface="Calibri"/>
              </a:rPr>
              <a:t>In </a:t>
            </a:r>
            <a:r>
              <a:rPr lang="en-US" sz="1600" dirty="0" err="1">
                <a:latin typeface="Arial"/>
                <a:cs typeface="Calibri"/>
              </a:rPr>
              <a:t>Cuddalore</a:t>
            </a:r>
            <a:r>
              <a:rPr lang="en-US" sz="1600" dirty="0">
                <a:latin typeface="Arial"/>
                <a:cs typeface="Calibri"/>
              </a:rPr>
              <a:t> (Tamil Nadu) to produce </a:t>
            </a:r>
            <a:r>
              <a:rPr lang="en-US" sz="1600" dirty="0">
                <a:latin typeface="Arial"/>
                <a:cs typeface="Arial"/>
              </a:rPr>
              <a:t>customized grades of</a:t>
            </a:r>
            <a:r>
              <a:rPr lang="en-US" sz="1600" dirty="0">
                <a:latin typeface="Arial"/>
                <a:cs typeface="Calibri"/>
              </a:rPr>
              <a:t> highly dispersed silica  and High-Performance Conventional Silica and is the only silica plant in south India </a:t>
            </a:r>
            <a:endParaRPr lang="en-US" sz="1600">
              <a:latin typeface="Arial"/>
              <a:ea typeface="+mn-lt"/>
              <a:cs typeface="+mn-lt"/>
            </a:endParaRPr>
          </a:p>
          <a:p>
            <a:pPr algn="l"/>
            <a:endParaRPr lang="en-US" sz="1600">
              <a:latin typeface="Arial"/>
              <a:cs typeface="Calibri"/>
            </a:endParaRPr>
          </a:p>
        </p:txBody>
      </p:sp>
      <p:sp>
        <p:nvSpPr>
          <p:cNvPr id="9" name="TextBox 8">
            <a:extLst>
              <a:ext uri="{FF2B5EF4-FFF2-40B4-BE49-F238E27FC236}">
                <a16:creationId xmlns:a16="http://schemas.microsoft.com/office/drawing/2014/main" id="{0806D40E-29D4-2DA0-6829-7D17CD372ACD}"/>
              </a:ext>
            </a:extLst>
          </p:cNvPr>
          <p:cNvSpPr txBox="1"/>
          <p:nvPr/>
        </p:nvSpPr>
        <p:spPr>
          <a:xfrm>
            <a:off x="1571286" y="5904799"/>
            <a:ext cx="89914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rial"/>
                <a:cs typeface="Calibri"/>
              </a:rPr>
              <a:t>Gujarat is favored by various companies planning to enter the semiconductor </a:t>
            </a:r>
            <a:r>
              <a:rPr lang="en-US" sz="1600" b="1" dirty="0" err="1">
                <a:latin typeface="Arial"/>
                <a:cs typeface="Calibri"/>
              </a:rPr>
              <a:t>industryy</a:t>
            </a:r>
            <a:endParaRPr lang="en-US" sz="1600" b="1" err="1">
              <a:latin typeface="Arial"/>
              <a:cs typeface="Calibri"/>
            </a:endParaRPr>
          </a:p>
        </p:txBody>
      </p:sp>
      <p:sp>
        <p:nvSpPr>
          <p:cNvPr id="11" name="TextBox 10">
            <a:extLst>
              <a:ext uri="{FF2B5EF4-FFF2-40B4-BE49-F238E27FC236}">
                <a16:creationId xmlns:a16="http://schemas.microsoft.com/office/drawing/2014/main" id="{9F619880-60C3-E819-0217-E93F1D019CAE}"/>
              </a:ext>
            </a:extLst>
          </p:cNvPr>
          <p:cNvSpPr txBox="1"/>
          <p:nvPr/>
        </p:nvSpPr>
        <p:spPr>
          <a:xfrm>
            <a:off x="253383" y="6537921"/>
            <a:ext cx="30468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000"/>
              <a:t>Source: Economic Times</a:t>
            </a:r>
            <a:endParaRPr lang="en-IN" sz="1000">
              <a:cs typeface="Calibri"/>
            </a:endParaRPr>
          </a:p>
        </p:txBody>
      </p:sp>
    </p:spTree>
    <p:extLst>
      <p:ext uri="{BB962C8B-B14F-4D97-AF65-F5344CB8AC3E}">
        <p14:creationId xmlns:p14="http://schemas.microsoft.com/office/powerpoint/2010/main" val="664653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55BDD9-8815-BC05-058A-6DA18851AE12}"/>
              </a:ext>
            </a:extLst>
          </p:cNvPr>
          <p:cNvSpPr>
            <a:spLocks noGrp="1"/>
          </p:cNvSpPr>
          <p:nvPr>
            <p:ph type="sldNum" sz="quarter" idx="12"/>
          </p:nvPr>
        </p:nvSpPr>
        <p:spPr/>
        <p:txBody>
          <a:bodyPr/>
          <a:lstStyle/>
          <a:p>
            <a:fld id="{C014DD1E-5D91-48A3-AD6D-45FBA980D106}" type="slidenum">
              <a:rPr lang="en-US"/>
              <a:t>17</a:t>
            </a:fld>
            <a:endParaRPr lang="en-US"/>
          </a:p>
        </p:txBody>
      </p:sp>
      <p:sp>
        <p:nvSpPr>
          <p:cNvPr id="3" name="TextBox 1">
            <a:extLst>
              <a:ext uri="{FF2B5EF4-FFF2-40B4-BE49-F238E27FC236}">
                <a16:creationId xmlns:a16="http://schemas.microsoft.com/office/drawing/2014/main" id="{48EE51F4-1506-E987-3334-8B95C368CCB9}"/>
              </a:ext>
            </a:extLst>
          </p:cNvPr>
          <p:cNvSpPr txBox="1"/>
          <p:nvPr/>
        </p:nvSpPr>
        <p:spPr>
          <a:xfrm rot="10800000" flipV="1">
            <a:off x="1238143" y="1556331"/>
            <a:ext cx="10456064" cy="458587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285750" indent="-285750" algn="just">
              <a:buFont typeface="Arial"/>
              <a:buChar char="•"/>
            </a:pPr>
            <a:r>
              <a:rPr lang="en-US" sz="1600" dirty="0">
                <a:ea typeface="+mn-lt"/>
                <a:cs typeface="+mn-lt"/>
              </a:rPr>
              <a:t>It has launched a dedicated policy for semiconductors and display manufacturing. </a:t>
            </a:r>
            <a:endParaRPr lang="en-US" sz="1600" dirty="0">
              <a:cs typeface="Calibri"/>
            </a:endParaRPr>
          </a:p>
          <a:p>
            <a:pPr algn="just"/>
            <a:endParaRPr lang="en-US" sz="1600">
              <a:cs typeface="Calibri"/>
            </a:endParaRPr>
          </a:p>
          <a:p>
            <a:pPr marL="285750" indent="-285750" algn="just">
              <a:buFont typeface="Arial"/>
              <a:buChar char="•"/>
            </a:pPr>
            <a:r>
              <a:rPr lang="en-US" sz="1800" b="1" dirty="0">
                <a:cs typeface="Calibri"/>
              </a:rPr>
              <a:t>Fiscal Benefits</a:t>
            </a:r>
          </a:p>
          <a:p>
            <a:pPr marL="894715" lvl="1" indent="-285750" algn="just">
              <a:buFont typeface="Arial"/>
              <a:buChar char="•"/>
            </a:pPr>
            <a:r>
              <a:rPr lang="en-IN" sz="1600" dirty="0">
                <a:ea typeface="+mn-lt"/>
                <a:cs typeface="+mn-lt"/>
              </a:rPr>
              <a:t>Gujarat government will facilitate eligible projects during the land allotment stage, expedite approvals processes, improve access to utilities like power, water, and gas besides industrial infrastructure, and offer a support package of fiscal incentives.</a:t>
            </a:r>
          </a:p>
          <a:p>
            <a:pPr marL="894715" lvl="1" indent="-285750" algn="just">
              <a:buFont typeface="Arial"/>
              <a:buChar char="•"/>
            </a:pPr>
            <a:r>
              <a:rPr lang="en-IN" sz="1600" dirty="0">
                <a:ea typeface="+mn-lt"/>
                <a:cs typeface="+mn-lt"/>
              </a:rPr>
              <a:t>They shall provide 50-75% subsidy on the land required for FAB project</a:t>
            </a:r>
          </a:p>
          <a:p>
            <a:pPr marL="894715" lvl="1" indent="-285750">
              <a:buFont typeface="Arial"/>
              <a:buChar char="•"/>
            </a:pPr>
            <a:r>
              <a:rPr lang="en-IN" sz="1600" dirty="0">
                <a:ea typeface="+mn-lt"/>
                <a:cs typeface="+mn-lt"/>
              </a:rPr>
              <a:t>Capital assistance form the state government at the rate of 40 percent of the capital expenditure from the central government</a:t>
            </a:r>
          </a:p>
          <a:p>
            <a:pPr marL="608965" lvl="1"/>
            <a:endParaRPr lang="en-IN" sz="1600">
              <a:ea typeface="+mn-lt"/>
              <a:cs typeface="+mn-lt"/>
            </a:endParaRPr>
          </a:p>
          <a:p>
            <a:pPr marL="285750" indent="-285750" algn="just">
              <a:buFont typeface="Arial"/>
              <a:buChar char="•"/>
            </a:pPr>
            <a:r>
              <a:rPr lang="en-IN" sz="1800" b="1" dirty="0">
                <a:ea typeface="+mn-lt"/>
                <a:cs typeface="+mn-lt"/>
              </a:rPr>
              <a:t>Operational Benefits</a:t>
            </a:r>
          </a:p>
          <a:p>
            <a:pPr marL="894715" lvl="1" indent="-285750" algn="just">
              <a:buFont typeface="Arial"/>
              <a:buChar char="•"/>
            </a:pPr>
            <a:r>
              <a:rPr lang="en-IN" sz="1600" dirty="0">
                <a:ea typeface="+mn-lt"/>
                <a:cs typeface="+mn-lt"/>
              </a:rPr>
              <a:t>The government will also provide a The government 50% subsidy for the building of a desalination plant (for UPW sing)</a:t>
            </a:r>
          </a:p>
          <a:p>
            <a:pPr marL="894715" lvl="1" indent="-285750" algn="just">
              <a:buFont typeface="Arial"/>
              <a:buChar char="•"/>
            </a:pPr>
            <a:r>
              <a:rPr lang="en-IN" sz="1600" dirty="0">
                <a:ea typeface="+mn-lt"/>
                <a:cs typeface="+mn-lt"/>
              </a:rPr>
              <a:t>Companies are entitled to a power tariff subsidy of INR 2 per unit for a period of 10 years starting from COD.</a:t>
            </a:r>
          </a:p>
          <a:p>
            <a:pPr marL="894715" lvl="1" indent="-285750" algn="just">
              <a:buFont typeface="Arial"/>
              <a:buChar char="•"/>
            </a:pPr>
            <a:r>
              <a:rPr lang="en-IN" sz="1600" dirty="0">
                <a:ea typeface="+mn-lt"/>
                <a:cs typeface="+mn-lt"/>
              </a:rPr>
              <a:t>They can claim exemption from paying electricity duty as under the Gujarat Electricity Duty Act, 1958.</a:t>
            </a:r>
          </a:p>
          <a:p>
            <a:pPr marL="894715" lvl="1" indent="-285750" algn="just">
              <a:buFont typeface="Arial"/>
              <a:buChar char="•"/>
            </a:pPr>
            <a:r>
              <a:rPr lang="en-IN" sz="1600" dirty="0">
                <a:ea typeface="+mn-lt"/>
                <a:cs typeface="+mn-lt"/>
              </a:rPr>
              <a:t>The state government will direct any of its agencies to construct or facilitate the construction of clean rooms, common facilities centre, and / or other buildings as required by the project to commence its operations at short notice.</a:t>
            </a:r>
          </a:p>
        </p:txBody>
      </p:sp>
      <p:sp>
        <p:nvSpPr>
          <p:cNvPr id="4" name="TextBox 3">
            <a:extLst>
              <a:ext uri="{FF2B5EF4-FFF2-40B4-BE49-F238E27FC236}">
                <a16:creationId xmlns:a16="http://schemas.microsoft.com/office/drawing/2014/main" id="{D0FE5984-CEFC-7804-CEA8-5EF48E4008C2}"/>
              </a:ext>
            </a:extLst>
          </p:cNvPr>
          <p:cNvSpPr txBox="1"/>
          <p:nvPr/>
        </p:nvSpPr>
        <p:spPr>
          <a:xfrm>
            <a:off x="1236812" y="466021"/>
            <a:ext cx="101805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a:cs typeface="Calibri"/>
              </a:rPr>
              <a:t>Gujarat provides Fiscal as well as Operational support for establishing manufacturing unit</a:t>
            </a:r>
          </a:p>
        </p:txBody>
      </p:sp>
      <p:sp>
        <p:nvSpPr>
          <p:cNvPr id="7" name="TextBox 6">
            <a:extLst>
              <a:ext uri="{FF2B5EF4-FFF2-40B4-BE49-F238E27FC236}">
                <a16:creationId xmlns:a16="http://schemas.microsoft.com/office/drawing/2014/main" id="{83E3E05C-2B83-5166-8DF3-F62B2A0B3C20}"/>
              </a:ext>
            </a:extLst>
          </p:cNvPr>
          <p:cNvSpPr txBox="1"/>
          <p:nvPr/>
        </p:nvSpPr>
        <p:spPr>
          <a:xfrm>
            <a:off x="253383" y="6537921"/>
            <a:ext cx="30468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000" dirty="0"/>
              <a:t>Source: Dezan Shira</a:t>
            </a:r>
            <a:r>
              <a:rPr lang="en-IN" sz="1000"/>
              <a:t> &amp; </a:t>
            </a:r>
            <a:r>
              <a:rPr lang="en-IN" sz="1000" err="1"/>
              <a:t>Assc</a:t>
            </a:r>
            <a:r>
              <a:rPr lang="en-IN" sz="1000"/>
              <a:t>.</a:t>
            </a:r>
            <a:endParaRPr lang="en-IN" sz="1000" dirty="0">
              <a:cs typeface="Calibri"/>
            </a:endParaRPr>
          </a:p>
        </p:txBody>
      </p:sp>
    </p:spTree>
    <p:extLst>
      <p:ext uri="{BB962C8B-B14F-4D97-AF65-F5344CB8AC3E}">
        <p14:creationId xmlns:p14="http://schemas.microsoft.com/office/powerpoint/2010/main" val="2599177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BB55E8-C950-5768-175D-D9CB68D49532}"/>
              </a:ext>
            </a:extLst>
          </p:cNvPr>
          <p:cNvSpPr>
            <a:spLocks noGrp="1"/>
          </p:cNvSpPr>
          <p:nvPr>
            <p:ph type="title"/>
          </p:nvPr>
        </p:nvSpPr>
        <p:spPr>
          <a:xfrm>
            <a:off x="1640300" y="481445"/>
            <a:ext cx="10383585" cy="600509"/>
          </a:xfrm>
        </p:spPr>
        <p:txBody>
          <a:bodyPr>
            <a:noAutofit/>
          </a:bodyPr>
          <a:lstStyle/>
          <a:p>
            <a:r>
              <a:rPr lang="en-US" sz="3200" b="1">
                <a:ea typeface="Calibri"/>
                <a:cs typeface="Calibri"/>
              </a:rPr>
              <a:t>What lies ahead for the Indian Semiconductor Industry</a:t>
            </a:r>
          </a:p>
        </p:txBody>
      </p:sp>
      <p:graphicFrame>
        <p:nvGraphicFramePr>
          <p:cNvPr id="6" name="Diagram 6">
            <a:extLst>
              <a:ext uri="{FF2B5EF4-FFF2-40B4-BE49-F238E27FC236}">
                <a16:creationId xmlns:a16="http://schemas.microsoft.com/office/drawing/2014/main" id="{E1B0D020-9E7D-B2EB-F83C-0CAC4DD69765}"/>
              </a:ext>
            </a:extLst>
          </p:cNvPr>
          <p:cNvGraphicFramePr>
            <a:graphicFrameLocks noGrp="1"/>
          </p:cNvGraphicFramePr>
          <p:nvPr>
            <p:ph idx="1"/>
            <p:extLst>
              <p:ext uri="{D42A27DB-BD31-4B8C-83A1-F6EECF244321}">
                <p14:modId xmlns:p14="http://schemas.microsoft.com/office/powerpoint/2010/main" val="2274545210"/>
              </p:ext>
            </p:extLst>
          </p:nvPr>
        </p:nvGraphicFramePr>
        <p:xfrm>
          <a:off x="-4359606" y="1355359"/>
          <a:ext cx="15593644" cy="5042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EE0EA9FC-DC95-B862-8476-B37D0337B80D}"/>
              </a:ext>
            </a:extLst>
          </p:cNvPr>
          <p:cNvSpPr>
            <a:spLocks noGrp="1"/>
          </p:cNvSpPr>
          <p:nvPr>
            <p:ph type="sldNum" sz="quarter" idx="12"/>
          </p:nvPr>
        </p:nvSpPr>
        <p:spPr/>
        <p:txBody>
          <a:bodyPr/>
          <a:lstStyle/>
          <a:p>
            <a:fld id="{C014DD1E-5D91-48A3-AD6D-45FBA980D106}" type="slidenum">
              <a:rPr lang="en-US"/>
              <a:t>18</a:t>
            </a:fld>
            <a:endParaRPr lang="en-US"/>
          </a:p>
        </p:txBody>
      </p:sp>
      <p:pic>
        <p:nvPicPr>
          <p:cNvPr id="531" name="Graphic 531" descr="Processor with solid fill">
            <a:extLst>
              <a:ext uri="{FF2B5EF4-FFF2-40B4-BE49-F238E27FC236}">
                <a16:creationId xmlns:a16="http://schemas.microsoft.com/office/drawing/2014/main" id="{0D162269-4AB8-7C9F-1192-FAB70A6DD4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10345" y="3421281"/>
            <a:ext cx="914244" cy="914400"/>
          </a:xfrm>
          <a:prstGeom prst="rect">
            <a:avLst/>
          </a:prstGeom>
        </p:spPr>
      </p:pic>
      <p:graphicFrame>
        <p:nvGraphicFramePr>
          <p:cNvPr id="1064" name="Diagram 1064">
            <a:extLst>
              <a:ext uri="{FF2B5EF4-FFF2-40B4-BE49-F238E27FC236}">
                <a16:creationId xmlns:a16="http://schemas.microsoft.com/office/drawing/2014/main" id="{F18E49D7-7B22-F279-95E6-9BC26FB97649}"/>
              </a:ext>
            </a:extLst>
          </p:cNvPr>
          <p:cNvGraphicFramePr/>
          <p:nvPr>
            <p:extLst>
              <p:ext uri="{D42A27DB-BD31-4B8C-83A1-F6EECF244321}">
                <p14:modId xmlns:p14="http://schemas.microsoft.com/office/powerpoint/2010/main" val="179644212"/>
              </p:ext>
            </p:extLst>
          </p:nvPr>
        </p:nvGraphicFramePr>
        <p:xfrm>
          <a:off x="3428313" y="1313727"/>
          <a:ext cx="8153790" cy="105439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86" name="Diagram 1064">
            <a:extLst>
              <a:ext uri="{FF2B5EF4-FFF2-40B4-BE49-F238E27FC236}">
                <a16:creationId xmlns:a16="http://schemas.microsoft.com/office/drawing/2014/main" id="{A6F8F2EB-2708-7684-A86E-4021C3A13E45}"/>
              </a:ext>
            </a:extLst>
          </p:cNvPr>
          <p:cNvGraphicFramePr/>
          <p:nvPr>
            <p:extLst>
              <p:ext uri="{D42A27DB-BD31-4B8C-83A1-F6EECF244321}">
                <p14:modId xmlns:p14="http://schemas.microsoft.com/office/powerpoint/2010/main" val="3599732516"/>
              </p:ext>
            </p:extLst>
          </p:nvPr>
        </p:nvGraphicFramePr>
        <p:xfrm>
          <a:off x="4184832" y="2544584"/>
          <a:ext cx="7593722" cy="119799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191" name="Diagram 1064">
            <a:extLst>
              <a:ext uri="{FF2B5EF4-FFF2-40B4-BE49-F238E27FC236}">
                <a16:creationId xmlns:a16="http://schemas.microsoft.com/office/drawing/2014/main" id="{039FFEAC-2AA2-E34C-7991-AA24E76489AF}"/>
              </a:ext>
            </a:extLst>
          </p:cNvPr>
          <p:cNvGraphicFramePr/>
          <p:nvPr>
            <p:extLst>
              <p:ext uri="{D42A27DB-BD31-4B8C-83A1-F6EECF244321}">
                <p14:modId xmlns:p14="http://schemas.microsoft.com/office/powerpoint/2010/main" val="3107404046"/>
              </p:ext>
            </p:extLst>
          </p:nvPr>
        </p:nvGraphicFramePr>
        <p:xfrm>
          <a:off x="4123782" y="3251719"/>
          <a:ext cx="7952372" cy="2665236"/>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1196" name="Diagram 1064">
            <a:extLst>
              <a:ext uri="{FF2B5EF4-FFF2-40B4-BE49-F238E27FC236}">
                <a16:creationId xmlns:a16="http://schemas.microsoft.com/office/drawing/2014/main" id="{D1ACB2E0-D6DA-F928-9A08-6756BF96E487}"/>
              </a:ext>
            </a:extLst>
          </p:cNvPr>
          <p:cNvGraphicFramePr/>
          <p:nvPr>
            <p:extLst>
              <p:ext uri="{D42A27DB-BD31-4B8C-83A1-F6EECF244321}">
                <p14:modId xmlns:p14="http://schemas.microsoft.com/office/powerpoint/2010/main" val="2376914939"/>
              </p:ext>
            </p:extLst>
          </p:nvPr>
        </p:nvGraphicFramePr>
        <p:xfrm>
          <a:off x="3426620" y="5300630"/>
          <a:ext cx="8486975" cy="1095361"/>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Tree>
    <p:extLst>
      <p:ext uri="{BB962C8B-B14F-4D97-AF65-F5344CB8AC3E}">
        <p14:creationId xmlns:p14="http://schemas.microsoft.com/office/powerpoint/2010/main" val="2184143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1E9A-6854-91FE-010A-CF360CF3EB95}"/>
              </a:ext>
            </a:extLst>
          </p:cNvPr>
          <p:cNvSpPr>
            <a:spLocks noGrp="1"/>
          </p:cNvSpPr>
          <p:nvPr>
            <p:ph type="title"/>
          </p:nvPr>
        </p:nvSpPr>
        <p:spPr>
          <a:xfrm>
            <a:off x="1161268" y="136324"/>
            <a:ext cx="10360501" cy="861106"/>
          </a:xfrm>
        </p:spPr>
        <p:txBody>
          <a:bodyPr/>
          <a:lstStyle/>
          <a:p>
            <a:r>
              <a:rPr lang="en-US" b="1">
                <a:cs typeface="Calibri"/>
              </a:rPr>
              <a:t>Conclusion</a:t>
            </a:r>
            <a:endParaRPr lang="en-US" b="1"/>
          </a:p>
        </p:txBody>
      </p:sp>
      <p:sp>
        <p:nvSpPr>
          <p:cNvPr id="3" name="Content Placeholder 2">
            <a:extLst>
              <a:ext uri="{FF2B5EF4-FFF2-40B4-BE49-F238E27FC236}">
                <a16:creationId xmlns:a16="http://schemas.microsoft.com/office/drawing/2014/main" id="{21866A6D-9AC7-A80B-C30D-C528892B539E}"/>
              </a:ext>
            </a:extLst>
          </p:cNvPr>
          <p:cNvSpPr>
            <a:spLocks noGrp="1"/>
          </p:cNvSpPr>
          <p:nvPr>
            <p:ph idx="1"/>
          </p:nvPr>
        </p:nvSpPr>
        <p:spPr>
          <a:xfrm>
            <a:off x="1161268" y="1075691"/>
            <a:ext cx="10360501" cy="4462272"/>
          </a:xfrm>
        </p:spPr>
        <p:txBody>
          <a:bodyPr vert="horz" lIns="121899" tIns="60949" rIns="121899" bIns="60949" rtlCol="0" anchor="t">
            <a:noAutofit/>
          </a:bodyPr>
          <a:lstStyle/>
          <a:p>
            <a:pPr marL="0" indent="0">
              <a:buNone/>
            </a:pPr>
            <a:r>
              <a:rPr lang="en-US" sz="1400">
                <a:cs typeface="Calibri"/>
              </a:rPr>
              <a:t>Although it took recent chip shortages to cement their 'critical status', semiconductors have now established their place as a truly essential industry. The global chip shortage started in 2020 and aggravated over time, pointing out the shortcomings in the global supply chain like high geographic concentration, influence of geopolitical friction etc.</a:t>
            </a:r>
            <a:endParaRPr lang="en-US" sz="1400">
              <a:ea typeface="Calibri"/>
              <a:cs typeface="Calibri"/>
            </a:endParaRPr>
          </a:p>
          <a:p>
            <a:pPr marL="0" indent="0">
              <a:buNone/>
            </a:pPr>
            <a:r>
              <a:rPr lang="en-US" sz="1400">
                <a:cs typeface="Calibri"/>
              </a:rPr>
              <a:t>Through our analysis, we have chalked out the possible difficulties for TATA in this venture and listed their possible solutions.  Here are some of the insights that we gained during our analysis - </a:t>
            </a:r>
            <a:endParaRPr lang="en-US" sz="1400">
              <a:ea typeface="Calibri"/>
              <a:cs typeface="Calibri"/>
            </a:endParaRPr>
          </a:p>
          <a:p>
            <a:pPr marL="285750" indent="-285750"/>
            <a:r>
              <a:rPr lang="en-US" sz="1400">
                <a:cs typeface="Calibri"/>
              </a:rPr>
              <a:t>We analyzed different strategies for TATA's entry into the industry and found</a:t>
            </a:r>
            <a:r>
              <a:rPr lang="en-US" sz="1400" b="1">
                <a:cs typeface="Calibri"/>
              </a:rPr>
              <a:t> partnership with an existing firm with experience in chip fabrication</a:t>
            </a:r>
            <a:r>
              <a:rPr lang="en-US" sz="1400">
                <a:cs typeface="Calibri"/>
              </a:rPr>
              <a:t> as the most viable option. </a:t>
            </a:r>
          </a:p>
          <a:p>
            <a:pPr marL="285750" indent="-285750"/>
            <a:r>
              <a:rPr lang="en-US" sz="1400">
                <a:cs typeface="Calibri"/>
              </a:rPr>
              <a:t>Of the possible candidates, </a:t>
            </a:r>
            <a:r>
              <a:rPr lang="en-US" sz="1400" b="1">
                <a:cs typeface="Calibri"/>
              </a:rPr>
              <a:t>TSMC</a:t>
            </a:r>
            <a:r>
              <a:rPr lang="en-US" sz="1400">
                <a:cs typeface="Calibri"/>
              </a:rPr>
              <a:t> emerged as the best partner owing to their</a:t>
            </a:r>
            <a:r>
              <a:rPr lang="en-US" sz="1400" b="1">
                <a:cs typeface="Calibri"/>
              </a:rPr>
              <a:t> indubitable experience</a:t>
            </a:r>
            <a:r>
              <a:rPr lang="en-US" sz="1400">
                <a:cs typeface="Calibri"/>
              </a:rPr>
              <a:t> in the industry and Taiwan's push towards reducing dependence on China and development of a more cooperative framework with India.</a:t>
            </a:r>
            <a:endParaRPr lang="en-US" sz="1400">
              <a:ea typeface="Calibri"/>
              <a:cs typeface="Calibri"/>
            </a:endParaRPr>
          </a:p>
          <a:p>
            <a:pPr marL="285750" indent="-285750"/>
            <a:r>
              <a:rPr lang="en-US" sz="1400">
                <a:cs typeface="Calibri"/>
              </a:rPr>
              <a:t>Our cost analysis shortlisted node sizes greater than </a:t>
            </a:r>
            <a:r>
              <a:rPr lang="en-US" sz="1400" b="1">
                <a:cs typeface="Calibri"/>
              </a:rPr>
              <a:t>28nm</a:t>
            </a:r>
            <a:r>
              <a:rPr lang="en-US" sz="1400">
                <a:cs typeface="Calibri"/>
              </a:rPr>
              <a:t> to be the best for chip manufacturing (in the nascent stage)  keeping in mind various factors like current and </a:t>
            </a:r>
            <a:r>
              <a:rPr lang="en-US" sz="1400" b="1">
                <a:cs typeface="Calibri"/>
              </a:rPr>
              <a:t>future demand, setup cost, technology transfer fee, legacy node relevance </a:t>
            </a:r>
            <a:r>
              <a:rPr lang="en-US" sz="1400">
                <a:cs typeface="Calibri"/>
              </a:rPr>
              <a:t>etc.</a:t>
            </a:r>
            <a:endParaRPr lang="en-US" sz="1400">
              <a:ea typeface="Calibri"/>
              <a:cs typeface="Calibri"/>
            </a:endParaRPr>
          </a:p>
          <a:p>
            <a:pPr marL="285750" indent="-285750"/>
            <a:r>
              <a:rPr lang="en-US" sz="1400" b="1">
                <a:ea typeface="Calibri"/>
                <a:cs typeface="Calibri"/>
              </a:rPr>
              <a:t>Gujarat</a:t>
            </a:r>
            <a:r>
              <a:rPr lang="en-US" sz="1400">
                <a:ea typeface="Calibri"/>
                <a:cs typeface="Calibri"/>
              </a:rPr>
              <a:t> has launched a relatively large number of fiscal incentives and subsidies on water and electricity for firms looking to setup a chip manufacturing plant in the state making it the best option for TATA to invest its money in building a fab there.</a:t>
            </a:r>
          </a:p>
          <a:p>
            <a:pPr marL="285750" indent="-285750"/>
            <a:r>
              <a:rPr lang="en-US" sz="1400">
                <a:ea typeface="Calibri"/>
                <a:cs typeface="Calibri"/>
              </a:rPr>
              <a:t>We also analyzed the problem of UPW and raw material acquisition and found innovative ways to solve the problem in the most efficient manner possible.</a:t>
            </a:r>
            <a:endParaRPr lang="en-US" sz="1400">
              <a:cs typeface="Calibri"/>
            </a:endParaRPr>
          </a:p>
          <a:p>
            <a:pPr marL="285750" indent="-285750"/>
            <a:endParaRPr lang="en-US" sz="1400">
              <a:cs typeface="Calibri"/>
            </a:endParaRPr>
          </a:p>
        </p:txBody>
      </p:sp>
      <p:sp>
        <p:nvSpPr>
          <p:cNvPr id="4" name="Slide Number Placeholder 3">
            <a:extLst>
              <a:ext uri="{FF2B5EF4-FFF2-40B4-BE49-F238E27FC236}">
                <a16:creationId xmlns:a16="http://schemas.microsoft.com/office/drawing/2014/main" id="{0AB9205B-B104-1123-EC8C-126715B51C9D}"/>
              </a:ext>
            </a:extLst>
          </p:cNvPr>
          <p:cNvSpPr>
            <a:spLocks noGrp="1"/>
          </p:cNvSpPr>
          <p:nvPr>
            <p:ph type="sldNum" sz="quarter" idx="12"/>
          </p:nvPr>
        </p:nvSpPr>
        <p:spPr/>
        <p:txBody>
          <a:bodyPr/>
          <a:lstStyle/>
          <a:p>
            <a:fld id="{C014DD1E-5D91-48A3-AD6D-45FBA980D106}" type="slidenum">
              <a:rPr lang="en-US"/>
              <a:t>19</a:t>
            </a:fld>
            <a:endParaRPr lang="en-US"/>
          </a:p>
        </p:txBody>
      </p:sp>
      <p:sp>
        <p:nvSpPr>
          <p:cNvPr id="6" name="Rectangle: Diagonal Corners Rounded 5">
            <a:extLst>
              <a:ext uri="{FF2B5EF4-FFF2-40B4-BE49-F238E27FC236}">
                <a16:creationId xmlns:a16="http://schemas.microsoft.com/office/drawing/2014/main" id="{EF6F642E-ECB4-7A89-5995-3F7ABFF78BD0}"/>
              </a:ext>
            </a:extLst>
          </p:cNvPr>
          <p:cNvSpPr/>
          <p:nvPr/>
        </p:nvSpPr>
        <p:spPr>
          <a:xfrm>
            <a:off x="937194" y="5443078"/>
            <a:ext cx="10802276" cy="914400"/>
          </a:xfrm>
          <a:prstGeom prst="round2Diag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ea typeface="Calibri"/>
                <a:cs typeface="Calibri"/>
              </a:rPr>
              <a:t>The global semiconductor industry is committing to increase its overall output capacity at an unprecedented level and it is high time now, for India and TATA for that matter, to play an active role in the semiconductor supply chain realignment and position itself as a major semiconductor hub. India needs to create strategies and put robust policy mechanisms in place to meet the global supply requirements of semiconductors.</a:t>
            </a:r>
          </a:p>
        </p:txBody>
      </p:sp>
    </p:spTree>
    <p:extLst>
      <p:ext uri="{BB962C8B-B14F-4D97-AF65-F5344CB8AC3E}">
        <p14:creationId xmlns:p14="http://schemas.microsoft.com/office/powerpoint/2010/main" val="4098079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DEDE-9259-5482-9C02-7017721F4BE2}"/>
              </a:ext>
            </a:extLst>
          </p:cNvPr>
          <p:cNvSpPr>
            <a:spLocks noGrp="1"/>
          </p:cNvSpPr>
          <p:nvPr>
            <p:ph type="title"/>
          </p:nvPr>
        </p:nvSpPr>
        <p:spPr/>
        <p:txBody>
          <a:bodyPr>
            <a:normAutofit/>
          </a:bodyPr>
          <a:lstStyle/>
          <a:p>
            <a:r>
              <a:rPr lang="en-US" sz="4000" b="1">
                <a:latin typeface="Arial"/>
                <a:cs typeface="Calibri"/>
              </a:rPr>
              <a:t>Introduction</a:t>
            </a:r>
          </a:p>
        </p:txBody>
      </p:sp>
      <p:sp>
        <p:nvSpPr>
          <p:cNvPr id="3" name="Content Placeholder 2">
            <a:extLst>
              <a:ext uri="{FF2B5EF4-FFF2-40B4-BE49-F238E27FC236}">
                <a16:creationId xmlns:a16="http://schemas.microsoft.com/office/drawing/2014/main" id="{93669237-012E-314F-E33C-042B9E41AB79}"/>
              </a:ext>
            </a:extLst>
          </p:cNvPr>
          <p:cNvSpPr>
            <a:spLocks noGrp="1"/>
          </p:cNvSpPr>
          <p:nvPr>
            <p:ph idx="1"/>
          </p:nvPr>
        </p:nvSpPr>
        <p:spPr/>
        <p:txBody>
          <a:bodyPr vert="horz" lIns="121899" tIns="60949" rIns="121899" bIns="60949" rtlCol="0" anchor="t">
            <a:normAutofit/>
          </a:bodyPr>
          <a:lstStyle/>
          <a:p>
            <a:pPr marL="0" indent="0">
              <a:buNone/>
            </a:pPr>
            <a:r>
              <a:rPr lang="en-US" sz="1600">
                <a:latin typeface="Arial"/>
                <a:cs typeface="Calibri"/>
              </a:rPr>
              <a:t>A ubiquitous component of 21-st century existence, semiconductors have emerged as the world's most critical resource, known as the 'new-oil' on which modern world depends. With the global semiconductor industry projected to double to a trillion-dollar industry in the next ten years, driven by the growth of AI, cloud computing and electric vehicles, governments across the world are eyeing to set up a semiconductor ecosystem in-house.</a:t>
            </a:r>
            <a:endParaRPr lang="en-US" sz="1600">
              <a:latin typeface="Calibri"/>
              <a:ea typeface="Calibri"/>
              <a:cs typeface="Calibri"/>
            </a:endParaRPr>
          </a:p>
          <a:p>
            <a:pPr marL="0" indent="0">
              <a:buNone/>
            </a:pPr>
            <a:r>
              <a:rPr lang="en-US" sz="1600">
                <a:latin typeface="Arial"/>
                <a:cs typeface="Calibri"/>
              </a:rPr>
              <a:t>Covid</a:t>
            </a:r>
            <a:r>
              <a:rPr lang="en-US" sz="1600">
                <a:latin typeface="Arial"/>
                <a:ea typeface="+mn-lt"/>
                <a:cs typeface="+mn-lt"/>
              </a:rPr>
              <a:t> 19 pandemic driven push to take sizable parts of daily economic and essential activity online, or at least digitally enable them has highlighted the centrality of the chip-powered computers and smartphones in people’s lives.</a:t>
            </a:r>
            <a:r>
              <a:rPr lang="en-US" sz="1600">
                <a:latin typeface="Arial"/>
                <a:ea typeface="+mn-lt"/>
                <a:cs typeface="Calibri"/>
              </a:rPr>
              <a:t> </a:t>
            </a:r>
            <a:r>
              <a:rPr lang="en-US" sz="1600">
                <a:latin typeface="Arial"/>
                <a:ea typeface="+mn-lt"/>
                <a:cs typeface="Arial"/>
              </a:rPr>
              <a:t>Once the preserve of the trade press, the semiconductor industry has taken over mainstream media for several months. </a:t>
            </a:r>
            <a:endParaRPr lang="en-US" sz="1600">
              <a:latin typeface="Calibri"/>
              <a:ea typeface="+mn-lt"/>
              <a:cs typeface="Calibri"/>
            </a:endParaRPr>
          </a:p>
          <a:p>
            <a:pPr marL="0" indent="0">
              <a:buNone/>
            </a:pPr>
            <a:r>
              <a:rPr lang="en-US" sz="1600">
                <a:latin typeface="Arial"/>
                <a:ea typeface="+mn-lt"/>
                <a:cs typeface="Arial"/>
              </a:rPr>
              <a:t>On the news, and on the front page of press sites, chip shortages are constantly mentioned. And for good reason, the repercussions are numerous and have put companies - in many sectors - in difficulty.</a:t>
            </a:r>
            <a:r>
              <a:rPr lang="en-US" sz="1600">
                <a:latin typeface="Arial"/>
                <a:ea typeface="+mn-lt"/>
                <a:cs typeface="+mn-lt"/>
              </a:rPr>
              <a:t> Its shortage causes cascading effects, given that the first creates pent-up demand that becomes the cause of the follow-up famine. </a:t>
            </a:r>
            <a:endParaRPr lang="en-US" sz="1600">
              <a:latin typeface="Calibri"/>
              <a:ea typeface="+mn-lt"/>
              <a:cs typeface="+mn-lt"/>
            </a:endParaRPr>
          </a:p>
          <a:p>
            <a:pPr marL="0" indent="0">
              <a:buNone/>
            </a:pPr>
            <a:r>
              <a:rPr lang="en-US" sz="1600">
                <a:latin typeface="Arial"/>
                <a:ea typeface="+mn-lt"/>
                <a:cs typeface="+mn-lt"/>
              </a:rPr>
              <a:t>The ongoing chip shortage has only accentuated the concerns over over-dependence on a few markets for critical technologies which provides India the perfect opportunity to capitalize on these insecurities</a:t>
            </a:r>
            <a:r>
              <a:rPr lang="en-US" sz="1600">
                <a:latin typeface="Arial"/>
                <a:cs typeface="Calibri"/>
              </a:rPr>
              <a:t>.</a:t>
            </a:r>
            <a:r>
              <a:rPr lang="en-US" sz="1800">
                <a:latin typeface="Arial"/>
                <a:cs typeface="Calibri"/>
              </a:rPr>
              <a:t> </a:t>
            </a:r>
            <a:endParaRPr lang="en-US" sz="1800">
              <a:ea typeface="Calibri"/>
              <a:cs typeface="Calibri"/>
            </a:endParaRPr>
          </a:p>
        </p:txBody>
      </p:sp>
      <p:sp>
        <p:nvSpPr>
          <p:cNvPr id="4" name="Slide Number Placeholder 3">
            <a:extLst>
              <a:ext uri="{FF2B5EF4-FFF2-40B4-BE49-F238E27FC236}">
                <a16:creationId xmlns:a16="http://schemas.microsoft.com/office/drawing/2014/main" id="{3C2D9743-1EF1-5055-B949-490CEFB381F5}"/>
              </a:ext>
            </a:extLst>
          </p:cNvPr>
          <p:cNvSpPr>
            <a:spLocks noGrp="1"/>
          </p:cNvSpPr>
          <p:nvPr>
            <p:ph type="sldNum" sz="quarter" idx="12"/>
          </p:nvPr>
        </p:nvSpPr>
        <p:spPr/>
        <p:txBody>
          <a:bodyPr/>
          <a:lstStyle/>
          <a:p>
            <a:r>
              <a:rPr lang="en-US">
                <a:cs typeface="Calibri"/>
              </a:rPr>
              <a:t>2</a:t>
            </a:r>
          </a:p>
        </p:txBody>
      </p:sp>
    </p:spTree>
    <p:extLst>
      <p:ext uri="{BB962C8B-B14F-4D97-AF65-F5344CB8AC3E}">
        <p14:creationId xmlns:p14="http://schemas.microsoft.com/office/powerpoint/2010/main" val="2427519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17D81-8D66-9216-E40C-BE60573902CB}"/>
              </a:ext>
            </a:extLst>
          </p:cNvPr>
          <p:cNvSpPr>
            <a:spLocks noGrp="1"/>
          </p:cNvSpPr>
          <p:nvPr>
            <p:ph type="sldNum" sz="quarter" idx="12"/>
          </p:nvPr>
        </p:nvSpPr>
        <p:spPr/>
        <p:txBody>
          <a:bodyPr/>
          <a:lstStyle/>
          <a:p>
            <a:fld id="{C014DD1E-5D91-48A3-AD6D-45FBA980D106}" type="slidenum">
              <a:rPr lang="en-US"/>
              <a:t>20</a:t>
            </a:fld>
            <a:endParaRPr lang="en-US"/>
          </a:p>
        </p:txBody>
      </p:sp>
      <p:sp>
        <p:nvSpPr>
          <p:cNvPr id="3" name="TextBox 2">
            <a:extLst>
              <a:ext uri="{FF2B5EF4-FFF2-40B4-BE49-F238E27FC236}">
                <a16:creationId xmlns:a16="http://schemas.microsoft.com/office/drawing/2014/main" id="{CBE55AD1-64E4-82A3-2FCB-232536FAC3A9}"/>
              </a:ext>
            </a:extLst>
          </p:cNvPr>
          <p:cNvSpPr txBox="1"/>
          <p:nvPr/>
        </p:nvSpPr>
        <p:spPr>
          <a:xfrm>
            <a:off x="3398779" y="2824237"/>
            <a:ext cx="54067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dirty="0">
                <a:cs typeface="Calibri"/>
              </a:rPr>
              <a:t>Thank You</a:t>
            </a:r>
          </a:p>
        </p:txBody>
      </p:sp>
    </p:spTree>
    <p:extLst>
      <p:ext uri="{BB962C8B-B14F-4D97-AF65-F5344CB8AC3E}">
        <p14:creationId xmlns:p14="http://schemas.microsoft.com/office/powerpoint/2010/main" val="2496049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Diagram 37">
            <a:extLst>
              <a:ext uri="{FF2B5EF4-FFF2-40B4-BE49-F238E27FC236}">
                <a16:creationId xmlns:a16="http://schemas.microsoft.com/office/drawing/2014/main" id="{9DACF7C8-C93B-ADF6-117F-96E1291D820D}"/>
              </a:ext>
            </a:extLst>
          </p:cNvPr>
          <p:cNvGraphicFramePr/>
          <p:nvPr>
            <p:extLst>
              <p:ext uri="{D42A27DB-BD31-4B8C-83A1-F6EECF244321}">
                <p14:modId xmlns:p14="http://schemas.microsoft.com/office/powerpoint/2010/main" val="3911246615"/>
              </p:ext>
            </p:extLst>
          </p:nvPr>
        </p:nvGraphicFramePr>
        <p:xfrm>
          <a:off x="1810308" y="-831565"/>
          <a:ext cx="9131265" cy="6393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F86543C-0A3B-67DB-FDB0-3A549FEB5570}"/>
              </a:ext>
            </a:extLst>
          </p:cNvPr>
          <p:cNvSpPr txBox="1"/>
          <p:nvPr/>
        </p:nvSpPr>
        <p:spPr>
          <a:xfrm>
            <a:off x="6259887" y="4601568"/>
            <a:ext cx="544309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1400">
                <a:latin typeface="Arial"/>
                <a:cs typeface="Arial"/>
              </a:rPr>
              <a:t>India is expecting $22 billion in the semiconductor market and a CAGR growth of 11%.</a:t>
            </a:r>
            <a:endParaRPr lang="en-US" sz="1400">
              <a:latin typeface="Arial"/>
              <a:cs typeface="Calibri"/>
            </a:endParaRPr>
          </a:p>
          <a:p>
            <a:pPr marL="285750" indent="-285750">
              <a:buFont typeface="Arial"/>
              <a:buChar char="•"/>
            </a:pPr>
            <a:r>
              <a:rPr lang="en-US" sz="1400">
                <a:latin typeface="Arial"/>
                <a:cs typeface="Arial"/>
              </a:rPr>
              <a:t>There is a great opportunity for Indian Companies to come forward and work on building solutions to fulfill this demand gap</a:t>
            </a:r>
            <a:endParaRPr lang="en-IN" sz="1400">
              <a:latin typeface="Arial"/>
              <a:ea typeface="+mn-lt"/>
              <a:cs typeface="+mn-lt"/>
            </a:endParaRPr>
          </a:p>
          <a:p>
            <a:pPr marL="285750" indent="-285750">
              <a:buFont typeface="Arial"/>
              <a:buChar char="•"/>
            </a:pPr>
            <a:r>
              <a:rPr lang="en-US" sz="1400">
                <a:latin typeface="Arial"/>
                <a:cs typeface="Arial"/>
              </a:rPr>
              <a:t>Presently India only satisfies </a:t>
            </a:r>
            <a:r>
              <a:rPr lang="en-US" sz="1400" b="1">
                <a:latin typeface="Arial"/>
                <a:cs typeface="Arial"/>
              </a:rPr>
              <a:t>9% </a:t>
            </a:r>
            <a:r>
              <a:rPr lang="en-US" sz="1400">
                <a:latin typeface="Arial"/>
                <a:cs typeface="Arial"/>
              </a:rPr>
              <a:t>of its Demand</a:t>
            </a:r>
            <a:endParaRPr lang="en-IN" sz="1400">
              <a:latin typeface="Arial"/>
              <a:ea typeface="+mn-lt"/>
              <a:cs typeface="+mn-lt"/>
            </a:endParaRPr>
          </a:p>
          <a:p>
            <a:r>
              <a:rPr lang="en-IN" sz="1400">
                <a:latin typeface="Arial"/>
                <a:cs typeface="Arial"/>
              </a:rPr>
              <a:t> ​</a:t>
            </a:r>
            <a:endParaRPr lang="en-US" sz="1400">
              <a:latin typeface="Arial"/>
              <a:cs typeface="Calibri"/>
            </a:endParaRPr>
          </a:p>
        </p:txBody>
      </p:sp>
      <p:sp>
        <p:nvSpPr>
          <p:cNvPr id="16" name="TextBox 15">
            <a:extLst>
              <a:ext uri="{FF2B5EF4-FFF2-40B4-BE49-F238E27FC236}">
                <a16:creationId xmlns:a16="http://schemas.microsoft.com/office/drawing/2014/main" id="{C0F49DEB-095D-131F-FEA7-49E08D2ABD32}"/>
              </a:ext>
            </a:extLst>
          </p:cNvPr>
          <p:cNvSpPr txBox="1"/>
          <p:nvPr/>
        </p:nvSpPr>
        <p:spPr>
          <a:xfrm>
            <a:off x="3338148" y="237191"/>
            <a:ext cx="844755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Arial"/>
                <a:ea typeface="Calibri"/>
                <a:cs typeface="Calibri"/>
              </a:rPr>
              <a:t>What is the market and production capability of the Indian semiconductor industry?</a:t>
            </a:r>
            <a:endParaRPr lang="en-US" sz="2800">
              <a:latin typeface="Arial"/>
              <a:ea typeface="+mn-lt"/>
              <a:cs typeface="+mn-lt"/>
            </a:endParaRPr>
          </a:p>
        </p:txBody>
      </p:sp>
      <p:sp>
        <p:nvSpPr>
          <p:cNvPr id="18" name="Slide Number Placeholder 17">
            <a:extLst>
              <a:ext uri="{FF2B5EF4-FFF2-40B4-BE49-F238E27FC236}">
                <a16:creationId xmlns:a16="http://schemas.microsoft.com/office/drawing/2014/main" id="{5142C370-8F1E-520C-A374-B783EC0F8D7F}"/>
              </a:ext>
            </a:extLst>
          </p:cNvPr>
          <p:cNvSpPr>
            <a:spLocks noGrp="1"/>
          </p:cNvSpPr>
          <p:nvPr>
            <p:ph type="sldNum" sz="quarter" idx="12"/>
          </p:nvPr>
        </p:nvSpPr>
        <p:spPr/>
        <p:txBody>
          <a:bodyPr/>
          <a:lstStyle/>
          <a:p>
            <a:fld id="{C014DD1E-5D91-48A3-AD6D-45FBA980D106}" type="slidenum">
              <a:rPr lang="en-US"/>
              <a:t>3</a:t>
            </a:fld>
            <a:endParaRPr lang="en-US"/>
          </a:p>
        </p:txBody>
      </p:sp>
      <p:pic>
        <p:nvPicPr>
          <p:cNvPr id="33" name="Picture 33" descr="Chart, line chart&#10;&#10;Description automatically generated">
            <a:extLst>
              <a:ext uri="{FF2B5EF4-FFF2-40B4-BE49-F238E27FC236}">
                <a16:creationId xmlns:a16="http://schemas.microsoft.com/office/drawing/2014/main" id="{D69F5B91-A254-02C2-1B80-350E622285FA}"/>
              </a:ext>
            </a:extLst>
          </p:cNvPr>
          <p:cNvPicPr>
            <a:picLocks noChangeAspect="1"/>
          </p:cNvPicPr>
          <p:nvPr/>
        </p:nvPicPr>
        <p:blipFill>
          <a:blip r:embed="rId7"/>
          <a:stretch>
            <a:fillRect/>
          </a:stretch>
        </p:blipFill>
        <p:spPr>
          <a:xfrm>
            <a:off x="1065599" y="3524938"/>
            <a:ext cx="5201024" cy="2975592"/>
          </a:xfrm>
          <a:prstGeom prst="rect">
            <a:avLst/>
          </a:prstGeom>
        </p:spPr>
      </p:pic>
      <p:sp>
        <p:nvSpPr>
          <p:cNvPr id="80" name="Division Sign 79">
            <a:extLst>
              <a:ext uri="{FF2B5EF4-FFF2-40B4-BE49-F238E27FC236}">
                <a16:creationId xmlns:a16="http://schemas.microsoft.com/office/drawing/2014/main" id="{B11AA7ED-BA42-7ED3-8250-17FADCE9E23B}"/>
              </a:ext>
            </a:extLst>
          </p:cNvPr>
          <p:cNvSpPr/>
          <p:nvPr/>
        </p:nvSpPr>
        <p:spPr>
          <a:xfrm>
            <a:off x="3204414" y="1540963"/>
            <a:ext cx="383448" cy="441037"/>
          </a:xfrm>
          <a:prstGeom prst="mathDivid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1" name="Multiplication Sign 80">
            <a:extLst>
              <a:ext uri="{FF2B5EF4-FFF2-40B4-BE49-F238E27FC236}">
                <a16:creationId xmlns:a16="http://schemas.microsoft.com/office/drawing/2014/main" id="{FC11C80C-52A9-6991-BF32-8232CA8D67D4}"/>
              </a:ext>
            </a:extLst>
          </p:cNvPr>
          <p:cNvSpPr/>
          <p:nvPr/>
        </p:nvSpPr>
        <p:spPr>
          <a:xfrm>
            <a:off x="5155710" y="1914360"/>
            <a:ext cx="371906" cy="44103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2" name="Division Sign 81">
            <a:extLst>
              <a:ext uri="{FF2B5EF4-FFF2-40B4-BE49-F238E27FC236}">
                <a16:creationId xmlns:a16="http://schemas.microsoft.com/office/drawing/2014/main" id="{CA9B1D96-FF6C-134D-C9FC-BC862EB7AA11}"/>
              </a:ext>
            </a:extLst>
          </p:cNvPr>
          <p:cNvSpPr/>
          <p:nvPr/>
        </p:nvSpPr>
        <p:spPr>
          <a:xfrm>
            <a:off x="7077185" y="2348020"/>
            <a:ext cx="383448" cy="441037"/>
          </a:xfrm>
          <a:prstGeom prst="mathDivid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3" name="Multiplication Sign 82">
            <a:extLst>
              <a:ext uri="{FF2B5EF4-FFF2-40B4-BE49-F238E27FC236}">
                <a16:creationId xmlns:a16="http://schemas.microsoft.com/office/drawing/2014/main" id="{163094C2-87C6-B266-1DF8-2F9AA99E751B}"/>
              </a:ext>
            </a:extLst>
          </p:cNvPr>
          <p:cNvSpPr/>
          <p:nvPr/>
        </p:nvSpPr>
        <p:spPr>
          <a:xfrm>
            <a:off x="9029041" y="2732941"/>
            <a:ext cx="371906" cy="44103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390819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Hexagon 27">
            <a:extLst>
              <a:ext uri="{FF2B5EF4-FFF2-40B4-BE49-F238E27FC236}">
                <a16:creationId xmlns:a16="http://schemas.microsoft.com/office/drawing/2014/main" id="{235C1250-5F52-15DF-46B1-177FE4702CDB}"/>
              </a:ext>
            </a:extLst>
          </p:cNvPr>
          <p:cNvSpPr/>
          <p:nvPr/>
        </p:nvSpPr>
        <p:spPr>
          <a:xfrm>
            <a:off x="9062070" y="3468290"/>
            <a:ext cx="2214948" cy="1872672"/>
          </a:xfrm>
          <a:prstGeom prst="hex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Hexagon 26">
            <a:extLst>
              <a:ext uri="{FF2B5EF4-FFF2-40B4-BE49-F238E27FC236}">
                <a16:creationId xmlns:a16="http://schemas.microsoft.com/office/drawing/2014/main" id="{DE43D5FF-167F-949D-6BE5-1B3BA499B7AD}"/>
              </a:ext>
            </a:extLst>
          </p:cNvPr>
          <p:cNvSpPr/>
          <p:nvPr/>
        </p:nvSpPr>
        <p:spPr>
          <a:xfrm>
            <a:off x="7008872" y="2131036"/>
            <a:ext cx="2399627" cy="2103581"/>
          </a:xfrm>
          <a:prstGeom prst="hex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TextBox 2">
            <a:extLst>
              <a:ext uri="{FF2B5EF4-FFF2-40B4-BE49-F238E27FC236}">
                <a16:creationId xmlns:a16="http://schemas.microsoft.com/office/drawing/2014/main" id="{F9906E5D-4DAE-3B19-4000-11623AE43DFD}"/>
              </a:ext>
            </a:extLst>
          </p:cNvPr>
          <p:cNvSpPr txBox="1"/>
          <p:nvPr/>
        </p:nvSpPr>
        <p:spPr>
          <a:xfrm>
            <a:off x="9460443" y="98394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ea typeface="Calibri"/>
              <a:cs typeface="Calibri"/>
            </a:endParaRPr>
          </a:p>
        </p:txBody>
      </p:sp>
      <p:sp>
        <p:nvSpPr>
          <p:cNvPr id="12" name="TextBox 11">
            <a:extLst>
              <a:ext uri="{FF2B5EF4-FFF2-40B4-BE49-F238E27FC236}">
                <a16:creationId xmlns:a16="http://schemas.microsoft.com/office/drawing/2014/main" id="{2F12D6F1-7D3B-1037-1BC7-58A7B18AFD79}"/>
              </a:ext>
            </a:extLst>
          </p:cNvPr>
          <p:cNvSpPr txBox="1"/>
          <p:nvPr/>
        </p:nvSpPr>
        <p:spPr>
          <a:xfrm>
            <a:off x="7171218" y="2418911"/>
            <a:ext cx="20826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400" b="1">
                <a:latin typeface="Arial"/>
                <a:cs typeface="Calibri"/>
              </a:rPr>
              <a:t>Increasing industry costs</a:t>
            </a:r>
          </a:p>
        </p:txBody>
      </p:sp>
      <p:sp>
        <p:nvSpPr>
          <p:cNvPr id="13" name="TextBox 12">
            <a:extLst>
              <a:ext uri="{FF2B5EF4-FFF2-40B4-BE49-F238E27FC236}">
                <a16:creationId xmlns:a16="http://schemas.microsoft.com/office/drawing/2014/main" id="{10A75858-00BE-937D-4751-41CC99A9C9EF}"/>
              </a:ext>
            </a:extLst>
          </p:cNvPr>
          <p:cNvSpPr txBox="1"/>
          <p:nvPr/>
        </p:nvSpPr>
        <p:spPr>
          <a:xfrm>
            <a:off x="7190900" y="2945845"/>
            <a:ext cx="20207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200">
                <a:latin typeface="Arial"/>
                <a:cs typeface="Arial"/>
              </a:rPr>
              <a:t>Companies are now adopting Fab-Lite strategy</a:t>
            </a:r>
            <a:endParaRPr lang="en-IN" sz="1200">
              <a:latin typeface="Arial"/>
              <a:ea typeface="Calibri"/>
              <a:cs typeface="Arial"/>
            </a:endParaRPr>
          </a:p>
        </p:txBody>
      </p:sp>
      <p:sp>
        <p:nvSpPr>
          <p:cNvPr id="14" name="TextBox 13">
            <a:extLst>
              <a:ext uri="{FF2B5EF4-FFF2-40B4-BE49-F238E27FC236}">
                <a16:creationId xmlns:a16="http://schemas.microsoft.com/office/drawing/2014/main" id="{B217DB3B-F63F-C16E-D507-474B8D02CFC6}"/>
              </a:ext>
            </a:extLst>
          </p:cNvPr>
          <p:cNvSpPr txBox="1"/>
          <p:nvPr/>
        </p:nvSpPr>
        <p:spPr>
          <a:xfrm>
            <a:off x="7353865" y="3423818"/>
            <a:ext cx="168275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200">
                <a:latin typeface="Arial"/>
                <a:ea typeface="+mn-lt"/>
                <a:cs typeface="+mn-lt"/>
              </a:rPr>
              <a:t>They are outsourcing parts of value chain to lower cost</a:t>
            </a:r>
          </a:p>
          <a:p>
            <a:pPr algn="l"/>
            <a:endParaRPr lang="en-US" sz="1000">
              <a:latin typeface="Arial"/>
              <a:ea typeface="Calibri"/>
              <a:cs typeface="Calibri"/>
            </a:endParaRPr>
          </a:p>
        </p:txBody>
      </p:sp>
      <p:sp>
        <p:nvSpPr>
          <p:cNvPr id="16" name="TextBox 15">
            <a:extLst>
              <a:ext uri="{FF2B5EF4-FFF2-40B4-BE49-F238E27FC236}">
                <a16:creationId xmlns:a16="http://schemas.microsoft.com/office/drawing/2014/main" id="{5EDDC190-248C-87D2-DA6E-472FA0A86C7A}"/>
              </a:ext>
            </a:extLst>
          </p:cNvPr>
          <p:cNvSpPr txBox="1"/>
          <p:nvPr/>
        </p:nvSpPr>
        <p:spPr>
          <a:xfrm>
            <a:off x="9329537" y="3694369"/>
            <a:ext cx="168295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Telecommunication</a:t>
            </a:r>
          </a:p>
        </p:txBody>
      </p:sp>
      <p:sp>
        <p:nvSpPr>
          <p:cNvPr id="17" name="TextBox 16">
            <a:extLst>
              <a:ext uri="{FF2B5EF4-FFF2-40B4-BE49-F238E27FC236}">
                <a16:creationId xmlns:a16="http://schemas.microsoft.com/office/drawing/2014/main" id="{12F59F2C-2C18-9937-2A7D-1E92AC26E948}"/>
              </a:ext>
            </a:extLst>
          </p:cNvPr>
          <p:cNvSpPr txBox="1"/>
          <p:nvPr/>
        </p:nvSpPr>
        <p:spPr>
          <a:xfrm>
            <a:off x="9407070" y="4653533"/>
            <a:ext cx="15177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cs typeface="Calibri"/>
              </a:rPr>
              <a:t>increased the need for semiconductor devices</a:t>
            </a:r>
            <a:endParaRPr lang="en-US"/>
          </a:p>
        </p:txBody>
      </p:sp>
      <p:sp>
        <p:nvSpPr>
          <p:cNvPr id="18" name="TextBox 17">
            <a:extLst>
              <a:ext uri="{FF2B5EF4-FFF2-40B4-BE49-F238E27FC236}">
                <a16:creationId xmlns:a16="http://schemas.microsoft.com/office/drawing/2014/main" id="{4A199224-42A1-D245-9BA1-0B151EC4FEC9}"/>
              </a:ext>
            </a:extLst>
          </p:cNvPr>
          <p:cNvSpPr txBox="1"/>
          <p:nvPr/>
        </p:nvSpPr>
        <p:spPr>
          <a:xfrm>
            <a:off x="2775225" y="380459"/>
            <a:ext cx="65783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latin typeface="Arial"/>
                <a:cs typeface="Calibri"/>
              </a:rPr>
              <a:t>Key Semiconductor Demand Drivers</a:t>
            </a:r>
            <a:endParaRPr lang="en-US">
              <a:latin typeface="Arial"/>
            </a:endParaRPr>
          </a:p>
        </p:txBody>
      </p:sp>
      <p:sp>
        <p:nvSpPr>
          <p:cNvPr id="2" name="Slide Number Placeholder 1">
            <a:extLst>
              <a:ext uri="{FF2B5EF4-FFF2-40B4-BE49-F238E27FC236}">
                <a16:creationId xmlns:a16="http://schemas.microsoft.com/office/drawing/2014/main" id="{CA2A690A-C526-D926-B3AC-C38C74CAAACD}"/>
              </a:ext>
            </a:extLst>
          </p:cNvPr>
          <p:cNvSpPr>
            <a:spLocks noGrp="1"/>
          </p:cNvSpPr>
          <p:nvPr>
            <p:ph type="sldNum" sz="quarter" idx="12"/>
          </p:nvPr>
        </p:nvSpPr>
        <p:spPr/>
        <p:txBody>
          <a:bodyPr/>
          <a:lstStyle/>
          <a:p>
            <a:fld id="{C014DD1E-5D91-48A3-AD6D-45FBA980D106}" type="slidenum">
              <a:rPr lang="en-US"/>
              <a:t>4</a:t>
            </a:fld>
            <a:endParaRPr lang="en-US"/>
          </a:p>
        </p:txBody>
      </p:sp>
      <p:sp>
        <p:nvSpPr>
          <p:cNvPr id="21" name="Hexagon 20">
            <a:extLst>
              <a:ext uri="{FF2B5EF4-FFF2-40B4-BE49-F238E27FC236}">
                <a16:creationId xmlns:a16="http://schemas.microsoft.com/office/drawing/2014/main" id="{409C308B-E1CF-F7DA-16AE-8CC7F77ED071}"/>
              </a:ext>
            </a:extLst>
          </p:cNvPr>
          <p:cNvSpPr/>
          <p:nvPr/>
        </p:nvSpPr>
        <p:spPr>
          <a:xfrm>
            <a:off x="1173858" y="1718066"/>
            <a:ext cx="1876540" cy="1698391"/>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TextBox 6">
            <a:extLst>
              <a:ext uri="{FF2B5EF4-FFF2-40B4-BE49-F238E27FC236}">
                <a16:creationId xmlns:a16="http://schemas.microsoft.com/office/drawing/2014/main" id="{558736FA-8400-DDDB-7684-0BA115F8579A}"/>
              </a:ext>
            </a:extLst>
          </p:cNvPr>
          <p:cNvSpPr txBox="1"/>
          <p:nvPr/>
        </p:nvSpPr>
        <p:spPr>
          <a:xfrm>
            <a:off x="1353215" y="2275459"/>
            <a:ext cx="142545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200">
                <a:latin typeface="Arial"/>
                <a:ea typeface="+mn-lt"/>
                <a:cs typeface="+mn-lt"/>
              </a:rPr>
              <a:t>Mobile computing platforms and data centres are increasing the demand for ICs</a:t>
            </a:r>
          </a:p>
        </p:txBody>
      </p:sp>
      <p:sp>
        <p:nvSpPr>
          <p:cNvPr id="6" name="TextBox 5">
            <a:extLst>
              <a:ext uri="{FF2B5EF4-FFF2-40B4-BE49-F238E27FC236}">
                <a16:creationId xmlns:a16="http://schemas.microsoft.com/office/drawing/2014/main" id="{3F3DF0F4-A429-787C-064A-7FA345F0FC47}"/>
              </a:ext>
            </a:extLst>
          </p:cNvPr>
          <p:cNvSpPr txBox="1"/>
          <p:nvPr/>
        </p:nvSpPr>
        <p:spPr>
          <a:xfrm>
            <a:off x="1383795" y="1981402"/>
            <a:ext cx="150118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latin typeface="Arial"/>
                <a:cs typeface="Arial"/>
              </a:rPr>
              <a:t>Data Processing</a:t>
            </a:r>
            <a:endParaRPr lang="en-US" sz="1300">
              <a:latin typeface="Arial"/>
              <a:ea typeface="Calibri"/>
              <a:cs typeface="Calibri"/>
            </a:endParaRPr>
          </a:p>
        </p:txBody>
      </p:sp>
      <p:sp>
        <p:nvSpPr>
          <p:cNvPr id="25" name="Hexagon 24">
            <a:extLst>
              <a:ext uri="{FF2B5EF4-FFF2-40B4-BE49-F238E27FC236}">
                <a16:creationId xmlns:a16="http://schemas.microsoft.com/office/drawing/2014/main" id="{06288D39-F620-622B-8892-FE311BB7AD79}"/>
              </a:ext>
            </a:extLst>
          </p:cNvPr>
          <p:cNvSpPr/>
          <p:nvPr/>
        </p:nvSpPr>
        <p:spPr>
          <a:xfrm>
            <a:off x="2662228" y="2880135"/>
            <a:ext cx="2203405" cy="1884217"/>
          </a:xfrm>
          <a:prstGeom prst="hex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TextBox 9">
            <a:extLst>
              <a:ext uri="{FF2B5EF4-FFF2-40B4-BE49-F238E27FC236}">
                <a16:creationId xmlns:a16="http://schemas.microsoft.com/office/drawing/2014/main" id="{73BF69EE-D8EC-DB50-83FC-48266F1AA0E4}"/>
              </a:ext>
            </a:extLst>
          </p:cNvPr>
          <p:cNvSpPr txBox="1"/>
          <p:nvPr/>
        </p:nvSpPr>
        <p:spPr>
          <a:xfrm>
            <a:off x="2873131" y="3558865"/>
            <a:ext cx="178592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200">
                <a:latin typeface="Arial"/>
                <a:ea typeface="+mn-lt"/>
                <a:cs typeface="+mn-lt"/>
              </a:rPr>
              <a:t>Semiconductor are essential in electric vehicles</a:t>
            </a:r>
            <a:endParaRPr lang="en-US" sz="1200">
              <a:latin typeface="Arial"/>
              <a:ea typeface="+mn-lt"/>
              <a:cs typeface="+mn-lt"/>
            </a:endParaRPr>
          </a:p>
          <a:p>
            <a:pPr algn="ctr"/>
            <a:r>
              <a:rPr lang="en-IN" sz="1200">
                <a:latin typeface="Arial"/>
                <a:ea typeface="+mn-lt"/>
                <a:cs typeface="+mn-lt"/>
              </a:rPr>
              <a:t>Currently growing at a high rate of 94.4%. </a:t>
            </a:r>
            <a:r>
              <a:rPr lang="en-IN" sz="1000">
                <a:latin typeface="Arial"/>
                <a:ea typeface="+mn-lt"/>
                <a:cs typeface="+mn-lt"/>
              </a:rPr>
              <a:t> </a:t>
            </a:r>
            <a:endParaRPr lang="en-US">
              <a:latin typeface="Arial"/>
              <a:ea typeface="+mn-lt"/>
              <a:cs typeface="+mn-lt"/>
            </a:endParaRPr>
          </a:p>
        </p:txBody>
      </p:sp>
      <p:sp>
        <p:nvSpPr>
          <p:cNvPr id="9" name="TextBox 8">
            <a:extLst>
              <a:ext uri="{FF2B5EF4-FFF2-40B4-BE49-F238E27FC236}">
                <a16:creationId xmlns:a16="http://schemas.microsoft.com/office/drawing/2014/main" id="{E6F1FB82-AD1A-B50A-CBB1-6BD7D46B749F}"/>
              </a:ext>
            </a:extLst>
          </p:cNvPr>
          <p:cNvSpPr txBox="1"/>
          <p:nvPr/>
        </p:nvSpPr>
        <p:spPr>
          <a:xfrm>
            <a:off x="2876701" y="3170269"/>
            <a:ext cx="1906414"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latin typeface="Arial"/>
                <a:cs typeface="Arial"/>
              </a:rPr>
              <a:t>Automobile Industry</a:t>
            </a:r>
            <a:endParaRPr lang="en-US" sz="1300">
              <a:cs typeface="Calibri"/>
            </a:endParaRPr>
          </a:p>
        </p:txBody>
      </p:sp>
      <p:sp>
        <p:nvSpPr>
          <p:cNvPr id="26" name="Hexagon 25">
            <a:extLst>
              <a:ext uri="{FF2B5EF4-FFF2-40B4-BE49-F238E27FC236}">
                <a16:creationId xmlns:a16="http://schemas.microsoft.com/office/drawing/2014/main" id="{69743BBA-18D8-EACF-5FE2-3C36CDF20F1D}"/>
              </a:ext>
            </a:extLst>
          </p:cNvPr>
          <p:cNvSpPr/>
          <p:nvPr/>
        </p:nvSpPr>
        <p:spPr>
          <a:xfrm>
            <a:off x="4541465" y="3639727"/>
            <a:ext cx="3080631" cy="2692399"/>
          </a:xfrm>
          <a:prstGeom prst="hex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TextBox 35">
            <a:extLst>
              <a:ext uri="{FF2B5EF4-FFF2-40B4-BE49-F238E27FC236}">
                <a16:creationId xmlns:a16="http://schemas.microsoft.com/office/drawing/2014/main" id="{8551DF98-B877-C832-3A10-956B424C54F2}"/>
              </a:ext>
            </a:extLst>
          </p:cNvPr>
          <p:cNvSpPr txBox="1"/>
          <p:nvPr/>
        </p:nvSpPr>
        <p:spPr>
          <a:xfrm>
            <a:off x="5053729" y="3812755"/>
            <a:ext cx="20826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600" b="1">
                <a:latin typeface="Arial"/>
                <a:ea typeface="+mn-lt"/>
                <a:cs typeface="+mn-lt"/>
              </a:rPr>
              <a:t>Diversification of global supply chain</a:t>
            </a:r>
            <a:endParaRPr lang="en-US" sz="1600" b="1">
              <a:latin typeface="Arial"/>
              <a:cs typeface="Arial"/>
            </a:endParaRPr>
          </a:p>
        </p:txBody>
      </p:sp>
      <p:sp>
        <p:nvSpPr>
          <p:cNvPr id="37" name="TextBox 36">
            <a:extLst>
              <a:ext uri="{FF2B5EF4-FFF2-40B4-BE49-F238E27FC236}">
                <a16:creationId xmlns:a16="http://schemas.microsoft.com/office/drawing/2014/main" id="{343A634F-76CC-5FAB-BFA2-2C350E5D4A84}"/>
              </a:ext>
            </a:extLst>
          </p:cNvPr>
          <p:cNvSpPr txBox="1"/>
          <p:nvPr/>
        </p:nvSpPr>
        <p:spPr>
          <a:xfrm>
            <a:off x="4634298" y="4611620"/>
            <a:ext cx="28864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200">
                <a:latin typeface="Arial"/>
                <a:cs typeface="Arial"/>
              </a:rPr>
              <a:t>China, South Korea, and Taiwan followed by the US and Japan influence supply to a large extent</a:t>
            </a:r>
            <a:endParaRPr lang="en-US" sz="1200">
              <a:latin typeface="Arial"/>
              <a:ea typeface="Calibri"/>
              <a:cs typeface="Calibri"/>
            </a:endParaRPr>
          </a:p>
        </p:txBody>
      </p:sp>
      <p:sp>
        <p:nvSpPr>
          <p:cNvPr id="38" name="TextBox 37">
            <a:extLst>
              <a:ext uri="{FF2B5EF4-FFF2-40B4-BE49-F238E27FC236}">
                <a16:creationId xmlns:a16="http://schemas.microsoft.com/office/drawing/2014/main" id="{5116D93B-0745-99FC-C963-4EF22F21F19D}"/>
              </a:ext>
            </a:extLst>
          </p:cNvPr>
          <p:cNvSpPr txBox="1"/>
          <p:nvPr/>
        </p:nvSpPr>
        <p:spPr>
          <a:xfrm>
            <a:off x="5165475" y="5370493"/>
            <a:ext cx="182125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1200">
                <a:latin typeface="Arial"/>
                <a:ea typeface="+mn-lt"/>
                <a:cs typeface="+mn-lt"/>
              </a:rPr>
              <a:t>Reduce dependence on some specific countries.</a:t>
            </a:r>
            <a:r>
              <a:rPr lang="en-US" sz="1200">
                <a:latin typeface="Arial"/>
                <a:ea typeface="Calibri"/>
                <a:cs typeface="Calibri"/>
              </a:rPr>
              <a:t> </a:t>
            </a:r>
            <a:endParaRPr lang="en-US" sz="1200">
              <a:latin typeface="Arial"/>
              <a:ea typeface="+mn-lt"/>
              <a:cs typeface="+mn-lt"/>
            </a:endParaRPr>
          </a:p>
          <a:p>
            <a:pPr algn="l"/>
            <a:endParaRPr lang="en-US" sz="1000">
              <a:latin typeface="Arial"/>
              <a:ea typeface="Calibri"/>
              <a:cs typeface="Calibri"/>
            </a:endParaRPr>
          </a:p>
        </p:txBody>
      </p:sp>
      <p:sp>
        <p:nvSpPr>
          <p:cNvPr id="29" name="TextBox 28">
            <a:extLst>
              <a:ext uri="{FF2B5EF4-FFF2-40B4-BE49-F238E27FC236}">
                <a16:creationId xmlns:a16="http://schemas.microsoft.com/office/drawing/2014/main" id="{2EFC9193-B878-7A27-B60F-1856ACE8F753}"/>
              </a:ext>
            </a:extLst>
          </p:cNvPr>
          <p:cNvSpPr txBox="1"/>
          <p:nvPr/>
        </p:nvSpPr>
        <p:spPr>
          <a:xfrm>
            <a:off x="9174928" y="4002421"/>
            <a:ext cx="19882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ea typeface="+mn-lt"/>
                <a:cs typeface="+mn-lt"/>
              </a:rPr>
              <a:t>Demand for secured wired and wireless communication has</a:t>
            </a:r>
            <a:endParaRPr lang="en-US" sz="1200"/>
          </a:p>
        </p:txBody>
      </p:sp>
    </p:spTree>
    <p:extLst>
      <p:ext uri="{BB962C8B-B14F-4D97-AF65-F5344CB8AC3E}">
        <p14:creationId xmlns:p14="http://schemas.microsoft.com/office/powerpoint/2010/main" val="2665723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9D63620-7F4B-453F-6121-AA76557DFD0E}"/>
              </a:ext>
            </a:extLst>
          </p:cNvPr>
          <p:cNvSpPr/>
          <p:nvPr/>
        </p:nvSpPr>
        <p:spPr>
          <a:xfrm>
            <a:off x="1118720" y="1171741"/>
            <a:ext cx="5000429" cy="2703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 name="Rectangle 18">
            <a:extLst>
              <a:ext uri="{FF2B5EF4-FFF2-40B4-BE49-F238E27FC236}">
                <a16:creationId xmlns:a16="http://schemas.microsoft.com/office/drawing/2014/main" id="{5ED13D4D-7593-3C4B-FCF0-DDED497A37DF}"/>
              </a:ext>
            </a:extLst>
          </p:cNvPr>
          <p:cNvSpPr/>
          <p:nvPr/>
        </p:nvSpPr>
        <p:spPr>
          <a:xfrm>
            <a:off x="8327488" y="4566106"/>
            <a:ext cx="1837795" cy="17803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Rectangle 20">
            <a:extLst>
              <a:ext uri="{FF2B5EF4-FFF2-40B4-BE49-F238E27FC236}">
                <a16:creationId xmlns:a16="http://schemas.microsoft.com/office/drawing/2014/main" id="{9BDC3EF2-03C6-C44D-199B-75A4E16178CC}"/>
              </a:ext>
            </a:extLst>
          </p:cNvPr>
          <p:cNvSpPr/>
          <p:nvPr/>
        </p:nvSpPr>
        <p:spPr>
          <a:xfrm>
            <a:off x="5839046" y="4566572"/>
            <a:ext cx="1837795" cy="17803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0" name="Rectangle 19">
            <a:extLst>
              <a:ext uri="{FF2B5EF4-FFF2-40B4-BE49-F238E27FC236}">
                <a16:creationId xmlns:a16="http://schemas.microsoft.com/office/drawing/2014/main" id="{72C17BEC-514B-876A-678E-588C662C8FD0}"/>
              </a:ext>
            </a:extLst>
          </p:cNvPr>
          <p:cNvSpPr/>
          <p:nvPr/>
        </p:nvSpPr>
        <p:spPr>
          <a:xfrm>
            <a:off x="1114328" y="4543286"/>
            <a:ext cx="1837795" cy="17803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ectangle 17">
            <a:extLst>
              <a:ext uri="{FF2B5EF4-FFF2-40B4-BE49-F238E27FC236}">
                <a16:creationId xmlns:a16="http://schemas.microsoft.com/office/drawing/2014/main" id="{DD263C73-F693-38CE-06C5-5B42E83D238C}"/>
              </a:ext>
            </a:extLst>
          </p:cNvPr>
          <p:cNvSpPr/>
          <p:nvPr/>
        </p:nvSpPr>
        <p:spPr>
          <a:xfrm>
            <a:off x="3452067" y="4565874"/>
            <a:ext cx="1837795" cy="17803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ectangle 14">
            <a:extLst>
              <a:ext uri="{FF2B5EF4-FFF2-40B4-BE49-F238E27FC236}">
                <a16:creationId xmlns:a16="http://schemas.microsoft.com/office/drawing/2014/main" id="{E6D1FDE3-7D68-B46F-E5BB-EEE6B3259ED2}"/>
              </a:ext>
            </a:extLst>
          </p:cNvPr>
          <p:cNvSpPr/>
          <p:nvPr/>
        </p:nvSpPr>
        <p:spPr>
          <a:xfrm>
            <a:off x="962186" y="4449915"/>
            <a:ext cx="1895507" cy="1780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Rectangle 15">
            <a:extLst>
              <a:ext uri="{FF2B5EF4-FFF2-40B4-BE49-F238E27FC236}">
                <a16:creationId xmlns:a16="http://schemas.microsoft.com/office/drawing/2014/main" id="{78B9E395-EF78-0608-266F-E09FFF6E5FC2}"/>
              </a:ext>
            </a:extLst>
          </p:cNvPr>
          <p:cNvSpPr/>
          <p:nvPr/>
        </p:nvSpPr>
        <p:spPr>
          <a:xfrm>
            <a:off x="5721570" y="4450147"/>
            <a:ext cx="1837795" cy="1780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a:extLst>
              <a:ext uri="{FF2B5EF4-FFF2-40B4-BE49-F238E27FC236}">
                <a16:creationId xmlns:a16="http://schemas.microsoft.com/office/drawing/2014/main" id="{852A93E6-40A4-DE93-6262-1A56F787054F}"/>
              </a:ext>
            </a:extLst>
          </p:cNvPr>
          <p:cNvSpPr/>
          <p:nvPr/>
        </p:nvSpPr>
        <p:spPr>
          <a:xfrm>
            <a:off x="8222341" y="4450381"/>
            <a:ext cx="1837795" cy="1780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a:extLst>
              <a:ext uri="{FF2B5EF4-FFF2-40B4-BE49-F238E27FC236}">
                <a16:creationId xmlns:a16="http://schemas.microsoft.com/office/drawing/2014/main" id="{0C37D572-3EC7-D8C9-E49F-957F228B2FB1}"/>
              </a:ext>
            </a:extLst>
          </p:cNvPr>
          <p:cNvSpPr/>
          <p:nvPr/>
        </p:nvSpPr>
        <p:spPr>
          <a:xfrm>
            <a:off x="3334893" y="4449683"/>
            <a:ext cx="1837795" cy="1780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a:extLst>
              <a:ext uri="{FF2B5EF4-FFF2-40B4-BE49-F238E27FC236}">
                <a16:creationId xmlns:a16="http://schemas.microsoft.com/office/drawing/2014/main" id="{5AA91968-5145-E387-9DF7-B2E5AC9B2145}"/>
              </a:ext>
            </a:extLst>
          </p:cNvPr>
          <p:cNvSpPr>
            <a:spLocks noGrp="1"/>
          </p:cNvSpPr>
          <p:nvPr>
            <p:ph type="title"/>
          </p:nvPr>
        </p:nvSpPr>
        <p:spPr>
          <a:xfrm>
            <a:off x="1076876" y="441981"/>
            <a:ext cx="10360501" cy="418802"/>
          </a:xfrm>
        </p:spPr>
        <p:txBody>
          <a:bodyPr vert="horz" lIns="121899" tIns="60949" rIns="121899" bIns="60949" rtlCol="0" anchor="b">
            <a:noAutofit/>
          </a:bodyPr>
          <a:lstStyle/>
          <a:p>
            <a:pPr algn="ctr"/>
            <a:r>
              <a:rPr lang="en-US" sz="2400" b="1">
                <a:latin typeface="Arial"/>
                <a:cs typeface="Calibri"/>
              </a:rPr>
              <a:t>Automobile industry is fueling the demand for semiconductors</a:t>
            </a:r>
          </a:p>
        </p:txBody>
      </p:sp>
      <p:sp>
        <p:nvSpPr>
          <p:cNvPr id="4" name="TextBox 3">
            <a:extLst>
              <a:ext uri="{FF2B5EF4-FFF2-40B4-BE49-F238E27FC236}">
                <a16:creationId xmlns:a16="http://schemas.microsoft.com/office/drawing/2014/main" id="{64BAAD6D-FC9C-4985-F8DE-0BD056E9F992}"/>
              </a:ext>
            </a:extLst>
          </p:cNvPr>
          <p:cNvSpPr txBox="1"/>
          <p:nvPr/>
        </p:nvSpPr>
        <p:spPr>
          <a:xfrm>
            <a:off x="1119921" y="1888954"/>
            <a:ext cx="490030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IN" sz="1400">
                <a:latin typeface="Arial"/>
                <a:cs typeface="Arial"/>
              </a:rPr>
              <a:t>The recent adoption of </a:t>
            </a:r>
            <a:r>
              <a:rPr lang="en-IN" sz="1400" b="1">
                <a:solidFill>
                  <a:schemeClr val="bg1"/>
                </a:solidFill>
                <a:latin typeface="Arial"/>
                <a:cs typeface="Arial"/>
              </a:rPr>
              <a:t>safety-related electronics</a:t>
            </a:r>
            <a:r>
              <a:rPr lang="en-IN" sz="1400">
                <a:latin typeface="Arial"/>
                <a:cs typeface="Arial"/>
              </a:rPr>
              <a:t> systems induces the use of various semiconductor devices</a:t>
            </a:r>
            <a:endParaRPr lang="en-IN" sz="1400">
              <a:latin typeface="Calibri"/>
              <a:cs typeface="Calibri"/>
            </a:endParaRPr>
          </a:p>
          <a:p>
            <a:pPr marL="171450" indent="-171450">
              <a:buFont typeface="Arial"/>
              <a:buChar char="•"/>
            </a:pPr>
            <a:r>
              <a:rPr lang="en-IN" sz="1400">
                <a:latin typeface="Arial"/>
                <a:cs typeface="Arial"/>
              </a:rPr>
              <a:t>Advanced driver-assistance systems (</a:t>
            </a:r>
            <a:r>
              <a:rPr lang="en-IN" sz="1400" b="1">
                <a:solidFill>
                  <a:schemeClr val="bg1"/>
                </a:solidFill>
                <a:latin typeface="Arial"/>
                <a:cs typeface="Arial"/>
              </a:rPr>
              <a:t>ADAS</a:t>
            </a:r>
            <a:r>
              <a:rPr lang="en-IN" sz="1400">
                <a:latin typeface="Arial"/>
                <a:cs typeface="Arial"/>
              </a:rPr>
              <a:t>) will have the highest growth further inducing an increase in the demand for semiconductor devices</a:t>
            </a:r>
            <a:endParaRPr lang="en-IN" sz="1400">
              <a:ea typeface="+mn-lt"/>
              <a:cs typeface="+mn-lt"/>
            </a:endParaRPr>
          </a:p>
          <a:p>
            <a:pPr marL="171450" indent="-171450">
              <a:buFont typeface="Arial"/>
              <a:buChar char="•"/>
            </a:pPr>
            <a:r>
              <a:rPr lang="en-IN" sz="1400">
                <a:latin typeface="Arial"/>
                <a:cs typeface="Arial"/>
              </a:rPr>
              <a:t>Semiconductor products required per vehicle are</a:t>
            </a:r>
            <a:r>
              <a:rPr lang="en-IN" sz="1400">
                <a:solidFill>
                  <a:schemeClr val="bg1"/>
                </a:solidFill>
                <a:latin typeface="Arial"/>
                <a:cs typeface="Arial"/>
              </a:rPr>
              <a:t> </a:t>
            </a:r>
            <a:r>
              <a:rPr lang="en-IN" sz="1400" b="1">
                <a:solidFill>
                  <a:schemeClr val="bg1"/>
                </a:solidFill>
                <a:latin typeface="Arial"/>
                <a:cs typeface="Arial"/>
              </a:rPr>
              <a:t>5 times higher</a:t>
            </a:r>
            <a:r>
              <a:rPr lang="en-IN" sz="1400">
                <a:latin typeface="Arial"/>
                <a:cs typeface="Arial"/>
              </a:rPr>
              <a:t> for a full automation system than a hybrid one </a:t>
            </a:r>
            <a:endParaRPr lang="en-IN" sz="1400">
              <a:latin typeface="Arial"/>
              <a:cs typeface="Calibri"/>
            </a:endParaRPr>
          </a:p>
        </p:txBody>
      </p:sp>
      <p:sp>
        <p:nvSpPr>
          <p:cNvPr id="6" name="TextBox 5">
            <a:extLst>
              <a:ext uri="{FF2B5EF4-FFF2-40B4-BE49-F238E27FC236}">
                <a16:creationId xmlns:a16="http://schemas.microsoft.com/office/drawing/2014/main" id="{113973E1-715C-B7A5-9198-482B1E17D919}"/>
              </a:ext>
            </a:extLst>
          </p:cNvPr>
          <p:cNvSpPr txBox="1"/>
          <p:nvPr/>
        </p:nvSpPr>
        <p:spPr>
          <a:xfrm>
            <a:off x="193683" y="6537921"/>
            <a:ext cx="30468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000"/>
              <a:t>Source: Chen &amp; al.,</a:t>
            </a:r>
            <a:r>
              <a:rPr lang="en-IN" sz="1000" err="1"/>
              <a:t>Pwc</a:t>
            </a:r>
            <a:r>
              <a:rPr lang="en-IN" sz="1000">
                <a:ea typeface="+mn-lt"/>
                <a:cs typeface="+mn-lt"/>
              </a:rPr>
              <a:t>, 2019</a:t>
            </a:r>
            <a:endParaRPr lang="en-US" sz="1000">
              <a:cs typeface="Calibri"/>
            </a:endParaRPr>
          </a:p>
        </p:txBody>
      </p:sp>
      <p:pic>
        <p:nvPicPr>
          <p:cNvPr id="8" name="Picture 8">
            <a:extLst>
              <a:ext uri="{FF2B5EF4-FFF2-40B4-BE49-F238E27FC236}">
                <a16:creationId xmlns:a16="http://schemas.microsoft.com/office/drawing/2014/main" id="{DCA9A1D3-BDC0-7810-E0EB-B738AB048D85}"/>
              </a:ext>
            </a:extLst>
          </p:cNvPr>
          <p:cNvPicPr>
            <a:picLocks noChangeAspect="1"/>
          </p:cNvPicPr>
          <p:nvPr/>
        </p:nvPicPr>
        <p:blipFill>
          <a:blip r:embed="rId2"/>
          <a:stretch>
            <a:fillRect/>
          </a:stretch>
        </p:blipFill>
        <p:spPr>
          <a:xfrm>
            <a:off x="6701413" y="1015636"/>
            <a:ext cx="5184245" cy="3108326"/>
          </a:xfrm>
          <a:prstGeom prst="rect">
            <a:avLst/>
          </a:prstGeom>
        </p:spPr>
      </p:pic>
      <p:sp>
        <p:nvSpPr>
          <p:cNvPr id="10" name="TextBox 9">
            <a:extLst>
              <a:ext uri="{FF2B5EF4-FFF2-40B4-BE49-F238E27FC236}">
                <a16:creationId xmlns:a16="http://schemas.microsoft.com/office/drawing/2014/main" id="{6CB91B76-A32A-B786-D38F-5FF24FEF399E}"/>
              </a:ext>
            </a:extLst>
          </p:cNvPr>
          <p:cNvSpPr txBox="1"/>
          <p:nvPr/>
        </p:nvSpPr>
        <p:spPr>
          <a:xfrm>
            <a:off x="962704" y="4493824"/>
            <a:ext cx="1904663"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100">
                <a:latin typeface="Arial"/>
                <a:ea typeface="+mn-lt"/>
                <a:cs typeface="+mn-lt"/>
              </a:rPr>
              <a:t>Future</a:t>
            </a:r>
            <a:r>
              <a:rPr lang="en-IN" sz="1100" b="1">
                <a:latin typeface="Arial"/>
                <a:ea typeface="+mn-lt"/>
                <a:cs typeface="+mn-lt"/>
              </a:rPr>
              <a:t> </a:t>
            </a:r>
            <a:r>
              <a:rPr lang="en-IN" sz="1100" b="1">
                <a:solidFill>
                  <a:schemeClr val="bg1"/>
                </a:solidFill>
                <a:latin typeface="Arial"/>
                <a:ea typeface="+mn-lt"/>
                <a:cs typeface="+mn-lt"/>
              </a:rPr>
              <a:t>autonomous drivin</a:t>
            </a:r>
            <a:r>
              <a:rPr lang="en-IN" sz="1100">
                <a:solidFill>
                  <a:schemeClr val="bg1"/>
                </a:solidFill>
                <a:latin typeface="Arial"/>
                <a:ea typeface="+mn-lt"/>
                <a:cs typeface="+mn-lt"/>
              </a:rPr>
              <a:t>g</a:t>
            </a:r>
            <a:r>
              <a:rPr lang="en-IN" sz="1100">
                <a:latin typeface="Arial"/>
                <a:ea typeface="+mn-lt"/>
                <a:cs typeface="+mn-lt"/>
              </a:rPr>
              <a:t> systems will need  an enormous number of cutting-edge processors </a:t>
            </a:r>
            <a:r>
              <a:rPr lang="en-IN" sz="1100" b="1">
                <a:latin typeface="Arial"/>
                <a:ea typeface="+mn-lt"/>
                <a:cs typeface="+mn-lt"/>
              </a:rPr>
              <a:t>(7nm</a:t>
            </a:r>
            <a:r>
              <a:rPr lang="en-IN" sz="1100">
                <a:latin typeface="Arial"/>
                <a:ea typeface="+mn-lt"/>
                <a:cs typeface="+mn-lt"/>
              </a:rPr>
              <a:t>), which are much more efficient computationally and in power management.</a:t>
            </a:r>
            <a:endParaRPr lang="en-IN" sz="1100">
              <a:latin typeface="Arial"/>
              <a:cs typeface="Arial"/>
            </a:endParaRPr>
          </a:p>
        </p:txBody>
      </p:sp>
      <p:sp>
        <p:nvSpPr>
          <p:cNvPr id="12" name="TextBox 11">
            <a:extLst>
              <a:ext uri="{FF2B5EF4-FFF2-40B4-BE49-F238E27FC236}">
                <a16:creationId xmlns:a16="http://schemas.microsoft.com/office/drawing/2014/main" id="{3E994780-9D44-65A1-2192-EF01FFC9373E}"/>
              </a:ext>
            </a:extLst>
          </p:cNvPr>
          <p:cNvSpPr txBox="1"/>
          <p:nvPr/>
        </p:nvSpPr>
        <p:spPr>
          <a:xfrm>
            <a:off x="1121786" y="1246802"/>
            <a:ext cx="49091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a:latin typeface="Arial"/>
                <a:cs typeface="Calibri"/>
              </a:rPr>
              <a:t>Increase in semiconductor demand due to the incorporation of </a:t>
            </a:r>
            <a:r>
              <a:rPr lang="en-US" sz="1800" b="1">
                <a:latin typeface="Arial"/>
                <a:cs typeface="Calibri"/>
              </a:rPr>
              <a:t>advanced safety systems</a:t>
            </a:r>
            <a:r>
              <a:rPr lang="en-US" sz="1600">
                <a:latin typeface="Arial"/>
                <a:cs typeface="Calibri"/>
              </a:rPr>
              <a:t> </a:t>
            </a:r>
            <a:endParaRPr lang="en-US">
              <a:ea typeface="Calibri"/>
              <a:cs typeface="Calibri"/>
            </a:endParaRPr>
          </a:p>
        </p:txBody>
      </p:sp>
      <p:sp>
        <p:nvSpPr>
          <p:cNvPr id="13" name="TextBox 12">
            <a:extLst>
              <a:ext uri="{FF2B5EF4-FFF2-40B4-BE49-F238E27FC236}">
                <a16:creationId xmlns:a16="http://schemas.microsoft.com/office/drawing/2014/main" id="{14541309-C840-55A5-BC57-CAE3977F323A}"/>
              </a:ext>
            </a:extLst>
          </p:cNvPr>
          <p:cNvSpPr txBox="1"/>
          <p:nvPr/>
        </p:nvSpPr>
        <p:spPr>
          <a:xfrm>
            <a:off x="1079121" y="3918923"/>
            <a:ext cx="60495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cs typeface="Calibri"/>
              </a:rPr>
              <a:t>EVs</a:t>
            </a:r>
            <a:r>
              <a:rPr lang="en-US" sz="2000">
                <a:latin typeface="Arial"/>
                <a:cs typeface="Calibri"/>
              </a:rPr>
              <a:t> are new drivers for semiconductor demand</a:t>
            </a:r>
          </a:p>
        </p:txBody>
      </p:sp>
      <p:sp>
        <p:nvSpPr>
          <p:cNvPr id="3" name="Slide Number Placeholder 2">
            <a:extLst>
              <a:ext uri="{FF2B5EF4-FFF2-40B4-BE49-F238E27FC236}">
                <a16:creationId xmlns:a16="http://schemas.microsoft.com/office/drawing/2014/main" id="{1DD937FE-394E-4058-FD73-B0CEFE3FB7E0}"/>
              </a:ext>
            </a:extLst>
          </p:cNvPr>
          <p:cNvSpPr>
            <a:spLocks noGrp="1"/>
          </p:cNvSpPr>
          <p:nvPr>
            <p:ph type="sldNum" sz="quarter" idx="12"/>
          </p:nvPr>
        </p:nvSpPr>
        <p:spPr/>
        <p:txBody>
          <a:bodyPr/>
          <a:lstStyle/>
          <a:p>
            <a:fld id="{C014DD1E-5D91-48A3-AD6D-45FBA980D106}" type="slidenum">
              <a:rPr lang="en-US"/>
              <a:t>5</a:t>
            </a:fld>
            <a:endParaRPr lang="en-US"/>
          </a:p>
        </p:txBody>
      </p:sp>
      <p:sp>
        <p:nvSpPr>
          <p:cNvPr id="5" name="TextBox 4">
            <a:extLst>
              <a:ext uri="{FF2B5EF4-FFF2-40B4-BE49-F238E27FC236}">
                <a16:creationId xmlns:a16="http://schemas.microsoft.com/office/drawing/2014/main" id="{36C3755A-240C-347B-BB24-50DC40EB658C}"/>
              </a:ext>
            </a:extLst>
          </p:cNvPr>
          <p:cNvSpPr txBox="1"/>
          <p:nvPr/>
        </p:nvSpPr>
        <p:spPr>
          <a:xfrm>
            <a:off x="8221550" y="4673813"/>
            <a:ext cx="1844823" cy="1277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100">
                <a:latin typeface="Arial"/>
                <a:cs typeface="Arial"/>
              </a:rPr>
              <a:t>Electric vehicle sales</a:t>
            </a:r>
            <a:r>
              <a:rPr lang="en-IN" sz="1100">
                <a:solidFill>
                  <a:schemeClr val="bg1"/>
                </a:solidFill>
                <a:latin typeface="Arial"/>
                <a:cs typeface="Arial"/>
              </a:rPr>
              <a:t> grew</a:t>
            </a:r>
            <a:r>
              <a:rPr lang="en-IN" sz="1100">
                <a:latin typeface="Arial"/>
                <a:cs typeface="Arial"/>
              </a:rPr>
              <a:t> consistently throughout 2020 with </a:t>
            </a:r>
            <a:r>
              <a:rPr lang="en-IN" sz="1100" b="1">
                <a:solidFill>
                  <a:schemeClr val="bg1"/>
                </a:solidFill>
                <a:latin typeface="Arial"/>
                <a:cs typeface="Arial"/>
              </a:rPr>
              <a:t>40% Y-o-Y</a:t>
            </a:r>
            <a:r>
              <a:rPr lang="en-IN" sz="1100">
                <a:latin typeface="Arial"/>
                <a:cs typeface="Arial"/>
              </a:rPr>
              <a:t> growth even though overall auto sales were </a:t>
            </a:r>
            <a:r>
              <a:rPr lang="en-IN" sz="1100" b="1">
                <a:solidFill>
                  <a:schemeClr val="bg1"/>
                </a:solidFill>
                <a:latin typeface="Arial"/>
                <a:cs typeface="Arial"/>
              </a:rPr>
              <a:t>down by 15%.</a:t>
            </a:r>
            <a:endParaRPr lang="en-US" sz="1100" b="1">
              <a:solidFill>
                <a:schemeClr val="bg1"/>
              </a:solidFill>
              <a:ea typeface="+mn-lt"/>
              <a:cs typeface="+mn-lt"/>
            </a:endParaRPr>
          </a:p>
          <a:p>
            <a:pPr algn="l"/>
            <a:endParaRPr lang="en-US" sz="1100">
              <a:cs typeface="Calibri"/>
            </a:endParaRPr>
          </a:p>
        </p:txBody>
      </p:sp>
      <p:sp>
        <p:nvSpPr>
          <p:cNvPr id="7" name="TextBox 6">
            <a:extLst>
              <a:ext uri="{FF2B5EF4-FFF2-40B4-BE49-F238E27FC236}">
                <a16:creationId xmlns:a16="http://schemas.microsoft.com/office/drawing/2014/main" id="{0753E4AC-1D74-D957-41E2-C03E1EAC6AFE}"/>
              </a:ext>
            </a:extLst>
          </p:cNvPr>
          <p:cNvSpPr txBox="1"/>
          <p:nvPr/>
        </p:nvSpPr>
        <p:spPr>
          <a:xfrm>
            <a:off x="5716434" y="4871507"/>
            <a:ext cx="1833444"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100">
                <a:latin typeface="Arial"/>
                <a:cs typeface="Arial"/>
              </a:rPr>
              <a:t>Features like blind-spot sensors and backup cameras become standard on all cars, require semiconductors.</a:t>
            </a:r>
          </a:p>
        </p:txBody>
      </p:sp>
      <p:sp>
        <p:nvSpPr>
          <p:cNvPr id="11" name="TextBox 10">
            <a:extLst>
              <a:ext uri="{FF2B5EF4-FFF2-40B4-BE49-F238E27FC236}">
                <a16:creationId xmlns:a16="http://schemas.microsoft.com/office/drawing/2014/main" id="{1DF7DAB1-1116-AE07-CDBB-1A9386D2D03C}"/>
              </a:ext>
            </a:extLst>
          </p:cNvPr>
          <p:cNvSpPr txBox="1"/>
          <p:nvPr/>
        </p:nvSpPr>
        <p:spPr>
          <a:xfrm>
            <a:off x="3331504" y="4927386"/>
            <a:ext cx="1835163"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100">
                <a:latin typeface="Arial"/>
                <a:cs typeface="Arial"/>
              </a:rPr>
              <a:t>The average amount of semiconductor components within an EV is growing rapidly. </a:t>
            </a:r>
            <a:endParaRPr lang="en-IN" sz="1100">
              <a:ea typeface="+mn-lt"/>
              <a:cs typeface="+mn-lt"/>
            </a:endParaRPr>
          </a:p>
          <a:p>
            <a:pPr algn="l"/>
            <a:endParaRPr lang="en-US" sz="1100">
              <a:cs typeface="Calibri"/>
            </a:endParaRPr>
          </a:p>
        </p:txBody>
      </p:sp>
    </p:spTree>
    <p:extLst>
      <p:ext uri="{BB962C8B-B14F-4D97-AF65-F5344CB8AC3E}">
        <p14:creationId xmlns:p14="http://schemas.microsoft.com/office/powerpoint/2010/main" val="349532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2">
            <a:extLst>
              <a:ext uri="{FF2B5EF4-FFF2-40B4-BE49-F238E27FC236}">
                <a16:creationId xmlns:a16="http://schemas.microsoft.com/office/drawing/2014/main" id="{653F8983-1696-5481-7870-395368E335B8}"/>
              </a:ext>
            </a:extLst>
          </p:cNvPr>
          <p:cNvGraphicFramePr/>
          <p:nvPr>
            <p:extLst>
              <p:ext uri="{D42A27DB-BD31-4B8C-83A1-F6EECF244321}">
                <p14:modId xmlns:p14="http://schemas.microsoft.com/office/powerpoint/2010/main" val="3176755888"/>
              </p:ext>
            </p:extLst>
          </p:nvPr>
        </p:nvGraphicFramePr>
        <p:xfrm>
          <a:off x="974108" y="893695"/>
          <a:ext cx="10528623" cy="5162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16" name="TextBox 1715">
            <a:extLst>
              <a:ext uri="{FF2B5EF4-FFF2-40B4-BE49-F238E27FC236}">
                <a16:creationId xmlns:a16="http://schemas.microsoft.com/office/drawing/2014/main" id="{679DB0C4-0FBF-ABD1-BCCC-372D234B9F1B}"/>
              </a:ext>
            </a:extLst>
          </p:cNvPr>
          <p:cNvSpPr txBox="1"/>
          <p:nvPr/>
        </p:nvSpPr>
        <p:spPr>
          <a:xfrm>
            <a:off x="548606" y="343635"/>
            <a:ext cx="116383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b="1">
                <a:latin typeface="Arial"/>
                <a:cs typeface="Arial"/>
              </a:rPr>
              <a:t>TATA needs a very large number of chips just to fulfil its own requirements </a:t>
            </a:r>
          </a:p>
        </p:txBody>
      </p:sp>
      <p:sp>
        <p:nvSpPr>
          <p:cNvPr id="21" name="Slide Number Placeholder 20">
            <a:extLst>
              <a:ext uri="{FF2B5EF4-FFF2-40B4-BE49-F238E27FC236}">
                <a16:creationId xmlns:a16="http://schemas.microsoft.com/office/drawing/2014/main" id="{C61F0EBF-505B-429D-0BC2-D7FDBDE0360F}"/>
              </a:ext>
            </a:extLst>
          </p:cNvPr>
          <p:cNvSpPr>
            <a:spLocks noGrp="1"/>
          </p:cNvSpPr>
          <p:nvPr>
            <p:ph type="sldNum" sz="quarter" idx="12"/>
          </p:nvPr>
        </p:nvSpPr>
        <p:spPr/>
        <p:txBody>
          <a:bodyPr/>
          <a:lstStyle/>
          <a:p>
            <a:fld id="{C014DD1E-5D91-48A3-AD6D-45FBA980D106}" type="slidenum">
              <a:rPr lang="en-US"/>
              <a:t>6</a:t>
            </a:fld>
            <a:endParaRPr lang="en-US"/>
          </a:p>
        </p:txBody>
      </p:sp>
      <p:sp>
        <p:nvSpPr>
          <p:cNvPr id="2254" name="TextBox 2253">
            <a:extLst>
              <a:ext uri="{FF2B5EF4-FFF2-40B4-BE49-F238E27FC236}">
                <a16:creationId xmlns:a16="http://schemas.microsoft.com/office/drawing/2014/main" id="{0085EDE4-21D3-6E37-FE8D-F651BB9173C0}"/>
              </a:ext>
            </a:extLst>
          </p:cNvPr>
          <p:cNvSpPr txBox="1"/>
          <p:nvPr/>
        </p:nvSpPr>
        <p:spPr>
          <a:xfrm>
            <a:off x="278425" y="6474361"/>
            <a:ext cx="30468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000"/>
              <a:t>Source: Chen &amp; al. 2019,Pwc</a:t>
            </a:r>
            <a:r>
              <a:rPr lang="en-IN" sz="1000">
                <a:ea typeface="+mn-lt"/>
                <a:cs typeface="+mn-lt"/>
              </a:rPr>
              <a:t>, 2019</a:t>
            </a:r>
            <a:endParaRPr lang="en-US" sz="1000">
              <a:cs typeface="Calibri"/>
            </a:endParaRPr>
          </a:p>
        </p:txBody>
      </p:sp>
      <p:sp>
        <p:nvSpPr>
          <p:cNvPr id="52" name="TextBox 51">
            <a:extLst>
              <a:ext uri="{FF2B5EF4-FFF2-40B4-BE49-F238E27FC236}">
                <a16:creationId xmlns:a16="http://schemas.microsoft.com/office/drawing/2014/main" id="{2D8F9765-3D40-589E-D0AA-F761AF477379}"/>
              </a:ext>
            </a:extLst>
          </p:cNvPr>
          <p:cNvSpPr txBox="1"/>
          <p:nvPr/>
        </p:nvSpPr>
        <p:spPr>
          <a:xfrm>
            <a:off x="913207" y="5829903"/>
            <a:ext cx="10359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a:cs typeface="Calibri"/>
              </a:rPr>
              <a:t>Given such high in-house demand TATA, at present, should </a:t>
            </a:r>
            <a:r>
              <a:rPr lang="en-US" sz="1800" b="1">
                <a:cs typeface="Calibri"/>
              </a:rPr>
              <a:t>satisfy the supply requirements of its subsidiaries</a:t>
            </a:r>
            <a:r>
              <a:rPr lang="en-US" sz="1800">
                <a:cs typeface="Calibri"/>
              </a:rPr>
              <a:t> giving them an edge over other offerings, both in terms of quality and cost.</a:t>
            </a:r>
          </a:p>
        </p:txBody>
      </p:sp>
    </p:spTree>
    <p:extLst>
      <p:ext uri="{BB962C8B-B14F-4D97-AF65-F5344CB8AC3E}">
        <p14:creationId xmlns:p14="http://schemas.microsoft.com/office/powerpoint/2010/main" val="2121317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Rectangle 600">
            <a:extLst>
              <a:ext uri="{FF2B5EF4-FFF2-40B4-BE49-F238E27FC236}">
                <a16:creationId xmlns:a16="http://schemas.microsoft.com/office/drawing/2014/main" id="{6E4EB35D-6A30-D8BF-5F1A-E1CB832B4646}"/>
              </a:ext>
            </a:extLst>
          </p:cNvPr>
          <p:cNvSpPr/>
          <p:nvPr/>
        </p:nvSpPr>
        <p:spPr>
          <a:xfrm>
            <a:off x="6581845" y="4309618"/>
            <a:ext cx="5277443" cy="1884218"/>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02" name="Rectangle 601">
            <a:extLst>
              <a:ext uri="{FF2B5EF4-FFF2-40B4-BE49-F238E27FC236}">
                <a16:creationId xmlns:a16="http://schemas.microsoft.com/office/drawing/2014/main" id="{EC4DAA35-B1D7-F9F9-1EE0-35A7C6E94425}"/>
              </a:ext>
            </a:extLst>
          </p:cNvPr>
          <p:cNvSpPr/>
          <p:nvPr/>
        </p:nvSpPr>
        <p:spPr>
          <a:xfrm>
            <a:off x="6582286" y="897828"/>
            <a:ext cx="5277443" cy="2934853"/>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03" name="Rectangle 602">
            <a:extLst>
              <a:ext uri="{FF2B5EF4-FFF2-40B4-BE49-F238E27FC236}">
                <a16:creationId xmlns:a16="http://schemas.microsoft.com/office/drawing/2014/main" id="{33B4566D-3C4C-A51D-35F7-1701CB049811}"/>
              </a:ext>
            </a:extLst>
          </p:cNvPr>
          <p:cNvSpPr/>
          <p:nvPr/>
        </p:nvSpPr>
        <p:spPr>
          <a:xfrm>
            <a:off x="1063635" y="4148310"/>
            <a:ext cx="4734951" cy="2288309"/>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97" name="Rectangle 596">
            <a:extLst>
              <a:ext uri="{FF2B5EF4-FFF2-40B4-BE49-F238E27FC236}">
                <a16:creationId xmlns:a16="http://schemas.microsoft.com/office/drawing/2014/main" id="{247D895E-EAE0-FF29-EA73-6A07776FA59B}"/>
              </a:ext>
            </a:extLst>
          </p:cNvPr>
          <p:cNvSpPr/>
          <p:nvPr/>
        </p:nvSpPr>
        <p:spPr>
          <a:xfrm>
            <a:off x="1062542" y="966268"/>
            <a:ext cx="4734950" cy="2380672"/>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96" name="Rectangle: Single Corner Snipped 595">
            <a:extLst>
              <a:ext uri="{FF2B5EF4-FFF2-40B4-BE49-F238E27FC236}">
                <a16:creationId xmlns:a16="http://schemas.microsoft.com/office/drawing/2014/main" id="{CC9C3E5A-8BF8-CC58-D641-A2FC0691F9F7}"/>
              </a:ext>
            </a:extLst>
          </p:cNvPr>
          <p:cNvSpPr/>
          <p:nvPr/>
        </p:nvSpPr>
        <p:spPr>
          <a:xfrm>
            <a:off x="6441711" y="1187961"/>
            <a:ext cx="5323615" cy="284249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95" name="Rectangle: Single Corner Snipped 594">
            <a:extLst>
              <a:ext uri="{FF2B5EF4-FFF2-40B4-BE49-F238E27FC236}">
                <a16:creationId xmlns:a16="http://schemas.microsoft.com/office/drawing/2014/main" id="{4891553A-3686-99D6-B3E7-84321733FBC7}"/>
              </a:ext>
            </a:extLst>
          </p:cNvPr>
          <p:cNvSpPr/>
          <p:nvPr/>
        </p:nvSpPr>
        <p:spPr>
          <a:xfrm>
            <a:off x="6440585" y="4471973"/>
            <a:ext cx="5323614" cy="187267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94" name="Rectangle: Single Corner Snipped 593">
            <a:extLst>
              <a:ext uri="{FF2B5EF4-FFF2-40B4-BE49-F238E27FC236}">
                <a16:creationId xmlns:a16="http://schemas.microsoft.com/office/drawing/2014/main" id="{0E5EDD29-4272-DAA1-092E-388F54A1F324}"/>
              </a:ext>
            </a:extLst>
          </p:cNvPr>
          <p:cNvSpPr/>
          <p:nvPr/>
        </p:nvSpPr>
        <p:spPr>
          <a:xfrm>
            <a:off x="978953" y="4311230"/>
            <a:ext cx="4758035" cy="220749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93" name="Rectangle: Single Corner Snipped 592">
            <a:extLst>
              <a:ext uri="{FF2B5EF4-FFF2-40B4-BE49-F238E27FC236}">
                <a16:creationId xmlns:a16="http://schemas.microsoft.com/office/drawing/2014/main" id="{CAB15DBD-88EE-1246-E359-6E739943208A}"/>
              </a:ext>
            </a:extLst>
          </p:cNvPr>
          <p:cNvSpPr/>
          <p:nvPr/>
        </p:nvSpPr>
        <p:spPr>
          <a:xfrm>
            <a:off x="955267" y="1175195"/>
            <a:ext cx="4734949" cy="225367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extBox 1">
            <a:extLst>
              <a:ext uri="{FF2B5EF4-FFF2-40B4-BE49-F238E27FC236}">
                <a16:creationId xmlns:a16="http://schemas.microsoft.com/office/drawing/2014/main" id="{E30BC672-E181-4F48-BB18-EDD388E54B07}"/>
              </a:ext>
            </a:extLst>
          </p:cNvPr>
          <p:cNvSpPr txBox="1"/>
          <p:nvPr/>
        </p:nvSpPr>
        <p:spPr>
          <a:xfrm>
            <a:off x="3629968" y="267611"/>
            <a:ext cx="50830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Calibri"/>
                <a:ea typeface="Calibri"/>
                <a:cs typeface="Calibri"/>
              </a:rPr>
              <a:t>SWOT Analysis of TATA</a:t>
            </a:r>
            <a:endParaRPr lang="en-US" sz="3200" b="1">
              <a:latin typeface="Calibri"/>
              <a:ea typeface="Calibri"/>
              <a:cs typeface="Arial"/>
            </a:endParaRPr>
          </a:p>
        </p:txBody>
      </p:sp>
      <p:sp>
        <p:nvSpPr>
          <p:cNvPr id="3" name="TextBox 2">
            <a:extLst>
              <a:ext uri="{FF2B5EF4-FFF2-40B4-BE49-F238E27FC236}">
                <a16:creationId xmlns:a16="http://schemas.microsoft.com/office/drawing/2014/main" id="{4C7D517F-1DC9-44F4-F931-DF693FD8C68B}"/>
              </a:ext>
            </a:extLst>
          </p:cNvPr>
          <p:cNvSpPr txBox="1"/>
          <p:nvPr/>
        </p:nvSpPr>
        <p:spPr>
          <a:xfrm>
            <a:off x="1068086" y="1231180"/>
            <a:ext cx="4386385" cy="1892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b="1">
                <a:latin typeface="Arial"/>
                <a:cs typeface="Arial"/>
              </a:rPr>
              <a:t>Strengths</a:t>
            </a:r>
            <a:endParaRPr lang="en-US" sz="1300">
              <a:latin typeface="Arial"/>
              <a:cs typeface="Calibri"/>
            </a:endParaRPr>
          </a:p>
          <a:p>
            <a:pPr marL="285750" indent="-285750" algn="just">
              <a:buFont typeface="Arial"/>
              <a:buChar char="•"/>
            </a:pPr>
            <a:endParaRPr lang="en-US" sz="1300" b="1">
              <a:latin typeface="Arial"/>
              <a:cs typeface="Arial"/>
            </a:endParaRPr>
          </a:p>
          <a:p>
            <a:pPr marL="285750" indent="-285750" algn="just">
              <a:buFont typeface="Arial"/>
              <a:buChar char="•"/>
            </a:pPr>
            <a:r>
              <a:rPr lang="en-US" sz="1300">
                <a:latin typeface="Arial"/>
                <a:ea typeface="+mn-lt"/>
                <a:cs typeface="+mn-lt"/>
              </a:rPr>
              <a:t>Sublime Performance in New Market</a:t>
            </a:r>
          </a:p>
          <a:p>
            <a:pPr marL="608965" lvl="1" algn="just"/>
            <a:r>
              <a:rPr lang="en-US" sz="1300">
                <a:latin typeface="Arial"/>
                <a:ea typeface="+mn-lt"/>
                <a:cs typeface="+mn-lt"/>
              </a:rPr>
              <a:t>Tata has constructed an ability at going to new business sectors and making them.</a:t>
            </a:r>
            <a:endParaRPr lang="en-US">
              <a:cs typeface="Calibri"/>
            </a:endParaRPr>
          </a:p>
          <a:p>
            <a:pPr marL="285750" indent="-285750" algn="just">
              <a:buFont typeface="Arial"/>
              <a:buChar char="•"/>
            </a:pPr>
            <a:r>
              <a:rPr lang="en-US" sz="1300">
                <a:latin typeface="Arial"/>
                <a:ea typeface="+mn-lt"/>
                <a:cs typeface="+mn-lt"/>
              </a:rPr>
              <a:t>Robust Distribution Network</a:t>
            </a:r>
          </a:p>
          <a:p>
            <a:pPr marL="285750" indent="-285750" algn="just">
              <a:buFont typeface="Arial"/>
              <a:buChar char="•"/>
            </a:pPr>
            <a:r>
              <a:rPr lang="en-US" sz="1300">
                <a:latin typeface="Arial"/>
                <a:ea typeface="+mn-lt"/>
                <a:cs typeface="+mn-lt"/>
              </a:rPr>
              <a:t>Strong Dealer Community</a:t>
            </a:r>
          </a:p>
          <a:p>
            <a:pPr marL="285750" indent="-285750" algn="just">
              <a:buFont typeface="Arial"/>
              <a:buChar char="•"/>
            </a:pPr>
            <a:r>
              <a:rPr lang="en-US" sz="1300">
                <a:latin typeface="Arial"/>
                <a:ea typeface="+mn-lt"/>
                <a:cs typeface="+mn-lt"/>
              </a:rPr>
              <a:t>Reliable Suppliers</a:t>
            </a:r>
          </a:p>
          <a:p>
            <a:pPr marL="285750" indent="-285750" algn="just">
              <a:buFont typeface="Arial"/>
              <a:buChar char="•"/>
            </a:pPr>
            <a:r>
              <a:rPr lang="en-US" sz="1300">
                <a:latin typeface="Arial"/>
                <a:ea typeface="+mn-lt"/>
                <a:cs typeface="+mn-lt"/>
              </a:rPr>
              <a:t>Strong Brand Portfolio</a:t>
            </a:r>
            <a:endParaRPr lang="en-US" sz="1300">
              <a:latin typeface="Arial"/>
              <a:cs typeface="Calibri"/>
            </a:endParaRPr>
          </a:p>
        </p:txBody>
      </p:sp>
      <p:sp>
        <p:nvSpPr>
          <p:cNvPr id="4" name="TextBox 3">
            <a:extLst>
              <a:ext uri="{FF2B5EF4-FFF2-40B4-BE49-F238E27FC236}">
                <a16:creationId xmlns:a16="http://schemas.microsoft.com/office/drawing/2014/main" id="{213B4039-D50D-15DA-88AC-543AD5F735D5}"/>
              </a:ext>
            </a:extLst>
          </p:cNvPr>
          <p:cNvSpPr txBox="1"/>
          <p:nvPr/>
        </p:nvSpPr>
        <p:spPr>
          <a:xfrm>
            <a:off x="1065477" y="4483495"/>
            <a:ext cx="4385847" cy="23237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Arial"/>
                <a:ea typeface="+mn-lt"/>
                <a:cs typeface="+mn-lt"/>
              </a:rPr>
              <a:t>Weaknesses</a:t>
            </a:r>
            <a:endParaRPr lang="en-US" sz="1600" b="1">
              <a:latin typeface="Arial"/>
              <a:cs typeface="Calibri"/>
            </a:endParaRPr>
          </a:p>
          <a:p>
            <a:pPr marL="285750" indent="-285750">
              <a:buFont typeface="Arial"/>
              <a:buChar char="•"/>
            </a:pPr>
            <a:endParaRPr lang="en-US" sz="1200">
              <a:latin typeface="Arial"/>
              <a:ea typeface="+mn-lt"/>
              <a:cs typeface="+mn-lt"/>
            </a:endParaRPr>
          </a:p>
          <a:p>
            <a:pPr marL="285750" indent="-285750">
              <a:buFont typeface="Arial"/>
              <a:buChar char="•"/>
            </a:pPr>
            <a:r>
              <a:rPr lang="en-US" sz="1300">
                <a:latin typeface="Arial"/>
                <a:ea typeface="+mn-lt"/>
                <a:cs typeface="+mn-lt"/>
              </a:rPr>
              <a:t>Organization Structure</a:t>
            </a:r>
          </a:p>
          <a:p>
            <a:pPr marL="285750" indent="-285750">
              <a:buFont typeface="Arial"/>
              <a:buChar char="•"/>
            </a:pPr>
            <a:r>
              <a:rPr lang="en-US" sz="1300">
                <a:latin typeface="Arial"/>
                <a:ea typeface="+mn-lt"/>
                <a:cs typeface="+mn-lt"/>
              </a:rPr>
              <a:t>Financial Planning: The current asset ratio and liquid asset ratios propose that the organization still has to utilize the money more efficiently than what it is doing as of now.</a:t>
            </a:r>
            <a:endParaRPr lang="en-US" sz="1300">
              <a:latin typeface="Arial"/>
              <a:cs typeface="Calibri"/>
            </a:endParaRPr>
          </a:p>
          <a:p>
            <a:pPr marL="285750" indent="-285750">
              <a:buFont typeface="Arial"/>
              <a:buChar char="•"/>
            </a:pPr>
            <a:r>
              <a:rPr lang="en-US" sz="1300">
                <a:latin typeface="Arial"/>
                <a:cs typeface="Calibri"/>
              </a:rPr>
              <a:t>Does not have the required expertise to enter the semiconductor manufacturing market</a:t>
            </a:r>
          </a:p>
          <a:p>
            <a:pPr marL="285750" indent="-285750">
              <a:buFont typeface="Arial"/>
              <a:buChar char="•"/>
            </a:pPr>
            <a:endParaRPr lang="en-US" sz="1200">
              <a:latin typeface="Arial"/>
              <a:cs typeface="Calibri"/>
            </a:endParaRPr>
          </a:p>
          <a:p>
            <a:endParaRPr lang="en-US" sz="1400">
              <a:latin typeface="Arial"/>
              <a:cs typeface="Calibri"/>
            </a:endParaRPr>
          </a:p>
        </p:txBody>
      </p:sp>
      <p:sp>
        <p:nvSpPr>
          <p:cNvPr id="5" name="TextBox 4">
            <a:extLst>
              <a:ext uri="{FF2B5EF4-FFF2-40B4-BE49-F238E27FC236}">
                <a16:creationId xmlns:a16="http://schemas.microsoft.com/office/drawing/2014/main" id="{E1C90B97-5800-0EB2-1C0E-52C825DBEE87}"/>
              </a:ext>
            </a:extLst>
          </p:cNvPr>
          <p:cNvSpPr txBox="1"/>
          <p:nvPr/>
        </p:nvSpPr>
        <p:spPr>
          <a:xfrm>
            <a:off x="6445924" y="1195826"/>
            <a:ext cx="5088317"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Arial"/>
                <a:cs typeface="Calibri"/>
              </a:rPr>
              <a:t>Opportunity</a:t>
            </a:r>
            <a:endParaRPr lang="en-US">
              <a:latin typeface="Arial"/>
              <a:cs typeface="Calibri"/>
            </a:endParaRPr>
          </a:p>
          <a:p>
            <a:pPr algn="ctr"/>
            <a:endParaRPr lang="en-US" sz="1100" b="1">
              <a:latin typeface="Arial"/>
              <a:cs typeface="Calibri"/>
            </a:endParaRPr>
          </a:p>
          <a:p>
            <a:pPr marL="285750" indent="-285750" algn="just">
              <a:buFont typeface="Arial"/>
              <a:buChar char="•"/>
            </a:pPr>
            <a:r>
              <a:rPr lang="en-US" sz="1100">
                <a:latin typeface="Arial"/>
                <a:cs typeface="Calibri"/>
              </a:rPr>
              <a:t>Tata</a:t>
            </a:r>
            <a:r>
              <a:rPr lang="en-US" sz="1100">
                <a:latin typeface="Arial"/>
                <a:ea typeface="+mn-lt"/>
                <a:cs typeface="+mn-lt"/>
              </a:rPr>
              <a:t> has purchased a majority stake in </a:t>
            </a:r>
            <a:r>
              <a:rPr lang="en-US" sz="1100" err="1">
                <a:latin typeface="Arial"/>
                <a:ea typeface="+mn-lt"/>
                <a:cs typeface="+mn-lt"/>
              </a:rPr>
              <a:t>Saankhya</a:t>
            </a:r>
            <a:r>
              <a:rPr lang="en-US" sz="1100">
                <a:latin typeface="Arial"/>
                <a:ea typeface="+mn-lt"/>
                <a:cs typeface="+mn-lt"/>
              </a:rPr>
              <a:t> Labs, which currently produces chips of size greater than 28nm. </a:t>
            </a:r>
            <a:r>
              <a:rPr lang="en-US" sz="1100" err="1">
                <a:latin typeface="Arial"/>
                <a:ea typeface="+mn-lt"/>
                <a:cs typeface="+mn-lt"/>
              </a:rPr>
              <a:t>Saankhya</a:t>
            </a:r>
            <a:r>
              <a:rPr lang="en-US" sz="1100">
                <a:latin typeface="Arial"/>
                <a:ea typeface="+mn-lt"/>
                <a:cs typeface="+mn-lt"/>
              </a:rPr>
              <a:t> Labs is among the leading and upcoming fabless firms in India</a:t>
            </a:r>
          </a:p>
          <a:p>
            <a:pPr marL="285750" indent="-285750" algn="just">
              <a:buFont typeface="Arial"/>
              <a:buChar char="•"/>
            </a:pPr>
            <a:endParaRPr lang="en-US" sz="1100">
              <a:latin typeface="Arial"/>
              <a:ea typeface="+mn-lt"/>
              <a:cs typeface="+mn-lt"/>
            </a:endParaRPr>
          </a:p>
          <a:p>
            <a:pPr marL="285750" indent="-285750" algn="just">
              <a:buFont typeface="Arial"/>
              <a:buChar char="•"/>
            </a:pPr>
            <a:r>
              <a:rPr lang="en-US" sz="1100" b="1">
                <a:latin typeface="Arial"/>
                <a:ea typeface="+mn-lt"/>
                <a:cs typeface="+mn-lt"/>
              </a:rPr>
              <a:t>Access to UPW:</a:t>
            </a:r>
            <a:r>
              <a:rPr lang="en-US" sz="1100">
                <a:latin typeface="Arial"/>
                <a:ea typeface="+mn-lt"/>
                <a:cs typeface="+mn-lt"/>
              </a:rPr>
              <a:t> TATA has acquired </a:t>
            </a:r>
            <a:r>
              <a:rPr lang="en-US" sz="1100" err="1">
                <a:latin typeface="Arial"/>
                <a:ea typeface="+mn-lt"/>
                <a:cs typeface="+mn-lt"/>
              </a:rPr>
              <a:t>Bisleri</a:t>
            </a:r>
            <a:r>
              <a:rPr lang="en-US" sz="1100">
                <a:latin typeface="Arial"/>
                <a:ea typeface="+mn-lt"/>
                <a:cs typeface="+mn-lt"/>
              </a:rPr>
              <a:t> and also has brands like TATA Pure and Himalayan which produce drinking water. Production of drinking water requires sizeable amounts of distilled water. It has access to raw materials, a supply chain, and slight modifications to technology that could result in the production of UPW.</a:t>
            </a:r>
          </a:p>
          <a:p>
            <a:pPr algn="just"/>
            <a:endParaRPr lang="en-US" sz="1100">
              <a:latin typeface="Arial"/>
              <a:ea typeface="+mn-lt"/>
              <a:cs typeface="+mn-lt"/>
            </a:endParaRPr>
          </a:p>
          <a:p>
            <a:pPr marL="285750" indent="-285750" algn="just">
              <a:buFont typeface="Arial"/>
              <a:buChar char="•"/>
            </a:pPr>
            <a:r>
              <a:rPr lang="en-US" sz="1100" b="1">
                <a:latin typeface="Arial"/>
                <a:ea typeface="+mn-lt"/>
                <a:cs typeface="+mn-lt"/>
              </a:rPr>
              <a:t>Access to Silicon</a:t>
            </a:r>
            <a:r>
              <a:rPr lang="en-US" sz="1100">
                <a:latin typeface="Arial"/>
                <a:ea typeface="+mn-lt"/>
                <a:cs typeface="+mn-lt"/>
              </a:rPr>
              <a:t>: TATA Subsidiary TATA Power Solar procures silicon for its solar plants. Tata has a strong supplier and distribution network in place.</a:t>
            </a:r>
          </a:p>
          <a:p>
            <a:pPr marL="285750" indent="-285750" algn="just">
              <a:buFont typeface="Arial"/>
              <a:buChar char="•"/>
            </a:pPr>
            <a:endParaRPr lang="en-US" sz="1600" b="1">
              <a:latin typeface="Arial"/>
              <a:cs typeface="Calibri"/>
            </a:endParaRPr>
          </a:p>
        </p:txBody>
      </p:sp>
      <p:sp>
        <p:nvSpPr>
          <p:cNvPr id="6" name="TextBox 5">
            <a:extLst>
              <a:ext uri="{FF2B5EF4-FFF2-40B4-BE49-F238E27FC236}">
                <a16:creationId xmlns:a16="http://schemas.microsoft.com/office/drawing/2014/main" id="{3F08DA7B-4707-6B42-3C58-067949671A46}"/>
              </a:ext>
            </a:extLst>
          </p:cNvPr>
          <p:cNvSpPr txBox="1"/>
          <p:nvPr/>
        </p:nvSpPr>
        <p:spPr>
          <a:xfrm>
            <a:off x="6490846" y="4562251"/>
            <a:ext cx="5087513"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Arial"/>
                <a:ea typeface="+mn-lt"/>
                <a:cs typeface="+mn-lt"/>
              </a:rPr>
              <a:t>Threats</a:t>
            </a:r>
            <a:endParaRPr lang="en-US" sz="1600" b="1">
              <a:latin typeface="Arial"/>
              <a:cs typeface="Arial"/>
            </a:endParaRPr>
          </a:p>
          <a:p>
            <a:pPr algn="ctr"/>
            <a:endParaRPr lang="en-US" sz="1400" b="1">
              <a:latin typeface="Arial"/>
              <a:ea typeface="+mn-lt"/>
              <a:cs typeface="+mn-lt"/>
            </a:endParaRPr>
          </a:p>
          <a:p>
            <a:pPr marL="171450" indent="-171450">
              <a:buFont typeface="Arial"/>
              <a:buChar char="•"/>
            </a:pPr>
            <a:r>
              <a:rPr lang="en-US" sz="1100">
                <a:latin typeface="Arial"/>
                <a:ea typeface="+mn-lt"/>
                <a:cs typeface="+mn-lt"/>
              </a:rPr>
              <a:t>Increasing Competition : Upcoming startups and major companies like Reliance are also planning to enter this market</a:t>
            </a:r>
            <a:endParaRPr lang="en-US" sz="1100">
              <a:latin typeface="Arial"/>
              <a:cs typeface="Arial"/>
            </a:endParaRPr>
          </a:p>
          <a:p>
            <a:endParaRPr lang="en-US" sz="1100">
              <a:latin typeface="Arial"/>
              <a:ea typeface="+mn-lt"/>
              <a:cs typeface="+mn-lt"/>
            </a:endParaRPr>
          </a:p>
          <a:p>
            <a:pPr marL="171450" indent="-171450">
              <a:buFont typeface="Arial"/>
              <a:buChar char="•"/>
            </a:pPr>
            <a:r>
              <a:rPr lang="en-US" sz="1100">
                <a:latin typeface="Arial"/>
                <a:ea typeface="+mn-lt"/>
                <a:cs typeface="+mn-lt"/>
              </a:rPr>
              <a:t>Geopolitical Considerations: China and America are leading players in semiconductor manufacturing and their rivalry is causing disruption in various parts of supply chain.</a:t>
            </a:r>
            <a:endParaRPr lang="en-US" sz="1100">
              <a:latin typeface="Arial"/>
              <a:cs typeface="Arial"/>
            </a:endParaRPr>
          </a:p>
          <a:p>
            <a:pPr algn="l"/>
            <a:endParaRPr lang="en-US" sz="1400">
              <a:latin typeface="Arial"/>
              <a:cs typeface="Calibri"/>
            </a:endParaRPr>
          </a:p>
        </p:txBody>
      </p:sp>
      <p:sp>
        <p:nvSpPr>
          <p:cNvPr id="8" name="Slide Number Placeholder 7">
            <a:extLst>
              <a:ext uri="{FF2B5EF4-FFF2-40B4-BE49-F238E27FC236}">
                <a16:creationId xmlns:a16="http://schemas.microsoft.com/office/drawing/2014/main" id="{1A798179-01CA-6C14-BFF3-03055A95A346}"/>
              </a:ext>
            </a:extLst>
          </p:cNvPr>
          <p:cNvSpPr>
            <a:spLocks noGrp="1"/>
          </p:cNvSpPr>
          <p:nvPr>
            <p:ph type="sldNum" sz="quarter" idx="12"/>
          </p:nvPr>
        </p:nvSpPr>
        <p:spPr/>
        <p:txBody>
          <a:bodyPr/>
          <a:lstStyle/>
          <a:p>
            <a:fld id="{C014DD1E-5D91-48A3-AD6D-45FBA980D106}" type="slidenum">
              <a:rPr lang="en-US"/>
              <a:t>7</a:t>
            </a:fld>
            <a:endParaRPr lang="en-US"/>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7F0E9-2736-7B21-221B-82A6049E18E7}"/>
              </a:ext>
            </a:extLst>
          </p:cNvPr>
          <p:cNvSpPr txBox="1"/>
          <p:nvPr/>
        </p:nvSpPr>
        <p:spPr>
          <a:xfrm>
            <a:off x="1571625" y="269874"/>
            <a:ext cx="68262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800">
              <a:cs typeface="Calibri"/>
            </a:endParaRPr>
          </a:p>
        </p:txBody>
      </p:sp>
      <p:sp>
        <p:nvSpPr>
          <p:cNvPr id="3" name="TextBox 2">
            <a:extLst>
              <a:ext uri="{FF2B5EF4-FFF2-40B4-BE49-F238E27FC236}">
                <a16:creationId xmlns:a16="http://schemas.microsoft.com/office/drawing/2014/main" id="{E8D796E9-1D1F-64A4-ECE8-3D1724F2C393}"/>
              </a:ext>
            </a:extLst>
          </p:cNvPr>
          <p:cNvSpPr txBox="1"/>
          <p:nvPr/>
        </p:nvSpPr>
        <p:spPr>
          <a:xfrm>
            <a:off x="3261827" y="272524"/>
            <a:ext cx="60057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ea typeface="Calibri"/>
                <a:cs typeface="Calibri"/>
              </a:rPr>
              <a:t>Major hurdles to market entry</a:t>
            </a:r>
          </a:p>
        </p:txBody>
      </p:sp>
      <p:graphicFrame>
        <p:nvGraphicFramePr>
          <p:cNvPr id="1261" name="Diagram 1261">
            <a:extLst>
              <a:ext uri="{FF2B5EF4-FFF2-40B4-BE49-F238E27FC236}">
                <a16:creationId xmlns:a16="http://schemas.microsoft.com/office/drawing/2014/main" id="{2822FBFC-0540-D1B7-CE7F-8254D7D58ACF}"/>
              </a:ext>
            </a:extLst>
          </p:cNvPr>
          <p:cNvGraphicFramePr/>
          <p:nvPr>
            <p:extLst>
              <p:ext uri="{D42A27DB-BD31-4B8C-83A1-F6EECF244321}">
                <p14:modId xmlns:p14="http://schemas.microsoft.com/office/powerpoint/2010/main" val="3500068821"/>
              </p:ext>
            </p:extLst>
          </p:nvPr>
        </p:nvGraphicFramePr>
        <p:xfrm>
          <a:off x="1242897" y="953218"/>
          <a:ext cx="10361334" cy="5207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Slide Number Placeholder 30">
            <a:extLst>
              <a:ext uri="{FF2B5EF4-FFF2-40B4-BE49-F238E27FC236}">
                <a16:creationId xmlns:a16="http://schemas.microsoft.com/office/drawing/2014/main" id="{0435ACDE-4FF4-A084-57E9-C4E1DBB868E9}"/>
              </a:ext>
            </a:extLst>
          </p:cNvPr>
          <p:cNvSpPr>
            <a:spLocks noGrp="1"/>
          </p:cNvSpPr>
          <p:nvPr>
            <p:ph type="sldNum" sz="quarter" idx="12"/>
          </p:nvPr>
        </p:nvSpPr>
        <p:spPr/>
        <p:txBody>
          <a:bodyPr/>
          <a:lstStyle/>
          <a:p>
            <a:fld id="{C014DD1E-5D91-48A3-AD6D-45FBA980D106}" type="slidenum">
              <a:rPr lang="en-US"/>
              <a:t>8</a:t>
            </a:fld>
            <a:endParaRPr lang="en-US"/>
          </a:p>
        </p:txBody>
      </p:sp>
      <p:sp>
        <p:nvSpPr>
          <p:cNvPr id="13" name="TextBox 12">
            <a:extLst>
              <a:ext uri="{FF2B5EF4-FFF2-40B4-BE49-F238E27FC236}">
                <a16:creationId xmlns:a16="http://schemas.microsoft.com/office/drawing/2014/main" id="{3885410B-AFF2-84CC-5353-2052857A5D3F}"/>
              </a:ext>
            </a:extLst>
          </p:cNvPr>
          <p:cNvSpPr txBox="1"/>
          <p:nvPr/>
        </p:nvSpPr>
        <p:spPr>
          <a:xfrm>
            <a:off x="298042" y="6430213"/>
            <a:ext cx="131196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Source: News 18</a:t>
            </a:r>
          </a:p>
        </p:txBody>
      </p:sp>
    </p:spTree>
    <p:extLst>
      <p:ext uri="{BB962C8B-B14F-4D97-AF65-F5344CB8AC3E}">
        <p14:creationId xmlns:p14="http://schemas.microsoft.com/office/powerpoint/2010/main" val="359812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5896-F66B-B2C6-CD2C-3723D97A13BF}"/>
              </a:ext>
            </a:extLst>
          </p:cNvPr>
          <p:cNvSpPr>
            <a:spLocks noGrp="1"/>
          </p:cNvSpPr>
          <p:nvPr>
            <p:ph type="title"/>
          </p:nvPr>
        </p:nvSpPr>
        <p:spPr/>
        <p:txBody>
          <a:bodyPr/>
          <a:lstStyle/>
          <a:p>
            <a:r>
              <a:rPr lang="en-US" b="1">
                <a:cs typeface="Calibri"/>
              </a:rPr>
              <a:t>Different strategies for TATA's foray into the semiconductor industry</a:t>
            </a:r>
            <a:endParaRPr lang="en-US" b="1">
              <a:ea typeface="Calibri"/>
              <a:cs typeface="Calibri"/>
            </a:endParaRPr>
          </a:p>
        </p:txBody>
      </p:sp>
      <p:sp>
        <p:nvSpPr>
          <p:cNvPr id="3" name="Content Placeholder 2">
            <a:extLst>
              <a:ext uri="{FF2B5EF4-FFF2-40B4-BE49-F238E27FC236}">
                <a16:creationId xmlns:a16="http://schemas.microsoft.com/office/drawing/2014/main" id="{8144A098-0A70-4109-B2A7-95E15E594967}"/>
              </a:ext>
            </a:extLst>
          </p:cNvPr>
          <p:cNvSpPr>
            <a:spLocks noGrp="1"/>
          </p:cNvSpPr>
          <p:nvPr>
            <p:ph idx="1"/>
          </p:nvPr>
        </p:nvSpPr>
        <p:spPr>
          <a:xfrm>
            <a:off x="1057367" y="1620188"/>
            <a:ext cx="10689289" cy="4959869"/>
          </a:xfrm>
        </p:spPr>
        <p:txBody>
          <a:bodyPr vert="horz" lIns="121899" tIns="60949" rIns="121899" bIns="60949" rtlCol="0" anchor="t">
            <a:noAutofit/>
          </a:bodyPr>
          <a:lstStyle/>
          <a:p>
            <a:pPr marL="304165" indent="-304165"/>
            <a:r>
              <a:rPr lang="en-US" sz="1600" b="1" dirty="0">
                <a:latin typeface="Calibri"/>
                <a:cs typeface="Calibri"/>
              </a:rPr>
              <a:t>Brave it out on their own</a:t>
            </a:r>
          </a:p>
          <a:p>
            <a:pPr marL="608965" lvl="1" indent="-231140"/>
            <a:r>
              <a:rPr lang="en-US" sz="1300" dirty="0">
                <a:latin typeface="Calibri"/>
                <a:cs typeface="Calibri"/>
              </a:rPr>
              <a:t>The chip manufacturing process is</a:t>
            </a:r>
            <a:r>
              <a:rPr lang="en-US" sz="1300" b="1" dirty="0">
                <a:latin typeface="Calibri"/>
                <a:cs typeface="Calibri"/>
              </a:rPr>
              <a:t> extremely complicated</a:t>
            </a:r>
            <a:r>
              <a:rPr lang="en-US" sz="1300" dirty="0">
                <a:latin typeface="Calibri"/>
                <a:cs typeface="Calibri"/>
              </a:rPr>
              <a:t>, and it would be very difficult for a firm to enter the fabrication industry without any prior experience in the field.</a:t>
            </a:r>
          </a:p>
          <a:p>
            <a:pPr marL="608965" lvl="1" indent="-231140"/>
            <a:r>
              <a:rPr lang="en-US" sz="1300" dirty="0">
                <a:latin typeface="Calibri"/>
                <a:cs typeface="Calibri"/>
              </a:rPr>
              <a:t> To quote TATA's chairman Mr. N </a:t>
            </a:r>
            <a:r>
              <a:rPr lang="en-US" sz="1300" dirty="0" err="1">
                <a:latin typeface="Calibri"/>
                <a:cs typeface="Calibri"/>
              </a:rPr>
              <a:t>Chandrashekharan</a:t>
            </a:r>
            <a:r>
              <a:rPr lang="en-US" sz="1300" dirty="0">
                <a:latin typeface="Calibri"/>
                <a:cs typeface="Calibri"/>
              </a:rPr>
              <a:t>, </a:t>
            </a:r>
            <a:r>
              <a:rPr lang="en-US" sz="1300" i="1" dirty="0">
                <a:latin typeface="Calibri"/>
                <a:cs typeface="Calibri"/>
              </a:rPr>
              <a:t>"</a:t>
            </a:r>
            <a:r>
              <a:rPr lang="en-US" sz="1300" i="1" dirty="0">
                <a:latin typeface="Calibri"/>
                <a:ea typeface="+mn-lt"/>
                <a:cs typeface="+mn-lt"/>
              </a:rPr>
              <a:t>We will have discussions with multiple players</a:t>
            </a:r>
            <a:r>
              <a:rPr lang="en-US" sz="1300" i="1" dirty="0">
                <a:latin typeface="Calibri"/>
                <a:cs typeface="Calibri"/>
              </a:rPr>
              <a:t>" </a:t>
            </a:r>
            <a:r>
              <a:rPr lang="en-US" sz="1300" dirty="0">
                <a:latin typeface="Calibri"/>
                <a:cs typeface="Calibri"/>
              </a:rPr>
              <a:t>which raises the possibility of partnerships with existing chip manufacturers as </a:t>
            </a:r>
            <a:r>
              <a:rPr lang="en-US" sz="1300" dirty="0">
                <a:latin typeface="Calibri"/>
                <a:ea typeface="+mn-lt"/>
                <a:cs typeface="+mn-lt"/>
              </a:rPr>
              <a:t>launching a chipmaking business on its own is a challenge for an inexperienced company</a:t>
            </a:r>
            <a:r>
              <a:rPr lang="en-US" sz="1300" i="1" dirty="0">
                <a:latin typeface="Calibri"/>
                <a:ea typeface="+mn-lt"/>
                <a:cs typeface="+mn-lt"/>
              </a:rPr>
              <a:t>.</a:t>
            </a:r>
            <a:endParaRPr lang="en-US" sz="1300" i="1" dirty="0">
              <a:latin typeface="Calibri"/>
              <a:cs typeface="Arial"/>
            </a:endParaRPr>
          </a:p>
          <a:p>
            <a:pPr marL="304165" indent="-304165"/>
            <a:r>
              <a:rPr lang="en-US" sz="1600" b="1" dirty="0">
                <a:latin typeface="Calibri"/>
                <a:cs typeface="Calibri"/>
              </a:rPr>
              <a:t>Mergers and Acquisitions</a:t>
            </a:r>
          </a:p>
          <a:p>
            <a:pPr marL="608965" lvl="1" indent="-231140"/>
            <a:r>
              <a:rPr lang="en-US" sz="1300" dirty="0">
                <a:latin typeface="Calibri"/>
                <a:cs typeface="Calibri"/>
              </a:rPr>
              <a:t>To establish a chip manufacturing plant, TATA needs to acquire companies which have </a:t>
            </a:r>
            <a:r>
              <a:rPr lang="en-US" sz="1300" b="1" dirty="0">
                <a:latin typeface="Calibri"/>
                <a:cs typeface="Calibri"/>
              </a:rPr>
              <a:t>prior experience</a:t>
            </a:r>
            <a:r>
              <a:rPr lang="en-US" sz="1300" dirty="0">
                <a:latin typeface="Calibri"/>
                <a:cs typeface="Calibri"/>
              </a:rPr>
              <a:t> in chip fabrication and plant management. However, firms (foundries like </a:t>
            </a:r>
            <a:r>
              <a:rPr lang="en-US" sz="1300" b="1" dirty="0">
                <a:latin typeface="Calibri"/>
                <a:cs typeface="Calibri"/>
              </a:rPr>
              <a:t>TSMC</a:t>
            </a:r>
            <a:r>
              <a:rPr lang="en-US" sz="1300" dirty="0">
                <a:latin typeface="Calibri"/>
                <a:cs typeface="Calibri"/>
              </a:rPr>
              <a:t> and IDMs like</a:t>
            </a:r>
            <a:r>
              <a:rPr lang="en-US" sz="1300" b="1" dirty="0">
                <a:latin typeface="Calibri"/>
                <a:cs typeface="Calibri"/>
              </a:rPr>
              <a:t> Intel</a:t>
            </a:r>
            <a:r>
              <a:rPr lang="en-US" sz="1300" dirty="0">
                <a:latin typeface="Calibri"/>
                <a:cs typeface="Calibri"/>
              </a:rPr>
              <a:t> and </a:t>
            </a:r>
            <a:r>
              <a:rPr lang="en-US" sz="1300" b="1" dirty="0">
                <a:latin typeface="Calibri"/>
                <a:cs typeface="Calibri"/>
              </a:rPr>
              <a:t>Samsung</a:t>
            </a:r>
            <a:r>
              <a:rPr lang="en-US" sz="1300" dirty="0">
                <a:latin typeface="Calibri"/>
                <a:cs typeface="Calibri"/>
              </a:rPr>
              <a:t>) that have the required experience, operate at the global level and supply global demand. Thus, acquisition of such large firms is not a feasible option.</a:t>
            </a:r>
          </a:p>
          <a:p>
            <a:pPr marL="608965" lvl="1" indent="-231140"/>
            <a:r>
              <a:rPr lang="en-US" sz="1300" dirty="0">
                <a:latin typeface="Calibri"/>
                <a:cs typeface="Calibri"/>
              </a:rPr>
              <a:t>Valuation of</a:t>
            </a:r>
            <a:r>
              <a:rPr lang="en-US" sz="1300" b="1" dirty="0">
                <a:latin typeface="Calibri"/>
                <a:cs typeface="Calibri"/>
              </a:rPr>
              <a:t> TATA</a:t>
            </a:r>
            <a:r>
              <a:rPr lang="en-US" sz="1300" b="1" dirty="0">
                <a:latin typeface="Calibri"/>
                <a:ea typeface="+mn-lt"/>
                <a:cs typeface="+mn-lt"/>
              </a:rPr>
              <a:t> Group is $311 billion</a:t>
            </a:r>
            <a:r>
              <a:rPr lang="en-US" sz="1300" dirty="0">
                <a:latin typeface="Calibri"/>
                <a:ea typeface="+mn-lt"/>
                <a:cs typeface="+mn-lt"/>
              </a:rPr>
              <a:t> whereas </a:t>
            </a:r>
            <a:r>
              <a:rPr lang="en-US" sz="1300" b="1" dirty="0">
                <a:latin typeface="Calibri"/>
                <a:ea typeface="+mn-lt"/>
                <a:cs typeface="+mn-lt"/>
              </a:rPr>
              <a:t>TSMC</a:t>
            </a:r>
            <a:r>
              <a:rPr lang="en-US" sz="1300" dirty="0">
                <a:latin typeface="Calibri"/>
                <a:ea typeface="+mn-lt"/>
                <a:cs typeface="+mn-lt"/>
              </a:rPr>
              <a:t> is valued at </a:t>
            </a:r>
            <a:r>
              <a:rPr lang="en-US" sz="1300" b="1" dirty="0">
                <a:latin typeface="Calibri"/>
                <a:ea typeface="+mn-lt"/>
                <a:cs typeface="+mn-lt"/>
              </a:rPr>
              <a:t>$404 Billion</a:t>
            </a:r>
            <a:r>
              <a:rPr lang="en-US" sz="1300" dirty="0">
                <a:latin typeface="Calibri"/>
                <a:ea typeface="+mn-lt"/>
                <a:cs typeface="+mn-lt"/>
              </a:rPr>
              <a:t> and </a:t>
            </a:r>
            <a:r>
              <a:rPr lang="en-US" sz="1300" b="1" dirty="0">
                <a:latin typeface="Calibri"/>
                <a:ea typeface="+mn-lt"/>
                <a:cs typeface="+mn-lt"/>
              </a:rPr>
              <a:t>Samsung</a:t>
            </a:r>
            <a:r>
              <a:rPr lang="en-US" sz="1300" dirty="0">
                <a:latin typeface="Calibri"/>
                <a:ea typeface="+mn-lt"/>
                <a:cs typeface="+mn-lt"/>
              </a:rPr>
              <a:t> at </a:t>
            </a:r>
            <a:r>
              <a:rPr lang="en-US" sz="1300" b="1" dirty="0">
                <a:latin typeface="Calibri"/>
                <a:ea typeface="+mn-lt"/>
                <a:cs typeface="+mn-lt"/>
              </a:rPr>
              <a:t>$311 Billion</a:t>
            </a:r>
            <a:r>
              <a:rPr lang="en-US" sz="1300" dirty="0">
                <a:latin typeface="Calibri"/>
                <a:ea typeface="+mn-lt"/>
                <a:cs typeface="+mn-lt"/>
              </a:rPr>
              <a:t>. Financially, TATA cannot acquire these companies.</a:t>
            </a:r>
            <a:endParaRPr lang="en-US" sz="1300" dirty="0">
              <a:latin typeface="Calibri"/>
              <a:cs typeface="Calibri"/>
            </a:endParaRPr>
          </a:p>
          <a:p>
            <a:pPr marL="285750" indent="-285750"/>
            <a:r>
              <a:rPr lang="en-US" sz="1600" b="1" dirty="0">
                <a:latin typeface="Calibri"/>
                <a:cs typeface="Calibri"/>
              </a:rPr>
              <a:t>Partnering with existing firms  </a:t>
            </a:r>
          </a:p>
          <a:p>
            <a:pPr marL="377825" lvl="1" indent="0">
              <a:buNone/>
            </a:pPr>
            <a:r>
              <a:rPr lang="en-US" sz="1200" dirty="0">
                <a:latin typeface="Calibri"/>
                <a:cs typeface="Calibri"/>
              </a:rPr>
              <a:t>Benefits of partnering with existing firms -</a:t>
            </a:r>
          </a:p>
          <a:p>
            <a:pPr marL="913765" lvl="2" indent="-231140"/>
            <a:r>
              <a:rPr lang="en-US" sz="1300" b="1" dirty="0">
                <a:latin typeface="Calibri"/>
                <a:cs typeface="Calibri"/>
              </a:rPr>
              <a:t>More capital </a:t>
            </a:r>
            <a:br>
              <a:rPr lang="en-US" sz="1300" b="1" dirty="0">
                <a:latin typeface="Calibri"/>
                <a:cs typeface="Calibri"/>
              </a:rPr>
            </a:br>
            <a:r>
              <a:rPr lang="en-US" sz="1300" dirty="0">
                <a:latin typeface="Calibri"/>
                <a:cs typeface="Calibri"/>
              </a:rPr>
              <a:t>If there are multiple partners in a business, it will be easier to acquire capital for business operations. Moreover, a prospective partner can have a wide range of network channels what can help a company attract investors.</a:t>
            </a:r>
          </a:p>
          <a:p>
            <a:pPr marL="913765" lvl="2" indent="-231140"/>
            <a:r>
              <a:rPr lang="en-US" sz="1300" b="1" dirty="0">
                <a:latin typeface="Calibri"/>
                <a:cs typeface="Calibri"/>
              </a:rPr>
              <a:t>Wide range of expertise </a:t>
            </a:r>
            <a:br>
              <a:rPr lang="en-US" sz="1300" b="1" dirty="0">
                <a:latin typeface="Calibri"/>
                <a:cs typeface="Calibri"/>
              </a:rPr>
            </a:br>
            <a:r>
              <a:rPr lang="en-US" sz="1300" dirty="0">
                <a:latin typeface="Calibri"/>
                <a:cs typeface="Calibri"/>
              </a:rPr>
              <a:t>Partnering with firms with expertise in a particular segment of the supply chain is better than venturing into it alone especially when the process is extremely complicated.</a:t>
            </a:r>
          </a:p>
        </p:txBody>
      </p:sp>
      <p:sp>
        <p:nvSpPr>
          <p:cNvPr id="4" name="Slide Number Placeholder 3">
            <a:extLst>
              <a:ext uri="{FF2B5EF4-FFF2-40B4-BE49-F238E27FC236}">
                <a16:creationId xmlns:a16="http://schemas.microsoft.com/office/drawing/2014/main" id="{581242B0-8CE4-092E-1804-D8762C7EB3DB}"/>
              </a:ext>
            </a:extLst>
          </p:cNvPr>
          <p:cNvSpPr>
            <a:spLocks noGrp="1"/>
          </p:cNvSpPr>
          <p:nvPr>
            <p:ph type="sldNum" sz="quarter" idx="12"/>
          </p:nvPr>
        </p:nvSpPr>
        <p:spPr/>
        <p:txBody>
          <a:bodyPr/>
          <a:lstStyle/>
          <a:p>
            <a:fld id="{C014DD1E-5D91-48A3-AD6D-45FBA980D106}" type="slidenum">
              <a:rPr lang="en-US"/>
              <a:t>9</a:t>
            </a:fld>
            <a:endParaRPr lang="en-US"/>
          </a:p>
        </p:txBody>
      </p:sp>
      <p:sp>
        <p:nvSpPr>
          <p:cNvPr id="6" name="TextBox 5">
            <a:extLst>
              <a:ext uri="{FF2B5EF4-FFF2-40B4-BE49-F238E27FC236}">
                <a16:creationId xmlns:a16="http://schemas.microsoft.com/office/drawing/2014/main" id="{B15E5FEC-E5CC-F4FE-CD9A-FA029995C349}"/>
              </a:ext>
            </a:extLst>
          </p:cNvPr>
          <p:cNvSpPr txBox="1"/>
          <p:nvPr/>
        </p:nvSpPr>
        <p:spPr>
          <a:xfrm>
            <a:off x="259241" y="6464905"/>
            <a:ext cx="157842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Source: Nikkei Asia</a:t>
            </a:r>
            <a:endParaRPr lang="en-US" sz="1000"/>
          </a:p>
        </p:txBody>
      </p:sp>
    </p:spTree>
    <p:extLst>
      <p:ext uri="{BB962C8B-B14F-4D97-AF65-F5344CB8AC3E}">
        <p14:creationId xmlns:p14="http://schemas.microsoft.com/office/powerpoint/2010/main" val="504788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CF7ACA-83DF-48D1-85D1-C482ED91F651}">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A6D9222-8445-4CAF-97EE-09B50EF08BB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64734E9-C274-4EB4-8E27-BAE9169A44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TF02787990</Template>
  <Application>Microsoft Office PowerPoint</Application>
  <PresentationFormat>Custom</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 16x9</vt:lpstr>
      <vt:lpstr>Semiconductor Industry in India</vt:lpstr>
      <vt:lpstr>Introduction</vt:lpstr>
      <vt:lpstr>PowerPoint Presentation</vt:lpstr>
      <vt:lpstr>PowerPoint Presentation</vt:lpstr>
      <vt:lpstr>Automobile industry is fueling the demand for semiconductors</vt:lpstr>
      <vt:lpstr>PowerPoint Presentation</vt:lpstr>
      <vt:lpstr>PowerPoint Presentation</vt:lpstr>
      <vt:lpstr>PowerPoint Presentation</vt:lpstr>
      <vt:lpstr>Different strategies for TATA's foray into the semiconductor industry</vt:lpstr>
      <vt:lpstr>Candidates for Potential Partnerships </vt:lpstr>
      <vt:lpstr>PowerPoint Presentation</vt:lpstr>
      <vt:lpstr>Targeting right size impacts costs and revenue</vt:lpstr>
      <vt:lpstr>PowerPoint Presentation</vt:lpstr>
      <vt:lpstr>PowerPoint Presentation</vt:lpstr>
      <vt:lpstr>PowerPoint Presentation</vt:lpstr>
      <vt:lpstr>PowerPoint Presentation</vt:lpstr>
      <vt:lpstr>PowerPoint Presentation</vt:lpstr>
      <vt:lpstr>What lies ahead for the Indian Semiconductor Industry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920</cp:revision>
  <dcterms:created xsi:type="dcterms:W3CDTF">2023-01-03T17:29:19Z</dcterms:created>
  <dcterms:modified xsi:type="dcterms:W3CDTF">2023-01-08T18:27:36Z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