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0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2" r:id="rId15"/>
    <p:sldId id="275" r:id="rId16"/>
    <p:sldId id="274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BE2D-047F-CAD4-AFB1-16D9E5F59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071DC-3869-9813-F057-3F88666CD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9B54-C5AF-44FF-EC67-DA0E7D86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E3CD-2BB6-8763-E5EC-DAB6E50D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8B2E-1D15-E9D5-BF0F-6558E036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9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CEF8-B9E9-31AA-9E74-A1D0ABE1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85919-AF3D-FC9F-80D5-F9D6632E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EAA4-44E5-9B87-DAF9-F28DD947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730A2-5E6C-B5D1-A429-231F1DE9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0908-FE6F-CEC8-D520-67DB6A24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534CA-8F4A-4DB4-6B27-960EA5020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4CCA1-AD7F-C78D-CDEC-005573FAE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D9AE-B856-B496-1CD4-6807FD70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058A-8A3A-CF01-B674-59C46B52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7998-171F-43CA-3F3F-19DA58B3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1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ED3C-6DEB-3EFD-E679-B2DE3CBF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6367-2389-5BFB-6629-E7685AC8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60BF-9130-7160-84CD-F46A754D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91A9-8ADD-E158-3E1F-465CAA4B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B0FD-7C55-5E16-18BD-DE6C46B1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3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825-3307-9833-4E04-C6415D5F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C331E-80CC-ACCE-427E-7110FB2D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05D0-57E8-3DA2-9948-37705A5B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10119-4400-3317-EF7D-6268DF4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C333-3CDD-D226-D27E-A382E4E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3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1152-5A68-4FC0-A4E7-569D871A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7793-0861-0246-5BD4-7E69DF46B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C07B7-D2A8-600F-0188-549651B6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3F68C-C9BC-BA30-CA3A-3347C7D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047BA-1EDF-0D29-BBEC-250A1727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0C686-A0E6-8500-F7AC-8270493F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51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CE49-419D-B45C-F4D3-9B65F971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0759-1477-1ECD-D907-BD496227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E5059-3321-39E9-E23B-F1C898240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1B1EB-96FC-D235-B9BF-FF161B34D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D3EFE-5DF7-377A-E965-68677805A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12C3A-FC66-5D38-5FBB-3F657D6A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0F48D-DC1B-70AB-9FD2-3C108DF6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D3A8C-1CD2-A0A3-39F5-D79E4513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CB82-2F31-60F6-D6DA-4AF3D227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7AE8-556A-B0F4-A0F8-50C8E3DA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50C3-7F32-E858-3A95-A086670F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D6456-14FF-5E16-F218-61C00E51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1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9BEBF-E332-E972-3309-18C5F7C8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BB9DA-2A43-5400-0D0F-7448B56B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AA8F-2639-4B14-9992-521B15C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5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05C2-1B81-61A5-BB9E-91D9FE92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A3C8-1222-821A-1F7C-AA906E42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6B34-2708-0BB2-7CC5-3AB92C6D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C2DCE-87C5-3E67-ABA8-4E8A7618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2DF9-17D3-64D8-4148-CF8B3771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CACC-0338-D527-B892-F5C9D064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6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BC78-340B-D778-6013-E36CCDE7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4BC2F-F17A-79C8-6274-CBB8BC113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A4815-0007-7FB7-332B-45F9987E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3AB4-292D-47B3-D180-50CC15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4A3E-F584-9B22-3977-5C630C51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B668-71BF-C408-0240-01D92EC0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8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8BD0-D0FA-20FA-DEAF-C699613F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0B143-293C-9671-EB6B-F5414C6D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4262-A4D5-4E2D-B9F4-0D8DDFBCA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7E68-A9AF-4D5A-B797-B4EE04037B42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6ACF-6A39-B530-85BB-9484DFC93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21C2-4793-F094-2CD2-26ED96126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576-6F10-42B5-BBE7-434E3D30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5AD5B5-DE81-71CC-254F-64D10656C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t="1917" r="1514" b="10737"/>
          <a:stretch/>
        </p:blipFill>
        <p:spPr>
          <a:xfrm rot="21226398">
            <a:off x="9275933" y="998760"/>
            <a:ext cx="2775263" cy="2194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E4927-0772-F4BC-E1EF-196F941E0878}"/>
              </a:ext>
            </a:extLst>
          </p:cNvPr>
          <p:cNvSpPr/>
          <p:nvPr/>
        </p:nvSpPr>
        <p:spPr>
          <a:xfrm>
            <a:off x="2564885" y="2665270"/>
            <a:ext cx="67505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Gold Atlantis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EA017F-CEA2-ADCD-0D45-7EDA486E9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529459" cy="23529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5E6DD-C3F8-C4E5-3AA9-B403E45FE51A}"/>
              </a:ext>
            </a:extLst>
          </p:cNvPr>
          <p:cNvSpPr txBox="1"/>
          <p:nvPr/>
        </p:nvSpPr>
        <p:spPr>
          <a:xfrm>
            <a:off x="3257550" y="608646"/>
            <a:ext cx="735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pyrus" panose="03070502060502030205" pitchFamily="66" charset="0"/>
              </a:rPr>
              <a:t>Exploratory Data Analysis on : Repaying the credit</a:t>
            </a:r>
            <a:endParaRPr lang="en-IN" sz="2400" b="1" dirty="0">
              <a:latin typeface="Papyrus" panose="03070502060502030205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359B78-25C5-DF5A-DF7D-70228CC923A6}"/>
              </a:ext>
            </a:extLst>
          </p:cNvPr>
          <p:cNvSpPr txBox="1"/>
          <p:nvPr/>
        </p:nvSpPr>
        <p:spPr>
          <a:xfrm>
            <a:off x="9315451" y="5233691"/>
            <a:ext cx="211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alifornian FB" panose="0207040306080B030204" pitchFamily="18" charset="0"/>
              </a:rPr>
              <a:t>Mentors :</a:t>
            </a:r>
          </a:p>
          <a:p>
            <a:r>
              <a:rPr lang="en-IN" sz="2000" b="1" dirty="0">
                <a:latin typeface="Californian FB" panose="0207040306080B030204" pitchFamily="18" charset="0"/>
              </a:rPr>
              <a:t>Rupali maam.</a:t>
            </a:r>
          </a:p>
          <a:p>
            <a:r>
              <a:rPr lang="en-IN" sz="2000" b="1" dirty="0">
                <a:latin typeface="Californian FB" panose="0207040306080B030204" pitchFamily="18" charset="0"/>
              </a:rPr>
              <a:t>Sharayoo maam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A25AA3-9FE4-E23D-BBD6-3E1FE38C54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16514" r="5625" b="15792"/>
          <a:stretch/>
        </p:blipFill>
        <p:spPr>
          <a:xfrm>
            <a:off x="214313" y="3629375"/>
            <a:ext cx="4600575" cy="28072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FB0A85-DCF8-EE55-91E8-39F849929E8B}"/>
              </a:ext>
            </a:extLst>
          </p:cNvPr>
          <p:cNvSpPr txBox="1"/>
          <p:nvPr/>
        </p:nvSpPr>
        <p:spPr>
          <a:xfrm>
            <a:off x="7129462" y="6423309"/>
            <a:ext cx="432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downloaded from :deccanherald.com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6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C644DC-E9E8-4C56-77A3-16A9A7D9F8E6}"/>
              </a:ext>
            </a:extLst>
          </p:cNvPr>
          <p:cNvSpPr txBox="1"/>
          <p:nvPr/>
        </p:nvSpPr>
        <p:spPr>
          <a:xfrm>
            <a:off x="3028950" y="300037"/>
            <a:ext cx="6830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Percentage of people defaulter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8880E-9499-369D-A462-4678461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0" y="1214438"/>
            <a:ext cx="10859926" cy="428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ECF2F-23EC-5245-53A1-F8933FEDA20A}"/>
              </a:ext>
            </a:extLst>
          </p:cNvPr>
          <p:cNvSpPr txBox="1"/>
          <p:nvPr/>
        </p:nvSpPr>
        <p:spPr>
          <a:xfrm>
            <a:off x="585788" y="6086475"/>
            <a:ext cx="89486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</a:t>
            </a:r>
            <a:r>
              <a:rPr lang="en-US" dirty="0"/>
              <a:t> : </a:t>
            </a:r>
            <a:r>
              <a:rPr lang="en-US" sz="1800" b="1" dirty="0"/>
              <a:t>Here 8.09% of account holder are not regular in their payment towards loan. 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8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C22C2-4952-A3F1-3B6A-9BECBE929147}"/>
              </a:ext>
            </a:extLst>
          </p:cNvPr>
          <p:cNvSpPr txBox="1"/>
          <p:nvPr/>
        </p:nvSpPr>
        <p:spPr>
          <a:xfrm>
            <a:off x="1885950" y="285750"/>
            <a:ext cx="9174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No of days worked and having house/car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ADDF9-2C4A-0002-3773-DBE6AD37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" y="993636"/>
            <a:ext cx="5925377" cy="4629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7D38F4-3FC5-8A81-DF4F-8A138723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7444"/>
            <a:ext cx="5915851" cy="4563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E33E29-D2BA-6DC8-21E2-4BB23ECA117F}"/>
              </a:ext>
            </a:extLst>
          </p:cNvPr>
          <p:cNvSpPr txBox="1"/>
          <p:nvPr/>
        </p:nvSpPr>
        <p:spPr>
          <a:xfrm>
            <a:off x="500063" y="6029315"/>
            <a:ext cx="9858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</a:t>
            </a:r>
            <a:r>
              <a:rPr lang="en-US" dirty="0"/>
              <a:t> : </a:t>
            </a:r>
            <a:r>
              <a:rPr lang="en-US" sz="1800" b="1" dirty="0"/>
              <a:t>Here we can say that account holder who are having working days more than 2000 and </a:t>
            </a:r>
          </a:p>
          <a:p>
            <a:r>
              <a:rPr lang="en-US" sz="1800" b="1" dirty="0"/>
              <a:t>having house or car can be removed from defaulter list. 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9C74BD-5318-C134-0259-F1121BF5BAF6}"/>
              </a:ext>
            </a:extLst>
          </p:cNvPr>
          <p:cNvSpPr/>
          <p:nvPr/>
        </p:nvSpPr>
        <p:spPr>
          <a:xfrm>
            <a:off x="1202531" y="1760397"/>
            <a:ext cx="97869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 whom company should not choose as defaulter ?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82533-19CF-A14C-BA59-5B5015968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/>
          <a:stretch/>
        </p:blipFill>
        <p:spPr>
          <a:xfrm>
            <a:off x="9520237" y="3043238"/>
            <a:ext cx="2551367" cy="35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1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4551D4-5EA1-9EBA-11BA-AED4C93F3CC3}"/>
              </a:ext>
            </a:extLst>
          </p:cNvPr>
          <p:cNvSpPr txBox="1"/>
          <p:nvPr/>
        </p:nvSpPr>
        <p:spPr>
          <a:xfrm>
            <a:off x="557209" y="420914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Case 1 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D65B-B6EB-9494-42F1-C774155523FC}"/>
              </a:ext>
            </a:extLst>
          </p:cNvPr>
          <p:cNvSpPr txBox="1"/>
          <p:nvPr/>
        </p:nvSpPr>
        <p:spPr>
          <a:xfrm>
            <a:off x="2498560" y="492439"/>
            <a:ext cx="7962693" cy="83099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No. of working days Greater than 2000 (5+ years) and having </a:t>
            </a:r>
          </a:p>
          <a:p>
            <a:pPr algn="ctr"/>
            <a:r>
              <a:rPr lang="en-US" sz="2400" b="1" dirty="0"/>
              <a:t>both house and car.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580F0-5FC2-B75D-CA62-9B1A90EC843B}"/>
              </a:ext>
            </a:extLst>
          </p:cNvPr>
          <p:cNvSpPr txBox="1"/>
          <p:nvPr/>
        </p:nvSpPr>
        <p:spPr>
          <a:xfrm>
            <a:off x="1166812" y="1822014"/>
            <a:ext cx="9858375" cy="92333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512</a:t>
            </a:r>
            <a:r>
              <a:rPr lang="en-US" dirty="0"/>
              <a:t> such account holder which is </a:t>
            </a:r>
            <a:r>
              <a:rPr lang="en-US" b="1" dirty="0">
                <a:solidFill>
                  <a:srgbClr val="FF0000"/>
                </a:solidFill>
              </a:rPr>
              <a:t>0.5% </a:t>
            </a:r>
            <a:r>
              <a:rPr lang="en-US" dirty="0"/>
              <a:t>of whole data of account holders and this should not be considered as defaulter.</a:t>
            </a:r>
          </a:p>
          <a:p>
            <a:pPr algn="ctr"/>
            <a:r>
              <a:rPr lang="en-IN" b="1" dirty="0"/>
              <a:t>They can become valuable account holder in future. So there loan should be approved.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A125E-4562-132E-D4D2-D70EA038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0383"/>
            <a:ext cx="2757487" cy="2282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252C5C-7E59-ED33-4200-8F5F6B3A7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 t="12555" r="9956"/>
          <a:stretch/>
        </p:blipFill>
        <p:spPr>
          <a:xfrm>
            <a:off x="2686028" y="3380984"/>
            <a:ext cx="5000625" cy="3475145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BF5BEE1-6C2C-7898-78BF-537D0D6D42A6}"/>
              </a:ext>
            </a:extLst>
          </p:cNvPr>
          <p:cNvSpPr/>
          <p:nvPr/>
        </p:nvSpPr>
        <p:spPr>
          <a:xfrm>
            <a:off x="7834290" y="3113152"/>
            <a:ext cx="4357710" cy="2019691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Occupation wise Realty agents should be given more priority as that of secretaries while approving 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32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4551D4-5EA1-9EBA-11BA-AED4C93F3CC3}"/>
              </a:ext>
            </a:extLst>
          </p:cNvPr>
          <p:cNvSpPr txBox="1"/>
          <p:nvPr/>
        </p:nvSpPr>
        <p:spPr>
          <a:xfrm>
            <a:off x="557209" y="420914"/>
            <a:ext cx="1840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Case 2 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D65B-B6EB-9494-42F1-C774155523FC}"/>
              </a:ext>
            </a:extLst>
          </p:cNvPr>
          <p:cNvSpPr txBox="1"/>
          <p:nvPr/>
        </p:nvSpPr>
        <p:spPr>
          <a:xfrm>
            <a:off x="2498560" y="492439"/>
            <a:ext cx="7962693" cy="83099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No. of working days Greater than 2000 (5+ years) and having </a:t>
            </a:r>
          </a:p>
          <a:p>
            <a:pPr algn="ctr"/>
            <a:r>
              <a:rPr lang="en-US" sz="2400" b="1" dirty="0"/>
              <a:t> house only.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580F0-5FC2-B75D-CA62-9B1A90EC843B}"/>
              </a:ext>
            </a:extLst>
          </p:cNvPr>
          <p:cNvSpPr txBox="1"/>
          <p:nvPr/>
        </p:nvSpPr>
        <p:spPr>
          <a:xfrm>
            <a:off x="1166812" y="1822014"/>
            <a:ext cx="9858375" cy="92333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995</a:t>
            </a:r>
            <a:r>
              <a:rPr lang="en-US" dirty="0"/>
              <a:t> such account holder which is </a:t>
            </a:r>
            <a:r>
              <a:rPr lang="en-US" b="1" dirty="0">
                <a:solidFill>
                  <a:srgbClr val="FF0000"/>
                </a:solidFill>
              </a:rPr>
              <a:t>1 % </a:t>
            </a:r>
            <a:r>
              <a:rPr lang="en-US" dirty="0"/>
              <a:t>of whole data of account holders and this account holder should not be considered as defaulter.</a:t>
            </a:r>
          </a:p>
          <a:p>
            <a:pPr algn="ctr"/>
            <a:r>
              <a:rPr lang="en-IN" b="1" dirty="0"/>
              <a:t>They can become valuable account holder in future. So there loan should be approved.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A125E-4562-132E-D4D2-D70EA038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0383"/>
            <a:ext cx="2757487" cy="2282059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BF5BEE1-6C2C-7898-78BF-537D0D6D42A6}"/>
              </a:ext>
            </a:extLst>
          </p:cNvPr>
          <p:cNvSpPr/>
          <p:nvPr/>
        </p:nvSpPr>
        <p:spPr>
          <a:xfrm>
            <a:off x="7834290" y="3113152"/>
            <a:ext cx="4357710" cy="2019691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Occupation and income wise Managers should be given more priority as that of waiters while approving load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D04B2-F24C-BC34-D420-B7B0DF6CE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11459" r="9537"/>
          <a:stretch/>
        </p:blipFill>
        <p:spPr>
          <a:xfrm>
            <a:off x="2612864" y="2971527"/>
            <a:ext cx="4900613" cy="34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4551D4-5EA1-9EBA-11BA-AED4C93F3CC3}"/>
              </a:ext>
            </a:extLst>
          </p:cNvPr>
          <p:cNvSpPr txBox="1"/>
          <p:nvPr/>
        </p:nvSpPr>
        <p:spPr>
          <a:xfrm>
            <a:off x="557209" y="420914"/>
            <a:ext cx="1824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Case 3 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D65B-B6EB-9494-42F1-C774155523FC}"/>
              </a:ext>
            </a:extLst>
          </p:cNvPr>
          <p:cNvSpPr txBox="1"/>
          <p:nvPr/>
        </p:nvSpPr>
        <p:spPr>
          <a:xfrm>
            <a:off x="2498560" y="492439"/>
            <a:ext cx="7962693" cy="83099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No. of working days Greater than 2000 (5+ years) and having </a:t>
            </a:r>
          </a:p>
          <a:p>
            <a:pPr algn="ctr"/>
            <a:r>
              <a:rPr lang="en-US" sz="2400" b="1" dirty="0"/>
              <a:t> car only.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580F0-5FC2-B75D-CA62-9B1A90EC843B}"/>
              </a:ext>
            </a:extLst>
          </p:cNvPr>
          <p:cNvSpPr txBox="1"/>
          <p:nvPr/>
        </p:nvSpPr>
        <p:spPr>
          <a:xfrm>
            <a:off x="1166812" y="1822014"/>
            <a:ext cx="9858375" cy="92333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209</a:t>
            </a:r>
            <a:r>
              <a:rPr lang="en-US" dirty="0"/>
              <a:t> such account holder which is </a:t>
            </a:r>
            <a:r>
              <a:rPr lang="en-US" b="1" dirty="0">
                <a:solidFill>
                  <a:srgbClr val="FF0000"/>
                </a:solidFill>
              </a:rPr>
              <a:t>0.2 % </a:t>
            </a:r>
            <a:r>
              <a:rPr lang="en-US" dirty="0"/>
              <a:t>of whole data of account holders and this account holder should not be considered as defaulter.</a:t>
            </a:r>
          </a:p>
          <a:p>
            <a:pPr algn="ctr"/>
            <a:r>
              <a:rPr lang="en-IN" b="1" dirty="0"/>
              <a:t>They can become valuable account holder in future. So there loan should be approved.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A125E-4562-132E-D4D2-D70EA038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0383"/>
            <a:ext cx="2757487" cy="2282059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BF5BEE1-6C2C-7898-78BF-537D0D6D42A6}"/>
              </a:ext>
            </a:extLst>
          </p:cNvPr>
          <p:cNvSpPr/>
          <p:nvPr/>
        </p:nvSpPr>
        <p:spPr>
          <a:xfrm>
            <a:off x="7834290" y="3113152"/>
            <a:ext cx="4357710" cy="2019691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Occupation and income wise Secretaries should be given more priority as that of low skilled </a:t>
            </a:r>
            <a:r>
              <a:rPr lang="en-US" dirty="0" err="1"/>
              <a:t>labour</a:t>
            </a:r>
            <a:r>
              <a:rPr lang="en-US" dirty="0"/>
              <a:t> while approving load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14F7A-A72A-90CA-0C85-5C786263F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" t="12291" r="9954"/>
          <a:stretch/>
        </p:blipFill>
        <p:spPr>
          <a:xfrm>
            <a:off x="2600325" y="3113152"/>
            <a:ext cx="5100637" cy="35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4551D4-5EA1-9EBA-11BA-AED4C93F3CC3}"/>
              </a:ext>
            </a:extLst>
          </p:cNvPr>
          <p:cNvSpPr txBox="1"/>
          <p:nvPr/>
        </p:nvSpPr>
        <p:spPr>
          <a:xfrm>
            <a:off x="557209" y="420914"/>
            <a:ext cx="1859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Case 4 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D65B-B6EB-9494-42F1-C774155523FC}"/>
              </a:ext>
            </a:extLst>
          </p:cNvPr>
          <p:cNvSpPr txBox="1"/>
          <p:nvPr/>
        </p:nvSpPr>
        <p:spPr>
          <a:xfrm>
            <a:off x="4047419" y="492439"/>
            <a:ext cx="4864986" cy="5847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Not having house and cars .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580F0-5FC2-B75D-CA62-9B1A90EC843B}"/>
              </a:ext>
            </a:extLst>
          </p:cNvPr>
          <p:cNvSpPr txBox="1"/>
          <p:nvPr/>
        </p:nvSpPr>
        <p:spPr>
          <a:xfrm>
            <a:off x="1166812" y="1822014"/>
            <a:ext cx="9858375" cy="92333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1587</a:t>
            </a:r>
            <a:r>
              <a:rPr lang="en-US" dirty="0"/>
              <a:t> such account holder which is </a:t>
            </a:r>
            <a:r>
              <a:rPr lang="en-US" b="1" dirty="0">
                <a:solidFill>
                  <a:srgbClr val="FF0000"/>
                </a:solidFill>
              </a:rPr>
              <a:t>1.58 % </a:t>
            </a:r>
            <a:r>
              <a:rPr lang="en-US" dirty="0"/>
              <a:t>of whole data of account holders and this account holder should be considered as defaulter.</a:t>
            </a:r>
          </a:p>
          <a:p>
            <a:pPr algn="ctr"/>
            <a:r>
              <a:rPr lang="en-IN" b="1" dirty="0"/>
              <a:t> So there loan should not be approved.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C7B77-EC92-EB1C-B8C2-ABD285BB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2" b="7428"/>
          <a:stretch/>
        </p:blipFill>
        <p:spPr>
          <a:xfrm>
            <a:off x="2851980" y="3071813"/>
            <a:ext cx="5863396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8890C-9C25-B1F9-1080-D38B6C28CDAD}"/>
              </a:ext>
            </a:extLst>
          </p:cNvPr>
          <p:cNvSpPr txBox="1"/>
          <p:nvPr/>
        </p:nvSpPr>
        <p:spPr>
          <a:xfrm>
            <a:off x="800100" y="542925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chemeClr val="dk1"/>
                </a:solidFill>
              </a:rPr>
              <a:t>Conclusion:</a:t>
            </a:r>
            <a:endParaRPr lang="en-IN" sz="3600" u="sng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6585B-7E04-442C-E521-1D57A2EB5789}"/>
              </a:ext>
            </a:extLst>
          </p:cNvPr>
          <p:cNvSpPr txBox="1"/>
          <p:nvPr/>
        </p:nvSpPr>
        <p:spPr>
          <a:xfrm>
            <a:off x="428625" y="1714501"/>
            <a:ext cx="10810203" cy="132343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Earlier the Percentage of defaulter account holder was </a:t>
            </a:r>
            <a:r>
              <a:rPr lang="en-US" sz="2000" b="1" dirty="0">
                <a:solidFill>
                  <a:srgbClr val="FF0000"/>
                </a:solidFill>
              </a:rPr>
              <a:t>8.09% </a:t>
            </a:r>
            <a:r>
              <a:rPr lang="en-US" sz="2000" b="1" dirty="0"/>
              <a:t>which is 8093 accounts but after doing</a:t>
            </a:r>
          </a:p>
          <a:p>
            <a:r>
              <a:rPr lang="en-US" sz="2000" b="1" dirty="0"/>
              <a:t> Exploratory data analysis the percentage of defaulter is decreased which is 6 %</a:t>
            </a:r>
          </a:p>
          <a:p>
            <a:r>
              <a:rPr lang="en-US" sz="2000" b="1" dirty="0"/>
              <a:t>(because not taken data of less than 5 years work experience in case1,case2 and case3, </a:t>
            </a:r>
          </a:p>
          <a:p>
            <a:r>
              <a:rPr lang="en-US" sz="2000" b="1" dirty="0"/>
              <a:t>and not having house and car both )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56E5C-EE0E-C84E-1BDD-782A6A8D46DB}"/>
              </a:ext>
            </a:extLst>
          </p:cNvPr>
          <p:cNvSpPr txBox="1"/>
          <p:nvPr/>
        </p:nvSpPr>
        <p:spPr>
          <a:xfrm>
            <a:off x="810588" y="3820061"/>
            <a:ext cx="10046276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 after considering all the factors currently </a:t>
            </a:r>
            <a:r>
              <a:rPr lang="en-US" sz="2400" b="1" dirty="0">
                <a:solidFill>
                  <a:srgbClr val="FF0000"/>
                </a:solidFill>
              </a:rPr>
              <a:t>93.62% </a:t>
            </a:r>
            <a:r>
              <a:rPr lang="en-US" sz="2400" b="1" dirty="0"/>
              <a:t>of account holder having </a:t>
            </a:r>
          </a:p>
          <a:p>
            <a:pPr algn="ctr"/>
            <a:r>
              <a:rPr lang="en-US" sz="2400" b="1" dirty="0"/>
              <a:t>lower percentage of becoming defaulter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828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C843B1-29B5-4FD9-AA0F-7DFCE17C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1428750"/>
            <a:ext cx="101727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0F96-7D18-E073-9D76-1ABB22F4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6538"/>
            <a:ext cx="10515600" cy="11779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i="0" dirty="0">
                <a:effectLst/>
                <a:latin typeface="Arial Black" panose="020B0A04020102020204" pitchFamily="34" charset="0"/>
              </a:rPr>
              <a:t>Objective</a:t>
            </a:r>
            <a:br>
              <a:rPr lang="en-IN" sz="2800" b="1" i="0" dirty="0">
                <a:effectLst/>
                <a:latin typeface="Arial Black" panose="020B0A04020102020204" pitchFamily="34" charset="0"/>
              </a:rPr>
            </a:br>
            <a:br>
              <a:rPr lang="en-IN" sz="2800" i="0" dirty="0">
                <a:effectLst/>
                <a:latin typeface="+mn-lt"/>
              </a:rPr>
            </a:br>
            <a:r>
              <a:rPr lang="en-IN" sz="3100" i="0" dirty="0">
                <a:effectLst/>
                <a:latin typeface="+mn-lt"/>
              </a:rPr>
              <a:t>Find insight who have lower % of becoming defaulter.</a:t>
            </a:r>
            <a:endParaRPr lang="en-IN" sz="28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11B46-4B8B-BEE4-0059-8403DB60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157417"/>
            <a:ext cx="5734050" cy="379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6BF64-DF5E-6096-7604-57041A8E0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07" y="2200279"/>
            <a:ext cx="4875682" cy="3636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CE66AC-72DB-1D14-335B-E2EBAF7ED96A}"/>
              </a:ext>
            </a:extLst>
          </p:cNvPr>
          <p:cNvSpPr txBox="1"/>
          <p:nvPr/>
        </p:nvSpPr>
        <p:spPr>
          <a:xfrm>
            <a:off x="7129462" y="6423309"/>
            <a:ext cx="432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downloaded from :deccanherald.com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8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9D5974-B14D-4CC0-9960-16233C9A0957}"/>
              </a:ext>
            </a:extLst>
          </p:cNvPr>
          <p:cNvSpPr/>
          <p:nvPr/>
        </p:nvSpPr>
        <p:spPr>
          <a:xfrm>
            <a:off x="-29029" y="5319877"/>
            <a:ext cx="12250058" cy="1219200"/>
          </a:xfrm>
          <a:custGeom>
            <a:avLst/>
            <a:gdLst>
              <a:gd name="connsiteX0" fmla="*/ 14515 w 12250058"/>
              <a:gd name="connsiteY0" fmla="*/ 464457 h 1219200"/>
              <a:gd name="connsiteX1" fmla="*/ 5704115 w 12250058"/>
              <a:gd name="connsiteY1" fmla="*/ 493485 h 1219200"/>
              <a:gd name="connsiteX2" fmla="*/ 5979886 w 12250058"/>
              <a:gd name="connsiteY2" fmla="*/ 348343 h 1219200"/>
              <a:gd name="connsiteX3" fmla="*/ 6096000 w 12250058"/>
              <a:gd name="connsiteY3" fmla="*/ 0 h 1219200"/>
              <a:gd name="connsiteX4" fmla="*/ 6255658 w 12250058"/>
              <a:gd name="connsiteY4" fmla="*/ 348343 h 1219200"/>
              <a:gd name="connsiteX5" fmla="*/ 6574972 w 12250058"/>
              <a:gd name="connsiteY5" fmla="*/ 493485 h 1219200"/>
              <a:gd name="connsiteX6" fmla="*/ 10348686 w 12250058"/>
              <a:gd name="connsiteY6" fmla="*/ 478971 h 1219200"/>
              <a:gd name="connsiteX7" fmla="*/ 12250058 w 12250058"/>
              <a:gd name="connsiteY7" fmla="*/ 478971 h 1219200"/>
              <a:gd name="connsiteX8" fmla="*/ 12235543 w 12250058"/>
              <a:gd name="connsiteY8" fmla="*/ 1219200 h 1219200"/>
              <a:gd name="connsiteX9" fmla="*/ 0 w 12250058"/>
              <a:gd name="connsiteY9" fmla="*/ 1175657 h 1219200"/>
              <a:gd name="connsiteX10" fmla="*/ 14515 w 12250058"/>
              <a:gd name="connsiteY10" fmla="*/ 464457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50058" h="1219200">
                <a:moveTo>
                  <a:pt x="14515" y="464457"/>
                </a:moveTo>
                <a:lnTo>
                  <a:pt x="5704115" y="493485"/>
                </a:lnTo>
                <a:lnTo>
                  <a:pt x="5979886" y="348343"/>
                </a:lnTo>
                <a:lnTo>
                  <a:pt x="6096000" y="0"/>
                </a:lnTo>
                <a:lnTo>
                  <a:pt x="6255658" y="348343"/>
                </a:lnTo>
                <a:lnTo>
                  <a:pt x="6574972" y="493485"/>
                </a:lnTo>
                <a:lnTo>
                  <a:pt x="10348686" y="478971"/>
                </a:lnTo>
                <a:lnTo>
                  <a:pt x="12250058" y="478971"/>
                </a:lnTo>
                <a:lnTo>
                  <a:pt x="12235543" y="1219200"/>
                </a:lnTo>
                <a:lnTo>
                  <a:pt x="0" y="1175657"/>
                </a:lnTo>
                <a:lnTo>
                  <a:pt x="14515" y="464457"/>
                </a:lnTo>
                <a:close/>
              </a:path>
            </a:pathLst>
          </a:cu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latin typeface="Californian FB" panose="0207040306080B030204" pitchFamily="18" charset="0"/>
            </a:endParaRPr>
          </a:p>
          <a:p>
            <a:pPr algn="ctr"/>
            <a:endParaRPr lang="en-US" b="1" dirty="0">
              <a:latin typeface="Californian FB" panose="0207040306080B0302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Key Parameter to be taken</a:t>
            </a:r>
            <a:endParaRPr lang="en-IN" sz="3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FB466-1909-4F27-969D-9783DEB40A89}"/>
              </a:ext>
            </a:extLst>
          </p:cNvPr>
          <p:cNvSpPr/>
          <p:nvPr/>
        </p:nvSpPr>
        <p:spPr>
          <a:xfrm>
            <a:off x="5543440" y="1536896"/>
            <a:ext cx="907036" cy="4768175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softEdge rad="419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DA6D2B-33A0-4059-8BC2-085D4ADA7D79}"/>
              </a:ext>
            </a:extLst>
          </p:cNvPr>
          <p:cNvGrpSpPr/>
          <p:nvPr/>
        </p:nvGrpSpPr>
        <p:grpSpPr>
          <a:xfrm>
            <a:off x="0" y="1178169"/>
            <a:ext cx="12191999" cy="5725552"/>
            <a:chOff x="0" y="1533378"/>
            <a:chExt cx="12191999" cy="5725552"/>
          </a:xfrm>
        </p:grpSpPr>
        <p:sp>
          <p:nvSpPr>
            <p:cNvPr id="56" name="Arrow: Bent 55">
              <a:extLst>
                <a:ext uri="{FF2B5EF4-FFF2-40B4-BE49-F238E27FC236}">
                  <a16:creationId xmlns:a16="http://schemas.microsoft.com/office/drawing/2014/main" id="{35A3E2B8-A618-4D8B-B3E6-9E7DA1941354}"/>
                </a:ext>
              </a:extLst>
            </p:cNvPr>
            <p:cNvSpPr/>
            <p:nvPr/>
          </p:nvSpPr>
          <p:spPr>
            <a:xfrm rot="10800000">
              <a:off x="0" y="1533378"/>
              <a:ext cx="6081913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Arrow: Bent 56">
              <a:extLst>
                <a:ext uri="{FF2B5EF4-FFF2-40B4-BE49-F238E27FC236}">
                  <a16:creationId xmlns:a16="http://schemas.microsoft.com/office/drawing/2014/main" id="{3EE783EC-289A-4A78-9C6B-2583A3A7B5F2}"/>
                </a:ext>
              </a:extLst>
            </p:cNvPr>
            <p:cNvSpPr/>
            <p:nvPr/>
          </p:nvSpPr>
          <p:spPr>
            <a:xfrm rot="10800000" flipH="1">
              <a:off x="6081912" y="1533378"/>
              <a:ext cx="6110087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5B657A-6351-4B05-819A-85D1EE125E22}"/>
              </a:ext>
            </a:extLst>
          </p:cNvPr>
          <p:cNvCxnSpPr/>
          <p:nvPr/>
        </p:nvCxnSpPr>
        <p:spPr>
          <a:xfrm flipH="1" flipV="1">
            <a:off x="4923692" y="1937825"/>
            <a:ext cx="1158221" cy="1266092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5C1F5B-ABFB-452F-9802-71987773F963}"/>
              </a:ext>
            </a:extLst>
          </p:cNvPr>
          <p:cNvCxnSpPr>
            <a:cxnSpLocks/>
          </p:cNvCxnSpPr>
          <p:nvPr/>
        </p:nvCxnSpPr>
        <p:spPr>
          <a:xfrm flipV="1">
            <a:off x="6110088" y="1670539"/>
            <a:ext cx="980028" cy="928468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E2F23B-FC48-4C39-B762-2660FC98A978}"/>
              </a:ext>
            </a:extLst>
          </p:cNvPr>
          <p:cNvCxnSpPr>
            <a:cxnSpLocks/>
          </p:cNvCxnSpPr>
          <p:nvPr/>
        </p:nvCxnSpPr>
        <p:spPr>
          <a:xfrm flipH="1" flipV="1">
            <a:off x="4923692" y="3344594"/>
            <a:ext cx="1186397" cy="98473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0AEB14-EECB-43FF-A6CD-13225B17932A}"/>
              </a:ext>
            </a:extLst>
          </p:cNvPr>
          <p:cNvCxnSpPr>
            <a:cxnSpLocks/>
          </p:cNvCxnSpPr>
          <p:nvPr/>
        </p:nvCxnSpPr>
        <p:spPr>
          <a:xfrm flipV="1">
            <a:off x="6110088" y="3131733"/>
            <a:ext cx="1251982" cy="53641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76DB8C-0D9B-4333-9FC6-7C849EA2B7DA}"/>
              </a:ext>
            </a:extLst>
          </p:cNvPr>
          <p:cNvCxnSpPr>
            <a:cxnSpLocks/>
          </p:cNvCxnSpPr>
          <p:nvPr/>
        </p:nvCxnSpPr>
        <p:spPr>
          <a:xfrm flipH="1" flipV="1">
            <a:off x="5251959" y="4610686"/>
            <a:ext cx="858131" cy="513473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2C523-F180-461B-9E81-0901FB4BE6B6}"/>
              </a:ext>
            </a:extLst>
          </p:cNvPr>
          <p:cNvCxnSpPr>
            <a:cxnSpLocks/>
          </p:cNvCxnSpPr>
          <p:nvPr/>
        </p:nvCxnSpPr>
        <p:spPr>
          <a:xfrm flipV="1">
            <a:off x="6110088" y="4392609"/>
            <a:ext cx="945807" cy="397441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94C327-13F2-4CAC-A26E-38E38C7BB41A}"/>
              </a:ext>
            </a:extLst>
          </p:cNvPr>
          <p:cNvGrpSpPr/>
          <p:nvPr/>
        </p:nvGrpSpPr>
        <p:grpSpPr>
          <a:xfrm>
            <a:off x="3465456" y="3668152"/>
            <a:ext cx="2058469" cy="1803936"/>
            <a:chOff x="3465456" y="4023361"/>
            <a:chExt cx="2058469" cy="18039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9F9934A-6208-40F7-A29B-C432CB8F6E49}"/>
                </a:ext>
              </a:extLst>
            </p:cNvPr>
            <p:cNvSpPr/>
            <p:nvPr/>
          </p:nvSpPr>
          <p:spPr>
            <a:xfrm>
              <a:off x="3465456" y="4023361"/>
              <a:ext cx="1803936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D99FE9-ADB8-43D3-9154-3770E39E6C66}"/>
                </a:ext>
              </a:extLst>
            </p:cNvPr>
            <p:cNvSpPr/>
            <p:nvPr/>
          </p:nvSpPr>
          <p:spPr>
            <a:xfrm>
              <a:off x="4122415" y="4119472"/>
              <a:ext cx="1401510" cy="1283484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3" name="Graphic 38" descr="Bullseye">
              <a:extLst>
                <a:ext uri="{FF2B5EF4-FFF2-40B4-BE49-F238E27FC236}">
                  <a16:creationId xmlns:a16="http://schemas.microsoft.com/office/drawing/2014/main" id="{0D497C32-20D0-4F48-A996-744DBEF8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332" y="4254442"/>
              <a:ext cx="274320" cy="274320"/>
            </a:xfrm>
            <a:prstGeom prst="rect">
              <a:avLst/>
            </a:prstGeom>
          </p:spPr>
        </p:pic>
        <p:sp>
          <p:nvSpPr>
            <p:cNvPr id="54" name="TextBox 51">
              <a:extLst>
                <a:ext uri="{FF2B5EF4-FFF2-40B4-BE49-F238E27FC236}">
                  <a16:creationId xmlns:a16="http://schemas.microsoft.com/office/drawing/2014/main" id="{36B01414-4E2E-49AC-A2BB-E805F94775E1}"/>
                </a:ext>
              </a:extLst>
            </p:cNvPr>
            <p:cNvSpPr txBox="1"/>
            <p:nvPr/>
          </p:nvSpPr>
          <p:spPr>
            <a:xfrm>
              <a:off x="4351015" y="453011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01</a:t>
              </a:r>
            </a:p>
          </p:txBody>
        </p:sp>
        <p:sp>
          <p:nvSpPr>
            <p:cNvPr id="55" name="TextBox 59">
              <a:extLst>
                <a:ext uri="{FF2B5EF4-FFF2-40B4-BE49-F238E27FC236}">
                  <a16:creationId xmlns:a16="http://schemas.microsoft.com/office/drawing/2014/main" id="{E55B1B6B-920F-4644-8564-F65D19EB4465}"/>
                </a:ext>
              </a:extLst>
            </p:cNvPr>
            <p:cNvSpPr txBox="1"/>
            <p:nvPr/>
          </p:nvSpPr>
          <p:spPr>
            <a:xfrm>
              <a:off x="4113334" y="4771221"/>
              <a:ext cx="1370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Income</a:t>
              </a:r>
              <a:endParaRPr lang="en-US" sz="9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B32FB0-40D0-4AAF-A469-732A4BFA4504}"/>
              </a:ext>
            </a:extLst>
          </p:cNvPr>
          <p:cNvGrpSpPr/>
          <p:nvPr/>
        </p:nvGrpSpPr>
        <p:grpSpPr>
          <a:xfrm>
            <a:off x="6101427" y="3613638"/>
            <a:ext cx="2339934" cy="1889374"/>
            <a:chOff x="6101707" y="3900576"/>
            <a:chExt cx="1982293" cy="188937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FFC71BA-A0F7-4412-B8BF-DEA39B5722B3}"/>
                </a:ext>
              </a:extLst>
            </p:cNvPr>
            <p:cNvSpPr/>
            <p:nvPr/>
          </p:nvSpPr>
          <p:spPr>
            <a:xfrm>
              <a:off x="6101707" y="3986014"/>
              <a:ext cx="1794885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C5FC39-F02D-4C78-98AC-26136990DD64}"/>
                </a:ext>
              </a:extLst>
            </p:cNvPr>
            <p:cNvSpPr/>
            <p:nvPr/>
          </p:nvSpPr>
          <p:spPr>
            <a:xfrm>
              <a:off x="6794553" y="3900576"/>
              <a:ext cx="1289447" cy="1341594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8" name="Graphic 50" descr="Pie chart">
              <a:extLst>
                <a:ext uri="{FF2B5EF4-FFF2-40B4-BE49-F238E27FC236}">
                  <a16:creationId xmlns:a16="http://schemas.microsoft.com/office/drawing/2014/main" id="{6395921F-8A1A-432B-8D2A-A0F58849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01950" y="4021796"/>
              <a:ext cx="274320" cy="274320"/>
            </a:xfrm>
            <a:prstGeom prst="rect">
              <a:avLst/>
            </a:prstGeom>
          </p:spPr>
        </p:pic>
        <p:sp>
          <p:nvSpPr>
            <p:cNvPr id="49" name="TextBox 57">
              <a:extLst>
                <a:ext uri="{FF2B5EF4-FFF2-40B4-BE49-F238E27FC236}">
                  <a16:creationId xmlns:a16="http://schemas.microsoft.com/office/drawing/2014/main" id="{AC801D87-8E33-4DE6-BB6C-5B52F6A441D8}"/>
                </a:ext>
              </a:extLst>
            </p:cNvPr>
            <p:cNvSpPr txBox="1"/>
            <p:nvPr/>
          </p:nvSpPr>
          <p:spPr>
            <a:xfrm>
              <a:off x="6879323" y="431939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07</a:t>
              </a:r>
            </a:p>
          </p:txBody>
        </p:sp>
        <p:sp>
          <p:nvSpPr>
            <p:cNvPr id="50" name="TextBox 60">
              <a:extLst>
                <a:ext uri="{FF2B5EF4-FFF2-40B4-BE49-F238E27FC236}">
                  <a16:creationId xmlns:a16="http://schemas.microsoft.com/office/drawing/2014/main" id="{0150488B-07B3-4EA4-8408-3DCBADDF217C}"/>
                </a:ext>
              </a:extLst>
            </p:cNvPr>
            <p:cNvSpPr txBox="1"/>
            <p:nvPr/>
          </p:nvSpPr>
          <p:spPr>
            <a:xfrm>
              <a:off x="6870241" y="4544531"/>
              <a:ext cx="1086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Income Type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A511EF-1889-4683-9459-F1E451ED435C}"/>
              </a:ext>
            </a:extLst>
          </p:cNvPr>
          <p:cNvGrpSpPr/>
          <p:nvPr/>
        </p:nvGrpSpPr>
        <p:grpSpPr>
          <a:xfrm>
            <a:off x="6034940" y="1990500"/>
            <a:ext cx="2656102" cy="2282465"/>
            <a:chOff x="6034940" y="2345709"/>
            <a:chExt cx="2656102" cy="228246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D1B720-7125-4C57-9E13-E8E1FF2007B3}"/>
                </a:ext>
              </a:extLst>
            </p:cNvPr>
            <p:cNvSpPr/>
            <p:nvPr/>
          </p:nvSpPr>
          <p:spPr>
            <a:xfrm>
              <a:off x="6034940" y="2345709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53CAE1B-FA35-4A43-8E5C-6FA4CB31ADE1}"/>
                </a:ext>
              </a:extLst>
            </p:cNvPr>
            <p:cNvSpPr/>
            <p:nvPr/>
          </p:nvSpPr>
          <p:spPr>
            <a:xfrm>
              <a:off x="7079570" y="2501509"/>
              <a:ext cx="1556800" cy="155680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3" name="Graphic 48" descr="Boardroom">
              <a:extLst>
                <a:ext uri="{FF2B5EF4-FFF2-40B4-BE49-F238E27FC236}">
                  <a16:creationId xmlns:a16="http://schemas.microsoft.com/office/drawing/2014/main" id="{15207B44-47A2-4602-A7B5-E45C4D2A8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60992" y="2624821"/>
              <a:ext cx="457200" cy="457200"/>
            </a:xfrm>
            <a:prstGeom prst="rect">
              <a:avLst/>
            </a:prstGeom>
          </p:spPr>
        </p:pic>
        <p:sp>
          <p:nvSpPr>
            <p:cNvPr id="44" name="TextBox 56">
              <a:extLst>
                <a:ext uri="{FF2B5EF4-FFF2-40B4-BE49-F238E27FC236}">
                  <a16:creationId xmlns:a16="http://schemas.microsoft.com/office/drawing/2014/main" id="{2F76E172-62F8-41E0-98EE-E38E187758D5}"/>
                </a:ext>
              </a:extLst>
            </p:cNvPr>
            <p:cNvSpPr txBox="1"/>
            <p:nvPr/>
          </p:nvSpPr>
          <p:spPr>
            <a:xfrm>
              <a:off x="7378357" y="3058367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06</a:t>
              </a:r>
            </a:p>
          </p:txBody>
        </p:sp>
        <p:sp>
          <p:nvSpPr>
            <p:cNvPr id="45" name="TextBox 65">
              <a:extLst>
                <a:ext uri="{FF2B5EF4-FFF2-40B4-BE49-F238E27FC236}">
                  <a16:creationId xmlns:a16="http://schemas.microsoft.com/office/drawing/2014/main" id="{C8730167-9E2F-467C-B22D-77AFF36BED05}"/>
                </a:ext>
              </a:extLst>
            </p:cNvPr>
            <p:cNvSpPr txBox="1"/>
            <p:nvPr/>
          </p:nvSpPr>
          <p:spPr>
            <a:xfrm>
              <a:off x="7000074" y="3285491"/>
              <a:ext cx="169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Repayment Record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E3A38-43E2-4A14-8821-0943BAB34124}"/>
              </a:ext>
            </a:extLst>
          </p:cNvPr>
          <p:cNvGrpSpPr/>
          <p:nvPr/>
        </p:nvGrpSpPr>
        <p:grpSpPr>
          <a:xfrm>
            <a:off x="5818065" y="403246"/>
            <a:ext cx="2758576" cy="2361568"/>
            <a:chOff x="5818065" y="758455"/>
            <a:chExt cx="2758576" cy="23615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4996A96-862C-4170-8228-5EDAEECFA66F}"/>
                </a:ext>
              </a:extLst>
            </p:cNvPr>
            <p:cNvSpPr/>
            <p:nvPr/>
          </p:nvSpPr>
          <p:spPr>
            <a:xfrm>
              <a:off x="5818065" y="920836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93AB144-A986-46FB-8CD2-4902D1DE5618}"/>
                </a:ext>
              </a:extLst>
            </p:cNvPr>
            <p:cNvSpPr/>
            <p:nvPr/>
          </p:nvSpPr>
          <p:spPr>
            <a:xfrm>
              <a:off x="6710275" y="758455"/>
              <a:ext cx="1866366" cy="1866366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8" name="Graphic 40" descr="Single gear">
              <a:extLst>
                <a:ext uri="{FF2B5EF4-FFF2-40B4-BE49-F238E27FC236}">
                  <a16:creationId xmlns:a16="http://schemas.microsoft.com/office/drawing/2014/main" id="{F6E08A71-9CE8-466A-A91E-F74576BF0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67362" y="975383"/>
              <a:ext cx="457200" cy="457200"/>
            </a:xfrm>
            <a:prstGeom prst="rect">
              <a:avLst/>
            </a:prstGeom>
          </p:spPr>
        </p:pic>
        <p:sp>
          <p:nvSpPr>
            <p:cNvPr id="39" name="TextBox 55">
              <a:extLst>
                <a:ext uri="{FF2B5EF4-FFF2-40B4-BE49-F238E27FC236}">
                  <a16:creationId xmlns:a16="http://schemas.microsoft.com/office/drawing/2014/main" id="{7501FA92-0228-4FE5-B8D4-0895CF8D097A}"/>
                </a:ext>
              </a:extLst>
            </p:cNvPr>
            <p:cNvSpPr txBox="1"/>
            <p:nvPr/>
          </p:nvSpPr>
          <p:spPr>
            <a:xfrm>
              <a:off x="7163710" y="144786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05</a:t>
              </a:r>
            </a:p>
          </p:txBody>
        </p:sp>
        <p:sp>
          <p:nvSpPr>
            <p:cNvPr id="40" name="TextBox 64">
              <a:extLst>
                <a:ext uri="{FF2B5EF4-FFF2-40B4-BE49-F238E27FC236}">
                  <a16:creationId xmlns:a16="http://schemas.microsoft.com/office/drawing/2014/main" id="{555B1BE5-501A-4D1C-9D09-EABC8AAFBAE2}"/>
                </a:ext>
              </a:extLst>
            </p:cNvPr>
            <p:cNvSpPr txBox="1"/>
            <p:nvPr/>
          </p:nvSpPr>
          <p:spPr>
            <a:xfrm>
              <a:off x="6870242" y="1785894"/>
              <a:ext cx="1482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Amount of loan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DC5676-6072-49B4-988A-06AAA39BB6A2}"/>
              </a:ext>
            </a:extLst>
          </p:cNvPr>
          <p:cNvGrpSpPr/>
          <p:nvPr/>
        </p:nvGrpSpPr>
        <p:grpSpPr>
          <a:xfrm>
            <a:off x="4756427" y="-45720"/>
            <a:ext cx="2471823" cy="2553286"/>
            <a:chOff x="4756427" y="309489"/>
            <a:chExt cx="2471823" cy="25532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0E27CE-1540-446E-AE6F-C2C0F70BA677}"/>
                </a:ext>
              </a:extLst>
            </p:cNvPr>
            <p:cNvSpPr/>
            <p:nvPr/>
          </p:nvSpPr>
          <p:spPr>
            <a:xfrm>
              <a:off x="4756427" y="663588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47F38C8-63C3-4E7D-BF26-FEE718CBB313}"/>
                </a:ext>
              </a:extLst>
            </p:cNvPr>
            <p:cNvSpPr/>
            <p:nvPr/>
          </p:nvSpPr>
          <p:spPr>
            <a:xfrm>
              <a:off x="5251959" y="309489"/>
              <a:ext cx="1716259" cy="1716259"/>
            </a:xfrm>
            <a:prstGeom prst="ellipse">
              <a:avLst/>
            </a:prstGeom>
            <a:solidFill>
              <a:srgbClr val="B0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3" name="Graphic 44" descr="Research">
              <a:extLst>
                <a:ext uri="{FF2B5EF4-FFF2-40B4-BE49-F238E27FC236}">
                  <a16:creationId xmlns:a16="http://schemas.microsoft.com/office/drawing/2014/main" id="{FB662459-4F9F-45FE-B6B0-D073DA9FC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7820" y="440743"/>
              <a:ext cx="457200" cy="457200"/>
            </a:xfrm>
            <a:prstGeom prst="rect">
              <a:avLst/>
            </a:prstGeom>
          </p:spPr>
        </p:pic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EF0CD8C7-C529-488A-9B50-30EFC36AFB0A}"/>
                </a:ext>
              </a:extLst>
            </p:cNvPr>
            <p:cNvSpPr txBox="1"/>
            <p:nvPr/>
          </p:nvSpPr>
          <p:spPr>
            <a:xfrm>
              <a:off x="5632209" y="91697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04</a:t>
              </a:r>
            </a:p>
          </p:txBody>
        </p:sp>
        <p:sp>
          <p:nvSpPr>
            <p:cNvPr id="35" name="TextBox 63">
              <a:extLst>
                <a:ext uri="{FF2B5EF4-FFF2-40B4-BE49-F238E27FC236}">
                  <a16:creationId xmlns:a16="http://schemas.microsoft.com/office/drawing/2014/main" id="{5CE41F04-796F-4904-8A98-C43DC3C7F95F}"/>
                </a:ext>
              </a:extLst>
            </p:cNvPr>
            <p:cNvSpPr txBox="1"/>
            <p:nvPr/>
          </p:nvSpPr>
          <p:spPr>
            <a:xfrm>
              <a:off x="5142188" y="1190822"/>
              <a:ext cx="2086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No. Days Employed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3BCFB-77A5-43D9-A916-8DFD295B76BF}"/>
              </a:ext>
            </a:extLst>
          </p:cNvPr>
          <p:cNvGrpSpPr/>
          <p:nvPr/>
        </p:nvGrpSpPr>
        <p:grpSpPr>
          <a:xfrm>
            <a:off x="2969494" y="573260"/>
            <a:ext cx="2601315" cy="2505214"/>
            <a:chOff x="2969494" y="928469"/>
            <a:chExt cx="2601315" cy="25052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457B43-F961-4284-AADF-A00E426AC738}"/>
                </a:ext>
              </a:extLst>
            </p:cNvPr>
            <p:cNvSpPr/>
            <p:nvPr/>
          </p:nvSpPr>
          <p:spPr>
            <a:xfrm>
              <a:off x="2969494" y="1151218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BB22620-A975-46F9-B4E7-5BCA22C460AB}"/>
                </a:ext>
              </a:extLst>
            </p:cNvPr>
            <p:cNvSpPr/>
            <p:nvPr/>
          </p:nvSpPr>
          <p:spPr>
            <a:xfrm>
              <a:off x="3643536" y="928469"/>
              <a:ext cx="1927273" cy="1927273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8" name="Graphic 46" descr="Bank">
              <a:extLst>
                <a:ext uri="{FF2B5EF4-FFF2-40B4-BE49-F238E27FC236}">
                  <a16:creationId xmlns:a16="http://schemas.microsoft.com/office/drawing/2014/main" id="{D17040CF-8700-4E26-92A5-4922A1F1D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10513" y="1066505"/>
              <a:ext cx="457200" cy="457200"/>
            </a:xfrm>
            <a:prstGeom prst="rect">
              <a:avLst/>
            </a:prstGeom>
          </p:spPr>
        </p:pic>
        <p:sp>
          <p:nvSpPr>
            <p:cNvPr id="29" name="TextBox 53">
              <a:extLst>
                <a:ext uri="{FF2B5EF4-FFF2-40B4-BE49-F238E27FC236}">
                  <a16:creationId xmlns:a16="http://schemas.microsoft.com/office/drawing/2014/main" id="{36E66F9C-D70A-4C77-8426-1D52FB92394B}"/>
                </a:ext>
              </a:extLst>
            </p:cNvPr>
            <p:cNvSpPr txBox="1"/>
            <p:nvPr/>
          </p:nvSpPr>
          <p:spPr>
            <a:xfrm>
              <a:off x="4014423" y="1543726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03</a:t>
              </a:r>
            </a:p>
          </p:txBody>
        </p:sp>
        <p:sp>
          <p:nvSpPr>
            <p:cNvPr id="30" name="TextBox 62">
              <a:extLst>
                <a:ext uri="{FF2B5EF4-FFF2-40B4-BE49-F238E27FC236}">
                  <a16:creationId xmlns:a16="http://schemas.microsoft.com/office/drawing/2014/main" id="{6EA50F30-4CB5-4CF5-872E-256610F7EA48}"/>
                </a:ext>
              </a:extLst>
            </p:cNvPr>
            <p:cNvSpPr txBox="1"/>
            <p:nvPr/>
          </p:nvSpPr>
          <p:spPr>
            <a:xfrm>
              <a:off x="3642272" y="1808150"/>
              <a:ext cx="18415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House  Available or Not</a:t>
              </a:r>
              <a:endParaRPr lang="en-US" sz="9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5A2BDD-2498-4229-BCB0-CC2E0769E2AB}"/>
              </a:ext>
            </a:extLst>
          </p:cNvPr>
          <p:cNvGrpSpPr/>
          <p:nvPr/>
        </p:nvGrpSpPr>
        <p:grpSpPr>
          <a:xfrm>
            <a:off x="3007538" y="2185502"/>
            <a:ext cx="2282464" cy="2282465"/>
            <a:chOff x="3007537" y="2540711"/>
            <a:chExt cx="2282465" cy="228246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8586B3-086D-482B-8043-7EB06F1CD739}"/>
                </a:ext>
              </a:extLst>
            </p:cNvPr>
            <p:cNvSpPr/>
            <p:nvPr/>
          </p:nvSpPr>
          <p:spPr>
            <a:xfrm>
              <a:off x="3007537" y="2540711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C27BD0-752E-45BD-860F-41EA53CF18D3}"/>
                </a:ext>
              </a:extLst>
            </p:cNvPr>
            <p:cNvSpPr/>
            <p:nvPr/>
          </p:nvSpPr>
          <p:spPr>
            <a:xfrm>
              <a:off x="3427939" y="2715096"/>
              <a:ext cx="1734848" cy="1603686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3" name="Graphic 42" descr="Lightbulb">
              <a:extLst>
                <a:ext uri="{FF2B5EF4-FFF2-40B4-BE49-F238E27FC236}">
                  <a16:creationId xmlns:a16="http://schemas.microsoft.com/office/drawing/2014/main" id="{B0F04CEC-0751-4872-B323-103AC4263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22415" y="2862777"/>
              <a:ext cx="457200" cy="457200"/>
            </a:xfrm>
            <a:prstGeom prst="rect">
              <a:avLst/>
            </a:prstGeom>
          </p:spPr>
        </p:pic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782BDA98-4186-4F70-B9C2-377E2254559A}"/>
                </a:ext>
              </a:extLst>
            </p:cNvPr>
            <p:cNvSpPr txBox="1"/>
            <p:nvPr/>
          </p:nvSpPr>
          <p:spPr>
            <a:xfrm>
              <a:off x="3833723" y="330355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02</a:t>
              </a:r>
            </a:p>
          </p:txBody>
        </p:sp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ADA5F14B-F685-4519-BEFE-81555B16BEBC}"/>
                </a:ext>
              </a:extLst>
            </p:cNvPr>
            <p:cNvSpPr txBox="1"/>
            <p:nvPr/>
          </p:nvSpPr>
          <p:spPr>
            <a:xfrm>
              <a:off x="3423721" y="3576089"/>
              <a:ext cx="169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Occupation</a:t>
              </a:r>
              <a:endParaRPr lang="en-US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0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04C06-174F-3959-7D03-015A27011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9"/>
          <a:stretch/>
        </p:blipFill>
        <p:spPr>
          <a:xfrm>
            <a:off x="162709" y="768281"/>
            <a:ext cx="5079922" cy="517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424F3-5B81-21F0-56F6-6FB361128FAE}"/>
              </a:ext>
            </a:extLst>
          </p:cNvPr>
          <p:cNvSpPr txBox="1"/>
          <p:nvPr/>
        </p:nvSpPr>
        <p:spPr>
          <a:xfrm>
            <a:off x="4157663" y="414338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Income Category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79F057-8A92-FB6A-E8E3-63ACFAEB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28" y="1580890"/>
            <a:ext cx="3005602" cy="26624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690A28-5753-87CD-8E64-9E99F154473E}"/>
              </a:ext>
            </a:extLst>
          </p:cNvPr>
          <p:cNvSpPr txBox="1"/>
          <p:nvPr/>
        </p:nvSpPr>
        <p:spPr>
          <a:xfrm>
            <a:off x="5609931" y="481544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05CD0-5B0E-CE27-504D-82E0A5AF09A7}"/>
              </a:ext>
            </a:extLst>
          </p:cNvPr>
          <p:cNvSpPr txBox="1"/>
          <p:nvPr/>
        </p:nvSpPr>
        <p:spPr>
          <a:xfrm>
            <a:off x="5552243" y="5277110"/>
            <a:ext cx="7011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 more than 50% account holder belong to working category</a:t>
            </a:r>
          </a:p>
          <a:p>
            <a:r>
              <a:rPr lang="en-US" sz="2000" dirty="0"/>
              <a:t>And 7% belong to state servant it means this two category people</a:t>
            </a:r>
          </a:p>
          <a:p>
            <a:r>
              <a:rPr lang="en-US" sz="2000" dirty="0"/>
              <a:t>having regular source of income.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497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FD2163-3487-86EA-AF42-398B99DD50B7}"/>
              </a:ext>
            </a:extLst>
          </p:cNvPr>
          <p:cNvSpPr txBox="1"/>
          <p:nvPr/>
        </p:nvSpPr>
        <p:spPr>
          <a:xfrm>
            <a:off x="4398259" y="485775"/>
            <a:ext cx="3395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defRPr>
            </a:lvl1pPr>
          </a:lstStyle>
          <a:p>
            <a:r>
              <a:rPr lang="en-US" dirty="0"/>
              <a:t>Contract Type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91724-8BED-EA33-5ACF-96E44519DA76}"/>
              </a:ext>
            </a:extLst>
          </p:cNvPr>
          <p:cNvSpPr txBox="1"/>
          <p:nvPr/>
        </p:nvSpPr>
        <p:spPr>
          <a:xfrm>
            <a:off x="600075" y="6543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3143D8-06C5-AE23-491A-FE9C11BCB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4"/>
          <a:stretch/>
        </p:blipFill>
        <p:spPr>
          <a:xfrm>
            <a:off x="761281" y="1260637"/>
            <a:ext cx="10183646" cy="4578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55AC60-D9F8-1B0F-B5AB-4C4742891B60}"/>
              </a:ext>
            </a:extLst>
          </p:cNvPr>
          <p:cNvSpPr txBox="1"/>
          <p:nvPr/>
        </p:nvSpPr>
        <p:spPr>
          <a:xfrm>
            <a:off x="185739" y="6015033"/>
            <a:ext cx="9233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</a:t>
            </a:r>
            <a:r>
              <a:rPr lang="en-US" dirty="0"/>
              <a:t> : </a:t>
            </a:r>
            <a:r>
              <a:rPr lang="en-US" sz="2000" b="1" dirty="0"/>
              <a:t>Here 90.5% of account holder do cash loan and 9.48% (9483) account </a:t>
            </a:r>
          </a:p>
          <a:p>
            <a:r>
              <a:rPr lang="en-US" sz="2000" b="1" dirty="0"/>
              <a:t>                              holder prefer to revolving Loans.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73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FD2163-3487-86EA-AF42-398B99DD50B7}"/>
              </a:ext>
            </a:extLst>
          </p:cNvPr>
          <p:cNvSpPr txBox="1"/>
          <p:nvPr/>
        </p:nvSpPr>
        <p:spPr>
          <a:xfrm>
            <a:off x="4398259" y="257167"/>
            <a:ext cx="3975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defRPr>
            </a:lvl1pPr>
          </a:lstStyle>
          <a:p>
            <a:r>
              <a:rPr lang="en-US" dirty="0"/>
              <a:t>Occupation Type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91724-8BED-EA33-5ACF-96E44519DA76}"/>
              </a:ext>
            </a:extLst>
          </p:cNvPr>
          <p:cNvSpPr txBox="1"/>
          <p:nvPr/>
        </p:nvSpPr>
        <p:spPr>
          <a:xfrm>
            <a:off x="600075" y="6543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5AC60-D9F8-1B0F-B5AB-4C4742891B60}"/>
              </a:ext>
            </a:extLst>
          </p:cNvPr>
          <p:cNvSpPr txBox="1"/>
          <p:nvPr/>
        </p:nvSpPr>
        <p:spPr>
          <a:xfrm>
            <a:off x="185739" y="6015033"/>
            <a:ext cx="8632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</a:t>
            </a:r>
            <a:r>
              <a:rPr lang="en-US" dirty="0"/>
              <a:t> : </a:t>
            </a:r>
            <a:r>
              <a:rPr lang="en-US" sz="2000" b="1" dirty="0"/>
              <a:t>Here 52.4% of account holder belong to Laboure as occupation. 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A64DBB-7787-6192-A415-FABC5D5F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856616"/>
            <a:ext cx="3752315" cy="4682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9CC71-A461-D499-F43A-D617778D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02" y="1357023"/>
            <a:ext cx="2295845" cy="41820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545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FF215-CEC9-3EF6-05DF-BD637A0F057B}"/>
              </a:ext>
            </a:extLst>
          </p:cNvPr>
          <p:cNvSpPr txBox="1"/>
          <p:nvPr/>
        </p:nvSpPr>
        <p:spPr>
          <a:xfrm>
            <a:off x="2384960" y="42858"/>
            <a:ext cx="781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Occupation</a:t>
            </a:r>
            <a:r>
              <a:rPr lang="en-US" dirty="0"/>
              <a:t>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Type Vs Yearly income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21EFD-87CB-1CE1-EE38-54159214495C}"/>
              </a:ext>
            </a:extLst>
          </p:cNvPr>
          <p:cNvSpPr txBox="1"/>
          <p:nvPr/>
        </p:nvSpPr>
        <p:spPr>
          <a:xfrm>
            <a:off x="8770202" y="1234717"/>
            <a:ext cx="3227608" cy="30469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Note: </a:t>
            </a:r>
            <a:r>
              <a:rPr lang="en-US" sz="2400" dirty="0"/>
              <a:t>Red bars represent people</a:t>
            </a:r>
          </a:p>
          <a:p>
            <a:r>
              <a:rPr lang="en-US" sz="2400" dirty="0"/>
              <a:t> who are getting yearly income Greater than </a:t>
            </a:r>
          </a:p>
          <a:p>
            <a:r>
              <a:rPr lang="en-US" sz="2400" dirty="0"/>
              <a:t>2 lakh and people who are getting very less average income highlighted as in yellow.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B69F9C-57FE-101B-A0B5-C486B73D2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11848" r="9665"/>
          <a:stretch/>
        </p:blipFill>
        <p:spPr>
          <a:xfrm>
            <a:off x="548026" y="1013674"/>
            <a:ext cx="7810151" cy="54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3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671E46-AB20-9A34-6544-E491856FB858}"/>
              </a:ext>
            </a:extLst>
          </p:cNvPr>
          <p:cNvSpPr txBox="1"/>
          <p:nvPr/>
        </p:nvSpPr>
        <p:spPr>
          <a:xfrm>
            <a:off x="3355919" y="270995"/>
            <a:ext cx="6038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Occupation </a:t>
            </a:r>
            <a:r>
              <a:rPr lang="en-US" dirty="0"/>
              <a:t>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vs </a:t>
            </a:r>
            <a:r>
              <a:rPr lang="en-US" dirty="0"/>
              <a:t>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Credit loan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036B0-480D-DAAF-481F-B1E6C8F62975}"/>
              </a:ext>
            </a:extLst>
          </p:cNvPr>
          <p:cNvSpPr txBox="1"/>
          <p:nvPr/>
        </p:nvSpPr>
        <p:spPr>
          <a:xfrm>
            <a:off x="9055510" y="1381883"/>
            <a:ext cx="3136491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Note: </a:t>
            </a:r>
            <a:r>
              <a:rPr lang="en-US" sz="1800" dirty="0"/>
              <a:t>Red bars represent people who are loan greater than 700000 and people getting very less amount of loan are in yellow color.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897E6E-4483-A3AF-B8B4-A3EA71785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t="12917" r="9834"/>
          <a:stretch/>
        </p:blipFill>
        <p:spPr>
          <a:xfrm>
            <a:off x="57147" y="1002719"/>
            <a:ext cx="8958256" cy="56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77CAFB-28A6-528D-ECE5-E677E961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6655"/>
              </p:ext>
            </p:extLst>
          </p:nvPr>
        </p:nvGraphicFramePr>
        <p:xfrm>
          <a:off x="1457324" y="1119716"/>
          <a:ext cx="9244012" cy="1981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11003">
                  <a:extLst>
                    <a:ext uri="{9D8B030D-6E8A-4147-A177-3AD203B41FA5}">
                      <a16:colId xmlns:a16="http://schemas.microsoft.com/office/drawing/2014/main" val="3880206912"/>
                    </a:ext>
                  </a:extLst>
                </a:gridCol>
                <a:gridCol w="1796444">
                  <a:extLst>
                    <a:ext uri="{9D8B030D-6E8A-4147-A177-3AD203B41FA5}">
                      <a16:colId xmlns:a16="http://schemas.microsoft.com/office/drawing/2014/main" val="635360000"/>
                    </a:ext>
                  </a:extLst>
                </a:gridCol>
                <a:gridCol w="2876115">
                  <a:extLst>
                    <a:ext uri="{9D8B030D-6E8A-4147-A177-3AD203B41FA5}">
                      <a16:colId xmlns:a16="http://schemas.microsoft.com/office/drawing/2014/main" val="4030945155"/>
                    </a:ext>
                  </a:extLst>
                </a:gridCol>
                <a:gridCol w="2260450">
                  <a:extLst>
                    <a:ext uri="{9D8B030D-6E8A-4147-A177-3AD203B41FA5}">
                      <a16:colId xmlns:a16="http://schemas.microsoft.com/office/drawing/2014/main" val="800689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House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 Of such consumer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percentage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23613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23.61%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0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45715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45.71%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8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10369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10.36%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20303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20.30%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019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7FC116-FBED-635B-1C88-4FB88EE2124E}"/>
              </a:ext>
            </a:extLst>
          </p:cNvPr>
          <p:cNvSpPr txBox="1"/>
          <p:nvPr/>
        </p:nvSpPr>
        <p:spPr>
          <a:xfrm>
            <a:off x="3015681" y="207459"/>
            <a:ext cx="6667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Property owned by consumer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B7B2B-949A-567C-66EB-4EBC30455F8F}"/>
              </a:ext>
            </a:extLst>
          </p:cNvPr>
          <p:cNvSpPr txBox="1"/>
          <p:nvPr/>
        </p:nvSpPr>
        <p:spPr>
          <a:xfrm>
            <a:off x="671512" y="5542545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</a:t>
            </a:r>
            <a:r>
              <a:rPr lang="en-US" dirty="0"/>
              <a:t> 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4E9CA-93F5-3D38-31F9-B54593422114}"/>
              </a:ext>
            </a:extLst>
          </p:cNvPr>
          <p:cNvSpPr txBox="1"/>
          <p:nvPr/>
        </p:nvSpPr>
        <p:spPr>
          <a:xfrm>
            <a:off x="851038" y="6004210"/>
            <a:ext cx="1048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22% of account holder does not owned any of the property with them which may lead them as defaulter</a:t>
            </a:r>
          </a:p>
          <a:p>
            <a:r>
              <a:rPr lang="en-US" dirty="0"/>
              <a:t>After that 9.13% account holder only owe car who are having payment difficulties. </a:t>
            </a:r>
            <a:endParaRPr lang="en-IN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A1C41E9-A377-DFAD-6ECA-B30FB763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94786"/>
              </p:ext>
            </p:extLst>
          </p:nvPr>
        </p:nvGraphicFramePr>
        <p:xfrm>
          <a:off x="1414460" y="3450224"/>
          <a:ext cx="9244012" cy="1981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11003">
                  <a:extLst>
                    <a:ext uri="{9D8B030D-6E8A-4147-A177-3AD203B41FA5}">
                      <a16:colId xmlns:a16="http://schemas.microsoft.com/office/drawing/2014/main" val="3880206912"/>
                    </a:ext>
                  </a:extLst>
                </a:gridCol>
                <a:gridCol w="1796444">
                  <a:extLst>
                    <a:ext uri="{9D8B030D-6E8A-4147-A177-3AD203B41FA5}">
                      <a16:colId xmlns:a16="http://schemas.microsoft.com/office/drawing/2014/main" val="635360000"/>
                    </a:ext>
                  </a:extLst>
                </a:gridCol>
                <a:gridCol w="2876115">
                  <a:extLst>
                    <a:ext uri="{9D8B030D-6E8A-4147-A177-3AD203B41FA5}">
                      <a16:colId xmlns:a16="http://schemas.microsoft.com/office/drawing/2014/main" val="4030945155"/>
                    </a:ext>
                  </a:extLst>
                </a:gridCol>
                <a:gridCol w="2260450">
                  <a:extLst>
                    <a:ext uri="{9D8B030D-6E8A-4147-A177-3AD203B41FA5}">
                      <a16:colId xmlns:a16="http://schemas.microsoft.com/office/drawing/2014/main" val="800689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House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 Of such consumer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percentage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1753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21.66%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0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3808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47.05%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8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739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9.13%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1793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22.15%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019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E5EC374-2B55-8E5B-BE8F-FDC2240FDCEF}"/>
              </a:ext>
            </a:extLst>
          </p:cNvPr>
          <p:cNvSpPr txBox="1"/>
          <p:nvPr/>
        </p:nvSpPr>
        <p:spPr>
          <a:xfrm>
            <a:off x="1490664" y="807453"/>
            <a:ext cx="514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  <a:r>
              <a:rPr lang="en-US" dirty="0">
                <a:solidFill>
                  <a:srgbClr val="FF0000"/>
                </a:solidFill>
              </a:rPr>
              <a:t> Payment difficulties and regular with payment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D196F-F7DD-998C-0233-22A862531954}"/>
              </a:ext>
            </a:extLst>
          </p:cNvPr>
          <p:cNvSpPr txBox="1"/>
          <p:nvPr/>
        </p:nvSpPr>
        <p:spPr>
          <a:xfrm>
            <a:off x="1468536" y="3076679"/>
            <a:ext cx="364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solidFill>
                  <a:srgbClr val="FF0000"/>
                </a:solidFill>
              </a:rPr>
              <a:t>Data with Payment difficulties 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57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773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Californian FB</vt:lpstr>
      <vt:lpstr>Century Gothic</vt:lpstr>
      <vt:lpstr>Papyrus</vt:lpstr>
      <vt:lpstr>Office Theme</vt:lpstr>
      <vt:lpstr>PowerPoint Presentation</vt:lpstr>
      <vt:lpstr>Objective  Find insight who have lower % of becoming defaulter.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Tiwari</dc:creator>
  <cp:lastModifiedBy>Ashish Tiwari</cp:lastModifiedBy>
  <cp:revision>33</cp:revision>
  <dcterms:created xsi:type="dcterms:W3CDTF">2022-08-25T06:15:20Z</dcterms:created>
  <dcterms:modified xsi:type="dcterms:W3CDTF">2022-08-25T19:51:50Z</dcterms:modified>
</cp:coreProperties>
</file>