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72" r:id="rId8"/>
    <p:sldId id="261" r:id="rId9"/>
    <p:sldId id="276" r:id="rId10"/>
    <p:sldId id="278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79A2-2F53-391E-7FEA-F66F09DA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DF08-9B0D-57E0-6555-0A38F6DE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DFC0-42FF-6E5F-1534-FABE7246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F630-194B-B74C-A8C3-00D8554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AA0F-575B-395B-160D-B27938EB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CA36-BA14-002D-C6DB-C6B0B4D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C2B19-01C2-5268-F7E7-7000FA7D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2AAF-F4E1-191D-5110-762CFE1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7CEF-604A-00D9-61F6-B5B18173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8F97-5C64-19F3-18BF-3F98024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7CBA1-636D-FCF1-1A2D-8231904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CBA4-4C09-49F4-304C-8CD11E7D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7B14-0966-C95B-F31A-EA0FF4C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AA70-EF12-2A9F-C7B3-5A97657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1C19-9503-737E-39E2-93437D7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AC82-059E-88B7-E639-F72CD9D9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F1FD-2033-0A53-EE22-BD22C853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26E7-654E-163D-CB8D-E4C19BAF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9132-59A8-422E-B139-A23219E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8EA1-AF65-E8D2-D9D9-E79DC37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134-1D13-410C-58A3-7AFEA7C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93CC2-3992-C9D2-DF5D-BBF628A2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F38B-4188-A3C7-08DE-5903E4B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4797-A8BC-0049-DC57-E67D708A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174-9F3B-834A-72C9-8762107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A1E-B063-F1A7-8125-363CE6F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DE8B-2CE4-066A-B58A-7E623425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CA11-37BE-4471-3EED-B4BD99A8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CB97F-DDC4-84A0-E772-7F966C9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A171-F7E8-3EC4-7DA7-020DA23B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872B-7135-A911-DA40-20EC7A5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40B-2865-D608-F910-A46C5B8B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6C6C-74DD-3F74-615B-B5312589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F09A3-509E-6645-34AC-7ACDFBE8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2E4AD-15EF-791B-F5AA-D35C284B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5D769-83F0-94BF-3F19-9F76AEA0F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F318-2437-82D7-8751-0C2AC163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0208C-18DC-D980-99A7-3360760D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B97C2-5426-491E-EDE7-09726C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36E-2784-D39B-03E7-5E0F62AE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010E0-89A0-1FE6-D415-FC3E10D7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F651F-2887-83EE-ED4D-1C57930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FD17-01D6-2B76-BB63-9288C8E9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A3BEE-BC9D-044F-EBFA-783FF17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C04E-6B7A-AF5C-CDE0-9C2FC80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DF51-29A1-34ED-7B7E-7FF06BB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519-4E03-EF20-2CB3-BE12E9FC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EBFF-7519-4276-FB88-9E652D7B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88BD-A89F-636D-95E4-66543A07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A9C5-B75E-7E41-E476-9668BB1D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79584-90B4-9A4C-0CB8-2D07EE5B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6A34-0DA9-CE50-9B94-FDB9774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9CF-253F-2434-9E31-BA63484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0581C-B480-62CB-6A32-B79B4DAE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A862-421E-39D0-6B72-EB409AFC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0829-C016-7D53-E120-9ED3373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F1D6-44DC-E774-4442-302E8A0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B449-17AB-B2F6-FCEB-E1E311B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4B20-A3D7-A00F-8AC9-B580C401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C4B4-EEDF-8E43-0B02-0F70AA1C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294A-6294-C855-2A7A-E0B01FDD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3C51-17E0-4AC9-86A8-D9604EB8E9D6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E367-59BD-B5A2-55C9-11EA32E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E88D-C0EB-6727-46B8-18322C1C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ublic.tableau.com/shared/W56SCYCST?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2C20B3-8889-7620-E0FA-65D3A2B766D6}"/>
              </a:ext>
            </a:extLst>
          </p:cNvPr>
          <p:cNvSpPr/>
          <p:nvPr/>
        </p:nvSpPr>
        <p:spPr>
          <a:xfrm>
            <a:off x="2333446" y="2580739"/>
            <a:ext cx="729045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Furniture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D51C-64A7-AE2C-150E-1238A82B3D37}"/>
              </a:ext>
            </a:extLst>
          </p:cNvPr>
          <p:cNvSpPr txBox="1"/>
          <p:nvPr/>
        </p:nvSpPr>
        <p:spPr>
          <a:xfrm>
            <a:off x="5607424" y="119639"/>
            <a:ext cx="658457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Papyrus" panose="03070502060502030205" pitchFamily="66" charset="0"/>
              </a:rPr>
              <a:t>Exploratory Data Analysis on : Sales Data</a:t>
            </a:r>
          </a:p>
          <a:p>
            <a:pPr algn="ctr">
              <a:lnSpc>
                <a:spcPct val="200000"/>
              </a:lnSpc>
            </a:pPr>
            <a:r>
              <a:rPr lang="en-US" sz="2800" b="1" dirty="0">
                <a:latin typeface="Papyrus" panose="03070502060502030205" pitchFamily="66" charset="0"/>
              </a:rPr>
              <a:t>Using Time Series </a:t>
            </a:r>
            <a:endParaRPr lang="en-IN" sz="2800" b="1" dirty="0">
              <a:latin typeface="Papyrus" panose="03070502060502030205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D8635-5788-27C9-0E28-E0486757B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01" y="4093242"/>
            <a:ext cx="2964329" cy="2581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E3C96-84D7-A154-A103-2C56B8B5C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t="11318" r="18495"/>
          <a:stretch/>
        </p:blipFill>
        <p:spPr>
          <a:xfrm>
            <a:off x="416860" y="119639"/>
            <a:ext cx="2729965" cy="23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14F30F-36B3-D613-84DE-195B3E6D4501}"/>
              </a:ext>
            </a:extLst>
          </p:cNvPr>
          <p:cNvSpPr txBox="1"/>
          <p:nvPr/>
        </p:nvSpPr>
        <p:spPr>
          <a:xfrm>
            <a:off x="4695824" y="164958"/>
            <a:ext cx="6330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Model used(Time Series)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4421-33C6-16A0-EE59-8092D2A5676D}"/>
              </a:ext>
            </a:extLst>
          </p:cNvPr>
          <p:cNvSpPr txBox="1"/>
          <p:nvPr/>
        </p:nvSpPr>
        <p:spPr>
          <a:xfrm>
            <a:off x="2595283" y="1778373"/>
            <a:ext cx="1942006" cy="1695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b="1" dirty="0"/>
              <a:t>SARIMA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b="1" dirty="0"/>
              <a:t>SARIMAX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EE1CC-85AD-3B6A-9D8D-F22CD9C2D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05" y="1778373"/>
            <a:ext cx="3175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AA624-5B9E-EF01-7D1F-3396BDC83BA4}"/>
              </a:ext>
            </a:extLst>
          </p:cNvPr>
          <p:cNvSpPr txBox="1"/>
          <p:nvPr/>
        </p:nvSpPr>
        <p:spPr>
          <a:xfrm>
            <a:off x="4057648" y="185168"/>
            <a:ext cx="5372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Time series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53747-3840-CC72-51AA-445A7D7FAECD}"/>
              </a:ext>
            </a:extLst>
          </p:cNvPr>
          <p:cNvSpPr txBox="1"/>
          <p:nvPr/>
        </p:nvSpPr>
        <p:spPr>
          <a:xfrm>
            <a:off x="1331259" y="3845860"/>
            <a:ext cx="1049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By comparing all Time series model  we can go with</a:t>
            </a:r>
            <a:r>
              <a:rPr lang="en-US" sz="2200" b="1" dirty="0">
                <a:solidFill>
                  <a:srgbClr val="FF0000"/>
                </a:solidFill>
              </a:rPr>
              <a:t> SARIMAX model  </a:t>
            </a:r>
            <a:r>
              <a:rPr lang="en-US" sz="2200" b="1" dirty="0"/>
              <a:t>because in giving low AIC and BIC  .</a:t>
            </a:r>
            <a:endParaRPr lang="en-IN" sz="2200" b="1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87E5BD-8EA4-4161-BF0E-8E12862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5220"/>
              </p:ext>
            </p:extLst>
          </p:nvPr>
        </p:nvGraphicFramePr>
        <p:xfrm>
          <a:off x="2381623" y="16878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2099348279"/>
                    </a:ext>
                  </a:extLst>
                </a:gridCol>
                <a:gridCol w="2586318">
                  <a:extLst>
                    <a:ext uri="{9D8B030D-6E8A-4147-A177-3AD203B41FA5}">
                      <a16:colId xmlns:a16="http://schemas.microsoft.com/office/drawing/2014/main" val="274282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511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65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0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B40007-E8A3-5BDC-2FFA-B25132BC8C03}"/>
              </a:ext>
            </a:extLst>
          </p:cNvPr>
          <p:cNvSpPr txBox="1"/>
          <p:nvPr/>
        </p:nvSpPr>
        <p:spPr>
          <a:xfrm>
            <a:off x="784411" y="5887728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E27C-9614-EA6F-31EE-6F7C28A28220}"/>
              </a:ext>
            </a:extLst>
          </p:cNvPr>
          <p:cNvSpPr txBox="1"/>
          <p:nvPr/>
        </p:nvSpPr>
        <p:spPr>
          <a:xfrm>
            <a:off x="2656165" y="5939942"/>
            <a:ext cx="851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in SARIMAX model forecast value is similar to our actual test value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1AC0E-2BFF-6319-10F1-D2FE37092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" t="10294" r="9228" b="3529"/>
          <a:stretch/>
        </p:blipFill>
        <p:spPr>
          <a:xfrm>
            <a:off x="1022383" y="1005903"/>
            <a:ext cx="9910483" cy="5253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A4800-28E4-D161-C0F2-E6AC7B546BB7}"/>
              </a:ext>
            </a:extLst>
          </p:cNvPr>
          <p:cNvSpPr txBox="1"/>
          <p:nvPr/>
        </p:nvSpPr>
        <p:spPr>
          <a:xfrm>
            <a:off x="2321453" y="64458"/>
            <a:ext cx="8848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Forecast Value(</a:t>
            </a:r>
            <a:r>
              <a:rPr lang="en-US" sz="2400" b="1" u="sng" dirty="0">
                <a:solidFill>
                  <a:srgbClr val="FF0000"/>
                </a:solidFill>
                <a:latin typeface="Californian FB" panose="0207040306080B030204" pitchFamily="18" charset="0"/>
              </a:rPr>
              <a:t>for SARIMAX model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)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ED19BFF-223F-7B2B-815C-4D2BDF625A3E}"/>
              </a:ext>
            </a:extLst>
          </p:cNvPr>
          <p:cNvSpPr/>
          <p:nvPr/>
        </p:nvSpPr>
        <p:spPr>
          <a:xfrm>
            <a:off x="7974106" y="1237129"/>
            <a:ext cx="1949823" cy="927847"/>
          </a:xfrm>
          <a:prstGeom prst="wedgeEllipseCallout">
            <a:avLst>
              <a:gd name="adj1" fmla="val -42902"/>
              <a:gd name="adj2" fmla="val 20308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BE1A-2074-6DBE-08F2-FD454743BBF2}"/>
              </a:ext>
            </a:extLst>
          </p:cNvPr>
          <p:cNvSpPr txBox="1"/>
          <p:nvPr/>
        </p:nvSpPr>
        <p:spPr>
          <a:xfrm>
            <a:off x="8217347" y="1378131"/>
            <a:ext cx="148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Black line is a</a:t>
            </a:r>
          </a:p>
          <a:p>
            <a:r>
              <a:rPr lang="en-US" b="1" dirty="0"/>
              <a:t> forecast data</a:t>
            </a:r>
            <a:endParaRPr lang="en-IN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475D7B9-C102-EDDD-1022-17ED1F808BE0}"/>
              </a:ext>
            </a:extLst>
          </p:cNvPr>
          <p:cNvSpPr/>
          <p:nvPr/>
        </p:nvSpPr>
        <p:spPr>
          <a:xfrm>
            <a:off x="3119719" y="1223682"/>
            <a:ext cx="2353438" cy="927847"/>
          </a:xfrm>
          <a:prstGeom prst="wedgeEllipseCallout">
            <a:avLst>
              <a:gd name="adj1" fmla="val 46064"/>
              <a:gd name="adj2" fmla="val 2320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Fitted values for train data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F12D5-DC59-0584-A521-11AF54822389}"/>
              </a:ext>
            </a:extLst>
          </p:cNvPr>
          <p:cNvSpPr txBox="1"/>
          <p:nvPr/>
        </p:nvSpPr>
        <p:spPr>
          <a:xfrm>
            <a:off x="1233869" y="1828852"/>
            <a:ext cx="9199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As per the forecast data produced by SARIMAX model, it shows that in future the sales for furniture will increase over the period as per given past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D7793-BD7F-A4B2-A8BD-B97F8E6EC4B7}"/>
              </a:ext>
            </a:extLst>
          </p:cNvPr>
          <p:cNvSpPr txBox="1"/>
          <p:nvPr/>
        </p:nvSpPr>
        <p:spPr>
          <a:xfrm>
            <a:off x="800100" y="542925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Conclusion:</a:t>
            </a:r>
            <a:endParaRPr lang="en-IN" sz="360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685E5-0BB1-E93B-30B7-D19649DF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3" y="3429000"/>
            <a:ext cx="4724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B16C3-6A96-D3B4-ABA1-FE0B54EA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389965"/>
            <a:ext cx="7879976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9602F1-E1F9-6FAE-870F-F36D6AD30F8B}"/>
              </a:ext>
            </a:extLst>
          </p:cNvPr>
          <p:cNvSpPr/>
          <p:nvPr/>
        </p:nvSpPr>
        <p:spPr>
          <a:xfrm>
            <a:off x="-29029" y="5319877"/>
            <a:ext cx="12250058" cy="1219200"/>
          </a:xfrm>
          <a:custGeom>
            <a:avLst/>
            <a:gdLst>
              <a:gd name="connsiteX0" fmla="*/ 14515 w 12250058"/>
              <a:gd name="connsiteY0" fmla="*/ 464457 h 1219200"/>
              <a:gd name="connsiteX1" fmla="*/ 5704115 w 12250058"/>
              <a:gd name="connsiteY1" fmla="*/ 493485 h 1219200"/>
              <a:gd name="connsiteX2" fmla="*/ 5979886 w 12250058"/>
              <a:gd name="connsiteY2" fmla="*/ 348343 h 1219200"/>
              <a:gd name="connsiteX3" fmla="*/ 6096000 w 12250058"/>
              <a:gd name="connsiteY3" fmla="*/ 0 h 1219200"/>
              <a:gd name="connsiteX4" fmla="*/ 6255658 w 12250058"/>
              <a:gd name="connsiteY4" fmla="*/ 348343 h 1219200"/>
              <a:gd name="connsiteX5" fmla="*/ 6574972 w 12250058"/>
              <a:gd name="connsiteY5" fmla="*/ 493485 h 1219200"/>
              <a:gd name="connsiteX6" fmla="*/ 10348686 w 12250058"/>
              <a:gd name="connsiteY6" fmla="*/ 478971 h 1219200"/>
              <a:gd name="connsiteX7" fmla="*/ 12250058 w 12250058"/>
              <a:gd name="connsiteY7" fmla="*/ 478971 h 1219200"/>
              <a:gd name="connsiteX8" fmla="*/ 12235543 w 12250058"/>
              <a:gd name="connsiteY8" fmla="*/ 1219200 h 1219200"/>
              <a:gd name="connsiteX9" fmla="*/ 0 w 12250058"/>
              <a:gd name="connsiteY9" fmla="*/ 1175657 h 1219200"/>
              <a:gd name="connsiteX10" fmla="*/ 14515 w 12250058"/>
              <a:gd name="connsiteY10" fmla="*/ 46445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50058" h="1219200">
                <a:moveTo>
                  <a:pt x="14515" y="464457"/>
                </a:moveTo>
                <a:lnTo>
                  <a:pt x="5704115" y="493485"/>
                </a:lnTo>
                <a:lnTo>
                  <a:pt x="5979886" y="348343"/>
                </a:lnTo>
                <a:lnTo>
                  <a:pt x="6096000" y="0"/>
                </a:lnTo>
                <a:lnTo>
                  <a:pt x="6255658" y="348343"/>
                </a:lnTo>
                <a:lnTo>
                  <a:pt x="6574972" y="493485"/>
                </a:lnTo>
                <a:lnTo>
                  <a:pt x="10348686" y="478971"/>
                </a:lnTo>
                <a:lnTo>
                  <a:pt x="12250058" y="478971"/>
                </a:lnTo>
                <a:lnTo>
                  <a:pt x="12235543" y="1219200"/>
                </a:lnTo>
                <a:lnTo>
                  <a:pt x="0" y="1175657"/>
                </a:lnTo>
                <a:lnTo>
                  <a:pt x="14515" y="464457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Californian FB" panose="0207040306080B030204" pitchFamily="18" charset="0"/>
            </a:endParaRPr>
          </a:p>
          <a:p>
            <a:pPr algn="ctr"/>
            <a:endParaRPr lang="en-US" b="1" dirty="0">
              <a:latin typeface="Californian FB" panose="0207040306080B0302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Key Parameter to be taken on the basic of sales data</a:t>
            </a:r>
            <a:endParaRPr lang="en-IN" sz="3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314DD-72EF-56DE-520B-7F7BB00DA40E}"/>
              </a:ext>
            </a:extLst>
          </p:cNvPr>
          <p:cNvSpPr/>
          <p:nvPr/>
        </p:nvSpPr>
        <p:spPr>
          <a:xfrm>
            <a:off x="5543440" y="1536896"/>
            <a:ext cx="907036" cy="4768175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419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B4161-E007-46FC-8B7F-65468A804EA4}"/>
              </a:ext>
            </a:extLst>
          </p:cNvPr>
          <p:cNvGrpSpPr/>
          <p:nvPr/>
        </p:nvGrpSpPr>
        <p:grpSpPr>
          <a:xfrm>
            <a:off x="0" y="1178169"/>
            <a:ext cx="12191999" cy="5725552"/>
            <a:chOff x="0" y="1533378"/>
            <a:chExt cx="12191999" cy="5725552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8174B95F-F529-E458-2440-DE8B5303BD43}"/>
                </a:ext>
              </a:extLst>
            </p:cNvPr>
            <p:cNvSpPr/>
            <p:nvPr/>
          </p:nvSpPr>
          <p:spPr>
            <a:xfrm rot="10800000">
              <a:off x="0" y="1533378"/>
              <a:ext cx="6081913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4256233-4A09-FF3E-0E99-42D18A477394}"/>
                </a:ext>
              </a:extLst>
            </p:cNvPr>
            <p:cNvSpPr/>
            <p:nvPr/>
          </p:nvSpPr>
          <p:spPr>
            <a:xfrm rot="10800000" flipH="1">
              <a:off x="6081912" y="1533378"/>
              <a:ext cx="6110087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8DBAA-50EC-6ED2-71A1-969639431BCB}"/>
              </a:ext>
            </a:extLst>
          </p:cNvPr>
          <p:cNvCxnSpPr/>
          <p:nvPr/>
        </p:nvCxnSpPr>
        <p:spPr>
          <a:xfrm flipH="1" flipV="1">
            <a:off x="4923692" y="1937825"/>
            <a:ext cx="1158221" cy="1266092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5359E-012A-D219-742F-08C447778AFF}"/>
              </a:ext>
            </a:extLst>
          </p:cNvPr>
          <p:cNvCxnSpPr>
            <a:cxnSpLocks/>
          </p:cNvCxnSpPr>
          <p:nvPr/>
        </p:nvCxnSpPr>
        <p:spPr>
          <a:xfrm flipV="1">
            <a:off x="6110088" y="1670539"/>
            <a:ext cx="980028" cy="928468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A3457E-8213-027F-C7F4-5A567BB93A57}"/>
              </a:ext>
            </a:extLst>
          </p:cNvPr>
          <p:cNvCxnSpPr>
            <a:cxnSpLocks/>
          </p:cNvCxnSpPr>
          <p:nvPr/>
        </p:nvCxnSpPr>
        <p:spPr>
          <a:xfrm flipH="1" flipV="1">
            <a:off x="4923692" y="3344594"/>
            <a:ext cx="1186397" cy="98473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5B3762-FAA7-793D-133C-F292E104F363}"/>
              </a:ext>
            </a:extLst>
          </p:cNvPr>
          <p:cNvCxnSpPr>
            <a:cxnSpLocks/>
          </p:cNvCxnSpPr>
          <p:nvPr/>
        </p:nvCxnSpPr>
        <p:spPr>
          <a:xfrm flipV="1">
            <a:off x="6110088" y="3131733"/>
            <a:ext cx="1251982" cy="53641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23C139-6488-2C27-AB4D-2204C2FBFC64}"/>
              </a:ext>
            </a:extLst>
          </p:cNvPr>
          <p:cNvCxnSpPr>
            <a:cxnSpLocks/>
          </p:cNvCxnSpPr>
          <p:nvPr/>
        </p:nvCxnSpPr>
        <p:spPr>
          <a:xfrm flipH="1" flipV="1">
            <a:off x="5251959" y="4610686"/>
            <a:ext cx="858131" cy="513473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B7AB8-14CC-15E8-EBDD-09B5E09480EA}"/>
              </a:ext>
            </a:extLst>
          </p:cNvPr>
          <p:cNvCxnSpPr>
            <a:cxnSpLocks/>
          </p:cNvCxnSpPr>
          <p:nvPr/>
        </p:nvCxnSpPr>
        <p:spPr>
          <a:xfrm flipV="1">
            <a:off x="6110088" y="4392609"/>
            <a:ext cx="945807" cy="397441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48DB3B-A31B-93A4-EB7C-9D658FF31275}"/>
              </a:ext>
            </a:extLst>
          </p:cNvPr>
          <p:cNvGrpSpPr/>
          <p:nvPr/>
        </p:nvGrpSpPr>
        <p:grpSpPr>
          <a:xfrm>
            <a:off x="2770094" y="3668152"/>
            <a:ext cx="2811388" cy="1834860"/>
            <a:chOff x="3465456" y="4023361"/>
            <a:chExt cx="2164666" cy="18039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953D3A-69D5-4F69-1AA9-CEF0C0FD50E1}"/>
                </a:ext>
              </a:extLst>
            </p:cNvPr>
            <p:cNvSpPr/>
            <p:nvPr/>
          </p:nvSpPr>
          <p:spPr>
            <a:xfrm>
              <a:off x="3465456" y="4023361"/>
              <a:ext cx="1803936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D12508-3AE3-39F5-91DD-CF9511E17530}"/>
                </a:ext>
              </a:extLst>
            </p:cNvPr>
            <p:cNvSpPr/>
            <p:nvPr/>
          </p:nvSpPr>
          <p:spPr>
            <a:xfrm>
              <a:off x="4240739" y="4119472"/>
              <a:ext cx="1283187" cy="1258022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Graphic 38" descr="Bullseye">
              <a:extLst>
                <a:ext uri="{FF2B5EF4-FFF2-40B4-BE49-F238E27FC236}">
                  <a16:creationId xmlns:a16="http://schemas.microsoft.com/office/drawing/2014/main" id="{116FA19C-7382-D9D4-878C-C943DEF5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332" y="4254442"/>
              <a:ext cx="274320" cy="274320"/>
            </a:xfrm>
            <a:prstGeom prst="rect">
              <a:avLst/>
            </a:prstGeom>
          </p:spPr>
        </p:pic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ECDEA854-65DD-AC44-BD14-84CA3DEAA04E}"/>
                </a:ext>
              </a:extLst>
            </p:cNvPr>
            <p:cNvSpPr txBox="1"/>
            <p:nvPr/>
          </p:nvSpPr>
          <p:spPr>
            <a:xfrm>
              <a:off x="4351015" y="453011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AA6CF131-21A8-B6E0-9E25-EE9D81E904EB}"/>
                </a:ext>
              </a:extLst>
            </p:cNvPr>
            <p:cNvSpPr txBox="1"/>
            <p:nvPr/>
          </p:nvSpPr>
          <p:spPr>
            <a:xfrm>
              <a:off x="4013614" y="4771221"/>
              <a:ext cx="1616508" cy="34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Sales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3512BD-6A4F-5A9A-9112-5B6D59D316FE}"/>
              </a:ext>
            </a:extLst>
          </p:cNvPr>
          <p:cNvGrpSpPr/>
          <p:nvPr/>
        </p:nvGrpSpPr>
        <p:grpSpPr>
          <a:xfrm>
            <a:off x="6103327" y="3467215"/>
            <a:ext cx="2478129" cy="1889375"/>
            <a:chOff x="6101707" y="3900575"/>
            <a:chExt cx="2099366" cy="18893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DF0F6-3E18-3CA9-5B87-87292E4E2E8B}"/>
                </a:ext>
              </a:extLst>
            </p:cNvPr>
            <p:cNvSpPr/>
            <p:nvPr/>
          </p:nvSpPr>
          <p:spPr>
            <a:xfrm>
              <a:off x="6101707" y="3986014"/>
              <a:ext cx="1794885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C4DE1F-A928-FB20-ABA6-F8605A0B1A1B}"/>
                </a:ext>
              </a:extLst>
            </p:cNvPr>
            <p:cNvSpPr/>
            <p:nvPr/>
          </p:nvSpPr>
          <p:spPr>
            <a:xfrm>
              <a:off x="6794552" y="3900575"/>
              <a:ext cx="1406521" cy="1422291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Graphic 50" descr="Pie chart">
              <a:extLst>
                <a:ext uri="{FF2B5EF4-FFF2-40B4-BE49-F238E27FC236}">
                  <a16:creationId xmlns:a16="http://schemas.microsoft.com/office/drawing/2014/main" id="{411CB112-5727-2F97-C16E-AB965BD5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1950" y="4021796"/>
              <a:ext cx="274320" cy="274320"/>
            </a:xfrm>
            <a:prstGeom prst="rect">
              <a:avLst/>
            </a:prstGeom>
          </p:spPr>
        </p:pic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E6361D80-9209-C0A6-9C43-9897E004727C}"/>
                </a:ext>
              </a:extLst>
            </p:cNvPr>
            <p:cNvSpPr txBox="1"/>
            <p:nvPr/>
          </p:nvSpPr>
          <p:spPr>
            <a:xfrm>
              <a:off x="6879323" y="431939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07</a:t>
              </a:r>
            </a:p>
          </p:txBody>
        </p:sp>
        <p:sp>
          <p:nvSpPr>
            <p:cNvPr id="26" name="TextBox 60">
              <a:extLst>
                <a:ext uri="{FF2B5EF4-FFF2-40B4-BE49-F238E27FC236}">
                  <a16:creationId xmlns:a16="http://schemas.microsoft.com/office/drawing/2014/main" id="{5D032A59-31A5-9E53-DE6E-0A36A9A1C301}"/>
                </a:ext>
              </a:extLst>
            </p:cNvPr>
            <p:cNvSpPr txBox="1"/>
            <p:nvPr/>
          </p:nvSpPr>
          <p:spPr>
            <a:xfrm>
              <a:off x="6870240" y="4544531"/>
              <a:ext cx="122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Conclusion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12424-1A65-8CCA-7997-D71E07CDA8E0}"/>
              </a:ext>
            </a:extLst>
          </p:cNvPr>
          <p:cNvGrpSpPr/>
          <p:nvPr/>
        </p:nvGrpSpPr>
        <p:grpSpPr>
          <a:xfrm>
            <a:off x="5914123" y="1748493"/>
            <a:ext cx="2656102" cy="2282465"/>
            <a:chOff x="6034940" y="2345709"/>
            <a:chExt cx="2656102" cy="228246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915457-F457-5C52-CE23-38ADD156B6DC}"/>
                </a:ext>
              </a:extLst>
            </p:cNvPr>
            <p:cNvSpPr/>
            <p:nvPr/>
          </p:nvSpPr>
          <p:spPr>
            <a:xfrm>
              <a:off x="6034940" y="2345709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714F3B-BAB2-F230-5FB4-3E8E06DE8126}"/>
                </a:ext>
              </a:extLst>
            </p:cNvPr>
            <p:cNvSpPr/>
            <p:nvPr/>
          </p:nvSpPr>
          <p:spPr>
            <a:xfrm>
              <a:off x="7079570" y="2501509"/>
              <a:ext cx="1556800" cy="155680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0" name="Graphic 48" descr="Boardroom">
              <a:extLst>
                <a:ext uri="{FF2B5EF4-FFF2-40B4-BE49-F238E27FC236}">
                  <a16:creationId xmlns:a16="http://schemas.microsoft.com/office/drawing/2014/main" id="{C2011A85-EBE5-C87B-FB8B-2E1221581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60992" y="2624821"/>
              <a:ext cx="457200" cy="457200"/>
            </a:xfrm>
            <a:prstGeom prst="rect">
              <a:avLst/>
            </a:prstGeom>
          </p:spPr>
        </p:pic>
        <p:sp>
          <p:nvSpPr>
            <p:cNvPr id="31" name="TextBox 56">
              <a:extLst>
                <a:ext uri="{FF2B5EF4-FFF2-40B4-BE49-F238E27FC236}">
                  <a16:creationId xmlns:a16="http://schemas.microsoft.com/office/drawing/2014/main" id="{D65E2761-999B-197D-BB4B-FE78903E6B35}"/>
                </a:ext>
              </a:extLst>
            </p:cNvPr>
            <p:cNvSpPr txBox="1"/>
            <p:nvPr/>
          </p:nvSpPr>
          <p:spPr>
            <a:xfrm>
              <a:off x="7378357" y="305836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57298730-0606-EE46-AC9B-467B874956A5}"/>
                </a:ext>
              </a:extLst>
            </p:cNvPr>
            <p:cNvSpPr txBox="1"/>
            <p:nvPr/>
          </p:nvSpPr>
          <p:spPr>
            <a:xfrm>
              <a:off x="7000074" y="3285491"/>
              <a:ext cx="169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Model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25F60-4F8B-2326-14CB-9830D1D9E6F8}"/>
              </a:ext>
            </a:extLst>
          </p:cNvPr>
          <p:cNvGrpSpPr/>
          <p:nvPr/>
        </p:nvGrpSpPr>
        <p:grpSpPr>
          <a:xfrm>
            <a:off x="5818067" y="482349"/>
            <a:ext cx="2637426" cy="2056141"/>
            <a:chOff x="5818065" y="758456"/>
            <a:chExt cx="2916465" cy="236156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5F675-9D38-9F19-0F6C-02061194FE0B}"/>
                </a:ext>
              </a:extLst>
            </p:cNvPr>
            <p:cNvSpPr/>
            <p:nvPr/>
          </p:nvSpPr>
          <p:spPr>
            <a:xfrm>
              <a:off x="5818065" y="920836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50FC37-C7DA-9CDC-16B5-833E76FA4D84}"/>
                </a:ext>
              </a:extLst>
            </p:cNvPr>
            <p:cNvSpPr/>
            <p:nvPr/>
          </p:nvSpPr>
          <p:spPr>
            <a:xfrm>
              <a:off x="6710274" y="758456"/>
              <a:ext cx="1951569" cy="1782427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Graphic 40" descr="Single gear">
              <a:extLst>
                <a:ext uri="{FF2B5EF4-FFF2-40B4-BE49-F238E27FC236}">
                  <a16:creationId xmlns:a16="http://schemas.microsoft.com/office/drawing/2014/main" id="{AE6B9AC9-F4F0-7E0C-0D80-D2B380E4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3574" y="975383"/>
              <a:ext cx="457200" cy="457200"/>
            </a:xfrm>
            <a:prstGeom prst="rect">
              <a:avLst/>
            </a:prstGeom>
          </p:spPr>
        </p:pic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B723AD17-4B03-F513-9C34-5D693D64C4F7}"/>
                </a:ext>
              </a:extLst>
            </p:cNvPr>
            <p:cNvSpPr txBox="1"/>
            <p:nvPr/>
          </p:nvSpPr>
          <p:spPr>
            <a:xfrm>
              <a:off x="7083028" y="1488206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3D0DDE48-2746-63E8-FA51-535450DEED66}"/>
                </a:ext>
              </a:extLst>
            </p:cNvPr>
            <p:cNvSpPr txBox="1"/>
            <p:nvPr/>
          </p:nvSpPr>
          <p:spPr>
            <a:xfrm>
              <a:off x="6515321" y="1661473"/>
              <a:ext cx="2219209" cy="38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Period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02A2D-A529-CA3C-D4A9-215CCD7F3132}"/>
              </a:ext>
            </a:extLst>
          </p:cNvPr>
          <p:cNvGrpSpPr/>
          <p:nvPr/>
        </p:nvGrpSpPr>
        <p:grpSpPr>
          <a:xfrm>
            <a:off x="4310513" y="-45720"/>
            <a:ext cx="2756373" cy="2553286"/>
            <a:chOff x="4756427" y="309489"/>
            <a:chExt cx="2418035" cy="25532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715E6B-48EF-061C-4A22-3CB2C85EDC78}"/>
                </a:ext>
              </a:extLst>
            </p:cNvPr>
            <p:cNvSpPr/>
            <p:nvPr/>
          </p:nvSpPr>
          <p:spPr>
            <a:xfrm>
              <a:off x="4756427" y="663588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0236FF-50DD-AB85-1D54-91BA7FD95FDF}"/>
                </a:ext>
              </a:extLst>
            </p:cNvPr>
            <p:cNvSpPr/>
            <p:nvPr/>
          </p:nvSpPr>
          <p:spPr>
            <a:xfrm>
              <a:off x="5251959" y="309489"/>
              <a:ext cx="1716259" cy="1716259"/>
            </a:xfrm>
            <a:prstGeom prst="ellipse">
              <a:avLst/>
            </a:prstGeom>
            <a:solidFill>
              <a:srgbClr val="B0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2" name="Graphic 44" descr="Research">
              <a:extLst>
                <a:ext uri="{FF2B5EF4-FFF2-40B4-BE49-F238E27FC236}">
                  <a16:creationId xmlns:a16="http://schemas.microsoft.com/office/drawing/2014/main" id="{F82D7CCE-41D3-B2F5-1E27-87EDA787F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820" y="440743"/>
              <a:ext cx="457200" cy="457200"/>
            </a:xfrm>
            <a:prstGeom prst="rect">
              <a:avLst/>
            </a:prstGeom>
          </p:spPr>
        </p:pic>
        <p:sp>
          <p:nvSpPr>
            <p:cNvPr id="43" name="TextBox 54">
              <a:extLst>
                <a:ext uri="{FF2B5EF4-FFF2-40B4-BE49-F238E27FC236}">
                  <a16:creationId xmlns:a16="http://schemas.microsoft.com/office/drawing/2014/main" id="{2AD29756-DA82-1D8D-4C9D-1CAED33D722F}"/>
                </a:ext>
              </a:extLst>
            </p:cNvPr>
            <p:cNvSpPr txBox="1"/>
            <p:nvPr/>
          </p:nvSpPr>
          <p:spPr>
            <a:xfrm>
              <a:off x="5632209" y="91697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44" name="TextBox 63">
              <a:extLst>
                <a:ext uri="{FF2B5EF4-FFF2-40B4-BE49-F238E27FC236}">
                  <a16:creationId xmlns:a16="http://schemas.microsoft.com/office/drawing/2014/main" id="{2AF49382-9D50-28A3-3E52-B7E8370BE76D}"/>
                </a:ext>
              </a:extLst>
            </p:cNvPr>
            <p:cNvSpPr txBox="1"/>
            <p:nvPr/>
          </p:nvSpPr>
          <p:spPr>
            <a:xfrm>
              <a:off x="5088400" y="1190822"/>
              <a:ext cx="208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Category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7D0C66-16C0-CBA7-D7FF-FA2579D35E5F}"/>
              </a:ext>
            </a:extLst>
          </p:cNvPr>
          <p:cNvGrpSpPr/>
          <p:nvPr/>
        </p:nvGrpSpPr>
        <p:grpSpPr>
          <a:xfrm>
            <a:off x="3296274" y="796009"/>
            <a:ext cx="2160632" cy="2150961"/>
            <a:chOff x="2969494" y="1151218"/>
            <a:chExt cx="2490338" cy="228246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4DA922B-7FFD-4BC6-45EA-E6D56C4D38F0}"/>
                </a:ext>
              </a:extLst>
            </p:cNvPr>
            <p:cNvSpPr/>
            <p:nvPr/>
          </p:nvSpPr>
          <p:spPr>
            <a:xfrm>
              <a:off x="2969494" y="1151218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F3439C-3D69-0B07-B31A-598B6078C7D6}"/>
                </a:ext>
              </a:extLst>
            </p:cNvPr>
            <p:cNvSpPr/>
            <p:nvPr/>
          </p:nvSpPr>
          <p:spPr>
            <a:xfrm>
              <a:off x="3409392" y="1252056"/>
              <a:ext cx="2012151" cy="160368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8" name="Graphic 46" descr="Bank">
              <a:extLst>
                <a:ext uri="{FF2B5EF4-FFF2-40B4-BE49-F238E27FC236}">
                  <a16:creationId xmlns:a16="http://schemas.microsoft.com/office/drawing/2014/main" id="{272E95CB-C5ED-33FE-1254-BC50917F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10513" y="1375786"/>
              <a:ext cx="457200" cy="457200"/>
            </a:xfrm>
            <a:prstGeom prst="rect">
              <a:avLst/>
            </a:prstGeom>
          </p:spPr>
        </p:pic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3B6B132B-6E07-CC74-2DD9-A5263C51D38E}"/>
                </a:ext>
              </a:extLst>
            </p:cNvPr>
            <p:cNvSpPr txBox="1"/>
            <p:nvPr/>
          </p:nvSpPr>
          <p:spPr>
            <a:xfrm>
              <a:off x="4014423" y="185300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50" name="TextBox 62">
              <a:extLst>
                <a:ext uri="{FF2B5EF4-FFF2-40B4-BE49-F238E27FC236}">
                  <a16:creationId xmlns:a16="http://schemas.microsoft.com/office/drawing/2014/main" id="{9C84B700-7B1D-F13A-CDA4-A23566FFCDBC}"/>
                </a:ext>
              </a:extLst>
            </p:cNvPr>
            <p:cNvSpPr txBox="1"/>
            <p:nvPr/>
          </p:nvSpPr>
          <p:spPr>
            <a:xfrm>
              <a:off x="3440096" y="2144325"/>
              <a:ext cx="2019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Region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2C5E5F-2CBC-89E3-81F4-D879E90D219E}"/>
              </a:ext>
            </a:extLst>
          </p:cNvPr>
          <p:cNvGrpSpPr/>
          <p:nvPr/>
        </p:nvGrpSpPr>
        <p:grpSpPr>
          <a:xfrm>
            <a:off x="3007538" y="2185502"/>
            <a:ext cx="2282464" cy="2282465"/>
            <a:chOff x="3007537" y="2540711"/>
            <a:chExt cx="2282465" cy="228246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7EA73F-62C2-C5C8-553C-8F4E6CF5877C}"/>
                </a:ext>
              </a:extLst>
            </p:cNvPr>
            <p:cNvSpPr/>
            <p:nvPr/>
          </p:nvSpPr>
          <p:spPr>
            <a:xfrm>
              <a:off x="3007537" y="2540711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A9C8D3F-8719-E92D-B93C-FDEBF1CF48BD}"/>
                </a:ext>
              </a:extLst>
            </p:cNvPr>
            <p:cNvSpPr/>
            <p:nvPr/>
          </p:nvSpPr>
          <p:spPr>
            <a:xfrm>
              <a:off x="3427939" y="2715096"/>
              <a:ext cx="1734848" cy="1603686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4" name="Graphic 42" descr="Lightbulb">
              <a:extLst>
                <a:ext uri="{FF2B5EF4-FFF2-40B4-BE49-F238E27FC236}">
                  <a16:creationId xmlns:a16="http://schemas.microsoft.com/office/drawing/2014/main" id="{5094734A-E3C5-0A3A-8783-D1B2A2BB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41733" y="2862777"/>
              <a:ext cx="457200" cy="457200"/>
            </a:xfrm>
            <a:prstGeom prst="rect">
              <a:avLst/>
            </a:prstGeom>
          </p:spPr>
        </p:pic>
        <p:sp>
          <p:nvSpPr>
            <p:cNvPr id="55" name="TextBox 52">
              <a:extLst>
                <a:ext uri="{FF2B5EF4-FFF2-40B4-BE49-F238E27FC236}">
                  <a16:creationId xmlns:a16="http://schemas.microsoft.com/office/drawing/2014/main" id="{1A80747D-0777-BAE7-98A5-4A6872D30C2D}"/>
                </a:ext>
              </a:extLst>
            </p:cNvPr>
            <p:cNvSpPr txBox="1"/>
            <p:nvPr/>
          </p:nvSpPr>
          <p:spPr>
            <a:xfrm>
              <a:off x="3753041" y="330355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id="{BA8CDF41-4867-A89A-0FB0-1E292E99E226}"/>
                </a:ext>
              </a:extLst>
            </p:cNvPr>
            <p:cNvSpPr txBox="1"/>
            <p:nvPr/>
          </p:nvSpPr>
          <p:spPr>
            <a:xfrm>
              <a:off x="3464062" y="3549195"/>
              <a:ext cx="169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9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47CAC-1954-9B28-7659-CABAFFFA889C}"/>
              </a:ext>
            </a:extLst>
          </p:cNvPr>
          <p:cNvSpPr txBox="1"/>
          <p:nvPr/>
        </p:nvSpPr>
        <p:spPr>
          <a:xfrm>
            <a:off x="4964766" y="460792"/>
            <a:ext cx="404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Data Available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1B72-0B0B-9EC7-A8E1-F26A54215578}"/>
              </a:ext>
            </a:extLst>
          </p:cNvPr>
          <p:cNvSpPr txBox="1"/>
          <p:nvPr/>
        </p:nvSpPr>
        <p:spPr>
          <a:xfrm>
            <a:off x="1990165" y="1168678"/>
            <a:ext cx="6441141" cy="4881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1. Order date.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2.Category-Sub Category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3. Region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4. Sales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5. Profit</a:t>
            </a:r>
            <a:endParaRPr lang="en-IN" sz="3200" dirty="0">
              <a:latin typeface="Californian FB" panose="0207040306080B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19547-960A-816B-74B8-7F5108713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648" r="4559" b="11799"/>
          <a:stretch/>
        </p:blipFill>
        <p:spPr>
          <a:xfrm>
            <a:off x="6696635" y="1695554"/>
            <a:ext cx="4625788" cy="25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D34E-6A1E-2A6B-7202-54A6409B2496}"/>
              </a:ext>
            </a:extLst>
          </p:cNvPr>
          <p:cNvSpPr txBox="1"/>
          <p:nvPr/>
        </p:nvSpPr>
        <p:spPr>
          <a:xfrm>
            <a:off x="4117601" y="232192"/>
            <a:ext cx="5846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Data preparation &amp; EDA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63FF8-4B5F-A21E-DB84-82B034CFBCBA}"/>
              </a:ext>
            </a:extLst>
          </p:cNvPr>
          <p:cNvSpPr txBox="1"/>
          <p:nvPr/>
        </p:nvSpPr>
        <p:spPr>
          <a:xfrm>
            <a:off x="1559858" y="1010245"/>
            <a:ext cx="427072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fornian FB" panose="0207040306080B030204" pitchFamily="18" charset="0"/>
              </a:rPr>
              <a:t>Imported Data using pandas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fornian FB" panose="0207040306080B030204" pitchFamily="18" charset="0"/>
              </a:rPr>
              <a:t>Find : a. Shape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                 b. Dimension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                 c. Summary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3. Null value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4. Filling Null values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5. EDA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6.Tableau Presentation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fornian FB" panose="0207040306080B030204" pitchFamily="18" charset="0"/>
              </a:rPr>
              <a:t>7. Model Building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fornian FB" panose="0207040306080B030204" pitchFamily="18" charset="0"/>
            </a:endParaRPr>
          </a:p>
          <a:p>
            <a:pPr marL="342900" indent="-342900">
              <a:buAutoNum type="arabicPeriod"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DBF4A-32C3-9242-65F4-A330919B2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0" y="1885950"/>
            <a:ext cx="3175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45E04-7F6A-7CE8-7FA6-D0BAF40ED0BB}"/>
              </a:ext>
            </a:extLst>
          </p:cNvPr>
          <p:cNvSpPr txBox="1"/>
          <p:nvPr/>
        </p:nvSpPr>
        <p:spPr>
          <a:xfrm>
            <a:off x="3714188" y="154232"/>
            <a:ext cx="5846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Furniture (Sales / Profit )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A4D7E-1ECF-62FD-C5AA-45939C535261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227AA-E1FE-F690-83C1-29EB59D8CBC7}"/>
              </a:ext>
            </a:extLst>
          </p:cNvPr>
          <p:cNvSpPr txBox="1"/>
          <p:nvPr/>
        </p:nvSpPr>
        <p:spPr>
          <a:xfrm>
            <a:off x="2800008" y="563223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b="1" dirty="0">
                <a:solidFill>
                  <a:srgbClr val="FF0000"/>
                </a:solidFill>
              </a:rPr>
              <a:t>west region </a:t>
            </a:r>
            <a:r>
              <a:rPr lang="en-US" sz="2000" dirty="0"/>
              <a:t>we can observe both sales and profit are at maximum point ,but </a:t>
            </a:r>
            <a:r>
              <a:rPr lang="en-US" sz="2000" b="1" dirty="0">
                <a:solidFill>
                  <a:srgbClr val="FF0000"/>
                </a:solidFill>
              </a:rPr>
              <a:t>central region </a:t>
            </a:r>
            <a:r>
              <a:rPr lang="en-US" sz="2000" dirty="0"/>
              <a:t>is showing huge loss in furniture.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F5566-56D4-16E4-85B8-715C98452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r="8235"/>
          <a:stretch/>
        </p:blipFill>
        <p:spPr>
          <a:xfrm>
            <a:off x="618564" y="1397000"/>
            <a:ext cx="10569389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8E213-B6A8-0DEE-33C3-92C0B45FEDF2}"/>
              </a:ext>
            </a:extLst>
          </p:cNvPr>
          <p:cNvSpPr txBox="1"/>
          <p:nvPr/>
        </p:nvSpPr>
        <p:spPr>
          <a:xfrm>
            <a:off x="3028387" y="240897"/>
            <a:ext cx="6653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Segment wise ( Sales/ Profit )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8A0EC-CFAF-11EE-045D-8371706F286E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FB9BA-C162-AF03-E1D5-8148EED5A848}"/>
              </a:ext>
            </a:extLst>
          </p:cNvPr>
          <p:cNvSpPr txBox="1"/>
          <p:nvPr/>
        </p:nvSpPr>
        <p:spPr>
          <a:xfrm>
            <a:off x="2800007" y="5601440"/>
            <a:ext cx="910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all region consumer segment having maximum sales and home office having minimum sales , but in other hand central region is showing maximum loss in consumer segment.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8FB79-E63E-288A-B7A0-AEAA65122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r="8125"/>
          <a:stretch/>
        </p:blipFill>
        <p:spPr>
          <a:xfrm>
            <a:off x="726141" y="1187242"/>
            <a:ext cx="10488706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0CD1B-894C-2D66-8F33-4B0A4AA2CFA7}"/>
              </a:ext>
            </a:extLst>
          </p:cNvPr>
          <p:cNvSpPr txBox="1"/>
          <p:nvPr/>
        </p:nvSpPr>
        <p:spPr>
          <a:xfrm>
            <a:off x="3889001" y="140784"/>
            <a:ext cx="5591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Tableau Dashboard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F14E7E9-6DFA-EABF-90B4-2A38B0B5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971876"/>
            <a:ext cx="79724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5866D-5156-F5F3-641B-399FA6CCA2D7}"/>
              </a:ext>
            </a:extLst>
          </p:cNvPr>
          <p:cNvSpPr/>
          <p:nvPr/>
        </p:nvSpPr>
        <p:spPr>
          <a:xfrm>
            <a:off x="545236" y="1674674"/>
            <a:ext cx="111015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Future Forecast For Furniture sales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82DD8-DF8F-6F32-2444-76FEDE8E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/>
          <a:stretch/>
        </p:blipFill>
        <p:spPr>
          <a:xfrm>
            <a:off x="10085294" y="3834308"/>
            <a:ext cx="1986310" cy="2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C287D1-9197-5E96-13C2-E51CF34D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965499"/>
            <a:ext cx="9462247" cy="465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DECB0-E353-30C6-5A58-086576F9E940}"/>
              </a:ext>
            </a:extLst>
          </p:cNvPr>
          <p:cNvSpPr txBox="1"/>
          <p:nvPr/>
        </p:nvSpPr>
        <p:spPr>
          <a:xfrm>
            <a:off x="3587001" y="215153"/>
            <a:ext cx="5372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Trend/Seasonality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D0B45C-6324-BFCD-E58D-A2A3D6947673}"/>
              </a:ext>
            </a:extLst>
          </p:cNvPr>
          <p:cNvSpPr/>
          <p:nvPr/>
        </p:nvSpPr>
        <p:spPr>
          <a:xfrm>
            <a:off x="9995647" y="1237130"/>
            <a:ext cx="1882588" cy="457200"/>
          </a:xfrm>
          <a:prstGeom prst="wedgeRectCallout">
            <a:avLst>
              <a:gd name="adj1" fmla="val -64404"/>
              <a:gd name="adj2" fmla="val 242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Actual Sales</a:t>
            </a:r>
            <a:endParaRPr lang="en-IN" sz="2000" b="1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7DD00E0-0D1F-40A2-F834-7A637338C270}"/>
              </a:ext>
            </a:extLst>
          </p:cNvPr>
          <p:cNvSpPr/>
          <p:nvPr/>
        </p:nvSpPr>
        <p:spPr>
          <a:xfrm>
            <a:off x="9995647" y="2253503"/>
            <a:ext cx="1882588" cy="457200"/>
          </a:xfrm>
          <a:prstGeom prst="wedgeRectCallout">
            <a:avLst>
              <a:gd name="adj1" fmla="val -64404"/>
              <a:gd name="adj2" fmla="val 2426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Trend</a:t>
            </a:r>
            <a:endParaRPr lang="en-IN" sz="2000" b="1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914FC91-02F7-4C66-9166-0EFDC015AAAC}"/>
              </a:ext>
            </a:extLst>
          </p:cNvPr>
          <p:cNvSpPr/>
          <p:nvPr/>
        </p:nvSpPr>
        <p:spPr>
          <a:xfrm>
            <a:off x="9995646" y="3479986"/>
            <a:ext cx="1927411" cy="457200"/>
          </a:xfrm>
          <a:prstGeom prst="wedgeRectCallout">
            <a:avLst>
              <a:gd name="adj1" fmla="val -64404"/>
              <a:gd name="adj2" fmla="val 2426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Seasonality</a:t>
            </a:r>
            <a:endParaRPr lang="en-IN" sz="2000" b="1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DB83EC2-4710-3BFF-9161-95328AA22060}"/>
              </a:ext>
            </a:extLst>
          </p:cNvPr>
          <p:cNvSpPr/>
          <p:nvPr/>
        </p:nvSpPr>
        <p:spPr>
          <a:xfrm>
            <a:off x="9995647" y="4706469"/>
            <a:ext cx="1882588" cy="457200"/>
          </a:xfrm>
          <a:prstGeom prst="wedgeRectCallout">
            <a:avLst>
              <a:gd name="adj1" fmla="val -64404"/>
              <a:gd name="adj2" fmla="val 242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Trend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8B040-D89A-1079-5B7C-9685595605B4}"/>
              </a:ext>
            </a:extLst>
          </p:cNvPr>
          <p:cNvSpPr txBox="1"/>
          <p:nvPr/>
        </p:nvSpPr>
        <p:spPr>
          <a:xfrm>
            <a:off x="672353" y="5892501"/>
            <a:ext cx="89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our data has both trend and seasonality in our data, so we will proceed with SARIMA and SARIMAX model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782DD1-9973-DF44-B1EC-E806130A8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4" b="13421"/>
          <a:stretch/>
        </p:blipFill>
        <p:spPr>
          <a:xfrm>
            <a:off x="11317941" y="2044113"/>
            <a:ext cx="560294" cy="418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F84ED-C856-C89B-E334-632328ECF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4" b="13421"/>
          <a:stretch/>
        </p:blipFill>
        <p:spPr>
          <a:xfrm>
            <a:off x="11362764" y="3168624"/>
            <a:ext cx="560294" cy="418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0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329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Californian FB</vt:lpstr>
      <vt:lpstr>Century Gothic</vt:lpstr>
      <vt:lpstr>Papyrus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70</cp:revision>
  <dcterms:created xsi:type="dcterms:W3CDTF">2022-11-02T12:09:23Z</dcterms:created>
  <dcterms:modified xsi:type="dcterms:W3CDTF">2022-11-14T10:56:46Z</dcterms:modified>
</cp:coreProperties>
</file>