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1.jpg" ContentType="image/unknown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3" r:id="rId10"/>
    <p:sldId id="264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479A2-2F53-391E-7FEA-F66F09DAC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9DF08-9B0D-57E0-6555-0A38F6DE0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CDFC0-42FF-6E5F-1534-FABE7246F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3C51-17E0-4AC9-86A8-D9604EB8E9D6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CF630-194B-B74C-A8C3-00D85546A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1AA0F-575B-395B-160D-B27938EB7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8B82-FC17-486F-AF5A-BD3B24BDC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68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9CA36-BA14-002D-C6DB-C6B0B4DF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6C2B19-01C2-5268-F7E7-7000FA7DA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B2AAF-F4E1-191D-5110-762CFE18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3C51-17E0-4AC9-86A8-D9604EB8E9D6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97CEF-604A-00D9-61F6-B5B18173C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D8F97-5C64-19F3-18BF-3F98024F6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8B82-FC17-486F-AF5A-BD3B24BDC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47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97CBA1-636D-FCF1-1A2D-82319041E8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CBA4-4C09-49F4-304C-8CD11E7DD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27B14-0966-C95B-F31A-EA0FF4C90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3C51-17E0-4AC9-86A8-D9604EB8E9D6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3AA70-EF12-2A9F-C7B3-5A9765706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D1C19-9503-737E-39E2-93437D7D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8B82-FC17-486F-AF5A-BD3B24BDC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09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EAC82-059E-88B7-E639-F72CD9D9B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2F1FD-2033-0A53-EE22-BD22C8538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926E7-654E-163D-CB8D-E4C19BAF0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3C51-17E0-4AC9-86A8-D9604EB8E9D6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C9132-59A8-422E-B139-A23219EF6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A8EA1-AF65-E8D2-D9D9-E79DC3701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8B82-FC17-486F-AF5A-BD3B24BDC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26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D9134-1D13-410C-58A3-7AFEA7C46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93CC2-3992-C9D2-DF5D-BBF628A23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DF38B-4188-A3C7-08DE-5903E4B5C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3C51-17E0-4AC9-86A8-D9604EB8E9D6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B4797-A8BC-0049-DC57-E67D708A8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92174-9F3B-834A-72C9-8762107A0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8B82-FC17-486F-AF5A-BD3B24BDC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0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B1A1E-B063-F1A7-8125-363CE6F34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FDE8B-2CE4-066A-B58A-7E62342544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10CA11-37BE-4471-3EED-B4BD99A8A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CB97F-DDC4-84A0-E772-7F966C965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3C51-17E0-4AC9-86A8-D9604EB8E9D6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1A171-F7E8-3EC4-7DA7-020DA23B0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8872B-7135-A911-DA40-20EC7A557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8B82-FC17-486F-AF5A-BD3B24BDC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569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A40B-2865-D608-F910-A46C5B8BB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C6C6C-74DD-3F74-615B-B53125894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F09A3-509E-6645-34AC-7ACDFBE8C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A2E4AD-15EF-791B-F5AA-D35C284B7E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15D769-83F0-94BF-3F19-9F76AEA0F0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06F318-2437-82D7-8751-0C2AC1637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3C51-17E0-4AC9-86A8-D9604EB8E9D6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50208C-18DC-D980-99A7-3360760DE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AB97C2-5426-491E-EDE7-09726C834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8B82-FC17-486F-AF5A-BD3B24BDC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25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8236E-2784-D39B-03E7-5E0F62AEA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C010E0-89A0-1FE6-D415-FC3E10D71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3C51-17E0-4AC9-86A8-D9604EB8E9D6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9F651F-2887-83EE-ED4D-1C57930B7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CDFD17-01D6-2B76-BB63-9288C8E9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8B82-FC17-486F-AF5A-BD3B24BDC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021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2A3BEE-BC9D-044F-EBFA-783FF17B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3C51-17E0-4AC9-86A8-D9604EB8E9D6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30C04E-6B7A-AF5C-CDE0-9C2FC800A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1DF51-29A1-34ED-7B7E-7FF06BBC2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8B82-FC17-486F-AF5A-BD3B24BDC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09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2519-4E03-EF20-2CB3-BE12E9FC0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DEBFF-7519-4276-FB88-9E652D7B1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988BD-A89F-636D-95E4-66543A07B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AA9C5-B75E-7E41-E476-9668BB1DB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3C51-17E0-4AC9-86A8-D9604EB8E9D6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79584-90B4-9A4C-0CB8-2D07EE5B3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B6A34-0DA9-CE50-9B94-FDB9774B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8B82-FC17-486F-AF5A-BD3B24BDC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46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219CF-253F-2434-9E31-BA63484CA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D0581C-B480-62CB-6A32-B79B4DAEC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BDA862-421E-39D0-6B72-EB409AFCE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20829-C016-7D53-E120-9ED33734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3C51-17E0-4AC9-86A8-D9604EB8E9D6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BF1D6-44DC-E774-4442-302E8A05A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3B449-17AB-B2F6-FCEB-E1E311B02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8B82-FC17-486F-AF5A-BD3B24BDC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622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CB4B20-A3D7-A00F-8AC9-B580C401A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FC4B4-EEDF-8E43-0B02-0F70AA1CC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4294A-6294-C855-2A7A-E0B01FDD68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13C51-17E0-4AC9-86A8-D9604EB8E9D6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BE367-59BD-B5A2-55C9-11EA32E21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BE88D-C0EB-6727-46B8-18322C1C40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88B82-FC17-486F-AF5A-BD3B24BDC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6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eb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2C20B3-8889-7620-E0FA-65D3A2B766D6}"/>
              </a:ext>
            </a:extLst>
          </p:cNvPr>
          <p:cNvSpPr/>
          <p:nvPr/>
        </p:nvSpPr>
        <p:spPr>
          <a:xfrm>
            <a:off x="2684977" y="2333146"/>
            <a:ext cx="701672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600" b="1" dirty="0">
                <a:ln/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Housing Grade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37D51C-64A7-AE2C-150E-1238A82B3D37}"/>
              </a:ext>
            </a:extLst>
          </p:cNvPr>
          <p:cNvSpPr txBox="1"/>
          <p:nvPr/>
        </p:nvSpPr>
        <p:spPr>
          <a:xfrm>
            <a:off x="5607424" y="321344"/>
            <a:ext cx="65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pyrus" panose="03070502060502030205" pitchFamily="66" charset="0"/>
              </a:rPr>
              <a:t>Exploratory Data Analysis on : House grade </a:t>
            </a:r>
            <a:endParaRPr lang="en-IN" sz="2400" b="1" dirty="0">
              <a:latin typeface="Papyrus" panose="03070502060502030205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95544F-31DA-AFE8-DF41-E9D0D9ADEA28}"/>
              </a:ext>
            </a:extLst>
          </p:cNvPr>
          <p:cNvSpPr txBox="1"/>
          <p:nvPr/>
        </p:nvSpPr>
        <p:spPr>
          <a:xfrm>
            <a:off x="7129462" y="6423309"/>
            <a:ext cx="4329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downloaded from :deccanherald.com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AD92B9-6CCA-2B6E-F88D-CB424E9502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8"/>
          <a:stretch/>
        </p:blipFill>
        <p:spPr>
          <a:xfrm>
            <a:off x="9475188" y="3765176"/>
            <a:ext cx="2511918" cy="27714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561F85-CD92-8816-CE97-2F58E9F018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37" y="8109"/>
            <a:ext cx="3457163" cy="22939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B973CF-576A-042A-7569-70255190BA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23" y="3852175"/>
            <a:ext cx="5132902" cy="270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88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3D5555-C5B4-04E8-105E-64CA1DF5DFA4}"/>
              </a:ext>
            </a:extLst>
          </p:cNvPr>
          <p:cNvSpPr txBox="1"/>
          <p:nvPr/>
        </p:nvSpPr>
        <p:spPr>
          <a:xfrm>
            <a:off x="1479176" y="205299"/>
            <a:ext cx="10287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fornian FB" panose="0207040306080B030204" pitchFamily="18" charset="0"/>
              </a:rPr>
              <a:t>No. of wash room ,Each type  of bed rooms</a:t>
            </a:r>
            <a:endParaRPr lang="en-IN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fornian FB" panose="0207040306080B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C100AA-04E7-DEAA-8E79-3E3C73AAC6F1}"/>
              </a:ext>
            </a:extLst>
          </p:cNvPr>
          <p:cNvSpPr txBox="1"/>
          <p:nvPr/>
        </p:nvSpPr>
        <p:spPr>
          <a:xfrm>
            <a:off x="878540" y="5632235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002060"/>
                </a:solidFill>
                <a:latin typeface="Californian FB" panose="0207040306080B030204" pitchFamily="18" charset="0"/>
              </a:rPr>
              <a:t>Conclusion:</a:t>
            </a:r>
            <a:endParaRPr lang="en-IN" b="1" u="sng" dirty="0">
              <a:solidFill>
                <a:srgbClr val="002060"/>
              </a:solidFill>
              <a:latin typeface="Californian FB" panose="0207040306080B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5A50C0-DEED-3629-DCA4-9D65563FC8F6}"/>
              </a:ext>
            </a:extLst>
          </p:cNvPr>
          <p:cNvSpPr txBox="1"/>
          <p:nvPr/>
        </p:nvSpPr>
        <p:spPr>
          <a:xfrm>
            <a:off x="2800008" y="5688105"/>
            <a:ext cx="8513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Here for both roof category were no. of room are 8 having maximum no. of washroom</a:t>
            </a:r>
            <a:endParaRPr lang="en-IN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E88570-6D22-FAD9-87E9-E1FEFB54C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31" y="1143228"/>
            <a:ext cx="5485714" cy="365714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69CBEA-0AA1-102F-3A3C-CD06F3E949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921" y="1101443"/>
            <a:ext cx="5485714" cy="365714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1B04A4-16CD-3D8E-2AFA-BB859E35FEED}"/>
              </a:ext>
            </a:extLst>
          </p:cNvPr>
          <p:cNvSpPr txBox="1"/>
          <p:nvPr/>
        </p:nvSpPr>
        <p:spPr>
          <a:xfrm>
            <a:off x="1479176" y="4874906"/>
            <a:ext cx="381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No. of washroom ,bedroom with roof</a:t>
            </a:r>
            <a:endParaRPr lang="en-IN" b="1" u="sng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DD2A9F-EC85-FD10-119A-B9B42CFA3AEB}"/>
              </a:ext>
            </a:extLst>
          </p:cNvPr>
          <p:cNvSpPr txBox="1"/>
          <p:nvPr/>
        </p:nvSpPr>
        <p:spPr>
          <a:xfrm>
            <a:off x="6983509" y="4879389"/>
            <a:ext cx="4086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No. of washroom ,bedroom without roof</a:t>
            </a:r>
            <a:endParaRPr lang="en-IN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78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9F12D5-DC59-0584-A521-11AF54822389}"/>
              </a:ext>
            </a:extLst>
          </p:cNvPr>
          <p:cNvSpPr txBox="1"/>
          <p:nvPr/>
        </p:nvSpPr>
        <p:spPr>
          <a:xfrm>
            <a:off x="1274210" y="2044005"/>
            <a:ext cx="91998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As per the given range Here I will suggest in Grade A with roof  3 types of bed rooms are available and for each type of bed room different variety of washrooms are available.</a:t>
            </a:r>
            <a:endParaRPr lang="en-IN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4D7793-BD7F-A4B2-A8BD-B97F8E6EC4B7}"/>
              </a:ext>
            </a:extLst>
          </p:cNvPr>
          <p:cNvSpPr txBox="1"/>
          <p:nvPr/>
        </p:nvSpPr>
        <p:spPr>
          <a:xfrm>
            <a:off x="800100" y="542925"/>
            <a:ext cx="2356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solidFill>
                  <a:srgbClr val="0070C0"/>
                </a:solidFill>
              </a:rPr>
              <a:t>Conclusion:</a:t>
            </a:r>
            <a:endParaRPr lang="en-IN" sz="3600" u="sng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6E831C-AF74-D17E-0E89-D53ECE1B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57"/>
          <a:stretch/>
        </p:blipFill>
        <p:spPr>
          <a:xfrm rot="21031204">
            <a:off x="5089612" y="3850810"/>
            <a:ext cx="3919638" cy="270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6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2AA624-5B9E-EF01-7D1F-3396BDC83BA4}"/>
              </a:ext>
            </a:extLst>
          </p:cNvPr>
          <p:cNvSpPr txBox="1"/>
          <p:nvPr/>
        </p:nvSpPr>
        <p:spPr>
          <a:xfrm>
            <a:off x="4514848" y="218747"/>
            <a:ext cx="27465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fornian FB" panose="0207040306080B030204" pitchFamily="18" charset="0"/>
              </a:rPr>
              <a:t>Best Model</a:t>
            </a:r>
            <a:endParaRPr lang="en-IN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fornian FB" panose="0207040306080B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453747-3840-CC72-51AA-445A7D7FAECD}"/>
              </a:ext>
            </a:extLst>
          </p:cNvPr>
          <p:cNvSpPr txBox="1"/>
          <p:nvPr/>
        </p:nvSpPr>
        <p:spPr>
          <a:xfrm>
            <a:off x="1694329" y="4424082"/>
            <a:ext cx="104976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By comparing all classification model  we can go we </a:t>
            </a:r>
            <a:r>
              <a:rPr lang="en-US" sz="2200" b="1" dirty="0">
                <a:solidFill>
                  <a:srgbClr val="FF0000"/>
                </a:solidFill>
              </a:rPr>
              <a:t>Logistic Reg or by Stacking model </a:t>
            </a:r>
            <a:r>
              <a:rPr lang="en-US" sz="2200" b="1" dirty="0"/>
              <a:t>because in both model we are getting best score as that of other model.</a:t>
            </a:r>
            <a:endParaRPr lang="en-IN" sz="2200" b="1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2ED6BB9-D18B-20A0-052F-7060A16C1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116531"/>
              </p:ext>
            </p:extLst>
          </p:nvPr>
        </p:nvGraphicFramePr>
        <p:xfrm>
          <a:off x="1824130" y="1321398"/>
          <a:ext cx="8127999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40094">
                  <a:extLst>
                    <a:ext uri="{9D8B030D-6E8A-4147-A177-3AD203B41FA5}">
                      <a16:colId xmlns:a16="http://schemas.microsoft.com/office/drawing/2014/main" val="834512896"/>
                    </a:ext>
                  </a:extLst>
                </a:gridCol>
                <a:gridCol w="4378572">
                  <a:extLst>
                    <a:ext uri="{9D8B030D-6E8A-4147-A177-3AD203B41FA5}">
                      <a16:colId xmlns:a16="http://schemas.microsoft.com/office/drawing/2014/main" val="194935691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91346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SR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 Score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7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92.52 %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972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92.27 %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71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 Tree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89.75 %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59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89.75 %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862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AdaBoost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82.06 %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351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705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6C6E76F-1C6B-AF67-E17A-7450D02A8B61}"/>
              </a:ext>
            </a:extLst>
          </p:cNvPr>
          <p:cNvSpPr txBox="1"/>
          <p:nvPr/>
        </p:nvSpPr>
        <p:spPr>
          <a:xfrm>
            <a:off x="4514848" y="218747"/>
            <a:ext cx="27465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fornian FB" panose="0207040306080B030204" pitchFamily="18" charset="0"/>
              </a:rPr>
              <a:t>Best Model</a:t>
            </a:r>
            <a:endParaRPr lang="en-IN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fornian FB" panose="0207040306080B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B40007-E8A3-5BDC-2FFA-B25132BC8C03}"/>
              </a:ext>
            </a:extLst>
          </p:cNvPr>
          <p:cNvSpPr txBox="1"/>
          <p:nvPr/>
        </p:nvSpPr>
        <p:spPr>
          <a:xfrm>
            <a:off x="878540" y="5632235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002060"/>
                </a:solidFill>
                <a:latin typeface="Californian FB" panose="0207040306080B030204" pitchFamily="18" charset="0"/>
              </a:rPr>
              <a:t>Conclusion:</a:t>
            </a:r>
            <a:endParaRPr lang="en-IN" b="1" u="sng" dirty="0">
              <a:solidFill>
                <a:srgbClr val="002060"/>
              </a:solidFill>
              <a:latin typeface="Californian FB" panose="0207040306080B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7CE27C-9614-EA6F-31EE-6F7C28A28220}"/>
              </a:ext>
            </a:extLst>
          </p:cNvPr>
          <p:cNvSpPr txBox="1"/>
          <p:nvPr/>
        </p:nvSpPr>
        <p:spPr>
          <a:xfrm>
            <a:off x="2800008" y="5688105"/>
            <a:ext cx="8513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Logistic Reg model shows the score of </a:t>
            </a:r>
            <a:r>
              <a:rPr lang="en-US" sz="2000" b="1" dirty="0">
                <a:solidFill>
                  <a:srgbClr val="FF0000"/>
                </a:solidFill>
              </a:rPr>
              <a:t>92.52%</a:t>
            </a:r>
            <a:r>
              <a:rPr lang="en-US" sz="2000" b="1" dirty="0"/>
              <a:t> </a:t>
            </a:r>
            <a:r>
              <a:rPr lang="en-US" sz="2000" dirty="0"/>
              <a:t>which is highest among all other </a:t>
            </a:r>
            <a:r>
              <a:rPr lang="en-US" sz="2000" dirty="0" err="1"/>
              <a:t>Classificatio</a:t>
            </a:r>
            <a:r>
              <a:rPr lang="en-US" sz="2000" dirty="0"/>
              <a:t> model</a:t>
            </a:r>
            <a:endParaRPr lang="en-IN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95CE61-77ED-BF44-3FCE-FCA6729B4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060235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9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394031-DFEC-B428-DFBF-D711B7EF86BD}"/>
              </a:ext>
            </a:extLst>
          </p:cNvPr>
          <p:cNvSpPr txBox="1"/>
          <p:nvPr/>
        </p:nvSpPr>
        <p:spPr>
          <a:xfrm>
            <a:off x="878541" y="218747"/>
            <a:ext cx="104842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fornian FB" panose="0207040306080B030204" pitchFamily="18" charset="0"/>
              </a:rPr>
              <a:t>Range of each model Using Boxplot(</a:t>
            </a:r>
            <a:r>
              <a:rPr lang="en-US" sz="2400" b="1" u="sng" dirty="0">
                <a:latin typeface="Californian FB" panose="0207040306080B030204" pitchFamily="18" charset="0"/>
              </a:rPr>
              <a:t>Cross validation</a:t>
            </a:r>
            <a: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fornian FB" panose="0207040306080B030204" pitchFamily="18" charset="0"/>
              </a:rPr>
              <a:t>)</a:t>
            </a:r>
            <a:endParaRPr lang="en-IN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fornian FB" panose="0207040306080B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C65EB7-0F59-C724-CC39-08C9A77BA4D6}"/>
              </a:ext>
            </a:extLst>
          </p:cNvPr>
          <p:cNvSpPr txBox="1"/>
          <p:nvPr/>
        </p:nvSpPr>
        <p:spPr>
          <a:xfrm>
            <a:off x="878540" y="5632235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002060"/>
                </a:solidFill>
                <a:latin typeface="Californian FB" panose="0207040306080B030204" pitchFamily="18" charset="0"/>
              </a:rPr>
              <a:t>Conclusion:</a:t>
            </a:r>
            <a:endParaRPr lang="en-IN" b="1" u="sng" dirty="0">
              <a:solidFill>
                <a:srgbClr val="002060"/>
              </a:solidFill>
              <a:latin typeface="Californian FB" panose="0207040306080B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718ECB-5C54-84F1-96AD-3470CC86D766}"/>
              </a:ext>
            </a:extLst>
          </p:cNvPr>
          <p:cNvSpPr txBox="1"/>
          <p:nvPr/>
        </p:nvSpPr>
        <p:spPr>
          <a:xfrm>
            <a:off x="2800008" y="5688105"/>
            <a:ext cx="8513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Here we can observe the various range of each model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2BD7DF-C01B-0117-5C76-41D3B2BA5A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5"/>
          <a:stretch/>
        </p:blipFill>
        <p:spPr>
          <a:xfrm>
            <a:off x="2138082" y="1089211"/>
            <a:ext cx="7691718" cy="4582459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55006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AB16C3-6A96-D3B4-ABA1-FE0B54EA3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671" y="389965"/>
            <a:ext cx="7879976" cy="515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302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19602F1-E1F9-6FAE-870F-F36D6AD30F8B}"/>
              </a:ext>
            </a:extLst>
          </p:cNvPr>
          <p:cNvSpPr/>
          <p:nvPr/>
        </p:nvSpPr>
        <p:spPr>
          <a:xfrm>
            <a:off x="-29029" y="5319877"/>
            <a:ext cx="12250058" cy="1219200"/>
          </a:xfrm>
          <a:custGeom>
            <a:avLst/>
            <a:gdLst>
              <a:gd name="connsiteX0" fmla="*/ 14515 w 12250058"/>
              <a:gd name="connsiteY0" fmla="*/ 464457 h 1219200"/>
              <a:gd name="connsiteX1" fmla="*/ 5704115 w 12250058"/>
              <a:gd name="connsiteY1" fmla="*/ 493485 h 1219200"/>
              <a:gd name="connsiteX2" fmla="*/ 5979886 w 12250058"/>
              <a:gd name="connsiteY2" fmla="*/ 348343 h 1219200"/>
              <a:gd name="connsiteX3" fmla="*/ 6096000 w 12250058"/>
              <a:gd name="connsiteY3" fmla="*/ 0 h 1219200"/>
              <a:gd name="connsiteX4" fmla="*/ 6255658 w 12250058"/>
              <a:gd name="connsiteY4" fmla="*/ 348343 h 1219200"/>
              <a:gd name="connsiteX5" fmla="*/ 6574972 w 12250058"/>
              <a:gd name="connsiteY5" fmla="*/ 493485 h 1219200"/>
              <a:gd name="connsiteX6" fmla="*/ 10348686 w 12250058"/>
              <a:gd name="connsiteY6" fmla="*/ 478971 h 1219200"/>
              <a:gd name="connsiteX7" fmla="*/ 12250058 w 12250058"/>
              <a:gd name="connsiteY7" fmla="*/ 478971 h 1219200"/>
              <a:gd name="connsiteX8" fmla="*/ 12235543 w 12250058"/>
              <a:gd name="connsiteY8" fmla="*/ 1219200 h 1219200"/>
              <a:gd name="connsiteX9" fmla="*/ 0 w 12250058"/>
              <a:gd name="connsiteY9" fmla="*/ 1175657 h 1219200"/>
              <a:gd name="connsiteX10" fmla="*/ 14515 w 12250058"/>
              <a:gd name="connsiteY10" fmla="*/ 464457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50058" h="1219200">
                <a:moveTo>
                  <a:pt x="14515" y="464457"/>
                </a:moveTo>
                <a:lnTo>
                  <a:pt x="5704115" y="493485"/>
                </a:lnTo>
                <a:lnTo>
                  <a:pt x="5979886" y="348343"/>
                </a:lnTo>
                <a:lnTo>
                  <a:pt x="6096000" y="0"/>
                </a:lnTo>
                <a:lnTo>
                  <a:pt x="6255658" y="348343"/>
                </a:lnTo>
                <a:lnTo>
                  <a:pt x="6574972" y="493485"/>
                </a:lnTo>
                <a:lnTo>
                  <a:pt x="10348686" y="478971"/>
                </a:lnTo>
                <a:lnTo>
                  <a:pt x="12250058" y="478971"/>
                </a:lnTo>
                <a:lnTo>
                  <a:pt x="12235543" y="1219200"/>
                </a:lnTo>
                <a:lnTo>
                  <a:pt x="0" y="1175657"/>
                </a:lnTo>
                <a:lnTo>
                  <a:pt x="14515" y="464457"/>
                </a:lnTo>
                <a:close/>
              </a:path>
            </a:pathLst>
          </a:custGeom>
          <a:solidFill>
            <a:srgbClr val="CC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dirty="0">
              <a:latin typeface="Californian FB" panose="0207040306080B030204" pitchFamily="18" charset="0"/>
            </a:endParaRPr>
          </a:p>
          <a:p>
            <a:pPr algn="ctr"/>
            <a:endParaRPr lang="en-US" b="1" dirty="0">
              <a:latin typeface="Californian FB" panose="0207040306080B030204" pitchFamily="18" charset="0"/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Californian FB" panose="0207040306080B030204" pitchFamily="18" charset="0"/>
              </a:rPr>
              <a:t>Key Parameter to be taken on the basic of Grade</a:t>
            </a:r>
            <a:endParaRPr lang="en-IN" sz="3200" b="1" dirty="0">
              <a:solidFill>
                <a:schemeClr val="bg1"/>
              </a:solidFill>
              <a:latin typeface="Californian FB" panose="0207040306080B0302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9314DD-72EF-56DE-520B-7F7BB00DA40E}"/>
              </a:ext>
            </a:extLst>
          </p:cNvPr>
          <p:cNvSpPr/>
          <p:nvPr/>
        </p:nvSpPr>
        <p:spPr>
          <a:xfrm>
            <a:off x="5543440" y="1536896"/>
            <a:ext cx="907036" cy="4768175"/>
          </a:xfrm>
          <a:prstGeom prst="rect">
            <a:avLst/>
          </a:prstGeom>
          <a:solidFill>
            <a:schemeClr val="tx1">
              <a:alpha val="21000"/>
            </a:schemeClr>
          </a:solidFill>
          <a:ln>
            <a:noFill/>
          </a:ln>
          <a:effectLst>
            <a:softEdge rad="419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F6B4161-E007-46FC-8B7F-65468A804EA4}"/>
              </a:ext>
            </a:extLst>
          </p:cNvPr>
          <p:cNvGrpSpPr/>
          <p:nvPr/>
        </p:nvGrpSpPr>
        <p:grpSpPr>
          <a:xfrm>
            <a:off x="0" y="1178169"/>
            <a:ext cx="12191999" cy="5725552"/>
            <a:chOff x="0" y="1533378"/>
            <a:chExt cx="12191999" cy="5725552"/>
          </a:xfrm>
        </p:grpSpPr>
        <p:sp>
          <p:nvSpPr>
            <p:cNvPr id="7" name="Arrow: Bent 6">
              <a:extLst>
                <a:ext uri="{FF2B5EF4-FFF2-40B4-BE49-F238E27FC236}">
                  <a16:creationId xmlns:a16="http://schemas.microsoft.com/office/drawing/2014/main" id="{8174B95F-F529-E458-2440-DE8B5303BD43}"/>
                </a:ext>
              </a:extLst>
            </p:cNvPr>
            <p:cNvSpPr/>
            <p:nvPr/>
          </p:nvSpPr>
          <p:spPr>
            <a:xfrm rot="10800000">
              <a:off x="0" y="1533378"/>
              <a:ext cx="6081913" cy="5725552"/>
            </a:xfrm>
            <a:prstGeom prst="bentArrow">
              <a:avLst>
                <a:gd name="adj1" fmla="val 1495"/>
                <a:gd name="adj2" fmla="val 19280"/>
                <a:gd name="adj3" fmla="val 0"/>
                <a:gd name="adj4" fmla="val 7839"/>
              </a:avLst>
            </a:prstGeom>
            <a:solidFill>
              <a:srgbClr val="66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Arrow: Bent 7">
              <a:extLst>
                <a:ext uri="{FF2B5EF4-FFF2-40B4-BE49-F238E27FC236}">
                  <a16:creationId xmlns:a16="http://schemas.microsoft.com/office/drawing/2014/main" id="{C4256233-4A09-FF3E-0E99-42D18A477394}"/>
                </a:ext>
              </a:extLst>
            </p:cNvPr>
            <p:cNvSpPr/>
            <p:nvPr/>
          </p:nvSpPr>
          <p:spPr>
            <a:xfrm rot="10800000" flipH="1">
              <a:off x="6081912" y="1533378"/>
              <a:ext cx="6110087" cy="5725552"/>
            </a:xfrm>
            <a:prstGeom prst="bentArrow">
              <a:avLst>
                <a:gd name="adj1" fmla="val 1495"/>
                <a:gd name="adj2" fmla="val 19280"/>
                <a:gd name="adj3" fmla="val 0"/>
                <a:gd name="adj4" fmla="val 7839"/>
              </a:avLst>
            </a:prstGeom>
            <a:solidFill>
              <a:srgbClr val="66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48DBAA-50EC-6ED2-71A1-969639431BCB}"/>
              </a:ext>
            </a:extLst>
          </p:cNvPr>
          <p:cNvCxnSpPr/>
          <p:nvPr/>
        </p:nvCxnSpPr>
        <p:spPr>
          <a:xfrm flipH="1" flipV="1">
            <a:off x="4923692" y="1937825"/>
            <a:ext cx="1158221" cy="1266092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F5359E-012A-D219-742F-08C447778AFF}"/>
              </a:ext>
            </a:extLst>
          </p:cNvPr>
          <p:cNvCxnSpPr>
            <a:cxnSpLocks/>
          </p:cNvCxnSpPr>
          <p:nvPr/>
        </p:nvCxnSpPr>
        <p:spPr>
          <a:xfrm flipV="1">
            <a:off x="6110088" y="1670539"/>
            <a:ext cx="980028" cy="928468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A3457E-8213-027F-C7F4-5A567BB93A57}"/>
              </a:ext>
            </a:extLst>
          </p:cNvPr>
          <p:cNvCxnSpPr>
            <a:cxnSpLocks/>
          </p:cNvCxnSpPr>
          <p:nvPr/>
        </p:nvCxnSpPr>
        <p:spPr>
          <a:xfrm flipH="1" flipV="1">
            <a:off x="4923692" y="3344594"/>
            <a:ext cx="1186397" cy="984739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5B3762-FAA7-793D-133C-F292E104F363}"/>
              </a:ext>
            </a:extLst>
          </p:cNvPr>
          <p:cNvCxnSpPr>
            <a:cxnSpLocks/>
          </p:cNvCxnSpPr>
          <p:nvPr/>
        </p:nvCxnSpPr>
        <p:spPr>
          <a:xfrm flipV="1">
            <a:off x="6110088" y="3131733"/>
            <a:ext cx="1251982" cy="536419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23C139-6488-2C27-AB4D-2204C2FBFC64}"/>
              </a:ext>
            </a:extLst>
          </p:cNvPr>
          <p:cNvCxnSpPr>
            <a:cxnSpLocks/>
          </p:cNvCxnSpPr>
          <p:nvPr/>
        </p:nvCxnSpPr>
        <p:spPr>
          <a:xfrm flipH="1" flipV="1">
            <a:off x="5251959" y="4610686"/>
            <a:ext cx="858131" cy="513473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0AB7AB8-14CC-15E8-EBDD-09B5E09480EA}"/>
              </a:ext>
            </a:extLst>
          </p:cNvPr>
          <p:cNvCxnSpPr>
            <a:cxnSpLocks/>
          </p:cNvCxnSpPr>
          <p:nvPr/>
        </p:nvCxnSpPr>
        <p:spPr>
          <a:xfrm flipV="1">
            <a:off x="6110088" y="4392609"/>
            <a:ext cx="945807" cy="397441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C48DB3B-A31B-93A4-EB7C-9D658FF31275}"/>
              </a:ext>
            </a:extLst>
          </p:cNvPr>
          <p:cNvGrpSpPr/>
          <p:nvPr/>
        </p:nvGrpSpPr>
        <p:grpSpPr>
          <a:xfrm>
            <a:off x="2662519" y="3668152"/>
            <a:ext cx="2999608" cy="1803936"/>
            <a:chOff x="3465456" y="4023361"/>
            <a:chExt cx="2224470" cy="180393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B953D3A-69D5-4F69-1AA9-CEF0C0FD50E1}"/>
                </a:ext>
              </a:extLst>
            </p:cNvPr>
            <p:cNvSpPr/>
            <p:nvPr/>
          </p:nvSpPr>
          <p:spPr>
            <a:xfrm>
              <a:off x="3465456" y="4023361"/>
              <a:ext cx="1803936" cy="1803936"/>
            </a:xfrm>
            <a:prstGeom prst="ellipse">
              <a:avLst/>
            </a:prstGeom>
            <a:solidFill>
              <a:schemeClr val="tx1">
                <a:alpha val="21000"/>
              </a:schemeClr>
            </a:solidFill>
            <a:ln>
              <a:noFill/>
            </a:ln>
            <a:effectLst>
              <a:softEdge rad="368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AD12508-3AE3-39F5-91DD-CF9511E17530}"/>
                </a:ext>
              </a:extLst>
            </p:cNvPr>
            <p:cNvSpPr/>
            <p:nvPr/>
          </p:nvSpPr>
          <p:spPr>
            <a:xfrm>
              <a:off x="4122415" y="4119472"/>
              <a:ext cx="1401510" cy="1283484"/>
            </a:xfrm>
            <a:prstGeom prst="ellipse">
              <a:avLst/>
            </a:prstGeom>
            <a:solidFill>
              <a:srgbClr val="993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8" name="Graphic 38" descr="Bullseye">
              <a:extLst>
                <a:ext uri="{FF2B5EF4-FFF2-40B4-BE49-F238E27FC236}">
                  <a16:creationId xmlns:a16="http://schemas.microsoft.com/office/drawing/2014/main" id="{116FA19C-7382-D9D4-878C-C943DEF5E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4332" y="4254442"/>
              <a:ext cx="274320" cy="274320"/>
            </a:xfrm>
            <a:prstGeom prst="rect">
              <a:avLst/>
            </a:prstGeom>
          </p:spPr>
        </p:pic>
        <p:sp>
          <p:nvSpPr>
            <p:cNvPr id="19" name="TextBox 51">
              <a:extLst>
                <a:ext uri="{FF2B5EF4-FFF2-40B4-BE49-F238E27FC236}">
                  <a16:creationId xmlns:a16="http://schemas.microsoft.com/office/drawing/2014/main" id="{ECDEA854-65DD-AC44-BD14-84CA3DEAA04E}"/>
                </a:ext>
              </a:extLst>
            </p:cNvPr>
            <p:cNvSpPr txBox="1"/>
            <p:nvPr/>
          </p:nvSpPr>
          <p:spPr>
            <a:xfrm>
              <a:off x="4351015" y="4530115"/>
              <a:ext cx="10771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OPTION 01</a:t>
              </a:r>
            </a:p>
          </p:txBody>
        </p:sp>
        <p:sp>
          <p:nvSpPr>
            <p:cNvPr id="20" name="TextBox 59">
              <a:extLst>
                <a:ext uri="{FF2B5EF4-FFF2-40B4-BE49-F238E27FC236}">
                  <a16:creationId xmlns:a16="http://schemas.microsoft.com/office/drawing/2014/main" id="{AA6CF131-21A8-B6E0-9E25-EE9D81E904EB}"/>
                </a:ext>
              </a:extLst>
            </p:cNvPr>
            <p:cNvSpPr txBox="1"/>
            <p:nvPr/>
          </p:nvSpPr>
          <p:spPr>
            <a:xfrm>
              <a:off x="4033558" y="4771221"/>
              <a:ext cx="1656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House Grade 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93512BD-6A4F-5A9A-9112-5B6D59D316FE}"/>
              </a:ext>
            </a:extLst>
          </p:cNvPr>
          <p:cNvGrpSpPr/>
          <p:nvPr/>
        </p:nvGrpSpPr>
        <p:grpSpPr>
          <a:xfrm>
            <a:off x="6101428" y="3613638"/>
            <a:ext cx="2354065" cy="1889374"/>
            <a:chOff x="6101707" y="3900576"/>
            <a:chExt cx="1994264" cy="1889374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7BDF0F6-3E18-3CA9-5B87-87292E4E2E8B}"/>
                </a:ext>
              </a:extLst>
            </p:cNvPr>
            <p:cNvSpPr/>
            <p:nvPr/>
          </p:nvSpPr>
          <p:spPr>
            <a:xfrm>
              <a:off x="6101707" y="3986014"/>
              <a:ext cx="1794885" cy="1803936"/>
            </a:xfrm>
            <a:prstGeom prst="ellipse">
              <a:avLst/>
            </a:prstGeom>
            <a:solidFill>
              <a:schemeClr val="tx1">
                <a:alpha val="21000"/>
              </a:schemeClr>
            </a:solidFill>
            <a:ln>
              <a:noFill/>
            </a:ln>
            <a:effectLst>
              <a:softEdge rad="368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DC4DE1F-A928-FB20-ABA6-F8605A0B1A1B}"/>
                </a:ext>
              </a:extLst>
            </p:cNvPr>
            <p:cNvSpPr/>
            <p:nvPr/>
          </p:nvSpPr>
          <p:spPr>
            <a:xfrm>
              <a:off x="6794553" y="3900576"/>
              <a:ext cx="1289447" cy="1341594"/>
            </a:xfrm>
            <a:prstGeom prst="ellipse">
              <a:avLst/>
            </a:prstGeom>
            <a:solidFill>
              <a:srgbClr val="800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24" name="Graphic 50" descr="Pie chart">
              <a:extLst>
                <a:ext uri="{FF2B5EF4-FFF2-40B4-BE49-F238E27FC236}">
                  <a16:creationId xmlns:a16="http://schemas.microsoft.com/office/drawing/2014/main" id="{411CB112-5727-2F97-C16E-AB965BD5D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01950" y="4021796"/>
              <a:ext cx="274320" cy="274320"/>
            </a:xfrm>
            <a:prstGeom prst="rect">
              <a:avLst/>
            </a:prstGeom>
          </p:spPr>
        </p:pic>
        <p:sp>
          <p:nvSpPr>
            <p:cNvPr id="25" name="TextBox 57">
              <a:extLst>
                <a:ext uri="{FF2B5EF4-FFF2-40B4-BE49-F238E27FC236}">
                  <a16:creationId xmlns:a16="http://schemas.microsoft.com/office/drawing/2014/main" id="{E6361D80-9209-C0A6-9C43-9897E004727C}"/>
                </a:ext>
              </a:extLst>
            </p:cNvPr>
            <p:cNvSpPr txBox="1"/>
            <p:nvPr/>
          </p:nvSpPr>
          <p:spPr>
            <a:xfrm>
              <a:off x="6879323" y="4319394"/>
              <a:ext cx="10771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OPTION 07</a:t>
              </a:r>
            </a:p>
          </p:txBody>
        </p:sp>
        <p:sp>
          <p:nvSpPr>
            <p:cNvPr id="26" name="TextBox 60">
              <a:extLst>
                <a:ext uri="{FF2B5EF4-FFF2-40B4-BE49-F238E27FC236}">
                  <a16:creationId xmlns:a16="http://schemas.microsoft.com/office/drawing/2014/main" id="{5D032A59-31A5-9E53-DE6E-0A36A9A1C301}"/>
                </a:ext>
              </a:extLst>
            </p:cNvPr>
            <p:cNvSpPr txBox="1"/>
            <p:nvPr/>
          </p:nvSpPr>
          <p:spPr>
            <a:xfrm>
              <a:off x="6870240" y="4544531"/>
              <a:ext cx="1225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Conclusion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D112424-1A65-8CCA-7997-D71E07CDA8E0}"/>
              </a:ext>
            </a:extLst>
          </p:cNvPr>
          <p:cNvGrpSpPr/>
          <p:nvPr/>
        </p:nvGrpSpPr>
        <p:grpSpPr>
          <a:xfrm>
            <a:off x="6034940" y="1990500"/>
            <a:ext cx="2656102" cy="2282465"/>
            <a:chOff x="6034940" y="2345709"/>
            <a:chExt cx="2656102" cy="2282465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B915457-F457-5C52-CE23-38ADD156B6DC}"/>
                </a:ext>
              </a:extLst>
            </p:cNvPr>
            <p:cNvSpPr/>
            <p:nvPr/>
          </p:nvSpPr>
          <p:spPr>
            <a:xfrm>
              <a:off x="6034940" y="2345709"/>
              <a:ext cx="2282465" cy="2282465"/>
            </a:xfrm>
            <a:prstGeom prst="ellipse">
              <a:avLst/>
            </a:prstGeom>
            <a:solidFill>
              <a:schemeClr val="tx1">
                <a:alpha val="21000"/>
              </a:schemeClr>
            </a:solidFill>
            <a:ln>
              <a:noFill/>
            </a:ln>
            <a:effectLst>
              <a:softEdge rad="368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D714F3B-BAB2-F230-5FB4-3E8E06DE8126}"/>
                </a:ext>
              </a:extLst>
            </p:cNvPr>
            <p:cNvSpPr/>
            <p:nvPr/>
          </p:nvSpPr>
          <p:spPr>
            <a:xfrm>
              <a:off x="7079570" y="2501509"/>
              <a:ext cx="1556800" cy="1556800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30" name="Graphic 48" descr="Boardroom">
              <a:extLst>
                <a:ext uri="{FF2B5EF4-FFF2-40B4-BE49-F238E27FC236}">
                  <a16:creationId xmlns:a16="http://schemas.microsoft.com/office/drawing/2014/main" id="{C2011A85-EBE5-C87B-FB8B-2E1221581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660992" y="2624821"/>
              <a:ext cx="457200" cy="457200"/>
            </a:xfrm>
            <a:prstGeom prst="rect">
              <a:avLst/>
            </a:prstGeom>
          </p:spPr>
        </p:pic>
        <p:sp>
          <p:nvSpPr>
            <p:cNvPr id="31" name="TextBox 56">
              <a:extLst>
                <a:ext uri="{FF2B5EF4-FFF2-40B4-BE49-F238E27FC236}">
                  <a16:creationId xmlns:a16="http://schemas.microsoft.com/office/drawing/2014/main" id="{D65E2761-999B-197D-BB4B-FE78903E6B35}"/>
                </a:ext>
              </a:extLst>
            </p:cNvPr>
            <p:cNvSpPr txBox="1"/>
            <p:nvPr/>
          </p:nvSpPr>
          <p:spPr>
            <a:xfrm>
              <a:off x="7378357" y="3058367"/>
              <a:ext cx="10771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OPTION 06</a:t>
              </a:r>
            </a:p>
          </p:txBody>
        </p:sp>
        <p:sp>
          <p:nvSpPr>
            <p:cNvPr id="32" name="TextBox 65">
              <a:extLst>
                <a:ext uri="{FF2B5EF4-FFF2-40B4-BE49-F238E27FC236}">
                  <a16:creationId xmlns:a16="http://schemas.microsoft.com/office/drawing/2014/main" id="{57298730-0606-EE46-AC9B-467B874956A5}"/>
                </a:ext>
              </a:extLst>
            </p:cNvPr>
            <p:cNvSpPr txBox="1"/>
            <p:nvPr/>
          </p:nvSpPr>
          <p:spPr>
            <a:xfrm>
              <a:off x="7000074" y="3285491"/>
              <a:ext cx="1690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Model Building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BA25F60-4F8B-2326-14CB-9830D1D9E6F8}"/>
              </a:ext>
            </a:extLst>
          </p:cNvPr>
          <p:cNvGrpSpPr/>
          <p:nvPr/>
        </p:nvGrpSpPr>
        <p:grpSpPr>
          <a:xfrm>
            <a:off x="5818064" y="482349"/>
            <a:ext cx="2974275" cy="2282465"/>
            <a:chOff x="5818065" y="758456"/>
            <a:chExt cx="2890331" cy="2361567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0E5F675-9D38-9F19-0F6C-02061194FE0B}"/>
                </a:ext>
              </a:extLst>
            </p:cNvPr>
            <p:cNvSpPr/>
            <p:nvPr/>
          </p:nvSpPr>
          <p:spPr>
            <a:xfrm>
              <a:off x="5818065" y="920836"/>
              <a:ext cx="2199187" cy="2199187"/>
            </a:xfrm>
            <a:prstGeom prst="ellipse">
              <a:avLst/>
            </a:prstGeom>
            <a:solidFill>
              <a:schemeClr val="tx1">
                <a:alpha val="21000"/>
              </a:schemeClr>
            </a:solidFill>
            <a:ln>
              <a:noFill/>
            </a:ln>
            <a:effectLst>
              <a:softEdge rad="368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050FC37-C7DA-9CDC-16B5-833E76FA4D84}"/>
                </a:ext>
              </a:extLst>
            </p:cNvPr>
            <p:cNvSpPr/>
            <p:nvPr/>
          </p:nvSpPr>
          <p:spPr>
            <a:xfrm>
              <a:off x="6710274" y="758456"/>
              <a:ext cx="1951569" cy="1782427"/>
            </a:xfrm>
            <a:prstGeom prst="ellipse">
              <a:avLst/>
            </a:pr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36" name="Graphic 40" descr="Single gear">
              <a:extLst>
                <a:ext uri="{FF2B5EF4-FFF2-40B4-BE49-F238E27FC236}">
                  <a16:creationId xmlns:a16="http://schemas.microsoft.com/office/drawing/2014/main" id="{AE6B9AC9-F4F0-7E0C-0D80-D2B380E45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413574" y="975383"/>
              <a:ext cx="457200" cy="457200"/>
            </a:xfrm>
            <a:prstGeom prst="rect">
              <a:avLst/>
            </a:prstGeom>
          </p:spPr>
        </p:pic>
        <p:sp>
          <p:nvSpPr>
            <p:cNvPr id="37" name="TextBox 55">
              <a:extLst>
                <a:ext uri="{FF2B5EF4-FFF2-40B4-BE49-F238E27FC236}">
                  <a16:creationId xmlns:a16="http://schemas.microsoft.com/office/drawing/2014/main" id="{B723AD17-4B03-F513-9C34-5D693D64C4F7}"/>
                </a:ext>
              </a:extLst>
            </p:cNvPr>
            <p:cNvSpPr txBox="1"/>
            <p:nvPr/>
          </p:nvSpPr>
          <p:spPr>
            <a:xfrm>
              <a:off x="7083028" y="1488206"/>
              <a:ext cx="10771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OPTION 05</a:t>
              </a:r>
            </a:p>
          </p:txBody>
        </p:sp>
        <p:sp>
          <p:nvSpPr>
            <p:cNvPr id="38" name="TextBox 64">
              <a:extLst>
                <a:ext uri="{FF2B5EF4-FFF2-40B4-BE49-F238E27FC236}">
                  <a16:creationId xmlns:a16="http://schemas.microsoft.com/office/drawing/2014/main" id="{3D0DDE48-2746-63E8-FA51-535450DEED66}"/>
                </a:ext>
              </a:extLst>
            </p:cNvPr>
            <p:cNvSpPr txBox="1"/>
            <p:nvPr/>
          </p:nvSpPr>
          <p:spPr>
            <a:xfrm>
              <a:off x="6489187" y="1661473"/>
              <a:ext cx="2219209" cy="668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No. of 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washroom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B202A2D-A529-CA3C-D4A9-215CCD7F3132}"/>
              </a:ext>
            </a:extLst>
          </p:cNvPr>
          <p:cNvGrpSpPr/>
          <p:nvPr/>
        </p:nvGrpSpPr>
        <p:grpSpPr>
          <a:xfrm>
            <a:off x="4310513" y="-45720"/>
            <a:ext cx="2756373" cy="2553286"/>
            <a:chOff x="4756427" y="309489"/>
            <a:chExt cx="2418035" cy="2553286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2715E6B-48EF-061C-4A22-3CB2C85EDC78}"/>
                </a:ext>
              </a:extLst>
            </p:cNvPr>
            <p:cNvSpPr/>
            <p:nvPr/>
          </p:nvSpPr>
          <p:spPr>
            <a:xfrm>
              <a:off x="4756427" y="663588"/>
              <a:ext cx="2199187" cy="2199187"/>
            </a:xfrm>
            <a:prstGeom prst="ellipse">
              <a:avLst/>
            </a:prstGeom>
            <a:solidFill>
              <a:schemeClr val="tx1">
                <a:alpha val="21000"/>
              </a:schemeClr>
            </a:solidFill>
            <a:ln>
              <a:noFill/>
            </a:ln>
            <a:effectLst>
              <a:softEdge rad="368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A0236FF-50DD-AB85-1D54-91BA7FD95FDF}"/>
                </a:ext>
              </a:extLst>
            </p:cNvPr>
            <p:cNvSpPr/>
            <p:nvPr/>
          </p:nvSpPr>
          <p:spPr>
            <a:xfrm>
              <a:off x="5251959" y="309489"/>
              <a:ext cx="1716259" cy="1716259"/>
            </a:xfrm>
            <a:prstGeom prst="ellipse">
              <a:avLst/>
            </a:prstGeom>
            <a:solidFill>
              <a:srgbClr val="B0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42" name="Graphic 44" descr="Research">
              <a:extLst>
                <a:ext uri="{FF2B5EF4-FFF2-40B4-BE49-F238E27FC236}">
                  <a16:creationId xmlns:a16="http://schemas.microsoft.com/office/drawing/2014/main" id="{F82D7CCE-41D3-B2F5-1E27-87EDA787F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917820" y="440743"/>
              <a:ext cx="457200" cy="457200"/>
            </a:xfrm>
            <a:prstGeom prst="rect">
              <a:avLst/>
            </a:prstGeom>
          </p:spPr>
        </p:pic>
        <p:sp>
          <p:nvSpPr>
            <p:cNvPr id="43" name="TextBox 54">
              <a:extLst>
                <a:ext uri="{FF2B5EF4-FFF2-40B4-BE49-F238E27FC236}">
                  <a16:creationId xmlns:a16="http://schemas.microsoft.com/office/drawing/2014/main" id="{2AD29756-DA82-1D8D-4C9D-1CAED33D722F}"/>
                </a:ext>
              </a:extLst>
            </p:cNvPr>
            <p:cNvSpPr txBox="1"/>
            <p:nvPr/>
          </p:nvSpPr>
          <p:spPr>
            <a:xfrm>
              <a:off x="5632209" y="916974"/>
              <a:ext cx="10771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OPTION 04</a:t>
              </a:r>
            </a:p>
          </p:txBody>
        </p:sp>
        <p:sp>
          <p:nvSpPr>
            <p:cNvPr id="44" name="TextBox 63">
              <a:extLst>
                <a:ext uri="{FF2B5EF4-FFF2-40B4-BE49-F238E27FC236}">
                  <a16:creationId xmlns:a16="http://schemas.microsoft.com/office/drawing/2014/main" id="{2AF49382-9D50-28A3-3E52-B7E8370BE76D}"/>
                </a:ext>
              </a:extLst>
            </p:cNvPr>
            <p:cNvSpPr txBox="1"/>
            <p:nvPr/>
          </p:nvSpPr>
          <p:spPr>
            <a:xfrm>
              <a:off x="5088400" y="1190822"/>
              <a:ext cx="2086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No. Rooms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97D0C66-16C0-CBA7-D7FF-FA2579D35E5F}"/>
              </a:ext>
            </a:extLst>
          </p:cNvPr>
          <p:cNvGrpSpPr/>
          <p:nvPr/>
        </p:nvGrpSpPr>
        <p:grpSpPr>
          <a:xfrm>
            <a:off x="2662519" y="796009"/>
            <a:ext cx="2794387" cy="2282465"/>
            <a:chOff x="2969494" y="1151218"/>
            <a:chExt cx="2490338" cy="2282465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4DA922B-7FFD-4BC6-45EA-E6D56C4D38F0}"/>
                </a:ext>
              </a:extLst>
            </p:cNvPr>
            <p:cNvSpPr/>
            <p:nvPr/>
          </p:nvSpPr>
          <p:spPr>
            <a:xfrm>
              <a:off x="2969494" y="1151218"/>
              <a:ext cx="2282465" cy="2282465"/>
            </a:xfrm>
            <a:prstGeom prst="ellipse">
              <a:avLst/>
            </a:prstGeom>
            <a:solidFill>
              <a:schemeClr val="tx1">
                <a:alpha val="21000"/>
              </a:schemeClr>
            </a:solidFill>
            <a:ln>
              <a:noFill/>
            </a:ln>
            <a:effectLst>
              <a:softEdge rad="368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BF3439C-3D69-0B07-B31A-598B6078C7D6}"/>
                </a:ext>
              </a:extLst>
            </p:cNvPr>
            <p:cNvSpPr/>
            <p:nvPr/>
          </p:nvSpPr>
          <p:spPr>
            <a:xfrm>
              <a:off x="3409392" y="1252056"/>
              <a:ext cx="2012151" cy="1603686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48" name="Graphic 46" descr="Bank">
              <a:extLst>
                <a:ext uri="{FF2B5EF4-FFF2-40B4-BE49-F238E27FC236}">
                  <a16:creationId xmlns:a16="http://schemas.microsoft.com/office/drawing/2014/main" id="{272E95CB-C5ED-33FE-1254-BC50917FB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310513" y="1375786"/>
              <a:ext cx="457200" cy="457200"/>
            </a:xfrm>
            <a:prstGeom prst="rect">
              <a:avLst/>
            </a:prstGeom>
          </p:spPr>
        </p:pic>
        <p:sp>
          <p:nvSpPr>
            <p:cNvPr id="49" name="TextBox 53">
              <a:extLst>
                <a:ext uri="{FF2B5EF4-FFF2-40B4-BE49-F238E27FC236}">
                  <a16:creationId xmlns:a16="http://schemas.microsoft.com/office/drawing/2014/main" id="{3B6B132B-6E07-CC74-2DD9-A5263C51D38E}"/>
                </a:ext>
              </a:extLst>
            </p:cNvPr>
            <p:cNvSpPr txBox="1"/>
            <p:nvPr/>
          </p:nvSpPr>
          <p:spPr>
            <a:xfrm>
              <a:off x="4014423" y="1853007"/>
              <a:ext cx="10771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OPTION 03</a:t>
              </a:r>
            </a:p>
          </p:txBody>
        </p:sp>
        <p:sp>
          <p:nvSpPr>
            <p:cNvPr id="50" name="TextBox 62">
              <a:extLst>
                <a:ext uri="{FF2B5EF4-FFF2-40B4-BE49-F238E27FC236}">
                  <a16:creationId xmlns:a16="http://schemas.microsoft.com/office/drawing/2014/main" id="{9C84B700-7B1D-F13A-CDA4-A23566FFCDBC}"/>
                </a:ext>
              </a:extLst>
            </p:cNvPr>
            <p:cNvSpPr txBox="1"/>
            <p:nvPr/>
          </p:nvSpPr>
          <p:spPr>
            <a:xfrm>
              <a:off x="3440096" y="2144325"/>
              <a:ext cx="20197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Roof (Yes/No)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D2C5E5F-2CBC-89E3-81F4-D879E90D219E}"/>
              </a:ext>
            </a:extLst>
          </p:cNvPr>
          <p:cNvGrpSpPr/>
          <p:nvPr/>
        </p:nvGrpSpPr>
        <p:grpSpPr>
          <a:xfrm>
            <a:off x="3007538" y="2185502"/>
            <a:ext cx="2282464" cy="2282465"/>
            <a:chOff x="3007537" y="2540711"/>
            <a:chExt cx="2282465" cy="2282465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57EA73F-62C2-C5C8-553C-8F4E6CF5877C}"/>
                </a:ext>
              </a:extLst>
            </p:cNvPr>
            <p:cNvSpPr/>
            <p:nvPr/>
          </p:nvSpPr>
          <p:spPr>
            <a:xfrm>
              <a:off x="3007537" y="2540711"/>
              <a:ext cx="2282465" cy="2282465"/>
            </a:xfrm>
            <a:prstGeom prst="ellipse">
              <a:avLst/>
            </a:prstGeom>
            <a:solidFill>
              <a:schemeClr val="tx1">
                <a:alpha val="21000"/>
              </a:schemeClr>
            </a:solidFill>
            <a:ln>
              <a:noFill/>
            </a:ln>
            <a:effectLst>
              <a:softEdge rad="368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A9C8D3F-8719-E92D-B93C-FDEBF1CF48BD}"/>
                </a:ext>
              </a:extLst>
            </p:cNvPr>
            <p:cNvSpPr/>
            <p:nvPr/>
          </p:nvSpPr>
          <p:spPr>
            <a:xfrm>
              <a:off x="3427939" y="2715096"/>
              <a:ext cx="1734848" cy="1603686"/>
            </a:xfrm>
            <a:prstGeom prst="ellipse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54" name="Graphic 42" descr="Lightbulb">
              <a:extLst>
                <a:ext uri="{FF2B5EF4-FFF2-40B4-BE49-F238E27FC236}">
                  <a16:creationId xmlns:a16="http://schemas.microsoft.com/office/drawing/2014/main" id="{5094734A-E3C5-0A3A-8783-D1B2A2BB9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041733" y="2862777"/>
              <a:ext cx="457200" cy="457200"/>
            </a:xfrm>
            <a:prstGeom prst="rect">
              <a:avLst/>
            </a:prstGeom>
          </p:spPr>
        </p:pic>
        <p:sp>
          <p:nvSpPr>
            <p:cNvPr id="55" name="TextBox 52">
              <a:extLst>
                <a:ext uri="{FF2B5EF4-FFF2-40B4-BE49-F238E27FC236}">
                  <a16:creationId xmlns:a16="http://schemas.microsoft.com/office/drawing/2014/main" id="{1A80747D-0777-BAE7-98A5-4A6872D30C2D}"/>
                </a:ext>
              </a:extLst>
            </p:cNvPr>
            <p:cNvSpPr txBox="1"/>
            <p:nvPr/>
          </p:nvSpPr>
          <p:spPr>
            <a:xfrm>
              <a:off x="3753041" y="3303555"/>
              <a:ext cx="10771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OPTION 02</a:t>
              </a:r>
            </a:p>
          </p:txBody>
        </p:sp>
        <p:sp>
          <p:nvSpPr>
            <p:cNvPr id="56" name="TextBox 61">
              <a:extLst>
                <a:ext uri="{FF2B5EF4-FFF2-40B4-BE49-F238E27FC236}">
                  <a16:creationId xmlns:a16="http://schemas.microsoft.com/office/drawing/2014/main" id="{BA8CDF41-4867-A89A-0FB0-1E292E99E226}"/>
                </a:ext>
              </a:extLst>
            </p:cNvPr>
            <p:cNvSpPr txBox="1"/>
            <p:nvPr/>
          </p:nvSpPr>
          <p:spPr>
            <a:xfrm>
              <a:off x="3464062" y="3549195"/>
              <a:ext cx="16983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Price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790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147CAC-1954-9B28-7659-CABAFFFA889C}"/>
              </a:ext>
            </a:extLst>
          </p:cNvPr>
          <p:cNvSpPr txBox="1"/>
          <p:nvPr/>
        </p:nvSpPr>
        <p:spPr>
          <a:xfrm>
            <a:off x="4964766" y="460792"/>
            <a:ext cx="40447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fornian FB" panose="0207040306080B030204" pitchFamily="18" charset="0"/>
              </a:rPr>
              <a:t>Data Available  </a:t>
            </a:r>
            <a:endParaRPr lang="en-IN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fornian FB" panose="0207040306080B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6F1B72-0B0B-9EC7-A8E1-F26A54215578}"/>
              </a:ext>
            </a:extLst>
          </p:cNvPr>
          <p:cNvSpPr txBox="1"/>
          <p:nvPr/>
        </p:nvSpPr>
        <p:spPr>
          <a:xfrm>
            <a:off x="1990165" y="1168678"/>
            <a:ext cx="6441141" cy="4881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200" dirty="0">
                <a:latin typeface="Californian FB" panose="0207040306080B030204" pitchFamily="18" charset="0"/>
              </a:rPr>
              <a:t>1. Grade.</a:t>
            </a:r>
          </a:p>
          <a:p>
            <a:pPr>
              <a:lnSpc>
                <a:spcPct val="200000"/>
              </a:lnSpc>
            </a:pPr>
            <a:r>
              <a:rPr lang="en-US" sz="3200" dirty="0">
                <a:latin typeface="Californian FB" panose="0207040306080B030204" pitchFamily="18" charset="0"/>
              </a:rPr>
              <a:t>2.Price</a:t>
            </a:r>
          </a:p>
          <a:p>
            <a:pPr>
              <a:lnSpc>
                <a:spcPct val="200000"/>
              </a:lnSpc>
            </a:pPr>
            <a:r>
              <a:rPr lang="en-US" sz="3200" dirty="0">
                <a:latin typeface="Californian FB" panose="0207040306080B030204" pitchFamily="18" charset="0"/>
              </a:rPr>
              <a:t>3.Roof(yes/No)</a:t>
            </a:r>
          </a:p>
          <a:p>
            <a:pPr>
              <a:lnSpc>
                <a:spcPct val="200000"/>
              </a:lnSpc>
            </a:pPr>
            <a:r>
              <a:rPr lang="en-US" sz="3200" dirty="0">
                <a:latin typeface="Californian FB" panose="0207040306080B030204" pitchFamily="18" charset="0"/>
              </a:rPr>
              <a:t>4.Each Grade (No. bedrooms )</a:t>
            </a:r>
          </a:p>
          <a:p>
            <a:pPr>
              <a:lnSpc>
                <a:spcPct val="200000"/>
              </a:lnSpc>
            </a:pPr>
            <a:r>
              <a:rPr lang="en-US" sz="3200" dirty="0">
                <a:latin typeface="Californian FB" panose="0207040306080B030204" pitchFamily="18" charset="0"/>
              </a:rPr>
              <a:t>5. Bedroom with no. wash room</a:t>
            </a:r>
            <a:endParaRPr lang="en-IN" sz="3200" dirty="0">
              <a:latin typeface="Californian FB" panose="0207040306080B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259976-61EF-64BB-1590-45E21A8FE0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7" t="2354" r="13050" b="6718"/>
          <a:stretch/>
        </p:blipFill>
        <p:spPr>
          <a:xfrm>
            <a:off x="7842028" y="1453269"/>
            <a:ext cx="4246878" cy="326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132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A45E04-7F6A-7CE8-7FA6-D0BAF40ED0BB}"/>
              </a:ext>
            </a:extLst>
          </p:cNvPr>
          <p:cNvSpPr txBox="1"/>
          <p:nvPr/>
        </p:nvSpPr>
        <p:spPr>
          <a:xfrm>
            <a:off x="2712942" y="205299"/>
            <a:ext cx="77219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fornian FB" panose="0207040306080B030204" pitchFamily="18" charset="0"/>
              </a:rPr>
              <a:t>House Grade distribution  </a:t>
            </a:r>
            <a:endParaRPr lang="en-IN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fornian FB" panose="0207040306080B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EA4D7E-1ECF-62FD-C5AA-45939C535261}"/>
              </a:ext>
            </a:extLst>
          </p:cNvPr>
          <p:cNvSpPr txBox="1"/>
          <p:nvPr/>
        </p:nvSpPr>
        <p:spPr>
          <a:xfrm>
            <a:off x="878540" y="5632235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002060"/>
                </a:solidFill>
                <a:latin typeface="Californian FB" panose="0207040306080B030204" pitchFamily="18" charset="0"/>
              </a:rPr>
              <a:t>Conclusion:</a:t>
            </a:r>
            <a:endParaRPr lang="en-IN" b="1" u="sng" dirty="0">
              <a:solidFill>
                <a:srgbClr val="002060"/>
              </a:solidFill>
              <a:latin typeface="Californian FB" panose="0207040306080B0302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E227AA-E1FE-F690-83C1-29EB59D8CBC7}"/>
              </a:ext>
            </a:extLst>
          </p:cNvPr>
          <p:cNvSpPr txBox="1"/>
          <p:nvPr/>
        </p:nvSpPr>
        <p:spPr>
          <a:xfrm>
            <a:off x="2800008" y="5688105"/>
            <a:ext cx="85134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Here </a:t>
            </a:r>
            <a:r>
              <a:rPr lang="en-US" sz="2000" b="1" dirty="0">
                <a:solidFill>
                  <a:srgbClr val="FF0000"/>
                </a:solidFill>
              </a:rPr>
              <a:t>42.33%</a:t>
            </a:r>
            <a:r>
              <a:rPr lang="en-US" sz="2000" dirty="0"/>
              <a:t> house belong to </a:t>
            </a:r>
            <a:r>
              <a:rPr lang="en-US" sz="2000" b="1" dirty="0">
                <a:solidFill>
                  <a:srgbClr val="FF0000"/>
                </a:solidFill>
              </a:rPr>
              <a:t>Grade D</a:t>
            </a:r>
            <a:r>
              <a:rPr lang="en-US" sz="2000" dirty="0"/>
              <a:t> category and 28.87% belong to Grade C category it means this two category  are main part of where people can buy house.</a:t>
            </a:r>
            <a:endParaRPr lang="en-IN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12BE89-C048-5569-774E-918D73D78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200"/>
            <a:ext cx="11456894" cy="534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89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98E213-B6A8-0DEE-33C3-92C0B45FEDF2}"/>
              </a:ext>
            </a:extLst>
          </p:cNvPr>
          <p:cNvSpPr txBox="1"/>
          <p:nvPr/>
        </p:nvSpPr>
        <p:spPr>
          <a:xfrm>
            <a:off x="4198283" y="154232"/>
            <a:ext cx="37954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fornian FB" panose="0207040306080B030204" pitchFamily="18" charset="0"/>
              </a:rPr>
              <a:t>Property Pricing  </a:t>
            </a:r>
            <a:endParaRPr lang="en-IN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fornian FB" panose="0207040306080B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98A0EC-CFAF-11EE-045D-8371706F286E}"/>
              </a:ext>
            </a:extLst>
          </p:cNvPr>
          <p:cNvSpPr txBox="1"/>
          <p:nvPr/>
        </p:nvSpPr>
        <p:spPr>
          <a:xfrm>
            <a:off x="878540" y="5632235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002060"/>
                </a:solidFill>
                <a:latin typeface="Californian FB" panose="0207040306080B030204" pitchFamily="18" charset="0"/>
              </a:rPr>
              <a:t>Conclusion:</a:t>
            </a:r>
            <a:endParaRPr lang="en-IN" b="1" u="sng" dirty="0">
              <a:solidFill>
                <a:srgbClr val="002060"/>
              </a:solidFill>
              <a:latin typeface="Californian FB" panose="0207040306080B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DFB9BA-C162-AF03-E1D5-8148EED5A848}"/>
              </a:ext>
            </a:extLst>
          </p:cNvPr>
          <p:cNvSpPr txBox="1"/>
          <p:nvPr/>
        </p:nvSpPr>
        <p:spPr>
          <a:xfrm>
            <a:off x="2800008" y="5688105"/>
            <a:ext cx="8513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Here price of maximum property lies in range of 3300 to 4300,</a:t>
            </a:r>
          </a:p>
          <a:p>
            <a:r>
              <a:rPr lang="en-US" sz="2000" b="1" dirty="0"/>
              <a:t>Lowest starting is from 2500 and max price till 5600.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CBC014-353E-E3F6-5823-95F718681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572" y="686143"/>
            <a:ext cx="8372464" cy="502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28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35866D-5156-F5F3-641B-399FA6CCA2D7}"/>
              </a:ext>
            </a:extLst>
          </p:cNvPr>
          <p:cNvSpPr/>
          <p:nvPr/>
        </p:nvSpPr>
        <p:spPr>
          <a:xfrm>
            <a:off x="449496" y="1114939"/>
            <a:ext cx="11101528" cy="37401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If customers ask:</a:t>
            </a:r>
          </a:p>
          <a:p>
            <a:pPr>
              <a:lnSpc>
                <a:spcPct val="200000"/>
              </a:lnSpc>
            </a:pPr>
            <a:r>
              <a:rPr lang="en-US" sz="3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Condition 1 : </a:t>
            </a:r>
            <a:r>
              <a:rPr lang="en-US" sz="3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B0F0"/>
                </a:solidFill>
              </a:rPr>
              <a:t>He wants a property in range of 4500 to 5600.</a:t>
            </a:r>
          </a:p>
          <a:p>
            <a:pPr>
              <a:lnSpc>
                <a:spcPct val="200000"/>
              </a:lnSpc>
            </a:pPr>
            <a:r>
              <a:rPr lang="en-US" sz="3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Condition 2 : </a:t>
            </a:r>
            <a:r>
              <a:rPr lang="en-US" sz="3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B0F0"/>
                </a:solidFill>
              </a:rPr>
              <a:t>With Open Roof.</a:t>
            </a:r>
          </a:p>
          <a:p>
            <a:pPr>
              <a:lnSpc>
                <a:spcPct val="200000"/>
              </a:lnSpc>
            </a:pPr>
            <a:r>
              <a:rPr lang="en-US" sz="3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Condition 3 : </a:t>
            </a:r>
            <a:r>
              <a:rPr lang="en-US" sz="3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B0F0"/>
                </a:solidFill>
              </a:rPr>
              <a:t>With 7 bed room and 6 washroom</a:t>
            </a:r>
            <a:endParaRPr lang="en-US" sz="3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00B0F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682DD8-DF8F-6F32-2444-76FEDE8E28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82"/>
          <a:stretch/>
        </p:blipFill>
        <p:spPr>
          <a:xfrm>
            <a:off x="10085294" y="3834308"/>
            <a:ext cx="1986310" cy="278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56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4FC6FF-A2B3-7C86-0113-7F9649F0CD4A}"/>
              </a:ext>
            </a:extLst>
          </p:cNvPr>
          <p:cNvSpPr txBox="1"/>
          <p:nvPr/>
        </p:nvSpPr>
        <p:spPr>
          <a:xfrm>
            <a:off x="2675965" y="154232"/>
            <a:ext cx="85119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fornian FB" panose="0207040306080B030204" pitchFamily="18" charset="0"/>
              </a:rPr>
              <a:t>Grade wise Property Pricing and Area  </a:t>
            </a:r>
            <a:endParaRPr lang="en-IN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fornian FB" panose="0207040306080B03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7A81AF-F815-B9A0-CEC6-B1DC0EF28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53" y="1296558"/>
            <a:ext cx="9877238" cy="34580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A70017-BCD2-1584-55F0-E10407C40E5B}"/>
              </a:ext>
            </a:extLst>
          </p:cNvPr>
          <p:cNvSpPr txBox="1"/>
          <p:nvPr/>
        </p:nvSpPr>
        <p:spPr>
          <a:xfrm>
            <a:off x="878540" y="5632235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002060"/>
                </a:solidFill>
                <a:latin typeface="Californian FB" panose="0207040306080B030204" pitchFamily="18" charset="0"/>
              </a:rPr>
              <a:t>Conclusion:</a:t>
            </a:r>
            <a:endParaRPr lang="en-IN" b="1" u="sng" dirty="0">
              <a:solidFill>
                <a:srgbClr val="002060"/>
              </a:solidFill>
              <a:latin typeface="Californian FB" panose="0207040306080B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93FAE6-A0ED-BFCA-BA9B-DEC785092E74}"/>
              </a:ext>
            </a:extLst>
          </p:cNvPr>
          <p:cNvSpPr txBox="1"/>
          <p:nvPr/>
        </p:nvSpPr>
        <p:spPr>
          <a:xfrm>
            <a:off x="2800008" y="5688105"/>
            <a:ext cx="8513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Here we can observe that Grade A property having high price and property are also having in large range as the grade decreases price and area also decreases</a:t>
            </a:r>
          </a:p>
        </p:txBody>
      </p:sp>
    </p:spTree>
    <p:extLst>
      <p:ext uri="{BB962C8B-B14F-4D97-AF65-F5344CB8AC3E}">
        <p14:creationId xmlns:p14="http://schemas.microsoft.com/office/powerpoint/2010/main" val="156041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CB1419-015D-740E-8E9B-1940AE5474A8}"/>
              </a:ext>
            </a:extLst>
          </p:cNvPr>
          <p:cNvSpPr txBox="1"/>
          <p:nvPr/>
        </p:nvSpPr>
        <p:spPr>
          <a:xfrm>
            <a:off x="1653988" y="205299"/>
            <a:ext cx="783963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fornian FB" panose="0207040306080B030204" pitchFamily="18" charset="0"/>
              </a:rPr>
              <a:t>Range of flat with/without roof</a:t>
            </a:r>
            <a:endParaRPr lang="en-IN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fornian FB" panose="0207040306080B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F2090D-1D3B-3323-7308-399410989283}"/>
              </a:ext>
            </a:extLst>
          </p:cNvPr>
          <p:cNvSpPr txBox="1"/>
          <p:nvPr/>
        </p:nvSpPr>
        <p:spPr>
          <a:xfrm>
            <a:off x="878540" y="5632235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002060"/>
                </a:solidFill>
                <a:latin typeface="Californian FB" panose="0207040306080B030204" pitchFamily="18" charset="0"/>
              </a:rPr>
              <a:t>Conclusion:</a:t>
            </a:r>
            <a:endParaRPr lang="en-IN" b="1" u="sng" dirty="0">
              <a:solidFill>
                <a:srgbClr val="002060"/>
              </a:solidFill>
              <a:latin typeface="Californian FB" panose="0207040306080B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851336-9E3C-2F8F-E212-313869097913}"/>
              </a:ext>
            </a:extLst>
          </p:cNvPr>
          <p:cNvSpPr txBox="1"/>
          <p:nvPr/>
        </p:nvSpPr>
        <p:spPr>
          <a:xfrm>
            <a:off x="2800008" y="5688105"/>
            <a:ext cx="8513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Here we can observe that in Grade A ,we are having large variety of range for with roof property as that of without roof .</a:t>
            </a:r>
            <a:endParaRPr lang="en-IN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2E9741-B7B0-11F5-F492-128377EAB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988" y="1001688"/>
            <a:ext cx="5257143" cy="4571428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34B7A23F-09EA-F5E7-AA64-1BCAC28D5B21}"/>
              </a:ext>
            </a:extLst>
          </p:cNvPr>
          <p:cNvSpPr/>
          <p:nvPr/>
        </p:nvSpPr>
        <p:spPr>
          <a:xfrm>
            <a:off x="5375852" y="995550"/>
            <a:ext cx="1680882" cy="707886"/>
          </a:xfrm>
          <a:prstGeom prst="wedgeEllipseCallout">
            <a:avLst>
              <a:gd name="adj1" fmla="val -94359"/>
              <a:gd name="adj2" fmla="val 8786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With roof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3D3132-805A-E170-FB7A-501DDD920D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190" y="952131"/>
            <a:ext cx="3980987" cy="398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54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7377AD-FB28-A5C8-24C2-F6005858D765}"/>
              </a:ext>
            </a:extLst>
          </p:cNvPr>
          <p:cNvSpPr txBox="1"/>
          <p:nvPr/>
        </p:nvSpPr>
        <p:spPr>
          <a:xfrm>
            <a:off x="1438835" y="205299"/>
            <a:ext cx="918434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fornian FB" panose="0207040306080B030204" pitchFamily="18" charset="0"/>
              </a:rPr>
              <a:t>No. of bed room available roof(yes/No)</a:t>
            </a:r>
            <a:endParaRPr lang="en-IN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fornian FB" panose="0207040306080B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B0D690-103C-B051-5D64-E59F5D757E30}"/>
              </a:ext>
            </a:extLst>
          </p:cNvPr>
          <p:cNvSpPr txBox="1"/>
          <p:nvPr/>
        </p:nvSpPr>
        <p:spPr>
          <a:xfrm>
            <a:off x="878540" y="5632235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002060"/>
                </a:solidFill>
                <a:latin typeface="Californian FB" panose="0207040306080B030204" pitchFamily="18" charset="0"/>
              </a:rPr>
              <a:t>Conclusion:</a:t>
            </a:r>
            <a:endParaRPr lang="en-IN" b="1" u="sng" dirty="0">
              <a:solidFill>
                <a:srgbClr val="002060"/>
              </a:solidFill>
              <a:latin typeface="Californian FB" panose="0207040306080B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6F2326-64F6-8694-7EB0-D7A947530EC1}"/>
              </a:ext>
            </a:extLst>
          </p:cNvPr>
          <p:cNvSpPr txBox="1"/>
          <p:nvPr/>
        </p:nvSpPr>
        <p:spPr>
          <a:xfrm>
            <a:off x="2800008" y="5688105"/>
            <a:ext cx="9241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With roof 8 no. of bed room are mostly available in grade A which is 47.10%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Without roof 8 no. of bed room are mostly available in grade A which is 69.29% </a:t>
            </a:r>
            <a:endParaRPr lang="en-IN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3153BE-B4F9-A026-EAD0-A9DA1F7C3D7D}"/>
              </a:ext>
            </a:extLst>
          </p:cNvPr>
          <p:cNvSpPr txBox="1"/>
          <p:nvPr/>
        </p:nvSpPr>
        <p:spPr>
          <a:xfrm>
            <a:off x="9916347" y="6386136"/>
            <a:ext cx="212500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Note : BI for Grade A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E9B9F7-206A-6F2F-3A2F-AD6BA38BAC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9" r="8006"/>
          <a:stretch/>
        </p:blipFill>
        <p:spPr>
          <a:xfrm>
            <a:off x="578224" y="1281547"/>
            <a:ext cx="5217458" cy="370541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6B2F27-E84D-EEBF-0A09-C91E24FF9146}"/>
              </a:ext>
            </a:extLst>
          </p:cNvPr>
          <p:cNvSpPr txBox="1"/>
          <p:nvPr/>
        </p:nvSpPr>
        <p:spPr>
          <a:xfrm>
            <a:off x="2191870" y="4950411"/>
            <a:ext cx="2689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No. of bed room with roof</a:t>
            </a:r>
            <a:endParaRPr lang="en-IN" b="1" u="sng" dirty="0">
              <a:solidFill>
                <a:srgbClr val="FF000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EF102D1-4B6E-54E6-79AE-390EAD6541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0" r="9563"/>
          <a:stretch/>
        </p:blipFill>
        <p:spPr>
          <a:xfrm>
            <a:off x="6494842" y="1244999"/>
            <a:ext cx="5118934" cy="370541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AA622A9-0ECD-B14F-3648-8F2C7B53CD7D}"/>
              </a:ext>
            </a:extLst>
          </p:cNvPr>
          <p:cNvSpPr txBox="1"/>
          <p:nvPr/>
        </p:nvSpPr>
        <p:spPr>
          <a:xfrm>
            <a:off x="7709646" y="4950411"/>
            <a:ext cx="301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No. of bed room without roof</a:t>
            </a:r>
            <a:endParaRPr lang="en-IN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38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525</Words>
  <Application>Microsoft Office PowerPoint</Application>
  <PresentationFormat>Widescreen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Californian FB</vt:lpstr>
      <vt:lpstr>Century Gothic</vt:lpstr>
      <vt:lpstr>Papyrus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Tiwari</dc:creator>
  <cp:lastModifiedBy>Ashish Tiwari</cp:lastModifiedBy>
  <cp:revision>39</cp:revision>
  <dcterms:created xsi:type="dcterms:W3CDTF">2022-11-02T12:09:23Z</dcterms:created>
  <dcterms:modified xsi:type="dcterms:W3CDTF">2022-11-06T12:02:15Z</dcterms:modified>
</cp:coreProperties>
</file>