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1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79A2-2F53-391E-7FEA-F66F09DAC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9DF08-9B0D-57E0-6555-0A38F6DE0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DFC0-42FF-6E5F-1534-FABE7246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F630-194B-B74C-A8C3-00D8554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AA0F-575B-395B-160D-B27938EB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8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CA36-BA14-002D-C6DB-C6B0B4D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C2B19-01C2-5268-F7E7-7000FA7DA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2AAF-F4E1-191D-5110-762CFE18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7CEF-604A-00D9-61F6-B5B18173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8F97-5C64-19F3-18BF-3F98024F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7CBA1-636D-FCF1-1A2D-82319041E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CBA4-4C09-49F4-304C-8CD11E7DD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7B14-0966-C95B-F31A-EA0FF4C9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3AA70-EF12-2A9F-C7B3-5A976570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D1C19-9503-737E-39E2-93437D7D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9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AC82-059E-88B7-E639-F72CD9D9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F1FD-2033-0A53-EE22-BD22C853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926E7-654E-163D-CB8D-E4C19BAF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9132-59A8-422E-B139-A23219EF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8EA1-AF65-E8D2-D9D9-E79DC370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9134-1D13-410C-58A3-7AFEA7C4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93CC2-3992-C9D2-DF5D-BBF628A2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F38B-4188-A3C7-08DE-5903E4B5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B4797-A8BC-0049-DC57-E67D708A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2174-9F3B-834A-72C9-8762107A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0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1A1E-B063-F1A7-8125-363CE6F3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DE8B-2CE4-066A-B58A-7E6234254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0CA11-37BE-4471-3EED-B4BD99A8A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CB97F-DDC4-84A0-E772-7F966C96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1A171-F7E8-3EC4-7DA7-020DA23B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8872B-7135-A911-DA40-20EC7A55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6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A40B-2865-D608-F910-A46C5B8B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C6C6C-74DD-3F74-615B-B5312589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F09A3-509E-6645-34AC-7ACDFBE8C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2E4AD-15EF-791B-F5AA-D35C284B7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5D769-83F0-94BF-3F19-9F76AEA0F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6F318-2437-82D7-8751-0C2AC163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0208C-18DC-D980-99A7-3360760D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B97C2-5426-491E-EDE7-09726C83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5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236E-2784-D39B-03E7-5E0F62AE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010E0-89A0-1FE6-D415-FC3E10D7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F651F-2887-83EE-ED4D-1C57930B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DFD17-01D6-2B76-BB63-9288C8E9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02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A3BEE-BC9D-044F-EBFA-783FF17B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0C04E-6B7A-AF5C-CDE0-9C2FC800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1DF51-29A1-34ED-7B7E-7FF06BBC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9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2519-4E03-EF20-2CB3-BE12E9FC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EBFF-7519-4276-FB88-9E652D7B1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988BD-A89F-636D-95E4-66543A07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AA9C5-B75E-7E41-E476-9668BB1D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79584-90B4-9A4C-0CB8-2D07EE5B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B6A34-0DA9-CE50-9B94-FDB9774B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46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19CF-253F-2434-9E31-BA63484C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0581C-B480-62CB-6A32-B79B4DAEC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DA862-421E-39D0-6B72-EB409AFC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20829-C016-7D53-E120-9ED33734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BF1D6-44DC-E774-4442-302E8A05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3B449-17AB-B2F6-FCEB-E1E311B0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B4B20-A3D7-A00F-8AC9-B580C401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C4B4-EEDF-8E43-0B02-0F70AA1CC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4294A-6294-C855-2A7A-E0B01FDD6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3C51-17E0-4AC9-86A8-D9604EB8E9D6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E367-59BD-B5A2-55C9-11EA32E21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E88D-C0EB-6727-46B8-18322C1C4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eb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2C20B3-8889-7620-E0FA-65D3A2B766D6}"/>
              </a:ext>
            </a:extLst>
          </p:cNvPr>
          <p:cNvSpPr/>
          <p:nvPr/>
        </p:nvSpPr>
        <p:spPr>
          <a:xfrm>
            <a:off x="2108493" y="1893668"/>
            <a:ext cx="814280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dirty="0">
                <a:ln/>
                <a:solidFill>
                  <a:srgbClr val="00B050"/>
                </a:solidFill>
                <a:latin typeface="Arial Black" panose="020B0A04020102020204" pitchFamily="34" charset="0"/>
              </a:rPr>
              <a:t>Where to</a:t>
            </a:r>
          </a:p>
          <a:p>
            <a:pPr algn="ctr"/>
            <a:r>
              <a:rPr lang="en-US" sz="6600" b="1" dirty="0">
                <a:ln/>
                <a:solidFill>
                  <a:srgbClr val="00B050"/>
                </a:solidFill>
                <a:latin typeface="Arial Black" panose="020B0A04020102020204" pitchFamily="34" charset="0"/>
              </a:rPr>
              <a:t>Open New store?</a:t>
            </a:r>
            <a:endParaRPr lang="en-US" sz="6600" b="1" cap="none" spc="0" dirty="0">
              <a:ln/>
              <a:solidFill>
                <a:srgbClr val="00B05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D51C-64A7-AE2C-150E-1238A82B3D37}"/>
              </a:ext>
            </a:extLst>
          </p:cNvPr>
          <p:cNvSpPr txBox="1"/>
          <p:nvPr/>
        </p:nvSpPr>
        <p:spPr>
          <a:xfrm>
            <a:off x="6787006" y="321344"/>
            <a:ext cx="540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pyrus" panose="03070502060502030205" pitchFamily="66" charset="0"/>
              </a:rPr>
              <a:t>Exploratory Data Analysis on : Sales </a:t>
            </a:r>
            <a:endParaRPr lang="en-IN" sz="2400" b="1" dirty="0">
              <a:latin typeface="Papyrus" panose="03070502060502030205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5544F-31DA-AFE8-DF41-E9D0D9ADEA28}"/>
              </a:ext>
            </a:extLst>
          </p:cNvPr>
          <p:cNvSpPr txBox="1"/>
          <p:nvPr/>
        </p:nvSpPr>
        <p:spPr>
          <a:xfrm>
            <a:off x="7129462" y="6423309"/>
            <a:ext cx="432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downloaded from :deccanherald.com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89C7E-7503-95E1-7FB1-66D1B709B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5722" b="14523"/>
          <a:stretch/>
        </p:blipFill>
        <p:spPr>
          <a:xfrm>
            <a:off x="321410" y="4663474"/>
            <a:ext cx="3433218" cy="1997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BDE79E-B2B4-0B14-3096-A884099AD8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" r="10444" b="10246"/>
          <a:stretch/>
        </p:blipFill>
        <p:spPr>
          <a:xfrm>
            <a:off x="372686" y="191357"/>
            <a:ext cx="3433218" cy="21816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3EFD3E-7D27-AA76-0507-6F737D7481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t="9804" r="19869" b="10196"/>
          <a:stretch/>
        </p:blipFill>
        <p:spPr>
          <a:xfrm>
            <a:off x="9774743" y="4017326"/>
            <a:ext cx="1684046" cy="22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83EB-04E3-C1BF-2FF6-2D48E27649C1}"/>
              </a:ext>
            </a:extLst>
          </p:cNvPr>
          <p:cNvSpPr txBox="1"/>
          <p:nvPr/>
        </p:nvSpPr>
        <p:spPr>
          <a:xfrm>
            <a:off x="2626134" y="193499"/>
            <a:ext cx="64949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Product having high demand</a:t>
            </a:r>
          </a:p>
          <a:p>
            <a:pPr algn="ctr"/>
            <a:r>
              <a:rPr lang="en-US" sz="2000" b="1" dirty="0">
                <a:latin typeface="Californian FB" panose="0207040306080B030204" pitchFamily="18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alifornian FB" panose="0207040306080B030204" pitchFamily="18" charset="0"/>
              </a:rPr>
              <a:t>tier2-small outlet-Supermarket type 1</a:t>
            </a:r>
            <a:r>
              <a:rPr lang="en-US" sz="2000" b="1" dirty="0">
                <a:latin typeface="Californian FB" panose="0207040306080B030204" pitchFamily="18" charset="0"/>
              </a:rPr>
              <a:t>)  </a:t>
            </a:r>
            <a:endParaRPr lang="en-IN" sz="2000" b="1" dirty="0">
              <a:latin typeface="Californian FB" panose="0207040306080B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9C37A-F45B-46FA-68B0-A5A8F5DEDE4E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90DF6-2D1B-A9AD-E328-3984CC1E314B}"/>
              </a:ext>
            </a:extLst>
          </p:cNvPr>
          <p:cNvSpPr txBox="1"/>
          <p:nvPr/>
        </p:nvSpPr>
        <p:spPr>
          <a:xfrm>
            <a:off x="2800008" y="5688105"/>
            <a:ext cx="851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item having high demand through every store are with 14.1% snack Foods , Fruit and vegetables with 14%  and Household with 10.9%.</a:t>
            </a:r>
          </a:p>
          <a:p>
            <a:r>
              <a:rPr lang="en-US" sz="2000" b="1" dirty="0"/>
              <a:t>This gives the clear picture of our data In which segment to focus more</a:t>
            </a:r>
            <a:r>
              <a:rPr lang="en-US" sz="2000" dirty="0"/>
              <a:t>.</a:t>
            </a:r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A4EE0F-0687-26D7-B279-57F73A635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37" y="1209162"/>
            <a:ext cx="7201905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1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9F12D5-DC59-0584-A521-11AF54822389}"/>
              </a:ext>
            </a:extLst>
          </p:cNvPr>
          <p:cNvSpPr txBox="1"/>
          <p:nvPr/>
        </p:nvSpPr>
        <p:spPr>
          <a:xfrm>
            <a:off x="1274210" y="1825133"/>
            <a:ext cx="91998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So, if I want to open a new store I will see weather it belong to Tier 2 or not ,</a:t>
            </a:r>
            <a:r>
              <a:rPr lang="en-US" sz="1200" b="1" dirty="0"/>
              <a:t> </a:t>
            </a:r>
          </a:p>
          <a:p>
            <a:pPr algn="just"/>
            <a:endParaRPr lang="en-US" sz="1400" b="1" dirty="0"/>
          </a:p>
          <a:p>
            <a:pPr algn="just"/>
            <a:r>
              <a:rPr lang="en-US" sz="2800" b="1" dirty="0"/>
              <a:t>After that I will prefer to small size outlet with super market type 1 with larger quantity of Snacks food ,fruit ,vegetable and household items to run my store with high sale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D7793-BD7F-A4B2-A8BD-B97F8E6EC4B7}"/>
              </a:ext>
            </a:extLst>
          </p:cNvPr>
          <p:cNvSpPr txBox="1"/>
          <p:nvPr/>
        </p:nvSpPr>
        <p:spPr>
          <a:xfrm>
            <a:off x="800100" y="542925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solidFill>
                  <a:srgbClr val="0070C0"/>
                </a:solidFill>
              </a:rPr>
              <a:t>Conclusion:</a:t>
            </a:r>
            <a:endParaRPr lang="en-IN" sz="36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AA624-5B9E-EF01-7D1F-3396BDC83BA4}"/>
              </a:ext>
            </a:extLst>
          </p:cNvPr>
          <p:cNvSpPr txBox="1"/>
          <p:nvPr/>
        </p:nvSpPr>
        <p:spPr>
          <a:xfrm>
            <a:off x="4514848" y="218747"/>
            <a:ext cx="2746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Best Model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47B45C-E105-8CFE-68FE-4C677A5AD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98013"/>
              </p:ext>
            </p:extLst>
          </p:nvPr>
        </p:nvGraphicFramePr>
        <p:xfrm>
          <a:off x="1272452" y="1438835"/>
          <a:ext cx="9700349" cy="252804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85714">
                  <a:extLst>
                    <a:ext uri="{9D8B030D-6E8A-4147-A177-3AD203B41FA5}">
                      <a16:colId xmlns:a16="http://schemas.microsoft.com/office/drawing/2014/main" val="4154063521"/>
                    </a:ext>
                  </a:extLst>
                </a:gridCol>
                <a:gridCol w="1394425">
                  <a:extLst>
                    <a:ext uri="{9D8B030D-6E8A-4147-A177-3AD203B41FA5}">
                      <a16:colId xmlns:a16="http://schemas.microsoft.com/office/drawing/2014/main" val="3840841426"/>
                    </a:ext>
                  </a:extLst>
                </a:gridCol>
                <a:gridCol w="1940070">
                  <a:extLst>
                    <a:ext uri="{9D8B030D-6E8A-4147-A177-3AD203B41FA5}">
                      <a16:colId xmlns:a16="http://schemas.microsoft.com/office/drawing/2014/main" val="3971170054"/>
                    </a:ext>
                  </a:extLst>
                </a:gridCol>
                <a:gridCol w="1940070">
                  <a:extLst>
                    <a:ext uri="{9D8B030D-6E8A-4147-A177-3AD203B41FA5}">
                      <a16:colId xmlns:a16="http://schemas.microsoft.com/office/drawing/2014/main" val="4278398972"/>
                    </a:ext>
                  </a:extLst>
                </a:gridCol>
                <a:gridCol w="1940070">
                  <a:extLst>
                    <a:ext uri="{9D8B030D-6E8A-4147-A177-3AD203B41FA5}">
                      <a16:colId xmlns:a16="http://schemas.microsoft.com/office/drawing/2014/main" val="1119300450"/>
                    </a:ext>
                  </a:extLst>
                </a:gridCol>
              </a:tblGrid>
              <a:tr h="6217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R2(CoD)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08585"/>
                  </a:ext>
                </a:extLst>
              </a:tr>
              <a:tr h="4765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29.70%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1201854.72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821.16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55964"/>
                  </a:ext>
                </a:extLst>
              </a:tr>
              <a:tr h="4765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24.46%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1240752.14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1113.89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841.34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784420"/>
                  </a:ext>
                </a:extLst>
              </a:tr>
              <a:tr h="4765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37.12%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1129039.03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1062.56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804.30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58563"/>
                  </a:ext>
                </a:extLst>
              </a:tr>
              <a:tr h="4765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62.71%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2112530.30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1453.45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1052.55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024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453747-3840-CC72-51AA-445A7D7FAECD}"/>
              </a:ext>
            </a:extLst>
          </p:cNvPr>
          <p:cNvSpPr txBox="1"/>
          <p:nvPr/>
        </p:nvSpPr>
        <p:spPr>
          <a:xfrm>
            <a:off x="1694329" y="4424082"/>
            <a:ext cx="8743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By comparing all regression model  we can go we </a:t>
            </a:r>
            <a:r>
              <a:rPr lang="en-US" sz="2200" b="1" dirty="0">
                <a:solidFill>
                  <a:srgbClr val="FF0000"/>
                </a:solidFill>
              </a:rPr>
              <a:t>KNN model </a:t>
            </a:r>
            <a:r>
              <a:rPr lang="en-US" sz="2200" b="1" dirty="0"/>
              <a:t>because </a:t>
            </a:r>
          </a:p>
          <a:p>
            <a:r>
              <a:rPr lang="en-US" sz="2200" b="1" dirty="0"/>
              <a:t>      in KNN model only we get best score as that of other model.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233570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8CBDF2-882A-20C8-50F2-16D37918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06" y="926633"/>
            <a:ext cx="9144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C6E76F-1C6B-AF67-E17A-7450D02A8B61}"/>
              </a:ext>
            </a:extLst>
          </p:cNvPr>
          <p:cNvSpPr txBox="1"/>
          <p:nvPr/>
        </p:nvSpPr>
        <p:spPr>
          <a:xfrm>
            <a:off x="4514848" y="218747"/>
            <a:ext cx="2746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Best Model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40007-E8A3-5BDC-2FFA-B25132BC8C03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CE27C-9614-EA6F-31EE-6F7C28A28220}"/>
              </a:ext>
            </a:extLst>
          </p:cNvPr>
          <p:cNvSpPr txBox="1"/>
          <p:nvPr/>
        </p:nvSpPr>
        <p:spPr>
          <a:xfrm>
            <a:off x="2800008" y="5688105"/>
            <a:ext cx="851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Knn</a:t>
            </a:r>
            <a:r>
              <a:rPr lang="en-US" sz="2000" dirty="0"/>
              <a:t> model shows the score of </a:t>
            </a:r>
            <a:r>
              <a:rPr lang="en-US" sz="2000" dirty="0">
                <a:solidFill>
                  <a:srgbClr val="FF0000"/>
                </a:solidFill>
              </a:rPr>
              <a:t>62.71%</a:t>
            </a:r>
            <a:r>
              <a:rPr lang="en-US" sz="2000" dirty="0"/>
              <a:t> which is highest among all other regression model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319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394031-DFEC-B428-DFBF-D711B7EF86BD}"/>
              </a:ext>
            </a:extLst>
          </p:cNvPr>
          <p:cNvSpPr txBox="1"/>
          <p:nvPr/>
        </p:nvSpPr>
        <p:spPr>
          <a:xfrm>
            <a:off x="1546411" y="218747"/>
            <a:ext cx="98163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Actual and predicted value for best model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FC7257-35DA-ADF6-7855-721A38D9C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74" y="891988"/>
            <a:ext cx="7969625" cy="4554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C65EB7-0F59-C724-CC39-08C9A77BA4D6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18ECB-5C54-84F1-96AD-3470CC86D766}"/>
              </a:ext>
            </a:extLst>
          </p:cNvPr>
          <p:cNvSpPr txBox="1"/>
          <p:nvPr/>
        </p:nvSpPr>
        <p:spPr>
          <a:xfrm>
            <a:off x="2800008" y="5688105"/>
            <a:ext cx="851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Here actual and predicted value are nearly same to each other.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5006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AB16C3-6A96-D3B4-ABA1-FE0B54EA3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71" y="389965"/>
            <a:ext cx="7879976" cy="51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0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19602F1-E1F9-6FAE-870F-F36D6AD30F8B}"/>
              </a:ext>
            </a:extLst>
          </p:cNvPr>
          <p:cNvSpPr/>
          <p:nvPr/>
        </p:nvSpPr>
        <p:spPr>
          <a:xfrm>
            <a:off x="-29029" y="5319877"/>
            <a:ext cx="12250058" cy="1219200"/>
          </a:xfrm>
          <a:custGeom>
            <a:avLst/>
            <a:gdLst>
              <a:gd name="connsiteX0" fmla="*/ 14515 w 12250058"/>
              <a:gd name="connsiteY0" fmla="*/ 464457 h 1219200"/>
              <a:gd name="connsiteX1" fmla="*/ 5704115 w 12250058"/>
              <a:gd name="connsiteY1" fmla="*/ 493485 h 1219200"/>
              <a:gd name="connsiteX2" fmla="*/ 5979886 w 12250058"/>
              <a:gd name="connsiteY2" fmla="*/ 348343 h 1219200"/>
              <a:gd name="connsiteX3" fmla="*/ 6096000 w 12250058"/>
              <a:gd name="connsiteY3" fmla="*/ 0 h 1219200"/>
              <a:gd name="connsiteX4" fmla="*/ 6255658 w 12250058"/>
              <a:gd name="connsiteY4" fmla="*/ 348343 h 1219200"/>
              <a:gd name="connsiteX5" fmla="*/ 6574972 w 12250058"/>
              <a:gd name="connsiteY5" fmla="*/ 493485 h 1219200"/>
              <a:gd name="connsiteX6" fmla="*/ 10348686 w 12250058"/>
              <a:gd name="connsiteY6" fmla="*/ 478971 h 1219200"/>
              <a:gd name="connsiteX7" fmla="*/ 12250058 w 12250058"/>
              <a:gd name="connsiteY7" fmla="*/ 478971 h 1219200"/>
              <a:gd name="connsiteX8" fmla="*/ 12235543 w 12250058"/>
              <a:gd name="connsiteY8" fmla="*/ 1219200 h 1219200"/>
              <a:gd name="connsiteX9" fmla="*/ 0 w 12250058"/>
              <a:gd name="connsiteY9" fmla="*/ 1175657 h 1219200"/>
              <a:gd name="connsiteX10" fmla="*/ 14515 w 12250058"/>
              <a:gd name="connsiteY10" fmla="*/ 464457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50058" h="1219200">
                <a:moveTo>
                  <a:pt x="14515" y="464457"/>
                </a:moveTo>
                <a:lnTo>
                  <a:pt x="5704115" y="493485"/>
                </a:lnTo>
                <a:lnTo>
                  <a:pt x="5979886" y="348343"/>
                </a:lnTo>
                <a:lnTo>
                  <a:pt x="6096000" y="0"/>
                </a:lnTo>
                <a:lnTo>
                  <a:pt x="6255658" y="348343"/>
                </a:lnTo>
                <a:lnTo>
                  <a:pt x="6574972" y="493485"/>
                </a:lnTo>
                <a:lnTo>
                  <a:pt x="10348686" y="478971"/>
                </a:lnTo>
                <a:lnTo>
                  <a:pt x="12250058" y="478971"/>
                </a:lnTo>
                <a:lnTo>
                  <a:pt x="12235543" y="1219200"/>
                </a:lnTo>
                <a:lnTo>
                  <a:pt x="0" y="1175657"/>
                </a:lnTo>
                <a:lnTo>
                  <a:pt x="14515" y="464457"/>
                </a:lnTo>
                <a:close/>
              </a:path>
            </a:pathLst>
          </a:cu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latin typeface="Californian FB" panose="0207040306080B030204" pitchFamily="18" charset="0"/>
            </a:endParaRPr>
          </a:p>
          <a:p>
            <a:pPr algn="ctr"/>
            <a:endParaRPr lang="en-US" b="1" dirty="0">
              <a:latin typeface="Californian FB" panose="0207040306080B030204" pitchFamily="18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Key Parameter to be taken on the basic of sales</a:t>
            </a:r>
            <a:endParaRPr lang="en-IN" sz="3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314DD-72EF-56DE-520B-7F7BB00DA40E}"/>
              </a:ext>
            </a:extLst>
          </p:cNvPr>
          <p:cNvSpPr/>
          <p:nvPr/>
        </p:nvSpPr>
        <p:spPr>
          <a:xfrm>
            <a:off x="5543440" y="1536896"/>
            <a:ext cx="907036" cy="4768175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>
            <a:softEdge rad="419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6B4161-E007-46FC-8B7F-65468A804EA4}"/>
              </a:ext>
            </a:extLst>
          </p:cNvPr>
          <p:cNvGrpSpPr/>
          <p:nvPr/>
        </p:nvGrpSpPr>
        <p:grpSpPr>
          <a:xfrm>
            <a:off x="0" y="1178169"/>
            <a:ext cx="12191999" cy="5725552"/>
            <a:chOff x="0" y="1533378"/>
            <a:chExt cx="12191999" cy="5725552"/>
          </a:xfrm>
        </p:grpSpPr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8174B95F-F529-E458-2440-DE8B5303BD43}"/>
                </a:ext>
              </a:extLst>
            </p:cNvPr>
            <p:cNvSpPr/>
            <p:nvPr/>
          </p:nvSpPr>
          <p:spPr>
            <a:xfrm rot="10800000">
              <a:off x="0" y="1533378"/>
              <a:ext cx="6081913" cy="5725552"/>
            </a:xfrm>
            <a:prstGeom prst="bentArrow">
              <a:avLst>
                <a:gd name="adj1" fmla="val 1495"/>
                <a:gd name="adj2" fmla="val 19280"/>
                <a:gd name="adj3" fmla="val 0"/>
                <a:gd name="adj4" fmla="val 7839"/>
              </a:avLst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Bent 7">
              <a:extLst>
                <a:ext uri="{FF2B5EF4-FFF2-40B4-BE49-F238E27FC236}">
                  <a16:creationId xmlns:a16="http://schemas.microsoft.com/office/drawing/2014/main" id="{C4256233-4A09-FF3E-0E99-42D18A477394}"/>
                </a:ext>
              </a:extLst>
            </p:cNvPr>
            <p:cNvSpPr/>
            <p:nvPr/>
          </p:nvSpPr>
          <p:spPr>
            <a:xfrm rot="10800000" flipH="1">
              <a:off x="6081912" y="1533378"/>
              <a:ext cx="6110087" cy="5725552"/>
            </a:xfrm>
            <a:prstGeom prst="bentArrow">
              <a:avLst>
                <a:gd name="adj1" fmla="val 1495"/>
                <a:gd name="adj2" fmla="val 19280"/>
                <a:gd name="adj3" fmla="val 0"/>
                <a:gd name="adj4" fmla="val 7839"/>
              </a:avLst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8DBAA-50EC-6ED2-71A1-969639431BCB}"/>
              </a:ext>
            </a:extLst>
          </p:cNvPr>
          <p:cNvCxnSpPr/>
          <p:nvPr/>
        </p:nvCxnSpPr>
        <p:spPr>
          <a:xfrm flipH="1" flipV="1">
            <a:off x="4923692" y="1937825"/>
            <a:ext cx="1158221" cy="1266092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F5359E-012A-D219-742F-08C447778AFF}"/>
              </a:ext>
            </a:extLst>
          </p:cNvPr>
          <p:cNvCxnSpPr>
            <a:cxnSpLocks/>
          </p:cNvCxnSpPr>
          <p:nvPr/>
        </p:nvCxnSpPr>
        <p:spPr>
          <a:xfrm flipV="1">
            <a:off x="6110088" y="1670539"/>
            <a:ext cx="980028" cy="928468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A3457E-8213-027F-C7F4-5A567BB93A57}"/>
              </a:ext>
            </a:extLst>
          </p:cNvPr>
          <p:cNvCxnSpPr>
            <a:cxnSpLocks/>
          </p:cNvCxnSpPr>
          <p:nvPr/>
        </p:nvCxnSpPr>
        <p:spPr>
          <a:xfrm flipH="1" flipV="1">
            <a:off x="4923692" y="3344594"/>
            <a:ext cx="1186397" cy="984739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5B3762-FAA7-793D-133C-F292E104F363}"/>
              </a:ext>
            </a:extLst>
          </p:cNvPr>
          <p:cNvCxnSpPr>
            <a:cxnSpLocks/>
          </p:cNvCxnSpPr>
          <p:nvPr/>
        </p:nvCxnSpPr>
        <p:spPr>
          <a:xfrm flipV="1">
            <a:off x="6110088" y="3131733"/>
            <a:ext cx="1251982" cy="536419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23C139-6488-2C27-AB4D-2204C2FBFC64}"/>
              </a:ext>
            </a:extLst>
          </p:cNvPr>
          <p:cNvCxnSpPr>
            <a:cxnSpLocks/>
          </p:cNvCxnSpPr>
          <p:nvPr/>
        </p:nvCxnSpPr>
        <p:spPr>
          <a:xfrm flipH="1" flipV="1">
            <a:off x="5251959" y="4610686"/>
            <a:ext cx="858131" cy="513473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B7AB8-14CC-15E8-EBDD-09B5E09480EA}"/>
              </a:ext>
            </a:extLst>
          </p:cNvPr>
          <p:cNvCxnSpPr>
            <a:cxnSpLocks/>
          </p:cNvCxnSpPr>
          <p:nvPr/>
        </p:nvCxnSpPr>
        <p:spPr>
          <a:xfrm flipV="1">
            <a:off x="6110088" y="4392609"/>
            <a:ext cx="945807" cy="397441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48DB3B-A31B-93A4-EB7C-9D658FF31275}"/>
              </a:ext>
            </a:extLst>
          </p:cNvPr>
          <p:cNvGrpSpPr/>
          <p:nvPr/>
        </p:nvGrpSpPr>
        <p:grpSpPr>
          <a:xfrm>
            <a:off x="3465456" y="3668152"/>
            <a:ext cx="2058469" cy="1803936"/>
            <a:chOff x="3465456" y="4023361"/>
            <a:chExt cx="2058469" cy="180393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953D3A-69D5-4F69-1AA9-CEF0C0FD50E1}"/>
                </a:ext>
              </a:extLst>
            </p:cNvPr>
            <p:cNvSpPr/>
            <p:nvPr/>
          </p:nvSpPr>
          <p:spPr>
            <a:xfrm>
              <a:off x="3465456" y="4023361"/>
              <a:ext cx="1803936" cy="1803936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D12508-3AE3-39F5-91DD-CF9511E17530}"/>
                </a:ext>
              </a:extLst>
            </p:cNvPr>
            <p:cNvSpPr/>
            <p:nvPr/>
          </p:nvSpPr>
          <p:spPr>
            <a:xfrm>
              <a:off x="4122415" y="4119472"/>
              <a:ext cx="1401510" cy="1283484"/>
            </a:xfrm>
            <a:prstGeom prst="ellipse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8" name="Graphic 38" descr="Bullseye">
              <a:extLst>
                <a:ext uri="{FF2B5EF4-FFF2-40B4-BE49-F238E27FC236}">
                  <a16:creationId xmlns:a16="http://schemas.microsoft.com/office/drawing/2014/main" id="{116FA19C-7382-D9D4-878C-C943DEF5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4332" y="4254442"/>
              <a:ext cx="274320" cy="274320"/>
            </a:xfrm>
            <a:prstGeom prst="rect">
              <a:avLst/>
            </a:prstGeom>
          </p:spPr>
        </p:pic>
        <p:sp>
          <p:nvSpPr>
            <p:cNvPr id="19" name="TextBox 51">
              <a:extLst>
                <a:ext uri="{FF2B5EF4-FFF2-40B4-BE49-F238E27FC236}">
                  <a16:creationId xmlns:a16="http://schemas.microsoft.com/office/drawing/2014/main" id="{ECDEA854-65DD-AC44-BD14-84CA3DEAA04E}"/>
                </a:ext>
              </a:extLst>
            </p:cNvPr>
            <p:cNvSpPr txBox="1"/>
            <p:nvPr/>
          </p:nvSpPr>
          <p:spPr>
            <a:xfrm>
              <a:off x="4351015" y="4530115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01</a:t>
              </a:r>
            </a:p>
          </p:txBody>
        </p: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AA6CF131-21A8-B6E0-9E25-EE9D81E904EB}"/>
                </a:ext>
              </a:extLst>
            </p:cNvPr>
            <p:cNvSpPr txBox="1"/>
            <p:nvPr/>
          </p:nvSpPr>
          <p:spPr>
            <a:xfrm>
              <a:off x="4113334" y="4771221"/>
              <a:ext cx="1370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Outlet size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3512BD-6A4F-5A9A-9112-5B6D59D316FE}"/>
              </a:ext>
            </a:extLst>
          </p:cNvPr>
          <p:cNvGrpSpPr/>
          <p:nvPr/>
        </p:nvGrpSpPr>
        <p:grpSpPr>
          <a:xfrm>
            <a:off x="6101428" y="3613638"/>
            <a:ext cx="2354065" cy="1889374"/>
            <a:chOff x="6101707" y="3900576"/>
            <a:chExt cx="1994264" cy="188937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BDF0F6-3E18-3CA9-5B87-87292E4E2E8B}"/>
                </a:ext>
              </a:extLst>
            </p:cNvPr>
            <p:cNvSpPr/>
            <p:nvPr/>
          </p:nvSpPr>
          <p:spPr>
            <a:xfrm>
              <a:off x="6101707" y="3986014"/>
              <a:ext cx="1794885" cy="1803936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DC4DE1F-A928-FB20-ABA6-F8605A0B1A1B}"/>
                </a:ext>
              </a:extLst>
            </p:cNvPr>
            <p:cNvSpPr/>
            <p:nvPr/>
          </p:nvSpPr>
          <p:spPr>
            <a:xfrm>
              <a:off x="6794553" y="3900576"/>
              <a:ext cx="1289447" cy="1341594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4" name="Graphic 50" descr="Pie chart">
              <a:extLst>
                <a:ext uri="{FF2B5EF4-FFF2-40B4-BE49-F238E27FC236}">
                  <a16:creationId xmlns:a16="http://schemas.microsoft.com/office/drawing/2014/main" id="{411CB112-5727-2F97-C16E-AB965BD5D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01950" y="4021796"/>
              <a:ext cx="274320" cy="274320"/>
            </a:xfrm>
            <a:prstGeom prst="rect">
              <a:avLst/>
            </a:prstGeom>
          </p:spPr>
        </p:pic>
        <p:sp>
          <p:nvSpPr>
            <p:cNvPr id="25" name="TextBox 57">
              <a:extLst>
                <a:ext uri="{FF2B5EF4-FFF2-40B4-BE49-F238E27FC236}">
                  <a16:creationId xmlns:a16="http://schemas.microsoft.com/office/drawing/2014/main" id="{E6361D80-9209-C0A6-9C43-9897E004727C}"/>
                </a:ext>
              </a:extLst>
            </p:cNvPr>
            <p:cNvSpPr txBox="1"/>
            <p:nvPr/>
          </p:nvSpPr>
          <p:spPr>
            <a:xfrm>
              <a:off x="6879323" y="4319394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07</a:t>
              </a:r>
            </a:p>
          </p:txBody>
        </p:sp>
        <p:sp>
          <p:nvSpPr>
            <p:cNvPr id="26" name="TextBox 60">
              <a:extLst>
                <a:ext uri="{FF2B5EF4-FFF2-40B4-BE49-F238E27FC236}">
                  <a16:creationId xmlns:a16="http://schemas.microsoft.com/office/drawing/2014/main" id="{5D032A59-31A5-9E53-DE6E-0A36A9A1C301}"/>
                </a:ext>
              </a:extLst>
            </p:cNvPr>
            <p:cNvSpPr txBox="1"/>
            <p:nvPr/>
          </p:nvSpPr>
          <p:spPr>
            <a:xfrm>
              <a:off x="6870240" y="4544531"/>
              <a:ext cx="1225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Conclusion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112424-1A65-8CCA-7997-D71E07CDA8E0}"/>
              </a:ext>
            </a:extLst>
          </p:cNvPr>
          <p:cNvGrpSpPr/>
          <p:nvPr/>
        </p:nvGrpSpPr>
        <p:grpSpPr>
          <a:xfrm>
            <a:off x="6034940" y="1990500"/>
            <a:ext cx="2656102" cy="2282465"/>
            <a:chOff x="6034940" y="2345709"/>
            <a:chExt cx="2656102" cy="228246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915457-F457-5C52-CE23-38ADD156B6DC}"/>
                </a:ext>
              </a:extLst>
            </p:cNvPr>
            <p:cNvSpPr/>
            <p:nvPr/>
          </p:nvSpPr>
          <p:spPr>
            <a:xfrm>
              <a:off x="6034940" y="2345709"/>
              <a:ext cx="2282465" cy="2282465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714F3B-BAB2-F230-5FB4-3E8E06DE8126}"/>
                </a:ext>
              </a:extLst>
            </p:cNvPr>
            <p:cNvSpPr/>
            <p:nvPr/>
          </p:nvSpPr>
          <p:spPr>
            <a:xfrm>
              <a:off x="7079570" y="2501509"/>
              <a:ext cx="1556800" cy="155680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0" name="Graphic 48" descr="Boardroom">
              <a:extLst>
                <a:ext uri="{FF2B5EF4-FFF2-40B4-BE49-F238E27FC236}">
                  <a16:creationId xmlns:a16="http://schemas.microsoft.com/office/drawing/2014/main" id="{C2011A85-EBE5-C87B-FB8B-2E1221581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60992" y="2624821"/>
              <a:ext cx="457200" cy="457200"/>
            </a:xfrm>
            <a:prstGeom prst="rect">
              <a:avLst/>
            </a:prstGeom>
          </p:spPr>
        </p:pic>
        <p:sp>
          <p:nvSpPr>
            <p:cNvPr id="31" name="TextBox 56">
              <a:extLst>
                <a:ext uri="{FF2B5EF4-FFF2-40B4-BE49-F238E27FC236}">
                  <a16:creationId xmlns:a16="http://schemas.microsoft.com/office/drawing/2014/main" id="{D65E2761-999B-197D-BB4B-FE78903E6B35}"/>
                </a:ext>
              </a:extLst>
            </p:cNvPr>
            <p:cNvSpPr txBox="1"/>
            <p:nvPr/>
          </p:nvSpPr>
          <p:spPr>
            <a:xfrm>
              <a:off x="7378357" y="3058367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06</a:t>
              </a:r>
            </a:p>
          </p:txBody>
        </p:sp>
        <p:sp>
          <p:nvSpPr>
            <p:cNvPr id="32" name="TextBox 65">
              <a:extLst>
                <a:ext uri="{FF2B5EF4-FFF2-40B4-BE49-F238E27FC236}">
                  <a16:creationId xmlns:a16="http://schemas.microsoft.com/office/drawing/2014/main" id="{57298730-0606-EE46-AC9B-467B874956A5}"/>
                </a:ext>
              </a:extLst>
            </p:cNvPr>
            <p:cNvSpPr txBox="1"/>
            <p:nvPr/>
          </p:nvSpPr>
          <p:spPr>
            <a:xfrm>
              <a:off x="7000074" y="3285491"/>
              <a:ext cx="169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Model Building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A25F60-4F8B-2326-14CB-9830D1D9E6F8}"/>
              </a:ext>
            </a:extLst>
          </p:cNvPr>
          <p:cNvGrpSpPr/>
          <p:nvPr/>
        </p:nvGrpSpPr>
        <p:grpSpPr>
          <a:xfrm>
            <a:off x="5818065" y="403246"/>
            <a:ext cx="2758576" cy="2361568"/>
            <a:chOff x="5818065" y="758455"/>
            <a:chExt cx="2758576" cy="236156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5F675-9D38-9F19-0F6C-02061194FE0B}"/>
                </a:ext>
              </a:extLst>
            </p:cNvPr>
            <p:cNvSpPr/>
            <p:nvPr/>
          </p:nvSpPr>
          <p:spPr>
            <a:xfrm>
              <a:off x="5818065" y="920836"/>
              <a:ext cx="2199187" cy="2199187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050FC37-C7DA-9CDC-16B5-833E76FA4D84}"/>
                </a:ext>
              </a:extLst>
            </p:cNvPr>
            <p:cNvSpPr/>
            <p:nvPr/>
          </p:nvSpPr>
          <p:spPr>
            <a:xfrm>
              <a:off x="6710275" y="758455"/>
              <a:ext cx="1866366" cy="1866366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6" name="Graphic 40" descr="Single gear">
              <a:extLst>
                <a:ext uri="{FF2B5EF4-FFF2-40B4-BE49-F238E27FC236}">
                  <a16:creationId xmlns:a16="http://schemas.microsoft.com/office/drawing/2014/main" id="{AE6B9AC9-F4F0-7E0C-0D80-D2B380E45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13574" y="975383"/>
              <a:ext cx="457200" cy="457200"/>
            </a:xfrm>
            <a:prstGeom prst="rect">
              <a:avLst/>
            </a:prstGeom>
          </p:spPr>
        </p:pic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B723AD17-4B03-F513-9C34-5D693D64C4F7}"/>
                </a:ext>
              </a:extLst>
            </p:cNvPr>
            <p:cNvSpPr txBox="1"/>
            <p:nvPr/>
          </p:nvSpPr>
          <p:spPr>
            <a:xfrm>
              <a:off x="7083028" y="1488206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05</a:t>
              </a:r>
            </a:p>
          </p:txBody>
        </p:sp>
        <p:sp>
          <p:nvSpPr>
            <p:cNvPr id="38" name="TextBox 64">
              <a:extLst>
                <a:ext uri="{FF2B5EF4-FFF2-40B4-BE49-F238E27FC236}">
                  <a16:creationId xmlns:a16="http://schemas.microsoft.com/office/drawing/2014/main" id="{3D0DDE48-2746-63E8-FA51-535450DEED66}"/>
                </a:ext>
              </a:extLst>
            </p:cNvPr>
            <p:cNvSpPr txBox="1"/>
            <p:nvPr/>
          </p:nvSpPr>
          <p:spPr>
            <a:xfrm>
              <a:off x="6870242" y="1785894"/>
              <a:ext cx="1482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Key Insights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202A2D-A529-CA3C-D4A9-215CCD7F3132}"/>
              </a:ext>
            </a:extLst>
          </p:cNvPr>
          <p:cNvGrpSpPr/>
          <p:nvPr/>
        </p:nvGrpSpPr>
        <p:grpSpPr>
          <a:xfrm>
            <a:off x="4310513" y="-45720"/>
            <a:ext cx="2756373" cy="2553286"/>
            <a:chOff x="4756427" y="309489"/>
            <a:chExt cx="2418035" cy="255328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2715E6B-48EF-061C-4A22-3CB2C85EDC78}"/>
                </a:ext>
              </a:extLst>
            </p:cNvPr>
            <p:cNvSpPr/>
            <p:nvPr/>
          </p:nvSpPr>
          <p:spPr>
            <a:xfrm>
              <a:off x="4756427" y="663588"/>
              <a:ext cx="2199187" cy="2199187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0236FF-50DD-AB85-1D54-91BA7FD95FDF}"/>
                </a:ext>
              </a:extLst>
            </p:cNvPr>
            <p:cNvSpPr/>
            <p:nvPr/>
          </p:nvSpPr>
          <p:spPr>
            <a:xfrm>
              <a:off x="5251959" y="309489"/>
              <a:ext cx="1716259" cy="1716259"/>
            </a:xfrm>
            <a:prstGeom prst="ellipse">
              <a:avLst/>
            </a:prstGeom>
            <a:solidFill>
              <a:srgbClr val="B0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2" name="Graphic 44" descr="Research">
              <a:extLst>
                <a:ext uri="{FF2B5EF4-FFF2-40B4-BE49-F238E27FC236}">
                  <a16:creationId xmlns:a16="http://schemas.microsoft.com/office/drawing/2014/main" id="{F82D7CCE-41D3-B2F5-1E27-87EDA787F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17820" y="440743"/>
              <a:ext cx="457200" cy="457200"/>
            </a:xfrm>
            <a:prstGeom prst="rect">
              <a:avLst/>
            </a:prstGeom>
          </p:spPr>
        </p:pic>
        <p:sp>
          <p:nvSpPr>
            <p:cNvPr id="43" name="TextBox 54">
              <a:extLst>
                <a:ext uri="{FF2B5EF4-FFF2-40B4-BE49-F238E27FC236}">
                  <a16:creationId xmlns:a16="http://schemas.microsoft.com/office/drawing/2014/main" id="{2AD29756-DA82-1D8D-4C9D-1CAED33D722F}"/>
                </a:ext>
              </a:extLst>
            </p:cNvPr>
            <p:cNvSpPr txBox="1"/>
            <p:nvPr/>
          </p:nvSpPr>
          <p:spPr>
            <a:xfrm>
              <a:off x="5632209" y="916974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04</a:t>
              </a:r>
            </a:p>
          </p:txBody>
        </p:sp>
        <p:sp>
          <p:nvSpPr>
            <p:cNvPr id="44" name="TextBox 63">
              <a:extLst>
                <a:ext uri="{FF2B5EF4-FFF2-40B4-BE49-F238E27FC236}">
                  <a16:creationId xmlns:a16="http://schemas.microsoft.com/office/drawing/2014/main" id="{2AF49382-9D50-28A3-3E52-B7E8370BE76D}"/>
                </a:ext>
              </a:extLst>
            </p:cNvPr>
            <p:cNvSpPr txBox="1"/>
            <p:nvPr/>
          </p:nvSpPr>
          <p:spPr>
            <a:xfrm>
              <a:off x="5088400" y="1190822"/>
              <a:ext cx="208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Focused Item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7D0C66-16C0-CBA7-D7FF-FA2579D35E5F}"/>
              </a:ext>
            </a:extLst>
          </p:cNvPr>
          <p:cNvGrpSpPr/>
          <p:nvPr/>
        </p:nvGrpSpPr>
        <p:grpSpPr>
          <a:xfrm>
            <a:off x="2969494" y="796009"/>
            <a:ext cx="2514305" cy="2282465"/>
            <a:chOff x="2969494" y="1151218"/>
            <a:chExt cx="2514305" cy="2282465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4DA922B-7FFD-4BC6-45EA-E6D56C4D38F0}"/>
                </a:ext>
              </a:extLst>
            </p:cNvPr>
            <p:cNvSpPr/>
            <p:nvPr/>
          </p:nvSpPr>
          <p:spPr>
            <a:xfrm>
              <a:off x="2969494" y="1151218"/>
              <a:ext cx="2282465" cy="2282465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F3439C-3D69-0B07-B31A-598B6078C7D6}"/>
                </a:ext>
              </a:extLst>
            </p:cNvPr>
            <p:cNvSpPr/>
            <p:nvPr/>
          </p:nvSpPr>
          <p:spPr>
            <a:xfrm>
              <a:off x="3643537" y="1252056"/>
              <a:ext cx="1778006" cy="1603686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8" name="Graphic 46" descr="Bank">
              <a:extLst>
                <a:ext uri="{FF2B5EF4-FFF2-40B4-BE49-F238E27FC236}">
                  <a16:creationId xmlns:a16="http://schemas.microsoft.com/office/drawing/2014/main" id="{272E95CB-C5ED-33FE-1254-BC50917FB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10513" y="1375786"/>
              <a:ext cx="457200" cy="457200"/>
            </a:xfrm>
            <a:prstGeom prst="rect">
              <a:avLst/>
            </a:prstGeom>
          </p:spPr>
        </p:pic>
        <p:sp>
          <p:nvSpPr>
            <p:cNvPr id="49" name="TextBox 53">
              <a:extLst>
                <a:ext uri="{FF2B5EF4-FFF2-40B4-BE49-F238E27FC236}">
                  <a16:creationId xmlns:a16="http://schemas.microsoft.com/office/drawing/2014/main" id="{3B6B132B-6E07-CC74-2DD9-A5263C51D38E}"/>
                </a:ext>
              </a:extLst>
            </p:cNvPr>
            <p:cNvSpPr txBox="1"/>
            <p:nvPr/>
          </p:nvSpPr>
          <p:spPr>
            <a:xfrm>
              <a:off x="4014423" y="1853007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03</a:t>
              </a:r>
            </a:p>
          </p:txBody>
        </p:sp>
        <p:sp>
          <p:nvSpPr>
            <p:cNvPr id="50" name="TextBox 62">
              <a:extLst>
                <a:ext uri="{FF2B5EF4-FFF2-40B4-BE49-F238E27FC236}">
                  <a16:creationId xmlns:a16="http://schemas.microsoft.com/office/drawing/2014/main" id="{9C84B700-7B1D-F13A-CDA4-A23566FFCDBC}"/>
                </a:ext>
              </a:extLst>
            </p:cNvPr>
            <p:cNvSpPr txBox="1"/>
            <p:nvPr/>
          </p:nvSpPr>
          <p:spPr>
            <a:xfrm>
              <a:off x="3642272" y="2144325"/>
              <a:ext cx="18415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Outlet  type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D2C5E5F-2CBC-89E3-81F4-D879E90D219E}"/>
              </a:ext>
            </a:extLst>
          </p:cNvPr>
          <p:cNvGrpSpPr/>
          <p:nvPr/>
        </p:nvGrpSpPr>
        <p:grpSpPr>
          <a:xfrm>
            <a:off x="3007538" y="2185502"/>
            <a:ext cx="2282464" cy="2282465"/>
            <a:chOff x="3007537" y="2540711"/>
            <a:chExt cx="2282465" cy="228246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57EA73F-62C2-C5C8-553C-8F4E6CF5877C}"/>
                </a:ext>
              </a:extLst>
            </p:cNvPr>
            <p:cNvSpPr/>
            <p:nvPr/>
          </p:nvSpPr>
          <p:spPr>
            <a:xfrm>
              <a:off x="3007537" y="2540711"/>
              <a:ext cx="2282465" cy="2282465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A9C8D3F-8719-E92D-B93C-FDEBF1CF48BD}"/>
                </a:ext>
              </a:extLst>
            </p:cNvPr>
            <p:cNvSpPr/>
            <p:nvPr/>
          </p:nvSpPr>
          <p:spPr>
            <a:xfrm>
              <a:off x="3427939" y="2715096"/>
              <a:ext cx="1734848" cy="1603686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54" name="Graphic 42" descr="Lightbulb">
              <a:extLst>
                <a:ext uri="{FF2B5EF4-FFF2-40B4-BE49-F238E27FC236}">
                  <a16:creationId xmlns:a16="http://schemas.microsoft.com/office/drawing/2014/main" id="{5094734A-E3C5-0A3A-8783-D1B2A2BB9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41733" y="2862777"/>
              <a:ext cx="457200" cy="457200"/>
            </a:xfrm>
            <a:prstGeom prst="rect">
              <a:avLst/>
            </a:prstGeom>
          </p:spPr>
        </p:pic>
        <p:sp>
          <p:nvSpPr>
            <p:cNvPr id="55" name="TextBox 52">
              <a:extLst>
                <a:ext uri="{FF2B5EF4-FFF2-40B4-BE49-F238E27FC236}">
                  <a16:creationId xmlns:a16="http://schemas.microsoft.com/office/drawing/2014/main" id="{1A80747D-0777-BAE7-98A5-4A6872D30C2D}"/>
                </a:ext>
              </a:extLst>
            </p:cNvPr>
            <p:cNvSpPr txBox="1"/>
            <p:nvPr/>
          </p:nvSpPr>
          <p:spPr>
            <a:xfrm>
              <a:off x="3753041" y="3303555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02</a:t>
              </a:r>
            </a:p>
          </p:txBody>
        </p:sp>
        <p:sp>
          <p:nvSpPr>
            <p:cNvPr id="56" name="TextBox 61">
              <a:extLst>
                <a:ext uri="{FF2B5EF4-FFF2-40B4-BE49-F238E27FC236}">
                  <a16:creationId xmlns:a16="http://schemas.microsoft.com/office/drawing/2014/main" id="{BA8CDF41-4867-A89A-0FB0-1E292E99E226}"/>
                </a:ext>
              </a:extLst>
            </p:cNvPr>
            <p:cNvSpPr txBox="1"/>
            <p:nvPr/>
          </p:nvSpPr>
          <p:spPr>
            <a:xfrm>
              <a:off x="3464062" y="3549195"/>
              <a:ext cx="1698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Outlet Location</a:t>
              </a:r>
              <a:endParaRPr lang="en-US" sz="1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90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47CAC-1954-9B28-7659-CABAFFFA889C}"/>
              </a:ext>
            </a:extLst>
          </p:cNvPr>
          <p:cNvSpPr txBox="1"/>
          <p:nvPr/>
        </p:nvSpPr>
        <p:spPr>
          <a:xfrm>
            <a:off x="4964766" y="460792"/>
            <a:ext cx="40447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Data Available 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F1B72-0B0B-9EC7-A8E1-F26A54215578}"/>
              </a:ext>
            </a:extLst>
          </p:cNvPr>
          <p:cNvSpPr txBox="1"/>
          <p:nvPr/>
        </p:nvSpPr>
        <p:spPr>
          <a:xfrm>
            <a:off x="2796576" y="1168678"/>
            <a:ext cx="4333238" cy="4881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1.Outlet location.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2.Outlet Size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3.Outlet type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4.Most popular product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5.Product  Pricing(Sales)</a:t>
            </a:r>
            <a:endParaRPr lang="en-IN" sz="3200" dirty="0">
              <a:latin typeface="Californian FB" panose="0207040306080B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0A9CC2-0C46-DF06-99B5-5699CC37F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4314" r="42691" b="6719"/>
          <a:stretch/>
        </p:blipFill>
        <p:spPr>
          <a:xfrm>
            <a:off x="7436227" y="1396819"/>
            <a:ext cx="4412244" cy="498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3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45E04-7F6A-7CE8-7FA6-D0BAF40ED0BB}"/>
              </a:ext>
            </a:extLst>
          </p:cNvPr>
          <p:cNvSpPr txBox="1"/>
          <p:nvPr/>
        </p:nvSpPr>
        <p:spPr>
          <a:xfrm>
            <a:off x="2712942" y="205299"/>
            <a:ext cx="77219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Store distribution on outlet size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D73DEE-4B2A-DDE8-5B68-FC9C69D73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1" r="8014" b="3913"/>
          <a:stretch/>
        </p:blipFill>
        <p:spPr>
          <a:xfrm>
            <a:off x="954740" y="637988"/>
            <a:ext cx="9157447" cy="49290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EA4D7E-1ECF-62FD-C5AA-45939C535261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E227AA-E1FE-F690-83C1-29EB59D8CBC7}"/>
              </a:ext>
            </a:extLst>
          </p:cNvPr>
          <p:cNvSpPr txBox="1"/>
          <p:nvPr/>
        </p:nvSpPr>
        <p:spPr>
          <a:xfrm>
            <a:off x="2800008" y="5688105"/>
            <a:ext cx="851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Here 50% outlet size belong to small category and 40% belong to medium category it means this two category  are main part of business to run.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7589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98E213-B6A8-0DEE-33C3-92C0B45FEDF2}"/>
              </a:ext>
            </a:extLst>
          </p:cNvPr>
          <p:cNvSpPr txBox="1"/>
          <p:nvPr/>
        </p:nvSpPr>
        <p:spPr>
          <a:xfrm>
            <a:off x="2712942" y="205299"/>
            <a:ext cx="77219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Product having high demand 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BD3F51-6778-901A-FD50-63328BB49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4" t="8857" b="15042"/>
          <a:stretch/>
        </p:blipFill>
        <p:spPr>
          <a:xfrm>
            <a:off x="1371600" y="1264024"/>
            <a:ext cx="7342094" cy="3805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98A0EC-CFAF-11EE-045D-8371706F286E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FB9BA-C162-AF03-E1D5-8148EED5A848}"/>
              </a:ext>
            </a:extLst>
          </p:cNvPr>
          <p:cNvSpPr txBox="1"/>
          <p:nvPr/>
        </p:nvSpPr>
        <p:spPr>
          <a:xfrm>
            <a:off x="2800008" y="5688105"/>
            <a:ext cx="851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item having high demand through every store are Fruit and vegetables with 14.2% ,snack Foods with 14%  and Household with 10.9%.</a:t>
            </a:r>
          </a:p>
          <a:p>
            <a:r>
              <a:rPr lang="en-US" sz="2000" b="1" dirty="0"/>
              <a:t>This gives the clear picture of our data In which segment to focus more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8828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35866D-5156-F5F3-641B-399FA6CCA2D7}"/>
              </a:ext>
            </a:extLst>
          </p:cNvPr>
          <p:cNvSpPr/>
          <p:nvPr/>
        </p:nvSpPr>
        <p:spPr>
          <a:xfrm>
            <a:off x="449496" y="1114939"/>
            <a:ext cx="978693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Where to open new store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?</a:t>
            </a: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What will be the size of store?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Which type of store ?</a:t>
            </a: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Which Item should we focused ?</a:t>
            </a:r>
            <a:endParaRPr lang="en-IN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82DD8-DF8F-6F32-2444-76FEDE8E28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/>
          <a:stretch/>
        </p:blipFill>
        <p:spPr>
          <a:xfrm>
            <a:off x="10085294" y="3834308"/>
            <a:ext cx="1986310" cy="278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6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CB1419-015D-740E-8E9B-1940AE5474A8}"/>
              </a:ext>
            </a:extLst>
          </p:cNvPr>
          <p:cNvSpPr txBox="1"/>
          <p:nvPr/>
        </p:nvSpPr>
        <p:spPr>
          <a:xfrm>
            <a:off x="2712942" y="205299"/>
            <a:ext cx="67806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Size of store On basic of sales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2090D-1D3B-3323-7308-399410989283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51336-9E3C-2F8F-E212-313869097913}"/>
              </a:ext>
            </a:extLst>
          </p:cNvPr>
          <p:cNvSpPr txBox="1"/>
          <p:nvPr/>
        </p:nvSpPr>
        <p:spPr>
          <a:xfrm>
            <a:off x="2800008" y="5688105"/>
            <a:ext cx="851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 the basic of sales small outlet are having highest sales as compare to other outlet size .</a:t>
            </a:r>
            <a:endParaRPr lang="en-I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3C66D7-B7BA-DEF8-0793-AE95D5127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250" y="2192075"/>
            <a:ext cx="3587750" cy="1968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EFDF31-6B14-D8C0-C667-815F290E02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" t="10289" r="8849"/>
          <a:stretch/>
        </p:blipFill>
        <p:spPr>
          <a:xfrm>
            <a:off x="90798" y="1083721"/>
            <a:ext cx="8513452" cy="4369088"/>
          </a:xfrm>
          <a:prstGeom prst="rect">
            <a:avLst/>
          </a:prstGeom>
        </p:spPr>
      </p:pic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DABFBCAF-8712-063C-4FC3-6E7C10F9D8C9}"/>
              </a:ext>
            </a:extLst>
          </p:cNvPr>
          <p:cNvSpPr/>
          <p:nvPr/>
        </p:nvSpPr>
        <p:spPr>
          <a:xfrm>
            <a:off x="3122737" y="1499421"/>
            <a:ext cx="3295992" cy="941294"/>
          </a:xfrm>
          <a:prstGeom prst="wedgeEllipseCallout">
            <a:avLst>
              <a:gd name="adj1" fmla="val -65711"/>
              <a:gd name="adj2" fmla="val 576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Small Size outlet having highest sales</a:t>
            </a:r>
            <a:endParaRPr lang="en-IN" b="1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5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377AD-FB28-A5C8-24C2-F6005858D765}"/>
              </a:ext>
            </a:extLst>
          </p:cNvPr>
          <p:cNvSpPr txBox="1"/>
          <p:nvPr/>
        </p:nvSpPr>
        <p:spPr>
          <a:xfrm>
            <a:off x="2712942" y="205299"/>
            <a:ext cx="79102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Location of store On basic of sales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0D690-103C-B051-5D64-E59F5D757E30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6F2326-64F6-8694-7EB0-D7A947530EC1}"/>
              </a:ext>
            </a:extLst>
          </p:cNvPr>
          <p:cNvSpPr txBox="1"/>
          <p:nvPr/>
        </p:nvSpPr>
        <p:spPr>
          <a:xfrm>
            <a:off x="2800008" y="5688105"/>
            <a:ext cx="851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 the basic of sales tier 2 city are having highest sales as compare to other city location type with small outlet size .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3153BE-B4F9-A026-EAD0-A9DA1F7C3D7D}"/>
              </a:ext>
            </a:extLst>
          </p:cNvPr>
          <p:cNvSpPr txBox="1"/>
          <p:nvPr/>
        </p:nvSpPr>
        <p:spPr>
          <a:xfrm>
            <a:off x="7805158" y="6452687"/>
            <a:ext cx="438684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Note : After filtering the data for small outlet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44DB2D-E5A6-F80D-D548-127BE106F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29" y="510263"/>
            <a:ext cx="9324707" cy="5226096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7A7775FC-B64B-2E11-D03F-7569A5E32013}"/>
              </a:ext>
            </a:extLst>
          </p:cNvPr>
          <p:cNvSpPr/>
          <p:nvPr/>
        </p:nvSpPr>
        <p:spPr>
          <a:xfrm>
            <a:off x="3765177" y="1882589"/>
            <a:ext cx="2716306" cy="707886"/>
          </a:xfrm>
          <a:prstGeom prst="wedgeEllipseCallout">
            <a:avLst>
              <a:gd name="adj1" fmla="val -63987"/>
              <a:gd name="adj2" fmla="val 644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Tier 2 city having highest sales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017EE0-4F52-C7F1-0A0E-4D8E5FB8C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846" y="2192075"/>
            <a:ext cx="3263153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D5555-C5B4-04E8-105E-64CA1DF5DFA4}"/>
              </a:ext>
            </a:extLst>
          </p:cNvPr>
          <p:cNvSpPr txBox="1"/>
          <p:nvPr/>
        </p:nvSpPr>
        <p:spPr>
          <a:xfrm>
            <a:off x="2712942" y="205299"/>
            <a:ext cx="79102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Which type of store.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D2E29-7B49-537C-F299-276346D25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79" y="611094"/>
            <a:ext cx="9825671" cy="467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C100AA-04E7-DEAA-8E79-3E3C73AAC6F1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A50C0-DEED-3629-DCA4-9D65563FC8F6}"/>
              </a:ext>
            </a:extLst>
          </p:cNvPr>
          <p:cNvSpPr txBox="1"/>
          <p:nvPr/>
        </p:nvSpPr>
        <p:spPr>
          <a:xfrm>
            <a:off x="2800008" y="5688105"/>
            <a:ext cx="851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Here </a:t>
            </a:r>
            <a:r>
              <a:rPr lang="en-US" sz="2000" b="1" dirty="0">
                <a:solidFill>
                  <a:srgbClr val="FF0000"/>
                </a:solidFill>
              </a:rPr>
              <a:t>65.43% </a:t>
            </a:r>
            <a:r>
              <a:rPr lang="en-US" sz="2000" dirty="0"/>
              <a:t>outlet type belong to </a:t>
            </a:r>
            <a:r>
              <a:rPr lang="en-US" sz="2000" b="1" dirty="0"/>
              <a:t>Supermarket Type 1 </a:t>
            </a:r>
            <a:r>
              <a:rPr lang="en-US" sz="2000" dirty="0"/>
              <a:t>category and 12.71% belong to Grocery Store category it means supermarket type 1 are most liked by people to buy products.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6578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530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Californian FB</vt:lpstr>
      <vt:lpstr>Century Gothic</vt:lpstr>
      <vt:lpstr>Papyrus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Tiwari</dc:creator>
  <cp:lastModifiedBy>Ashish Tiwari</cp:lastModifiedBy>
  <cp:revision>19</cp:revision>
  <dcterms:created xsi:type="dcterms:W3CDTF">2022-11-02T12:09:23Z</dcterms:created>
  <dcterms:modified xsi:type="dcterms:W3CDTF">2022-11-03T12:32:01Z</dcterms:modified>
</cp:coreProperties>
</file>