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7"/>
  </p:notesMasterIdLst>
  <p:sldIdLst>
    <p:sldId id="256" r:id="rId3"/>
    <p:sldId id="295" r:id="rId4"/>
    <p:sldId id="296" r:id="rId5"/>
    <p:sldId id="257" r:id="rId6"/>
    <p:sldId id="270" r:id="rId7"/>
    <p:sldId id="271" r:id="rId8"/>
    <p:sldId id="258" r:id="rId9"/>
    <p:sldId id="267" r:id="rId10"/>
    <p:sldId id="268" r:id="rId11"/>
    <p:sldId id="269" r:id="rId12"/>
    <p:sldId id="272" r:id="rId13"/>
    <p:sldId id="273" r:id="rId14"/>
    <p:sldId id="274" r:id="rId15"/>
    <p:sldId id="275" r:id="rId16"/>
    <p:sldId id="278" r:id="rId17"/>
    <p:sldId id="290" r:id="rId18"/>
    <p:sldId id="286" r:id="rId19"/>
    <p:sldId id="279" r:id="rId20"/>
    <p:sldId id="280" r:id="rId21"/>
    <p:sldId id="281" r:id="rId22"/>
    <p:sldId id="282" r:id="rId23"/>
    <p:sldId id="283" r:id="rId24"/>
    <p:sldId id="284" r:id="rId25"/>
    <p:sldId id="287" r:id="rId26"/>
    <p:sldId id="289" r:id="rId27"/>
    <p:sldId id="288" r:id="rId28"/>
    <p:sldId id="266" r:id="rId29"/>
    <p:sldId id="291" r:id="rId30"/>
    <p:sldId id="293" r:id="rId31"/>
    <p:sldId id="294" r:id="rId32"/>
    <p:sldId id="292" r:id="rId33"/>
    <p:sldId id="297" r:id="rId34"/>
    <p:sldId id="29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CDA82-325A-4098-AE5F-0FF33230F67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825414EB-4A4C-4925-A26B-7F26F376591D}">
      <dgm:prSet phldrT="[Text]"/>
      <dgm:spPr/>
      <dgm:t>
        <a:bodyPr/>
        <a:lstStyle/>
        <a:p>
          <a:r>
            <a:rPr lang="en-US" dirty="0" smtClean="0"/>
            <a:t>Phase 1: Image Upload </a:t>
          </a:r>
          <a:endParaRPr lang="en-US" dirty="0"/>
        </a:p>
      </dgm:t>
    </dgm:pt>
    <dgm:pt modelId="{ADE7E4DB-8B17-456C-BECE-404DF9FC02B0}" type="parTrans" cxnId="{0F051C09-574C-4914-9042-F09F3C8C2107}">
      <dgm:prSet/>
      <dgm:spPr/>
      <dgm:t>
        <a:bodyPr/>
        <a:lstStyle/>
        <a:p>
          <a:endParaRPr lang="en-US"/>
        </a:p>
      </dgm:t>
    </dgm:pt>
    <dgm:pt modelId="{931D31CA-8749-4E8D-8A1F-E68030BBD84A}" type="sibTrans" cxnId="{0F051C09-574C-4914-9042-F09F3C8C2107}">
      <dgm:prSet/>
      <dgm:spPr/>
      <dgm:t>
        <a:bodyPr/>
        <a:lstStyle/>
        <a:p>
          <a:endParaRPr lang="en-US"/>
        </a:p>
      </dgm:t>
    </dgm:pt>
    <dgm:pt modelId="{ABD3179A-D915-4685-9E8F-E41A8B9B2546}">
      <dgm:prSet phldrT="[Text]"/>
      <dgm:spPr/>
      <dgm:t>
        <a:bodyPr/>
        <a:lstStyle/>
        <a:p>
          <a:r>
            <a:rPr lang="en-US" dirty="0" smtClean="0"/>
            <a:t>Phase 2: Feature Extraction</a:t>
          </a:r>
          <a:endParaRPr lang="en-US" dirty="0"/>
        </a:p>
      </dgm:t>
    </dgm:pt>
    <dgm:pt modelId="{B9A34EDD-A874-4BD5-887B-70B75CDA0578}" type="parTrans" cxnId="{1CF5F1B6-700D-4E3B-B84E-8E9FA4596418}">
      <dgm:prSet/>
      <dgm:spPr/>
      <dgm:t>
        <a:bodyPr/>
        <a:lstStyle/>
        <a:p>
          <a:endParaRPr lang="en-US"/>
        </a:p>
      </dgm:t>
    </dgm:pt>
    <dgm:pt modelId="{90078C25-C201-4598-AC8D-1735F5C663E0}" type="sibTrans" cxnId="{1CF5F1B6-700D-4E3B-B84E-8E9FA4596418}">
      <dgm:prSet/>
      <dgm:spPr/>
      <dgm:t>
        <a:bodyPr/>
        <a:lstStyle/>
        <a:p>
          <a:endParaRPr lang="en-US"/>
        </a:p>
      </dgm:t>
    </dgm:pt>
    <dgm:pt modelId="{F6D9C6BE-1449-4E30-83BC-41E4A37ACF69}">
      <dgm:prSet phldrT="[Text]"/>
      <dgm:spPr/>
      <dgm:t>
        <a:bodyPr/>
        <a:lstStyle/>
        <a:p>
          <a:r>
            <a:rPr lang="en-US" dirty="0" smtClean="0"/>
            <a:t>Phase</a:t>
          </a:r>
          <a:r>
            <a:rPr lang="en-US" baseline="0" dirty="0" smtClean="0"/>
            <a:t> 3: Image Matching </a:t>
          </a:r>
          <a:endParaRPr lang="en-US" dirty="0"/>
        </a:p>
      </dgm:t>
    </dgm:pt>
    <dgm:pt modelId="{57A85FA3-19D1-47AB-A691-D6DCBB3BB310}" type="parTrans" cxnId="{C549B7B8-E905-44FB-A8DA-2E2AE834468D}">
      <dgm:prSet/>
      <dgm:spPr/>
      <dgm:t>
        <a:bodyPr/>
        <a:lstStyle/>
        <a:p>
          <a:endParaRPr lang="en-US"/>
        </a:p>
      </dgm:t>
    </dgm:pt>
    <dgm:pt modelId="{C9208223-EEDE-4A7D-B274-623DE53AEF66}" type="sibTrans" cxnId="{C549B7B8-E905-44FB-A8DA-2E2AE834468D}">
      <dgm:prSet/>
      <dgm:spPr/>
      <dgm:t>
        <a:bodyPr/>
        <a:lstStyle/>
        <a:p>
          <a:endParaRPr lang="en-US"/>
        </a:p>
      </dgm:t>
    </dgm:pt>
    <dgm:pt modelId="{91D5D983-629B-4A41-AB63-B3FC6E56A554}" type="pres">
      <dgm:prSet presAssocID="{2BACDA82-325A-4098-AE5F-0FF33230F675}" presName="linear" presStyleCnt="0">
        <dgm:presLayoutVars>
          <dgm:dir/>
          <dgm:animLvl val="lvl"/>
          <dgm:resizeHandles val="exact"/>
        </dgm:presLayoutVars>
      </dgm:prSet>
      <dgm:spPr/>
      <dgm:t>
        <a:bodyPr/>
        <a:lstStyle/>
        <a:p>
          <a:endParaRPr lang="en-US"/>
        </a:p>
      </dgm:t>
    </dgm:pt>
    <dgm:pt modelId="{8E5775AC-AF6A-45AA-9432-62E468E45CAC}" type="pres">
      <dgm:prSet presAssocID="{825414EB-4A4C-4925-A26B-7F26F376591D}" presName="parentLin" presStyleCnt="0"/>
      <dgm:spPr/>
      <dgm:t>
        <a:bodyPr/>
        <a:lstStyle/>
        <a:p>
          <a:endParaRPr lang="en-US"/>
        </a:p>
      </dgm:t>
    </dgm:pt>
    <dgm:pt modelId="{D5EF7CDA-079B-4E9E-B4FA-A8F91AD820E2}" type="pres">
      <dgm:prSet presAssocID="{825414EB-4A4C-4925-A26B-7F26F376591D}" presName="parentLeftMargin" presStyleLbl="node1" presStyleIdx="0" presStyleCnt="3"/>
      <dgm:spPr/>
      <dgm:t>
        <a:bodyPr/>
        <a:lstStyle/>
        <a:p>
          <a:endParaRPr lang="en-US"/>
        </a:p>
      </dgm:t>
    </dgm:pt>
    <dgm:pt modelId="{7B8C4905-E8C9-4514-AFBB-74A7A3D2F910}" type="pres">
      <dgm:prSet presAssocID="{825414EB-4A4C-4925-A26B-7F26F376591D}" presName="parentText" presStyleLbl="node1" presStyleIdx="0" presStyleCnt="3">
        <dgm:presLayoutVars>
          <dgm:chMax val="0"/>
          <dgm:bulletEnabled val="1"/>
        </dgm:presLayoutVars>
      </dgm:prSet>
      <dgm:spPr/>
      <dgm:t>
        <a:bodyPr/>
        <a:lstStyle/>
        <a:p>
          <a:endParaRPr lang="en-US"/>
        </a:p>
      </dgm:t>
    </dgm:pt>
    <dgm:pt modelId="{B8E6CD6B-B4C3-448E-86EA-35D5A7B6BFB2}" type="pres">
      <dgm:prSet presAssocID="{825414EB-4A4C-4925-A26B-7F26F376591D}" presName="negativeSpace" presStyleCnt="0"/>
      <dgm:spPr/>
      <dgm:t>
        <a:bodyPr/>
        <a:lstStyle/>
        <a:p>
          <a:endParaRPr lang="en-US"/>
        </a:p>
      </dgm:t>
    </dgm:pt>
    <dgm:pt modelId="{7ECF5589-A9C0-430B-A02D-D5D06DB872A0}" type="pres">
      <dgm:prSet presAssocID="{825414EB-4A4C-4925-A26B-7F26F376591D}" presName="childText" presStyleLbl="conFgAcc1" presStyleIdx="0" presStyleCnt="3">
        <dgm:presLayoutVars>
          <dgm:bulletEnabled val="1"/>
        </dgm:presLayoutVars>
      </dgm:prSet>
      <dgm:spPr/>
      <dgm:t>
        <a:bodyPr/>
        <a:lstStyle/>
        <a:p>
          <a:endParaRPr lang="en-US"/>
        </a:p>
      </dgm:t>
    </dgm:pt>
    <dgm:pt modelId="{16383283-EA36-4B42-ADE9-8213608264E8}" type="pres">
      <dgm:prSet presAssocID="{931D31CA-8749-4E8D-8A1F-E68030BBD84A}" presName="spaceBetweenRectangles" presStyleCnt="0"/>
      <dgm:spPr/>
      <dgm:t>
        <a:bodyPr/>
        <a:lstStyle/>
        <a:p>
          <a:endParaRPr lang="en-US"/>
        </a:p>
      </dgm:t>
    </dgm:pt>
    <dgm:pt modelId="{29BED247-7EDC-46D5-8851-B3278673F6D7}" type="pres">
      <dgm:prSet presAssocID="{ABD3179A-D915-4685-9E8F-E41A8B9B2546}" presName="parentLin" presStyleCnt="0"/>
      <dgm:spPr/>
      <dgm:t>
        <a:bodyPr/>
        <a:lstStyle/>
        <a:p>
          <a:endParaRPr lang="en-US"/>
        </a:p>
      </dgm:t>
    </dgm:pt>
    <dgm:pt modelId="{7F898558-1518-4283-AA47-A99A5793FBD6}" type="pres">
      <dgm:prSet presAssocID="{ABD3179A-D915-4685-9E8F-E41A8B9B2546}" presName="parentLeftMargin" presStyleLbl="node1" presStyleIdx="0" presStyleCnt="3"/>
      <dgm:spPr/>
      <dgm:t>
        <a:bodyPr/>
        <a:lstStyle/>
        <a:p>
          <a:endParaRPr lang="en-US"/>
        </a:p>
      </dgm:t>
    </dgm:pt>
    <dgm:pt modelId="{99ACDDEB-5B9A-499F-9B87-7402AE402990}" type="pres">
      <dgm:prSet presAssocID="{ABD3179A-D915-4685-9E8F-E41A8B9B2546}" presName="parentText" presStyleLbl="node1" presStyleIdx="1" presStyleCnt="3">
        <dgm:presLayoutVars>
          <dgm:chMax val="0"/>
          <dgm:bulletEnabled val="1"/>
        </dgm:presLayoutVars>
      </dgm:prSet>
      <dgm:spPr/>
      <dgm:t>
        <a:bodyPr/>
        <a:lstStyle/>
        <a:p>
          <a:endParaRPr lang="en-US"/>
        </a:p>
      </dgm:t>
    </dgm:pt>
    <dgm:pt modelId="{D361D00B-D255-464C-8351-F15D7323BC19}" type="pres">
      <dgm:prSet presAssocID="{ABD3179A-D915-4685-9E8F-E41A8B9B2546}" presName="negativeSpace" presStyleCnt="0"/>
      <dgm:spPr/>
      <dgm:t>
        <a:bodyPr/>
        <a:lstStyle/>
        <a:p>
          <a:endParaRPr lang="en-US"/>
        </a:p>
      </dgm:t>
    </dgm:pt>
    <dgm:pt modelId="{3311FFBF-3E21-4E01-919D-F18C4EAA8EA5}" type="pres">
      <dgm:prSet presAssocID="{ABD3179A-D915-4685-9E8F-E41A8B9B2546}" presName="childText" presStyleLbl="conFgAcc1" presStyleIdx="1" presStyleCnt="3">
        <dgm:presLayoutVars>
          <dgm:bulletEnabled val="1"/>
        </dgm:presLayoutVars>
      </dgm:prSet>
      <dgm:spPr/>
      <dgm:t>
        <a:bodyPr/>
        <a:lstStyle/>
        <a:p>
          <a:endParaRPr lang="en-US"/>
        </a:p>
      </dgm:t>
    </dgm:pt>
    <dgm:pt modelId="{CF753FAF-3A0E-4AB3-B53C-378911998559}" type="pres">
      <dgm:prSet presAssocID="{90078C25-C201-4598-AC8D-1735F5C663E0}" presName="spaceBetweenRectangles" presStyleCnt="0"/>
      <dgm:spPr/>
      <dgm:t>
        <a:bodyPr/>
        <a:lstStyle/>
        <a:p>
          <a:endParaRPr lang="en-US"/>
        </a:p>
      </dgm:t>
    </dgm:pt>
    <dgm:pt modelId="{8FE855D0-906A-4D88-BA9B-643E9AB2E661}" type="pres">
      <dgm:prSet presAssocID="{F6D9C6BE-1449-4E30-83BC-41E4A37ACF69}" presName="parentLin" presStyleCnt="0"/>
      <dgm:spPr/>
      <dgm:t>
        <a:bodyPr/>
        <a:lstStyle/>
        <a:p>
          <a:endParaRPr lang="en-US"/>
        </a:p>
      </dgm:t>
    </dgm:pt>
    <dgm:pt modelId="{DDF29A21-8CD6-420F-9115-3BE280B496D9}" type="pres">
      <dgm:prSet presAssocID="{F6D9C6BE-1449-4E30-83BC-41E4A37ACF69}" presName="parentLeftMargin" presStyleLbl="node1" presStyleIdx="1" presStyleCnt="3"/>
      <dgm:spPr/>
      <dgm:t>
        <a:bodyPr/>
        <a:lstStyle/>
        <a:p>
          <a:endParaRPr lang="en-US"/>
        </a:p>
      </dgm:t>
    </dgm:pt>
    <dgm:pt modelId="{52D36ECA-56DA-4EE5-AEBC-ECFC96A300A2}" type="pres">
      <dgm:prSet presAssocID="{F6D9C6BE-1449-4E30-83BC-41E4A37ACF69}" presName="parentText" presStyleLbl="node1" presStyleIdx="2" presStyleCnt="3">
        <dgm:presLayoutVars>
          <dgm:chMax val="0"/>
          <dgm:bulletEnabled val="1"/>
        </dgm:presLayoutVars>
      </dgm:prSet>
      <dgm:spPr/>
      <dgm:t>
        <a:bodyPr/>
        <a:lstStyle/>
        <a:p>
          <a:endParaRPr lang="en-US"/>
        </a:p>
      </dgm:t>
    </dgm:pt>
    <dgm:pt modelId="{85ADC280-4A01-4F40-82DA-D54BA66A1935}" type="pres">
      <dgm:prSet presAssocID="{F6D9C6BE-1449-4E30-83BC-41E4A37ACF69}" presName="negativeSpace" presStyleCnt="0"/>
      <dgm:spPr/>
      <dgm:t>
        <a:bodyPr/>
        <a:lstStyle/>
        <a:p>
          <a:endParaRPr lang="en-US"/>
        </a:p>
      </dgm:t>
    </dgm:pt>
    <dgm:pt modelId="{162FC365-D191-4D81-8F30-F4CC76408117}" type="pres">
      <dgm:prSet presAssocID="{F6D9C6BE-1449-4E30-83BC-41E4A37ACF69}" presName="childText" presStyleLbl="conFgAcc1" presStyleIdx="2" presStyleCnt="3">
        <dgm:presLayoutVars>
          <dgm:bulletEnabled val="1"/>
        </dgm:presLayoutVars>
      </dgm:prSet>
      <dgm:spPr/>
      <dgm:t>
        <a:bodyPr/>
        <a:lstStyle/>
        <a:p>
          <a:endParaRPr lang="en-US"/>
        </a:p>
      </dgm:t>
    </dgm:pt>
  </dgm:ptLst>
  <dgm:cxnLst>
    <dgm:cxn modelId="{C549B7B8-E905-44FB-A8DA-2E2AE834468D}" srcId="{2BACDA82-325A-4098-AE5F-0FF33230F675}" destId="{F6D9C6BE-1449-4E30-83BC-41E4A37ACF69}" srcOrd="2" destOrd="0" parTransId="{57A85FA3-19D1-47AB-A691-D6DCBB3BB310}" sibTransId="{C9208223-EEDE-4A7D-B274-623DE53AEF66}"/>
    <dgm:cxn modelId="{0F051C09-574C-4914-9042-F09F3C8C2107}" srcId="{2BACDA82-325A-4098-AE5F-0FF33230F675}" destId="{825414EB-4A4C-4925-A26B-7F26F376591D}" srcOrd="0" destOrd="0" parTransId="{ADE7E4DB-8B17-456C-BECE-404DF9FC02B0}" sibTransId="{931D31CA-8749-4E8D-8A1F-E68030BBD84A}"/>
    <dgm:cxn modelId="{B765B601-4AFD-47A1-B09A-1C577D67A29C}" type="presOf" srcId="{ABD3179A-D915-4685-9E8F-E41A8B9B2546}" destId="{7F898558-1518-4283-AA47-A99A5793FBD6}" srcOrd="0" destOrd="0" presId="urn:microsoft.com/office/officeart/2005/8/layout/list1"/>
    <dgm:cxn modelId="{2A76FDD8-E7E9-4327-BBF1-5B7AEFE998EC}" type="presOf" srcId="{2BACDA82-325A-4098-AE5F-0FF33230F675}" destId="{91D5D983-629B-4A41-AB63-B3FC6E56A554}" srcOrd="0" destOrd="0" presId="urn:microsoft.com/office/officeart/2005/8/layout/list1"/>
    <dgm:cxn modelId="{ED2C52DE-22C5-4642-89EC-B274F88719C0}" type="presOf" srcId="{825414EB-4A4C-4925-A26B-7F26F376591D}" destId="{D5EF7CDA-079B-4E9E-B4FA-A8F91AD820E2}" srcOrd="0" destOrd="0" presId="urn:microsoft.com/office/officeart/2005/8/layout/list1"/>
    <dgm:cxn modelId="{591F30D5-4646-4D6A-83F0-4049B2409CC1}" type="presOf" srcId="{ABD3179A-D915-4685-9E8F-E41A8B9B2546}" destId="{99ACDDEB-5B9A-499F-9B87-7402AE402990}" srcOrd="1" destOrd="0" presId="urn:microsoft.com/office/officeart/2005/8/layout/list1"/>
    <dgm:cxn modelId="{D2FFF61C-2270-47DD-A8FA-81FF5A0FE6B1}" type="presOf" srcId="{F6D9C6BE-1449-4E30-83BC-41E4A37ACF69}" destId="{52D36ECA-56DA-4EE5-AEBC-ECFC96A300A2}" srcOrd="1" destOrd="0" presId="urn:microsoft.com/office/officeart/2005/8/layout/list1"/>
    <dgm:cxn modelId="{1C885A7C-B77F-461B-96BA-C71A4012F767}" type="presOf" srcId="{F6D9C6BE-1449-4E30-83BC-41E4A37ACF69}" destId="{DDF29A21-8CD6-420F-9115-3BE280B496D9}" srcOrd="0" destOrd="0" presId="urn:microsoft.com/office/officeart/2005/8/layout/list1"/>
    <dgm:cxn modelId="{F4036A5B-A7DE-4679-998C-CA9AE134050C}" type="presOf" srcId="{825414EB-4A4C-4925-A26B-7F26F376591D}" destId="{7B8C4905-E8C9-4514-AFBB-74A7A3D2F910}" srcOrd="1" destOrd="0" presId="urn:microsoft.com/office/officeart/2005/8/layout/list1"/>
    <dgm:cxn modelId="{1CF5F1B6-700D-4E3B-B84E-8E9FA4596418}" srcId="{2BACDA82-325A-4098-AE5F-0FF33230F675}" destId="{ABD3179A-D915-4685-9E8F-E41A8B9B2546}" srcOrd="1" destOrd="0" parTransId="{B9A34EDD-A874-4BD5-887B-70B75CDA0578}" sibTransId="{90078C25-C201-4598-AC8D-1735F5C663E0}"/>
    <dgm:cxn modelId="{FE2EFF84-08EE-46EC-9CE8-A232FB6A3054}" type="presParOf" srcId="{91D5D983-629B-4A41-AB63-B3FC6E56A554}" destId="{8E5775AC-AF6A-45AA-9432-62E468E45CAC}" srcOrd="0" destOrd="0" presId="urn:microsoft.com/office/officeart/2005/8/layout/list1"/>
    <dgm:cxn modelId="{E70B1B37-9D24-4F7B-99F0-287393CF545A}" type="presParOf" srcId="{8E5775AC-AF6A-45AA-9432-62E468E45CAC}" destId="{D5EF7CDA-079B-4E9E-B4FA-A8F91AD820E2}" srcOrd="0" destOrd="0" presId="urn:microsoft.com/office/officeart/2005/8/layout/list1"/>
    <dgm:cxn modelId="{AE59D02F-2A88-4AC4-B0A8-C073887273F6}" type="presParOf" srcId="{8E5775AC-AF6A-45AA-9432-62E468E45CAC}" destId="{7B8C4905-E8C9-4514-AFBB-74A7A3D2F910}" srcOrd="1" destOrd="0" presId="urn:microsoft.com/office/officeart/2005/8/layout/list1"/>
    <dgm:cxn modelId="{A921E877-4B1B-4EB2-9911-0855DA3B5F6E}" type="presParOf" srcId="{91D5D983-629B-4A41-AB63-B3FC6E56A554}" destId="{B8E6CD6B-B4C3-448E-86EA-35D5A7B6BFB2}" srcOrd="1" destOrd="0" presId="urn:microsoft.com/office/officeart/2005/8/layout/list1"/>
    <dgm:cxn modelId="{8C631F1F-9BC4-44A5-8470-B8F0167EEB78}" type="presParOf" srcId="{91D5D983-629B-4A41-AB63-B3FC6E56A554}" destId="{7ECF5589-A9C0-430B-A02D-D5D06DB872A0}" srcOrd="2" destOrd="0" presId="urn:microsoft.com/office/officeart/2005/8/layout/list1"/>
    <dgm:cxn modelId="{F25C9BF8-03F6-4657-AECE-39392AAB9766}" type="presParOf" srcId="{91D5D983-629B-4A41-AB63-B3FC6E56A554}" destId="{16383283-EA36-4B42-ADE9-8213608264E8}" srcOrd="3" destOrd="0" presId="urn:microsoft.com/office/officeart/2005/8/layout/list1"/>
    <dgm:cxn modelId="{BC9A407B-40E2-416B-BA76-4784F9464EEA}" type="presParOf" srcId="{91D5D983-629B-4A41-AB63-B3FC6E56A554}" destId="{29BED247-7EDC-46D5-8851-B3278673F6D7}" srcOrd="4" destOrd="0" presId="urn:microsoft.com/office/officeart/2005/8/layout/list1"/>
    <dgm:cxn modelId="{E3102E47-3ACC-485B-AB74-2DA34D5C929E}" type="presParOf" srcId="{29BED247-7EDC-46D5-8851-B3278673F6D7}" destId="{7F898558-1518-4283-AA47-A99A5793FBD6}" srcOrd="0" destOrd="0" presId="urn:microsoft.com/office/officeart/2005/8/layout/list1"/>
    <dgm:cxn modelId="{55C2B2CE-1F5E-4E00-BB11-7A9523E78999}" type="presParOf" srcId="{29BED247-7EDC-46D5-8851-B3278673F6D7}" destId="{99ACDDEB-5B9A-499F-9B87-7402AE402990}" srcOrd="1" destOrd="0" presId="urn:microsoft.com/office/officeart/2005/8/layout/list1"/>
    <dgm:cxn modelId="{E0C215B9-E013-4384-B9F8-4FBBC19D808D}" type="presParOf" srcId="{91D5D983-629B-4A41-AB63-B3FC6E56A554}" destId="{D361D00B-D255-464C-8351-F15D7323BC19}" srcOrd="5" destOrd="0" presId="urn:microsoft.com/office/officeart/2005/8/layout/list1"/>
    <dgm:cxn modelId="{5D4DC9DA-2F29-497D-B224-9AB300B92626}" type="presParOf" srcId="{91D5D983-629B-4A41-AB63-B3FC6E56A554}" destId="{3311FFBF-3E21-4E01-919D-F18C4EAA8EA5}" srcOrd="6" destOrd="0" presId="urn:microsoft.com/office/officeart/2005/8/layout/list1"/>
    <dgm:cxn modelId="{39207E47-7EEE-4E83-915D-0C43AD40CA9B}" type="presParOf" srcId="{91D5D983-629B-4A41-AB63-B3FC6E56A554}" destId="{CF753FAF-3A0E-4AB3-B53C-378911998559}" srcOrd="7" destOrd="0" presId="urn:microsoft.com/office/officeart/2005/8/layout/list1"/>
    <dgm:cxn modelId="{AE4A3331-0B17-4D0E-8053-5037F7DAEEB5}" type="presParOf" srcId="{91D5D983-629B-4A41-AB63-B3FC6E56A554}" destId="{8FE855D0-906A-4D88-BA9B-643E9AB2E661}" srcOrd="8" destOrd="0" presId="urn:microsoft.com/office/officeart/2005/8/layout/list1"/>
    <dgm:cxn modelId="{B6445890-6005-4FCA-A591-78F6C3BF4368}" type="presParOf" srcId="{8FE855D0-906A-4D88-BA9B-643E9AB2E661}" destId="{DDF29A21-8CD6-420F-9115-3BE280B496D9}" srcOrd="0" destOrd="0" presId="urn:microsoft.com/office/officeart/2005/8/layout/list1"/>
    <dgm:cxn modelId="{BA198F5B-F501-4B3B-A731-EC8654A01A13}" type="presParOf" srcId="{8FE855D0-906A-4D88-BA9B-643E9AB2E661}" destId="{52D36ECA-56DA-4EE5-AEBC-ECFC96A300A2}" srcOrd="1" destOrd="0" presId="urn:microsoft.com/office/officeart/2005/8/layout/list1"/>
    <dgm:cxn modelId="{E28CAB90-0CD4-4CE5-9626-232E974DBD70}" type="presParOf" srcId="{91D5D983-629B-4A41-AB63-B3FC6E56A554}" destId="{85ADC280-4A01-4F40-82DA-D54BA66A1935}" srcOrd="9" destOrd="0" presId="urn:microsoft.com/office/officeart/2005/8/layout/list1"/>
    <dgm:cxn modelId="{BCF7F526-FDA0-418B-8B4F-2DCC252D27A4}" type="presParOf" srcId="{91D5D983-629B-4A41-AB63-B3FC6E56A554}" destId="{162FC365-D191-4D81-8F30-F4CC76408117}"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CF5589-A9C0-430B-A02D-D5D06DB872A0}">
      <dsp:nvSpPr>
        <dsp:cNvPr id="0" name=""/>
        <dsp:cNvSpPr/>
      </dsp:nvSpPr>
      <dsp:spPr>
        <a:xfrm>
          <a:off x="0" y="560019"/>
          <a:ext cx="6635080"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8C4905-E8C9-4514-AFBB-74A7A3D2F910}">
      <dsp:nvSpPr>
        <dsp:cNvPr id="0" name=""/>
        <dsp:cNvSpPr/>
      </dsp:nvSpPr>
      <dsp:spPr>
        <a:xfrm>
          <a:off x="331754" y="191019"/>
          <a:ext cx="4644556" cy="73800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553" tIns="0" rIns="175553" bIns="0" numCol="1" spcCol="1270" anchor="ctr" anchorCtr="0">
          <a:noAutofit/>
        </a:bodyPr>
        <a:lstStyle/>
        <a:p>
          <a:pPr lvl="0" algn="l" defTabSz="1111250">
            <a:lnSpc>
              <a:spcPct val="90000"/>
            </a:lnSpc>
            <a:spcBef>
              <a:spcPct val="0"/>
            </a:spcBef>
            <a:spcAft>
              <a:spcPct val="35000"/>
            </a:spcAft>
          </a:pPr>
          <a:r>
            <a:rPr lang="en-US" sz="2500" kern="1200" dirty="0" smtClean="0"/>
            <a:t>Phase 1: Image Upload </a:t>
          </a:r>
          <a:endParaRPr lang="en-US" sz="2500" kern="1200" dirty="0"/>
        </a:p>
      </dsp:txBody>
      <dsp:txXfrm>
        <a:off x="331754" y="191019"/>
        <a:ext cx="4644556" cy="738000"/>
      </dsp:txXfrm>
    </dsp:sp>
    <dsp:sp modelId="{3311FFBF-3E21-4E01-919D-F18C4EAA8EA5}">
      <dsp:nvSpPr>
        <dsp:cNvPr id="0" name=""/>
        <dsp:cNvSpPr/>
      </dsp:nvSpPr>
      <dsp:spPr>
        <a:xfrm>
          <a:off x="0" y="1694019"/>
          <a:ext cx="6635080"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ACDDEB-5B9A-499F-9B87-7402AE402990}">
      <dsp:nvSpPr>
        <dsp:cNvPr id="0" name=""/>
        <dsp:cNvSpPr/>
      </dsp:nvSpPr>
      <dsp:spPr>
        <a:xfrm>
          <a:off x="331754" y="1325019"/>
          <a:ext cx="4644556" cy="73800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553" tIns="0" rIns="175553" bIns="0" numCol="1" spcCol="1270" anchor="ctr" anchorCtr="0">
          <a:noAutofit/>
        </a:bodyPr>
        <a:lstStyle/>
        <a:p>
          <a:pPr lvl="0" algn="l" defTabSz="1111250">
            <a:lnSpc>
              <a:spcPct val="90000"/>
            </a:lnSpc>
            <a:spcBef>
              <a:spcPct val="0"/>
            </a:spcBef>
            <a:spcAft>
              <a:spcPct val="35000"/>
            </a:spcAft>
          </a:pPr>
          <a:r>
            <a:rPr lang="en-US" sz="2500" kern="1200" dirty="0" smtClean="0"/>
            <a:t>Phase 2: Feature Extraction</a:t>
          </a:r>
          <a:endParaRPr lang="en-US" sz="2500" kern="1200" dirty="0"/>
        </a:p>
      </dsp:txBody>
      <dsp:txXfrm>
        <a:off x="331754" y="1325019"/>
        <a:ext cx="4644556" cy="738000"/>
      </dsp:txXfrm>
    </dsp:sp>
    <dsp:sp modelId="{162FC365-D191-4D81-8F30-F4CC76408117}">
      <dsp:nvSpPr>
        <dsp:cNvPr id="0" name=""/>
        <dsp:cNvSpPr/>
      </dsp:nvSpPr>
      <dsp:spPr>
        <a:xfrm>
          <a:off x="0" y="2828019"/>
          <a:ext cx="6635080" cy="63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2D36ECA-56DA-4EE5-AEBC-ECFC96A300A2}">
      <dsp:nvSpPr>
        <dsp:cNvPr id="0" name=""/>
        <dsp:cNvSpPr/>
      </dsp:nvSpPr>
      <dsp:spPr>
        <a:xfrm>
          <a:off x="331754" y="2459019"/>
          <a:ext cx="4644556" cy="73800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553" tIns="0" rIns="175553" bIns="0" numCol="1" spcCol="1270" anchor="ctr" anchorCtr="0">
          <a:noAutofit/>
        </a:bodyPr>
        <a:lstStyle/>
        <a:p>
          <a:pPr lvl="0" algn="l" defTabSz="1111250">
            <a:lnSpc>
              <a:spcPct val="90000"/>
            </a:lnSpc>
            <a:spcBef>
              <a:spcPct val="0"/>
            </a:spcBef>
            <a:spcAft>
              <a:spcPct val="35000"/>
            </a:spcAft>
          </a:pPr>
          <a:r>
            <a:rPr lang="en-US" sz="2500" kern="1200" dirty="0" smtClean="0"/>
            <a:t>Phase</a:t>
          </a:r>
          <a:r>
            <a:rPr lang="en-US" sz="2500" kern="1200" baseline="0" dirty="0" smtClean="0"/>
            <a:t> 3: Image Matching </a:t>
          </a:r>
          <a:endParaRPr lang="en-US" sz="2500" kern="1200" dirty="0"/>
        </a:p>
      </dsp:txBody>
      <dsp:txXfrm>
        <a:off x="331754" y="2459019"/>
        <a:ext cx="4644556" cy="738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90FE9-0B05-44A1-8E28-B3DBBEE66BAB}" type="datetimeFigureOut">
              <a:rPr lang="en-US" smtClean="0"/>
              <a:pPr/>
              <a:t>5/8/2015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CB03D-52F8-45FC-9D51-CC9AF1B89D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5CB03D-52F8-45FC-9D51-CC9AF1B89DE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1"/>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59ED156-2732-479E-8410-D5807628268D}" type="datetimeFigureOut">
              <a:rPr lang="en-US" smtClean="0"/>
              <a:pPr/>
              <a:t>5/8/2015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18737D0-1F07-487A-BC82-FDF5B924E9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18737D0-1F07-487A-BC82-FDF5B924E95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59ED156-2732-479E-8410-D5807628268D}" type="datetimeFigureOut">
              <a:rPr lang="en-US" smtClean="0"/>
              <a:pPr/>
              <a:t>5/8/2015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59ED156-2732-479E-8410-D5807628268D}" type="datetimeFigureOut">
              <a:rPr lang="en-US" smtClean="0"/>
              <a:pPr/>
              <a:t>5/8/2015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8737D0-1F07-487A-BC82-FDF5B924E9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59ED156-2732-479E-8410-D5807628268D}" type="datetimeFigureOut">
              <a:rPr lang="en-US" smtClean="0"/>
              <a:pPr/>
              <a:t>5/8/2015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18737D0-1F07-487A-BC82-FDF5B924E95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59ED156-2732-479E-8410-D5807628268D}" type="datetimeFigureOut">
              <a:rPr lang="en-US" smtClean="0"/>
              <a:pPr/>
              <a:t>5/8/2015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18737D0-1F07-487A-BC82-FDF5B924E95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1"/>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829761"/>
          </a:xfrm>
        </p:spPr>
        <p:txBody>
          <a:bodyPr>
            <a:normAutofit fontScale="90000"/>
          </a:bodyPr>
          <a:lstStyle/>
          <a:p>
            <a:r>
              <a:rPr lang="en-IN" dirty="0" smtClean="0">
                <a:latin typeface="Calibri" pitchFamily="34" charset="0"/>
              </a:rPr>
              <a:t>Content Based Image Retrieval and Image Processing using </a:t>
            </a:r>
            <a:r>
              <a:rPr lang="en-IN" dirty="0" err="1" smtClean="0">
                <a:latin typeface="Calibri" pitchFamily="34" charset="0"/>
              </a:rPr>
              <a:t>Hadoop</a:t>
            </a:r>
            <a:endParaRPr lang="en-US" dirty="0">
              <a:latin typeface="Calibri" pitchFamily="34" charset="0"/>
            </a:endParaRPr>
          </a:p>
        </p:txBody>
      </p:sp>
      <p:sp>
        <p:nvSpPr>
          <p:cNvPr id="3" name="Subtitle 2"/>
          <p:cNvSpPr>
            <a:spLocks noGrp="1"/>
          </p:cNvSpPr>
          <p:nvPr>
            <p:ph type="subTitle" idx="1"/>
          </p:nvPr>
        </p:nvSpPr>
        <p:spPr>
          <a:xfrm>
            <a:off x="683568" y="3645024"/>
            <a:ext cx="7772400" cy="1199704"/>
          </a:xfrm>
        </p:spPr>
        <p:txBody>
          <a:bodyPr>
            <a:normAutofit fontScale="92500" lnSpcReduction="20000"/>
          </a:bodyPr>
          <a:lstStyle/>
          <a:p>
            <a:r>
              <a:rPr lang="en-US" dirty="0" smtClean="0">
                <a:latin typeface="Calibri" pitchFamily="34" charset="0"/>
              </a:rPr>
              <a:t>Ashish Agarwal (Y11UC062)</a:t>
            </a:r>
          </a:p>
          <a:p>
            <a:r>
              <a:rPr lang="en-US" dirty="0" smtClean="0">
                <a:latin typeface="Calibri" pitchFamily="34" charset="0"/>
              </a:rPr>
              <a:t>Ayush Kasliwal (Y11UC069)</a:t>
            </a:r>
          </a:p>
          <a:p>
            <a:r>
              <a:rPr lang="en-US" dirty="0" smtClean="0">
                <a:latin typeface="Calibri" pitchFamily="34" charset="0"/>
              </a:rPr>
              <a:t>Mahak Jain (Y11UC128)</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Map job, which takes a set of data and converts it into another set of data,  where individual elements are broken down into tuples (key/value pairs). </a:t>
            </a:r>
          </a:p>
          <a:p>
            <a:endParaRPr lang="en-IN" sz="2400" dirty="0" smtClean="0">
              <a:latin typeface="Calibri" pitchFamily="34" charset="0"/>
            </a:endParaRPr>
          </a:p>
          <a:p>
            <a:r>
              <a:rPr lang="en-IN" sz="2400" dirty="0" smtClean="0">
                <a:latin typeface="Calibri" pitchFamily="34" charset="0"/>
              </a:rPr>
              <a:t>The reduce job takes the output from a map as input and combines those data tuples into a smaller set of tuples.</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Map Reduce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Calibri" pitchFamily="34" charset="0"/>
              </a:rPr>
              <a:t>Hadoop</a:t>
            </a:r>
            <a:r>
              <a:rPr lang="en-US" dirty="0" smtClean="0">
                <a:latin typeface="Calibri" pitchFamily="34" charset="0"/>
              </a:rPr>
              <a:t> Master/Slave Architecture</a:t>
            </a:r>
            <a:endParaRPr lang="en-US" dirty="0">
              <a:latin typeface="Calibri" pitchFamily="34" charset="0"/>
            </a:endParaRPr>
          </a:p>
        </p:txBody>
      </p:sp>
      <p:pic>
        <p:nvPicPr>
          <p:cNvPr id="1026" name="Picture 2" descr="C:\Users\Ashish\Desktop\8144788_orig.jpg"/>
          <p:cNvPicPr>
            <a:picLocks noChangeAspect="1" noChangeArrowheads="1"/>
          </p:cNvPicPr>
          <p:nvPr/>
        </p:nvPicPr>
        <p:blipFill>
          <a:blip r:embed="rId3" cstate="print"/>
          <a:srcRect/>
          <a:stretch>
            <a:fillRect/>
          </a:stretch>
        </p:blipFill>
        <p:spPr bwMode="auto">
          <a:xfrm>
            <a:off x="467544" y="1772816"/>
            <a:ext cx="8208912" cy="424847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The analysis of a picture using techniques that can identify shades, colours and relationships that cannot be perceived by the human eye.</a:t>
            </a:r>
          </a:p>
          <a:p>
            <a:endParaRPr lang="en-IN" sz="2400" dirty="0" smtClean="0">
              <a:latin typeface="Calibri" pitchFamily="34" charset="0"/>
            </a:endParaRPr>
          </a:p>
          <a:p>
            <a:r>
              <a:rPr lang="en-IN" sz="2400" dirty="0" smtClean="0">
                <a:latin typeface="Calibri" pitchFamily="34" charset="0"/>
              </a:rPr>
              <a:t>Image processing is used to solve identification problems, such as in forensic medicine or in creating weather maps from satellite pictures.</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 Image Processing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An image retrieval system is designed to browse, search and retrieve images from large database of digital images.</a:t>
            </a:r>
          </a:p>
          <a:p>
            <a:endParaRPr lang="en-IN" sz="2400" dirty="0" smtClean="0">
              <a:latin typeface="Calibri" pitchFamily="34" charset="0"/>
            </a:endParaRPr>
          </a:p>
          <a:p>
            <a:r>
              <a:rPr lang="en-IN" sz="2400" dirty="0" smtClean="0">
                <a:latin typeface="Calibri" pitchFamily="34" charset="0"/>
              </a:rPr>
              <a:t>CBIR aims at avoiding the use of textual descriptions and instead retrieves images based on similarities in their contents to a user-supplied query image or user-specified image features. </a:t>
            </a:r>
          </a:p>
          <a:p>
            <a:endParaRPr lang="en-IN" sz="2400" dirty="0" smtClean="0">
              <a:latin typeface="Calibri" pitchFamily="34" charset="0"/>
            </a:endParaRPr>
          </a:p>
          <a:p>
            <a:r>
              <a:rPr lang="en-IN" sz="2400" dirty="0" smtClean="0">
                <a:latin typeface="Calibri" pitchFamily="34" charset="0"/>
              </a:rPr>
              <a:t>The term content in this context might refer to colours, shapes, textures or any other information that can be derived from the image itself.</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Content Based Image Retrieval</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Content Based Image Retrieval</a:t>
            </a:r>
            <a:endParaRPr lang="en-US" dirty="0">
              <a:latin typeface="Calibri" pitchFamily="34" charset="0"/>
            </a:endParaRPr>
          </a:p>
        </p:txBody>
      </p:sp>
      <p:pic>
        <p:nvPicPr>
          <p:cNvPr id="2050" name="Picture 2" descr="C:\Users\Ashish\Desktop\Rorissa_Figure1.png"/>
          <p:cNvPicPr>
            <a:picLocks noChangeAspect="1" noChangeArrowheads="1"/>
          </p:cNvPicPr>
          <p:nvPr/>
        </p:nvPicPr>
        <p:blipFill>
          <a:blip r:embed="rId3" cstate="print"/>
          <a:srcRect/>
          <a:stretch>
            <a:fillRect/>
          </a:stretch>
        </p:blipFill>
        <p:spPr bwMode="auto">
          <a:xfrm>
            <a:off x="1475656" y="1556792"/>
            <a:ext cx="6153150" cy="46386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2564904"/>
            <a:ext cx="8229600" cy="1143000"/>
          </a:xfrm>
        </p:spPr>
        <p:txBody>
          <a:bodyPr>
            <a:normAutofit/>
          </a:bodyPr>
          <a:lstStyle/>
          <a:p>
            <a:pPr algn="ctr"/>
            <a:r>
              <a:rPr lang="en-US" dirty="0" smtClean="0">
                <a:latin typeface="Calibri" pitchFamily="34" charset="0"/>
              </a:rPr>
              <a:t>Distributed Image Processing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Algorithms/Techniques:</a:t>
            </a:r>
          </a:p>
          <a:p>
            <a:pPr lvl="1"/>
            <a:r>
              <a:rPr lang="en-IN" sz="2000" dirty="0" smtClean="0">
                <a:latin typeface="Calibri" pitchFamily="34" charset="0"/>
              </a:rPr>
              <a:t>Image Format Change</a:t>
            </a:r>
          </a:p>
          <a:p>
            <a:pPr lvl="1"/>
            <a:r>
              <a:rPr lang="en-IN" sz="2000" dirty="0" smtClean="0">
                <a:latin typeface="Calibri" pitchFamily="34" charset="0"/>
              </a:rPr>
              <a:t>Image Gray Scale Conversion</a:t>
            </a:r>
          </a:p>
          <a:p>
            <a:pPr lvl="1"/>
            <a:r>
              <a:rPr lang="en-IN" sz="2000" dirty="0" smtClean="0">
                <a:latin typeface="Calibri" pitchFamily="34" charset="0"/>
              </a:rPr>
              <a:t>Image Blurring</a:t>
            </a:r>
          </a:p>
          <a:p>
            <a:pPr lvl="1"/>
            <a:r>
              <a:rPr lang="en-IN" sz="2000" dirty="0" smtClean="0">
                <a:latin typeface="Calibri" pitchFamily="34" charset="0"/>
              </a:rPr>
              <a:t>Image Filtering (Edge Detection)</a:t>
            </a:r>
          </a:p>
          <a:p>
            <a:pPr lvl="1"/>
            <a:r>
              <a:rPr lang="en-IN" sz="2000" dirty="0" smtClean="0">
                <a:latin typeface="Calibri" pitchFamily="34" charset="0"/>
              </a:rPr>
              <a:t>Colour Histogram</a:t>
            </a:r>
          </a:p>
          <a:p>
            <a:pPr lvl="1"/>
            <a:r>
              <a:rPr lang="en-IN" sz="2000" dirty="0" smtClean="0">
                <a:latin typeface="Calibri" pitchFamily="34" charset="0"/>
              </a:rPr>
              <a:t>Face Detection</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Distributed Image Processing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err="1" smtClean="0">
                <a:latin typeface="Calibri" pitchFamily="34" charset="0"/>
              </a:rPr>
              <a:t>OpenIMAJ</a:t>
            </a:r>
            <a:r>
              <a:rPr lang="en-IN" sz="2400" dirty="0" smtClean="0">
                <a:latin typeface="Calibri" pitchFamily="34" charset="0"/>
              </a:rPr>
              <a:t> is a set of libraries and tools for multimedia content analysis and content generation.</a:t>
            </a:r>
          </a:p>
          <a:p>
            <a:endParaRPr lang="en-IN" sz="2400" dirty="0" smtClean="0">
              <a:latin typeface="Calibri" pitchFamily="34" charset="0"/>
            </a:endParaRPr>
          </a:p>
          <a:p>
            <a:r>
              <a:rPr lang="en-IN" sz="2400" dirty="0" err="1" smtClean="0">
                <a:latin typeface="Calibri" pitchFamily="34" charset="0"/>
              </a:rPr>
              <a:t>OpenIMAJ</a:t>
            </a:r>
            <a:r>
              <a:rPr lang="en-IN" sz="2400" dirty="0" smtClean="0">
                <a:latin typeface="Calibri" pitchFamily="34" charset="0"/>
              </a:rPr>
              <a:t> is primarily written in pure Java and, as such, is completely platform independent.</a:t>
            </a:r>
          </a:p>
          <a:p>
            <a:endParaRPr lang="en-IN" sz="2400" dirty="0" smtClean="0">
              <a:latin typeface="Calibri" pitchFamily="34" charset="0"/>
            </a:endParaRPr>
          </a:p>
          <a:p>
            <a:r>
              <a:rPr lang="en-IN" sz="2400" dirty="0" smtClean="0">
                <a:latin typeface="Calibri" pitchFamily="34" charset="0"/>
              </a:rPr>
              <a:t>The </a:t>
            </a:r>
            <a:r>
              <a:rPr lang="en-IN" sz="2400" dirty="0" err="1" smtClean="0">
                <a:latin typeface="Calibri" pitchFamily="34" charset="0"/>
              </a:rPr>
              <a:t>OpenIMAJ</a:t>
            </a:r>
            <a:r>
              <a:rPr lang="en-IN" sz="2400" dirty="0" smtClean="0">
                <a:latin typeface="Calibri" pitchFamily="34" charset="0"/>
              </a:rPr>
              <a:t> software is structured into a number of modules. The modules can be used independently.</a:t>
            </a:r>
          </a:p>
        </p:txBody>
      </p:sp>
      <p:sp>
        <p:nvSpPr>
          <p:cNvPr id="2" name="Title 1"/>
          <p:cNvSpPr>
            <a:spLocks noGrp="1"/>
          </p:cNvSpPr>
          <p:nvPr>
            <p:ph type="title"/>
          </p:nvPr>
        </p:nvSpPr>
        <p:spPr/>
        <p:txBody>
          <a:bodyPr>
            <a:normAutofit/>
          </a:bodyPr>
          <a:lstStyle/>
          <a:p>
            <a:pPr algn="ctr"/>
            <a:r>
              <a:rPr lang="en-US" dirty="0" err="1" smtClean="0">
                <a:latin typeface="Calibri" pitchFamily="34" charset="0"/>
              </a:rPr>
              <a:t>OpenIMAJ</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Convert PNG to JPG image format.</a:t>
            </a:r>
          </a:p>
          <a:p>
            <a:endParaRPr lang="en-IN" sz="2400" dirty="0" smtClean="0">
              <a:latin typeface="Calibri" pitchFamily="34" charset="0"/>
            </a:endParaRPr>
          </a:p>
          <a:p>
            <a:r>
              <a:rPr lang="en-IN" sz="2400" b="1" dirty="0" smtClean="0">
                <a:latin typeface="Calibri" pitchFamily="34" charset="0"/>
              </a:rPr>
              <a:t>PNG format</a:t>
            </a:r>
            <a:r>
              <a:rPr lang="en-IN" sz="2400" dirty="0" smtClean="0">
                <a:latin typeface="Calibri" pitchFamily="34" charset="0"/>
              </a:rPr>
              <a:t> is a lossless compression file format. </a:t>
            </a:r>
            <a:br>
              <a:rPr lang="en-IN" sz="2400" dirty="0" smtClean="0">
                <a:latin typeface="Calibri" pitchFamily="34" charset="0"/>
              </a:rPr>
            </a:br>
            <a:r>
              <a:rPr lang="en-IN" sz="2400" b="1" dirty="0" smtClean="0">
                <a:latin typeface="Calibri" pitchFamily="34" charset="0"/>
              </a:rPr>
              <a:t>JPG format</a:t>
            </a:r>
            <a:r>
              <a:rPr lang="en-IN" sz="2400" dirty="0" smtClean="0">
                <a:latin typeface="Calibri" pitchFamily="34" charset="0"/>
              </a:rPr>
              <a:t> is a </a:t>
            </a:r>
            <a:r>
              <a:rPr lang="en-IN" sz="2400" dirty="0" err="1" smtClean="0">
                <a:latin typeface="Calibri" pitchFamily="34" charset="0"/>
              </a:rPr>
              <a:t>lossy</a:t>
            </a:r>
            <a:r>
              <a:rPr lang="en-IN" sz="2400" dirty="0" smtClean="0">
                <a:latin typeface="Calibri" pitchFamily="34" charset="0"/>
              </a:rPr>
              <a:t> compressed file format.</a:t>
            </a:r>
          </a:p>
          <a:p>
            <a:endParaRPr lang="en-IN" sz="2400" dirty="0" smtClean="0">
              <a:latin typeface="Calibri" pitchFamily="34" charset="0"/>
            </a:endParaRPr>
          </a:p>
          <a:p>
            <a:r>
              <a:rPr lang="en-IN" sz="2400" dirty="0" smtClean="0">
                <a:latin typeface="Calibri" pitchFamily="34" charset="0"/>
              </a:rPr>
              <a:t>Therefore, PNG requires more space than JPG.</a:t>
            </a:r>
          </a:p>
          <a:p>
            <a:pPr>
              <a:buNone/>
            </a:pPr>
            <a:endParaRPr lang="en-IN" sz="2400" dirty="0" smtClean="0">
              <a:latin typeface="Calibri" pitchFamily="34" charset="0"/>
            </a:endParaRPr>
          </a:p>
          <a:p>
            <a:pPr>
              <a:buNone/>
            </a:pPr>
            <a:endParaRPr lang="en-IN" sz="2400" dirty="0" smtClean="0">
              <a:latin typeface="Calibri" pitchFamily="34" charset="0"/>
            </a:endParaRPr>
          </a:p>
          <a:p>
            <a:endParaRPr lang="en-IN" sz="2400" dirty="0" smtClean="0">
              <a:latin typeface="Calibri" pitchFamily="34" charset="0"/>
            </a:endParaRPr>
          </a:p>
          <a:p>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Image Format Change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Greyscale digital image is an image in which the value of each pixel is a single sample, that is, it carries only intensity information.</a:t>
            </a:r>
          </a:p>
          <a:p>
            <a:endParaRPr lang="en-IN" sz="2400" dirty="0" smtClean="0">
              <a:latin typeface="Calibri" pitchFamily="34" charset="0"/>
            </a:endParaRPr>
          </a:p>
          <a:p>
            <a:r>
              <a:rPr lang="en-IN" sz="2400" dirty="0" smtClean="0">
                <a:latin typeface="Calibri" pitchFamily="34" charset="0"/>
              </a:rPr>
              <a:t>RGB has 3 channels red, green and blue.</a:t>
            </a:r>
          </a:p>
          <a:p>
            <a:endParaRPr lang="en-IN" sz="2400" dirty="0" smtClean="0">
              <a:latin typeface="Calibri" pitchFamily="34" charset="0"/>
            </a:endParaRPr>
          </a:p>
          <a:p>
            <a:r>
              <a:rPr lang="en-IN" sz="2400" dirty="0" smtClean="0">
                <a:latin typeface="Calibri" pitchFamily="34" charset="0"/>
              </a:rPr>
              <a:t>Gray scale image can also be used for processing (occupies less memory).</a:t>
            </a:r>
          </a:p>
          <a:p>
            <a:endParaRPr lang="en-IN" sz="2400" dirty="0" smtClean="0">
              <a:latin typeface="Calibri" pitchFamily="34" charset="0"/>
            </a:endParaRPr>
          </a:p>
          <a:p>
            <a:r>
              <a:rPr lang="en-IN" sz="2400" dirty="0" smtClean="0">
                <a:latin typeface="Calibri" pitchFamily="34" charset="0"/>
              </a:rPr>
              <a:t>P(</a:t>
            </a:r>
            <a:r>
              <a:rPr lang="en-IN" sz="2400" dirty="0" err="1" smtClean="0">
                <a:latin typeface="Calibri" pitchFamily="34" charset="0"/>
              </a:rPr>
              <a:t>x,y</a:t>
            </a:r>
            <a:r>
              <a:rPr lang="en-IN" sz="2400" dirty="0" smtClean="0">
                <a:latin typeface="Calibri" pitchFamily="34" charset="0"/>
              </a:rPr>
              <a:t>) = </a:t>
            </a:r>
            <a:r>
              <a:rPr lang="pt-BR" sz="2400" dirty="0" smtClean="0">
                <a:latin typeface="Calibri" pitchFamily="34" charset="0"/>
              </a:rPr>
              <a:t>0.2989 * P(r,x,y) + 0.5870 * P(g,x,y) + 0.1140 * P(b,x,y)</a:t>
            </a:r>
            <a:endParaRPr lang="en-IN" sz="2400" dirty="0" smtClean="0">
              <a:latin typeface="Calibri" pitchFamily="34" charset="0"/>
            </a:endParaRPr>
          </a:p>
          <a:p>
            <a:endParaRPr lang="en-IN" sz="2400" dirty="0" smtClean="0">
              <a:latin typeface="Calibri" pitchFamily="34" charset="0"/>
            </a:endParaRPr>
          </a:p>
          <a:p>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Gray Scale Conversion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As Internet is expanding, creation of data over it is also increasing exponentially. Maximum part of this data contains images. Processing the large data sets of regular images often require more processing capability.</a:t>
            </a:r>
          </a:p>
          <a:p>
            <a:endParaRPr lang="en-IN" sz="2400" dirty="0" smtClean="0">
              <a:latin typeface="Calibri" pitchFamily="34" charset="0"/>
            </a:endParaRPr>
          </a:p>
          <a:p>
            <a:r>
              <a:rPr lang="en-IN" sz="2400" dirty="0" smtClean="0">
                <a:latin typeface="Calibri" pitchFamily="34" charset="0"/>
              </a:rPr>
              <a:t>Proposed solution will be a system to extract the features of the images among massive image data storage using distributed image processing using Map Reduce technique.</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Problem Statement - 1</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An image looks more sharp or more detailed if we are able to perceive all the objects and their shapes correctly in it.</a:t>
            </a:r>
          </a:p>
          <a:p>
            <a:endParaRPr lang="en-IN" sz="2400" dirty="0" smtClean="0">
              <a:latin typeface="Calibri" pitchFamily="34" charset="0"/>
            </a:endParaRPr>
          </a:p>
          <a:p>
            <a:r>
              <a:rPr lang="en-IN" sz="2400" dirty="0" smtClean="0">
                <a:latin typeface="Calibri" pitchFamily="34" charset="0"/>
              </a:rPr>
              <a:t>In blurring , we simple reduce the edge content and makes the transition form one colour to the other very smooth.</a:t>
            </a:r>
          </a:p>
          <a:p>
            <a:endParaRPr lang="en-IN" sz="2400" dirty="0" smtClean="0">
              <a:latin typeface="Calibri" pitchFamily="34" charset="0"/>
            </a:endParaRPr>
          </a:p>
          <a:p>
            <a:r>
              <a:rPr lang="en-IN" sz="2400" dirty="0" smtClean="0">
                <a:latin typeface="Calibri" pitchFamily="34" charset="0"/>
              </a:rPr>
              <a:t> </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Image Blurring</a:t>
            </a:r>
            <a:endParaRPr lang="en-US" dirty="0">
              <a:latin typeface="Calibri" pitchFamily="34" charset="0"/>
            </a:endParaRPr>
          </a:p>
        </p:txBody>
      </p:sp>
      <p:pic>
        <p:nvPicPr>
          <p:cNvPr id="3074" name="Picture 2" descr="C:\Users\Ashish\Desktop\Gaussian blur - Wikipedia, the free encyclopedia 2015-05-07 18-56-52.png"/>
          <p:cNvPicPr>
            <a:picLocks noChangeAspect="1" noChangeArrowheads="1"/>
          </p:cNvPicPr>
          <p:nvPr/>
        </p:nvPicPr>
        <p:blipFill>
          <a:blip r:embed="rId3" cstate="print"/>
          <a:srcRect/>
          <a:stretch>
            <a:fillRect/>
          </a:stretch>
        </p:blipFill>
        <p:spPr bwMode="auto">
          <a:xfrm>
            <a:off x="2195736" y="4509120"/>
            <a:ext cx="1857375" cy="542925"/>
          </a:xfrm>
          <a:prstGeom prst="rect">
            <a:avLst/>
          </a:prstGeom>
          <a:noFill/>
        </p:spPr>
      </p:pic>
      <p:pic>
        <p:nvPicPr>
          <p:cNvPr id="3075" name="Picture 3" descr="C:\Users\Ashish\Desktop\Gaussian Blur Algorithm - Pixelstech.net 2015-05-07 19-04-54.png"/>
          <p:cNvPicPr>
            <a:picLocks noChangeAspect="1" noChangeArrowheads="1"/>
          </p:cNvPicPr>
          <p:nvPr/>
        </p:nvPicPr>
        <p:blipFill>
          <a:blip r:embed="rId4" cstate="print"/>
          <a:srcRect/>
          <a:stretch>
            <a:fillRect/>
          </a:stretch>
        </p:blipFill>
        <p:spPr bwMode="auto">
          <a:xfrm>
            <a:off x="4860032" y="3933056"/>
            <a:ext cx="2311535" cy="187220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Edge detection is an image processing technique for finding the boundaries of objects within images.</a:t>
            </a:r>
          </a:p>
          <a:p>
            <a:endParaRPr lang="en-IN" sz="2400" dirty="0" smtClean="0">
              <a:latin typeface="Calibri" pitchFamily="34" charset="0"/>
            </a:endParaRPr>
          </a:p>
          <a:p>
            <a:r>
              <a:rPr lang="en-IN" sz="2400" dirty="0" smtClean="0">
                <a:latin typeface="Calibri" pitchFamily="34" charset="0"/>
              </a:rPr>
              <a:t>It works by detecting discontinuities in brightness.</a:t>
            </a:r>
          </a:p>
          <a:p>
            <a:endParaRPr lang="en-IN" sz="2400" dirty="0" smtClean="0">
              <a:latin typeface="Calibri" pitchFamily="34" charset="0"/>
            </a:endParaRPr>
          </a:p>
          <a:p>
            <a:r>
              <a:rPr lang="en-IN" sz="2400" dirty="0" smtClean="0">
                <a:latin typeface="Calibri" pitchFamily="34" charset="0"/>
              </a:rPr>
              <a:t> Edge detection is used for image segmentation and data extraction in areas such as image processing, computer vision, and machine vision. </a:t>
            </a:r>
          </a:p>
          <a:p>
            <a:endParaRPr lang="en-IN" sz="2400" dirty="0" smtClean="0">
              <a:latin typeface="Calibri" pitchFamily="34" charset="0"/>
            </a:endParaRPr>
          </a:p>
          <a:p>
            <a:r>
              <a:rPr lang="en-IN" sz="2400" dirty="0" smtClean="0">
                <a:latin typeface="Calibri" pitchFamily="34" charset="0"/>
              </a:rPr>
              <a:t>Common edge detection algorithms used are Canny, </a:t>
            </a:r>
            <a:r>
              <a:rPr lang="en-IN" sz="2400" dirty="0" err="1" smtClean="0">
                <a:latin typeface="Calibri" pitchFamily="34" charset="0"/>
              </a:rPr>
              <a:t>Sobel</a:t>
            </a:r>
            <a:r>
              <a:rPr lang="en-IN" sz="2400" dirty="0" smtClean="0">
                <a:latin typeface="Calibri" pitchFamily="34" charset="0"/>
              </a:rPr>
              <a:t> etc.</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Image Filtering (Edge Detection)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Colour Histogram of an image gives extensive information about its structure. It gives number of pixels, its colours in RGB format etc.</a:t>
            </a:r>
          </a:p>
          <a:p>
            <a:endParaRPr lang="en-IN" sz="2400" dirty="0" smtClean="0">
              <a:latin typeface="Calibri" pitchFamily="34" charset="0"/>
            </a:endParaRPr>
          </a:p>
          <a:p>
            <a:r>
              <a:rPr lang="en-IN" sz="2400" dirty="0" smtClean="0">
                <a:latin typeface="Calibri" pitchFamily="34" charset="0"/>
              </a:rPr>
              <a:t>By looking at the histogram for a specific image a viewer will be able to judge the entire intensity distribution at a glance.</a:t>
            </a:r>
          </a:p>
          <a:p>
            <a:endParaRPr lang="en-IN" sz="2400" dirty="0" smtClean="0">
              <a:latin typeface="Calibri" pitchFamily="34" charset="0"/>
            </a:endParaRPr>
          </a:p>
          <a:p>
            <a:r>
              <a:rPr lang="en-IN" sz="2400" dirty="0" smtClean="0">
                <a:latin typeface="Calibri" pitchFamily="34" charset="0"/>
              </a:rPr>
              <a:t>This feature can be used to compare with input image's feature and to retrieve all similar images from database.</a:t>
            </a:r>
          </a:p>
        </p:txBody>
      </p:sp>
      <p:sp>
        <p:nvSpPr>
          <p:cNvPr id="2" name="Title 1"/>
          <p:cNvSpPr>
            <a:spLocks noGrp="1"/>
          </p:cNvSpPr>
          <p:nvPr>
            <p:ph type="title"/>
          </p:nvPr>
        </p:nvSpPr>
        <p:spPr/>
        <p:txBody>
          <a:bodyPr>
            <a:normAutofit/>
          </a:bodyPr>
          <a:lstStyle/>
          <a:p>
            <a:pPr algn="ctr"/>
            <a:r>
              <a:rPr lang="en-US" dirty="0" err="1" smtClean="0">
                <a:latin typeface="Calibri" pitchFamily="34" charset="0"/>
              </a:rPr>
              <a:t>Colour</a:t>
            </a:r>
            <a:r>
              <a:rPr lang="en-US" dirty="0" smtClean="0">
                <a:latin typeface="Calibri" pitchFamily="34" charset="0"/>
              </a:rPr>
              <a:t> Histogram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b="1" dirty="0" smtClean="0">
                <a:latin typeface="Calibri" pitchFamily="34" charset="0"/>
              </a:rPr>
              <a:t>Face detection</a:t>
            </a:r>
            <a:r>
              <a:rPr lang="en-IN" sz="2400" dirty="0" smtClean="0">
                <a:latin typeface="Calibri" pitchFamily="34" charset="0"/>
              </a:rPr>
              <a:t> is a computer technology that identifies human faces in digital images. </a:t>
            </a:r>
          </a:p>
          <a:p>
            <a:endParaRPr lang="en-IN" sz="2400" dirty="0" smtClean="0">
              <a:latin typeface="Calibri" pitchFamily="34" charset="0"/>
            </a:endParaRPr>
          </a:p>
          <a:p>
            <a:r>
              <a:rPr lang="en-IN" sz="2400" dirty="0" smtClean="0">
                <a:latin typeface="Calibri" pitchFamily="34" charset="0"/>
              </a:rPr>
              <a:t>It detects human faces which might then be used for recognizing a particular face.</a:t>
            </a:r>
          </a:p>
          <a:p>
            <a:endParaRPr lang="en-IN" sz="2400" dirty="0" smtClean="0">
              <a:latin typeface="Calibri" pitchFamily="34" charset="0"/>
            </a:endParaRPr>
          </a:p>
          <a:p>
            <a:r>
              <a:rPr lang="en-IN" sz="2400" dirty="0" smtClean="0">
                <a:latin typeface="Calibri" pitchFamily="34" charset="0"/>
              </a:rPr>
              <a:t>Used </a:t>
            </a:r>
            <a:r>
              <a:rPr lang="en-IN" sz="2400" dirty="0" err="1" smtClean="0">
                <a:latin typeface="Calibri" pitchFamily="34" charset="0"/>
              </a:rPr>
              <a:t>OpenIMAJ</a:t>
            </a:r>
            <a:r>
              <a:rPr lang="en-IN" sz="2400" dirty="0" smtClean="0">
                <a:latin typeface="Calibri" pitchFamily="34" charset="0"/>
              </a:rPr>
              <a:t> library functions to detect the faces.</a:t>
            </a:r>
          </a:p>
          <a:p>
            <a:endParaRPr lang="en-IN" sz="2400" dirty="0" smtClean="0">
              <a:latin typeface="Calibri" pitchFamily="34" charset="0"/>
            </a:endParaRPr>
          </a:p>
          <a:p>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Face Detection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b="1" dirty="0" smtClean="0">
                <a:latin typeface="Calibri" pitchFamily="34" charset="0"/>
              </a:rPr>
              <a:t>Mapper: </a:t>
            </a:r>
          </a:p>
          <a:p>
            <a:pPr lvl="1"/>
            <a:r>
              <a:rPr lang="en-IN" sz="2000" dirty="0" smtClean="0">
                <a:latin typeface="Calibri" pitchFamily="34" charset="0"/>
              </a:rPr>
              <a:t>Input: Takes image from HDFS database. For each image new mapper will be executed.</a:t>
            </a:r>
          </a:p>
          <a:p>
            <a:pPr lvl="1"/>
            <a:r>
              <a:rPr lang="en-IN" sz="2000" dirty="0" smtClean="0">
                <a:latin typeface="Calibri" pitchFamily="34" charset="0"/>
              </a:rPr>
              <a:t>Processing: Corresponding image processing algorithm runs over that image. </a:t>
            </a:r>
          </a:p>
          <a:p>
            <a:pPr lvl="1"/>
            <a:r>
              <a:rPr lang="en-IN" sz="2000" dirty="0" smtClean="0">
                <a:latin typeface="Calibri" pitchFamily="34" charset="0"/>
              </a:rPr>
              <a:t>Output:  Key/Value pair where,</a:t>
            </a:r>
          </a:p>
          <a:p>
            <a:pPr lvl="2"/>
            <a:r>
              <a:rPr lang="en-IN" sz="1800" dirty="0" smtClean="0">
                <a:latin typeface="Calibri" pitchFamily="34" charset="0"/>
              </a:rPr>
              <a:t>Key: Image name </a:t>
            </a:r>
          </a:p>
          <a:p>
            <a:pPr lvl="2"/>
            <a:r>
              <a:rPr lang="en-IN" sz="1800" dirty="0" smtClean="0">
                <a:latin typeface="Calibri" pitchFamily="34" charset="0"/>
              </a:rPr>
              <a:t>Value: Corresponding algorithm output.</a:t>
            </a:r>
            <a:endParaRPr lang="en-IN" sz="2400" b="1" dirty="0" smtClean="0">
              <a:latin typeface="Calibri" pitchFamily="34" charset="0"/>
            </a:endParaRPr>
          </a:p>
          <a:p>
            <a:r>
              <a:rPr lang="en-IN" sz="2400" b="1" dirty="0" smtClean="0">
                <a:latin typeface="Calibri" pitchFamily="34" charset="0"/>
              </a:rPr>
              <a:t>Reducer:</a:t>
            </a:r>
          </a:p>
          <a:p>
            <a:pPr lvl="1"/>
            <a:r>
              <a:rPr lang="en-IN" sz="2000" dirty="0" smtClean="0">
                <a:latin typeface="Calibri" pitchFamily="34" charset="0"/>
              </a:rPr>
              <a:t>Takes key/value as output from mapper.</a:t>
            </a:r>
          </a:p>
          <a:p>
            <a:pPr lvl="1"/>
            <a:r>
              <a:rPr lang="en-IN" sz="2000" dirty="0" smtClean="0">
                <a:latin typeface="Calibri" pitchFamily="34" charset="0"/>
              </a:rPr>
              <a:t>Store the sorted keys corresponding to processed image.</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Algorithm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normAutofit/>
          </a:bodyPr>
          <a:lstStyle/>
          <a:p>
            <a:pPr algn="ctr"/>
            <a:r>
              <a:rPr lang="en-US" dirty="0" smtClean="0">
                <a:latin typeface="Calibri" pitchFamily="34" charset="0"/>
              </a:rPr>
              <a:t>Content Based Image Retrieval</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Face Detection</a:t>
            </a:r>
            <a:endParaRPr lang="en-US" dirty="0">
              <a:latin typeface="Calibri"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259632" y="-11284"/>
            <a:ext cx="6624736" cy="6880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75656" y="1988840"/>
          <a:ext cx="6635080" cy="3649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ctr"/>
            <a:r>
              <a:rPr lang="en-US" dirty="0" smtClean="0">
                <a:latin typeface="Calibri" pitchFamily="34" charset="0"/>
              </a:rPr>
              <a:t>Content Based Image Retrieval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Autofit/>
          </a:bodyPr>
          <a:lstStyle/>
          <a:p>
            <a:r>
              <a:rPr lang="en-IN" sz="2400" b="1" dirty="0" smtClean="0">
                <a:latin typeface="Calibri" pitchFamily="34" charset="0"/>
              </a:rPr>
              <a:t>Phase 1: </a:t>
            </a:r>
          </a:p>
          <a:p>
            <a:pPr>
              <a:buNone/>
            </a:pPr>
            <a:endParaRPr lang="en-IN" sz="2400" b="1" dirty="0" smtClean="0">
              <a:latin typeface="Calibri" pitchFamily="34" charset="0"/>
            </a:endParaRPr>
          </a:p>
          <a:p>
            <a:pPr lvl="1"/>
            <a:r>
              <a:rPr lang="en-IN" sz="2400" dirty="0" smtClean="0">
                <a:latin typeface="Calibri" pitchFamily="34" charset="0"/>
              </a:rPr>
              <a:t>Image data set which is going to be uploaded is first split into different images. This step is taken to disperse data across. </a:t>
            </a:r>
          </a:p>
          <a:p>
            <a:pPr lvl="1"/>
            <a:r>
              <a:rPr lang="en-IN" sz="2400" dirty="0" smtClean="0">
                <a:latin typeface="Calibri" pitchFamily="34" charset="0"/>
              </a:rPr>
              <a:t>Map/Reduce technique works on its distributed file system called as </a:t>
            </a:r>
            <a:r>
              <a:rPr lang="en-IN" sz="2400" dirty="0" err="1" smtClean="0">
                <a:latin typeface="Calibri" pitchFamily="34" charset="0"/>
              </a:rPr>
              <a:t>Hadoop</a:t>
            </a:r>
            <a:r>
              <a:rPr lang="en-IN" sz="2400" dirty="0" smtClean="0">
                <a:latin typeface="Calibri" pitchFamily="34" charset="0"/>
              </a:rPr>
              <a:t> Distributed File System(HDFS).</a:t>
            </a:r>
          </a:p>
          <a:p>
            <a:pPr lvl="1"/>
            <a:r>
              <a:rPr lang="en-IN" sz="2400" dirty="0" smtClean="0">
                <a:latin typeface="Calibri" pitchFamily="34" charset="0"/>
              </a:rPr>
              <a:t> All image files are stored into file system.</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Algorithm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Autofit/>
          </a:bodyPr>
          <a:lstStyle/>
          <a:p>
            <a:r>
              <a:rPr lang="en-IN" sz="2400" b="1" dirty="0" smtClean="0">
                <a:latin typeface="Calibri" pitchFamily="34" charset="0"/>
              </a:rPr>
              <a:t>Phase 2: </a:t>
            </a:r>
          </a:p>
          <a:p>
            <a:pPr>
              <a:buNone/>
            </a:pPr>
            <a:endParaRPr lang="en-IN" sz="2400" b="1" dirty="0" smtClean="0">
              <a:latin typeface="Calibri" pitchFamily="34" charset="0"/>
            </a:endParaRPr>
          </a:p>
          <a:p>
            <a:pPr lvl="1"/>
            <a:r>
              <a:rPr lang="en-IN" sz="2400" dirty="0" smtClean="0">
                <a:latin typeface="Calibri" pitchFamily="34" charset="0"/>
              </a:rPr>
              <a:t>These images are given to the image processing part.</a:t>
            </a:r>
          </a:p>
          <a:p>
            <a:pPr lvl="1"/>
            <a:r>
              <a:rPr lang="en-IN" sz="2400" dirty="0" smtClean="0">
                <a:latin typeface="Calibri" pitchFamily="34" charset="0"/>
              </a:rPr>
              <a:t>In this phase, Colour Histogram of each image is calculated.</a:t>
            </a:r>
          </a:p>
          <a:p>
            <a:pPr lvl="1"/>
            <a:r>
              <a:rPr lang="en-IN" sz="2400" dirty="0" smtClean="0">
                <a:latin typeface="Calibri" pitchFamily="34" charset="0"/>
              </a:rPr>
              <a:t>This histogram will provide different feature values such as entropy, intensity etc. </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Algorithm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Most traditional and common methods of image retrieval utilize method of adding metadata such as captioning, keywords, or descriptions to the images so that retrieval can be performed over the annotation words.</a:t>
            </a:r>
          </a:p>
          <a:p>
            <a:endParaRPr lang="en-IN" sz="2400" dirty="0" smtClean="0">
              <a:latin typeface="Calibri" pitchFamily="34" charset="0"/>
            </a:endParaRPr>
          </a:p>
          <a:p>
            <a:r>
              <a:rPr lang="en-IN" sz="2400" dirty="0" smtClean="0">
                <a:latin typeface="Calibri" pitchFamily="34" charset="0"/>
              </a:rPr>
              <a:t>Proposed solution will be a system to upload, search and query images among massive image data storage using content based image retrieval scheme using Map Reduce technique.</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Problem Statement - 2</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Autofit/>
          </a:bodyPr>
          <a:lstStyle/>
          <a:p>
            <a:r>
              <a:rPr lang="en-IN" sz="2400" b="1" dirty="0" smtClean="0">
                <a:latin typeface="Calibri" pitchFamily="34" charset="0"/>
              </a:rPr>
              <a:t>Phase 3: </a:t>
            </a:r>
          </a:p>
          <a:p>
            <a:pPr>
              <a:buNone/>
            </a:pPr>
            <a:endParaRPr lang="en-IN" sz="2400" b="1" dirty="0" smtClean="0">
              <a:latin typeface="Calibri" pitchFamily="34" charset="0"/>
            </a:endParaRPr>
          </a:p>
          <a:p>
            <a:pPr lvl="1"/>
            <a:r>
              <a:rPr lang="en-IN" sz="2400" dirty="0" smtClean="0">
                <a:latin typeface="Calibri" pitchFamily="34" charset="0"/>
              </a:rPr>
              <a:t>These values are used for the similarity calculation of images i.e. distance between input image and images from HDFS.</a:t>
            </a:r>
          </a:p>
          <a:p>
            <a:pPr lvl="1"/>
            <a:endParaRPr lang="en-IN" sz="2400" dirty="0" smtClean="0">
              <a:latin typeface="Calibri" pitchFamily="34" charset="0"/>
            </a:endParaRPr>
          </a:p>
          <a:p>
            <a:pPr lvl="1"/>
            <a:r>
              <a:rPr lang="en-IN" sz="2400" dirty="0" smtClean="0">
                <a:latin typeface="Calibri" pitchFamily="34" charset="0"/>
              </a:rPr>
              <a:t>Euclidean Distance:</a:t>
            </a:r>
          </a:p>
          <a:p>
            <a:pPr lvl="1"/>
            <a:endParaRPr lang="en-IN" sz="2400" dirty="0" smtClean="0">
              <a:latin typeface="Calibri" pitchFamily="34" charset="0"/>
            </a:endParaRPr>
          </a:p>
          <a:p>
            <a:pPr lvl="1"/>
            <a:endParaRPr lang="en-IN" sz="2400" dirty="0" smtClean="0">
              <a:latin typeface="Calibri" pitchFamily="34" charset="0"/>
            </a:endParaRPr>
          </a:p>
          <a:p>
            <a:pPr lvl="1"/>
            <a:r>
              <a:rPr lang="en-IN" sz="2400" dirty="0" smtClean="0">
                <a:latin typeface="Calibri" pitchFamily="34" charset="0"/>
              </a:rPr>
              <a:t>Cosine Similarity:</a:t>
            </a:r>
          </a:p>
          <a:p>
            <a:pPr lvl="1"/>
            <a:endParaRPr lang="en-IN" sz="2400" dirty="0" smtClean="0">
              <a:latin typeface="Calibri" pitchFamily="34" charset="0"/>
            </a:endParaRPr>
          </a:p>
          <a:p>
            <a:pPr lvl="1"/>
            <a:endParaRPr lang="en-IN" sz="2400" dirty="0" smtClean="0">
              <a:latin typeface="Calibri" pitchFamily="34" charset="0"/>
            </a:endParaRPr>
          </a:p>
          <a:p>
            <a:pPr lvl="1"/>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Algorithm</a:t>
            </a:r>
            <a:endParaRPr lang="en-US" dirty="0">
              <a:latin typeface="Calibri" pitchFamily="34" charset="0"/>
            </a:endParaRPr>
          </a:p>
        </p:txBody>
      </p:sp>
      <p:pic>
        <p:nvPicPr>
          <p:cNvPr id="5125" name="Picture 5"/>
          <p:cNvPicPr>
            <a:picLocks noChangeAspect="1" noChangeArrowheads="1"/>
          </p:cNvPicPr>
          <p:nvPr/>
        </p:nvPicPr>
        <p:blipFill>
          <a:blip r:embed="rId3" cstate="print"/>
          <a:srcRect/>
          <a:stretch>
            <a:fillRect/>
          </a:stretch>
        </p:blipFill>
        <p:spPr bwMode="auto">
          <a:xfrm>
            <a:off x="3779911" y="3861048"/>
            <a:ext cx="3670085" cy="720080"/>
          </a:xfrm>
          <a:prstGeom prst="rect">
            <a:avLst/>
          </a:prstGeom>
          <a:noFill/>
          <a:ln w="9525">
            <a:noFill/>
            <a:miter lim="800000"/>
            <a:headEnd/>
            <a:tailEnd/>
          </a:ln>
        </p:spPr>
      </p:pic>
      <p:pic>
        <p:nvPicPr>
          <p:cNvPr id="5126" name="Picture 6" descr="C:\Users\Ashish\Desktop\Cosine similarity - Wikipedia, the free encyclopedia 2015-05-07 20-03-17.png"/>
          <p:cNvPicPr>
            <a:picLocks noChangeAspect="1" noChangeArrowheads="1"/>
          </p:cNvPicPr>
          <p:nvPr/>
        </p:nvPicPr>
        <p:blipFill>
          <a:blip r:embed="rId4" cstate="print"/>
          <a:srcRect/>
          <a:stretch>
            <a:fillRect/>
          </a:stretch>
        </p:blipFill>
        <p:spPr bwMode="auto">
          <a:xfrm>
            <a:off x="4572000" y="5086697"/>
            <a:ext cx="1504950" cy="7905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On similarity measurement front, application is successful in uploading, searching and retrieving similar images up to certain precision for same format and same dimension of image data.</a:t>
            </a:r>
          </a:p>
          <a:p>
            <a:endParaRPr lang="en-IN" sz="2400" dirty="0" smtClean="0">
              <a:latin typeface="Calibri" pitchFamily="34" charset="0"/>
            </a:endParaRPr>
          </a:p>
          <a:p>
            <a:r>
              <a:rPr lang="en-IN" sz="2400" dirty="0" smtClean="0">
                <a:latin typeface="Calibri" pitchFamily="34" charset="0"/>
              </a:rPr>
              <a:t>Variation in dimension and format varies the output similarity precision. </a:t>
            </a:r>
          </a:p>
          <a:p>
            <a:pPr>
              <a:buNone/>
            </a:pPr>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Conclusion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For execution time complexity, application is tested on single node and multi node clusters configurations.</a:t>
            </a:r>
          </a:p>
          <a:p>
            <a:r>
              <a:rPr lang="en-IN" sz="2400" dirty="0" smtClean="0">
                <a:latin typeface="Calibri" pitchFamily="34" charset="0"/>
              </a:rPr>
              <a:t>Multi node clusters delivers high performance and increases time </a:t>
            </a:r>
            <a:r>
              <a:rPr lang="en-IN" sz="2400" dirty="0" err="1" smtClean="0">
                <a:latin typeface="Calibri" pitchFamily="34" charset="0"/>
              </a:rPr>
              <a:t>eciency</a:t>
            </a:r>
            <a:r>
              <a:rPr lang="en-IN" sz="2400" dirty="0" smtClean="0">
                <a:latin typeface="Calibri" pitchFamily="34" charset="0"/>
              </a:rPr>
              <a:t> nearly by 40%. </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Conclusion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This application is designed in such a way that it will try to cover different domains. It does not use detailed research work from any of the domain.</a:t>
            </a:r>
          </a:p>
          <a:p>
            <a:endParaRPr lang="en-IN" sz="2400" dirty="0" smtClean="0">
              <a:latin typeface="Calibri" pitchFamily="34" charset="0"/>
            </a:endParaRPr>
          </a:p>
          <a:p>
            <a:r>
              <a:rPr lang="en-IN" sz="2400" dirty="0" smtClean="0">
                <a:latin typeface="Calibri" pitchFamily="34" charset="0"/>
              </a:rPr>
              <a:t>This application has large scope in cloud domain and internet world because every domain servers are using cloud technology and they want to provide their customers a new cutting edge applications for imaging which are efficient.</a:t>
            </a:r>
          </a:p>
          <a:p>
            <a:endParaRPr lang="en-IN" sz="2400" dirty="0" smtClean="0">
              <a:latin typeface="Calibri" pitchFamily="34" charset="0"/>
            </a:endParaRPr>
          </a:p>
          <a:p>
            <a:endParaRPr lang="en-IN" sz="2400" dirty="0" smtClean="0">
              <a:latin typeface="Calibri" pitchFamily="34" charset="0"/>
            </a:endParaRPr>
          </a:p>
          <a:p>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Future Work</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636912"/>
            <a:ext cx="8229600" cy="1143000"/>
          </a:xfrm>
        </p:spPr>
        <p:txBody>
          <a:bodyPr>
            <a:normAutofit/>
          </a:bodyPr>
          <a:lstStyle/>
          <a:p>
            <a:pPr algn="ctr"/>
            <a:r>
              <a:rPr lang="en-US" dirty="0" smtClean="0">
                <a:latin typeface="Calibri" pitchFamily="34" charset="0"/>
              </a:rPr>
              <a:t>Thank You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Calibri" pitchFamily="34" charset="0"/>
              </a:rPr>
              <a:t>Computer Cluster</a:t>
            </a:r>
          </a:p>
          <a:p>
            <a:r>
              <a:rPr lang="en-US" dirty="0" smtClean="0">
                <a:latin typeface="Calibri" pitchFamily="34" charset="0"/>
              </a:rPr>
              <a:t>Apache </a:t>
            </a:r>
            <a:r>
              <a:rPr lang="en-US" dirty="0" err="1" smtClean="0">
                <a:latin typeface="Calibri" pitchFamily="34" charset="0"/>
              </a:rPr>
              <a:t>Hadoop</a:t>
            </a:r>
            <a:endParaRPr lang="en-US" dirty="0" smtClean="0">
              <a:latin typeface="Calibri" pitchFamily="34" charset="0"/>
            </a:endParaRPr>
          </a:p>
          <a:p>
            <a:r>
              <a:rPr lang="en-US" dirty="0" smtClean="0">
                <a:latin typeface="Calibri" pitchFamily="34" charset="0"/>
              </a:rPr>
              <a:t>Map Reduce</a:t>
            </a:r>
          </a:p>
          <a:p>
            <a:r>
              <a:rPr lang="en-US" dirty="0" smtClean="0">
                <a:latin typeface="Calibri" pitchFamily="34" charset="0"/>
              </a:rPr>
              <a:t>Distributed Image Processing</a:t>
            </a:r>
          </a:p>
          <a:p>
            <a:r>
              <a:rPr lang="en-US" dirty="0" smtClean="0">
                <a:latin typeface="Calibri" pitchFamily="34" charset="0"/>
              </a:rPr>
              <a:t>Content Based Image Retrieval</a:t>
            </a:r>
            <a:endParaRPr lang="en-US" dirty="0">
              <a:latin typeface="Calibri" pitchFamily="34" charset="0"/>
            </a:endParaRPr>
          </a:p>
        </p:txBody>
      </p:sp>
      <p:sp>
        <p:nvSpPr>
          <p:cNvPr id="2" name="Title 1"/>
          <p:cNvSpPr>
            <a:spLocks noGrp="1"/>
          </p:cNvSpPr>
          <p:nvPr>
            <p:ph type="title"/>
          </p:nvPr>
        </p:nvSpPr>
        <p:spPr/>
        <p:txBody>
          <a:bodyPr/>
          <a:lstStyle/>
          <a:p>
            <a:pPr algn="ctr"/>
            <a:r>
              <a:rPr lang="en-US" dirty="0" smtClean="0">
                <a:latin typeface="Calibri" pitchFamily="34" charset="0"/>
              </a:rPr>
              <a:t>Introduction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A computer cluster is a single logical unit consisting of multiple computers that are linked through a LAN.</a:t>
            </a:r>
          </a:p>
          <a:p>
            <a:endParaRPr lang="en-IN" sz="2400" dirty="0" smtClean="0">
              <a:latin typeface="Calibri" pitchFamily="34" charset="0"/>
            </a:endParaRPr>
          </a:p>
          <a:p>
            <a:r>
              <a:rPr lang="en-IN" sz="2400" dirty="0" smtClean="0">
                <a:latin typeface="Calibri" pitchFamily="34" charset="0"/>
              </a:rPr>
              <a:t>The networked computers essentially act as a single, much more powerful machine.</a:t>
            </a:r>
          </a:p>
          <a:p>
            <a:endParaRPr lang="en-IN" sz="2400" dirty="0" smtClean="0">
              <a:latin typeface="Calibri" pitchFamily="34" charset="0"/>
            </a:endParaRPr>
          </a:p>
          <a:p>
            <a:r>
              <a:rPr lang="en-IN" sz="2400" dirty="0" smtClean="0">
                <a:latin typeface="Calibri" pitchFamily="34" charset="0"/>
              </a:rPr>
              <a:t>A computer cluster provides much faster processing speed, larger storage capacity, better data integrity, superior reliability and wider availability of resources.</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Computer Cluster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Computer Cluster</a:t>
            </a:r>
            <a:endParaRPr lang="en-US" dirty="0">
              <a:latin typeface="Calibri" pitchFamily="34" charset="0"/>
            </a:endParaRPr>
          </a:p>
        </p:txBody>
      </p:sp>
      <p:pic>
        <p:nvPicPr>
          <p:cNvPr id="6146" name="Picture 2" descr="C:\Users\Ashish\Desktop\13566046731880120818network computers2.jpg"/>
          <p:cNvPicPr>
            <a:picLocks noChangeAspect="1" noChangeArrowheads="1"/>
          </p:cNvPicPr>
          <p:nvPr/>
        </p:nvPicPr>
        <p:blipFill>
          <a:blip r:embed="rId3" cstate="print"/>
          <a:srcRect/>
          <a:stretch>
            <a:fillRect/>
          </a:stretch>
        </p:blipFill>
        <p:spPr bwMode="auto">
          <a:xfrm>
            <a:off x="1547664" y="1782787"/>
            <a:ext cx="6141728" cy="409448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b="1" dirty="0" smtClean="0">
                <a:latin typeface="Calibri" pitchFamily="34" charset="0"/>
              </a:rPr>
              <a:t>Apache </a:t>
            </a:r>
            <a:r>
              <a:rPr lang="en-IN" sz="2400" b="1" dirty="0" err="1" smtClean="0">
                <a:latin typeface="Calibri" pitchFamily="34" charset="0"/>
              </a:rPr>
              <a:t>Hadoop</a:t>
            </a:r>
            <a:r>
              <a:rPr lang="en-IN" sz="2400" dirty="0" smtClean="0">
                <a:latin typeface="Calibri" pitchFamily="34" charset="0"/>
              </a:rPr>
              <a:t> is an open-source software framework written in Java for distributed storage and distributed processing of very large data sets on computer clusters built from commodity hardware.</a:t>
            </a:r>
          </a:p>
          <a:p>
            <a:endParaRPr lang="en-IN" sz="2400" dirty="0" smtClean="0">
              <a:latin typeface="Calibri" pitchFamily="34" charset="0"/>
            </a:endParaRPr>
          </a:p>
          <a:p>
            <a:r>
              <a:rPr lang="en-IN" sz="2400" dirty="0" smtClean="0">
                <a:latin typeface="Calibri" pitchFamily="34" charset="0"/>
              </a:rPr>
              <a:t>The core of Apache </a:t>
            </a:r>
            <a:r>
              <a:rPr lang="en-IN" sz="2400" dirty="0" err="1" smtClean="0">
                <a:latin typeface="Calibri" pitchFamily="34" charset="0"/>
              </a:rPr>
              <a:t>Hadoop</a:t>
            </a:r>
            <a:r>
              <a:rPr lang="en-IN" sz="2400" dirty="0" smtClean="0">
                <a:latin typeface="Calibri" pitchFamily="34" charset="0"/>
              </a:rPr>
              <a:t> consists of:</a:t>
            </a:r>
          </a:p>
          <a:p>
            <a:pPr marL="566928" indent="-457200">
              <a:buFont typeface="+mj-lt"/>
              <a:buAutoNum type="arabicPeriod"/>
            </a:pPr>
            <a:r>
              <a:rPr lang="en-IN" sz="2400" dirty="0" smtClean="0">
                <a:latin typeface="Calibri" pitchFamily="34" charset="0"/>
              </a:rPr>
              <a:t>HDFS (</a:t>
            </a:r>
            <a:r>
              <a:rPr lang="en-IN" sz="2400" dirty="0" err="1" smtClean="0">
                <a:latin typeface="Calibri" pitchFamily="34" charset="0"/>
              </a:rPr>
              <a:t>Hadoop</a:t>
            </a:r>
            <a:r>
              <a:rPr lang="en-IN" sz="2400" dirty="0" smtClean="0">
                <a:latin typeface="Calibri" pitchFamily="34" charset="0"/>
              </a:rPr>
              <a:t> Distributed File System)</a:t>
            </a:r>
          </a:p>
          <a:p>
            <a:pPr marL="566928" indent="-457200">
              <a:buFont typeface="+mj-lt"/>
              <a:buAutoNum type="arabicPeriod"/>
            </a:pPr>
            <a:r>
              <a:rPr lang="en-IN" sz="2400" dirty="0" smtClean="0">
                <a:latin typeface="Calibri" pitchFamily="34" charset="0"/>
              </a:rPr>
              <a:t>Map-Reduce</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Apache </a:t>
            </a:r>
            <a:r>
              <a:rPr lang="en-US" dirty="0" err="1" smtClean="0">
                <a:latin typeface="Calibri" pitchFamily="34" charset="0"/>
              </a:rPr>
              <a:t>Hadoop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dirty="0" smtClean="0">
                <a:latin typeface="Calibri" pitchFamily="34" charset="0"/>
              </a:rPr>
              <a:t>The </a:t>
            </a:r>
            <a:r>
              <a:rPr lang="en-IN" sz="2400" b="1" dirty="0" err="1" smtClean="0">
                <a:latin typeface="Calibri" pitchFamily="34" charset="0"/>
              </a:rPr>
              <a:t>Hadoop</a:t>
            </a:r>
            <a:r>
              <a:rPr lang="en-IN" sz="2400" b="1" dirty="0" smtClean="0">
                <a:latin typeface="Calibri" pitchFamily="34" charset="0"/>
              </a:rPr>
              <a:t> distributed file system</a:t>
            </a:r>
            <a:r>
              <a:rPr lang="en-IN" sz="2400" dirty="0" smtClean="0">
                <a:latin typeface="Calibri" pitchFamily="34" charset="0"/>
              </a:rPr>
              <a:t> (</a:t>
            </a:r>
            <a:r>
              <a:rPr lang="en-IN" sz="2400" b="1" dirty="0" smtClean="0">
                <a:latin typeface="Calibri" pitchFamily="34" charset="0"/>
              </a:rPr>
              <a:t>HDFS</a:t>
            </a:r>
            <a:r>
              <a:rPr lang="en-IN" sz="2400" dirty="0" smtClean="0">
                <a:latin typeface="Calibri" pitchFamily="34" charset="0"/>
              </a:rPr>
              <a:t>) is a distributed, scalable, and portable file-system written in Java for the </a:t>
            </a:r>
            <a:r>
              <a:rPr lang="en-IN" sz="2400" dirty="0" err="1" smtClean="0">
                <a:latin typeface="Calibri" pitchFamily="34" charset="0"/>
              </a:rPr>
              <a:t>Hadoop</a:t>
            </a:r>
            <a:r>
              <a:rPr lang="en-IN" sz="2400" dirty="0" smtClean="0">
                <a:latin typeface="Calibri" pitchFamily="34" charset="0"/>
              </a:rPr>
              <a:t> framework.</a:t>
            </a:r>
          </a:p>
          <a:p>
            <a:endParaRPr lang="en-IN" sz="2400" dirty="0" smtClean="0">
              <a:latin typeface="Calibri" pitchFamily="34" charset="0"/>
            </a:endParaRPr>
          </a:p>
          <a:p>
            <a:r>
              <a:rPr lang="en-IN" sz="2400" dirty="0" smtClean="0">
                <a:latin typeface="Calibri" pitchFamily="34" charset="0"/>
              </a:rPr>
              <a:t>HDFS provides high throughput access to application data and is suitable for applications that have large data sets.</a:t>
            </a:r>
          </a:p>
        </p:txBody>
      </p:sp>
      <p:sp>
        <p:nvSpPr>
          <p:cNvPr id="2" name="Title 1"/>
          <p:cNvSpPr>
            <a:spLocks noGrp="1"/>
          </p:cNvSpPr>
          <p:nvPr>
            <p:ph type="title"/>
          </p:nvPr>
        </p:nvSpPr>
        <p:spPr/>
        <p:txBody>
          <a:bodyPr>
            <a:normAutofit/>
          </a:bodyPr>
          <a:lstStyle/>
          <a:p>
            <a:pPr algn="ctr"/>
            <a:r>
              <a:rPr lang="en-US" dirty="0" smtClean="0">
                <a:latin typeface="Calibri" pitchFamily="34" charset="0"/>
              </a:rPr>
              <a:t>HDFS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p:spPr>
        <p:txBody>
          <a:bodyPr>
            <a:normAutofit/>
          </a:bodyPr>
          <a:lstStyle/>
          <a:p>
            <a:r>
              <a:rPr lang="en-IN" sz="2400" b="1" dirty="0" smtClean="0">
                <a:latin typeface="Calibri" pitchFamily="34" charset="0"/>
              </a:rPr>
              <a:t>MapReduce</a:t>
            </a:r>
            <a:r>
              <a:rPr lang="en-IN" sz="2400" dirty="0" smtClean="0">
                <a:latin typeface="Calibri" pitchFamily="34" charset="0"/>
              </a:rPr>
              <a:t> is a programming model and an associated implementation for processing and generating large data sets with a parallel, distributed algorithm on a cluster.</a:t>
            </a:r>
          </a:p>
          <a:p>
            <a:endParaRPr lang="en-IN" sz="2400" dirty="0" smtClean="0">
              <a:latin typeface="Calibri" pitchFamily="34" charset="0"/>
            </a:endParaRPr>
          </a:p>
          <a:p>
            <a:r>
              <a:rPr lang="en-IN" sz="2400" dirty="0" smtClean="0">
                <a:latin typeface="Calibri" pitchFamily="34" charset="0"/>
              </a:rPr>
              <a:t>The term Map Reduce actually refers to two separate and distinct tasks that </a:t>
            </a:r>
            <a:r>
              <a:rPr lang="en-IN" sz="2400" dirty="0" err="1" smtClean="0">
                <a:latin typeface="Calibri" pitchFamily="34" charset="0"/>
              </a:rPr>
              <a:t>Hadoop</a:t>
            </a:r>
            <a:r>
              <a:rPr lang="en-IN" sz="2400" dirty="0" smtClean="0">
                <a:latin typeface="Calibri" pitchFamily="34" charset="0"/>
              </a:rPr>
              <a:t> programs perform.</a:t>
            </a:r>
          </a:p>
          <a:p>
            <a:endParaRPr lang="en-IN" sz="2400" dirty="0" smtClean="0">
              <a:latin typeface="Calibri" pitchFamily="34" charset="0"/>
            </a:endParaRPr>
          </a:p>
          <a:p>
            <a:endParaRPr lang="en-IN" sz="2400" dirty="0" smtClean="0">
              <a:latin typeface="Calibri" pitchFamily="34" charset="0"/>
            </a:endParaRPr>
          </a:p>
        </p:txBody>
      </p:sp>
      <p:sp>
        <p:nvSpPr>
          <p:cNvPr id="2" name="Title 1"/>
          <p:cNvSpPr>
            <a:spLocks noGrp="1"/>
          </p:cNvSpPr>
          <p:nvPr>
            <p:ph type="title"/>
          </p:nvPr>
        </p:nvSpPr>
        <p:spPr/>
        <p:txBody>
          <a:bodyPr>
            <a:normAutofit/>
          </a:bodyPr>
          <a:lstStyle/>
          <a:p>
            <a:pPr algn="ctr"/>
            <a:r>
              <a:rPr lang="en-US" dirty="0" smtClean="0">
                <a:latin typeface="Calibri" pitchFamily="34" charset="0"/>
              </a:rPr>
              <a:t>Map Reduce</a:t>
            </a:r>
            <a:endParaRPr lang="en-US"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mpOrienPres">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D702CF6-005D-4DBD-A97B-F0C8A1B2B0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EmpOrienPres</Template>
  <TotalTime>0</TotalTime>
  <Words>1354</Words>
  <Application>Microsoft Office PowerPoint</Application>
  <PresentationFormat>On-screen Show (4:3)</PresentationFormat>
  <Paragraphs>197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EmpOrienPres</vt:lpstr>
      <vt:lpstr>Content Based Image Retrieval and Image Processing using Hadoop</vt:lpstr>
      <vt:lpstr>Problem Statement - 1</vt:lpstr>
      <vt:lpstr>Problem Statement - 2</vt:lpstr>
      <vt:lpstr>Introduction</vt:lpstr>
      <vt:lpstr>Computer Cluster</vt:lpstr>
      <vt:lpstr>Computer Cluster</vt:lpstr>
      <vt:lpstr>Apache Hadoop</vt:lpstr>
      <vt:lpstr>HDFS</vt:lpstr>
      <vt:lpstr>Map Reduce</vt:lpstr>
      <vt:lpstr>Map Reduce</vt:lpstr>
      <vt:lpstr>Hadoop Master/Slave Architecture</vt:lpstr>
      <vt:lpstr> Image Processing</vt:lpstr>
      <vt:lpstr>Content Based Image Retrieval</vt:lpstr>
      <vt:lpstr>Content Based Image Retrieval</vt:lpstr>
      <vt:lpstr>Distributed Image Processing</vt:lpstr>
      <vt:lpstr>Distributed Image Processing</vt:lpstr>
      <vt:lpstr>OpenIMAJ</vt:lpstr>
      <vt:lpstr>Image Format Change</vt:lpstr>
      <vt:lpstr>Gray Scale Conversion</vt:lpstr>
      <vt:lpstr>Image Blurring</vt:lpstr>
      <vt:lpstr>Image Filtering (Edge Detection)</vt:lpstr>
      <vt:lpstr>Colour Histogram</vt:lpstr>
      <vt:lpstr>Face Detection</vt:lpstr>
      <vt:lpstr>Algorithm</vt:lpstr>
      <vt:lpstr>Content Based Image Retrieval</vt:lpstr>
      <vt:lpstr>Face Detection</vt:lpstr>
      <vt:lpstr>Content Based Image Retrieval</vt:lpstr>
      <vt:lpstr>Algorithm</vt:lpstr>
      <vt:lpstr>Algorithm</vt:lpstr>
      <vt:lpstr>Algorithm</vt:lpstr>
      <vt:lpstr>Conclusion</vt:lpstr>
      <vt:lpstr>Conclusion</vt:lpstr>
      <vt:lpstr>Future Work</vt:lpstr>
      <vt:lpstr>Thank You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2015-05-07T11:17:32Z</dcterms:created>
  <dcterms:modified xsi:type="dcterms:W3CDTF">2015-05-08T04:38:57Z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TC102202129990</vt:lpwstr>
  </property>
</Properties>
</file>