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77" r:id="rId5"/>
    <p:sldId id="258" r:id="rId6"/>
    <p:sldId id="260" r:id="rId7"/>
    <p:sldId id="265" r:id="rId8"/>
    <p:sldId id="274" r:id="rId9"/>
    <p:sldId id="266" r:id="rId10"/>
    <p:sldId id="267" r:id="rId11"/>
    <p:sldId id="268" r:id="rId12"/>
    <p:sldId id="269" r:id="rId13"/>
    <p:sldId id="275" r:id="rId14"/>
    <p:sldId id="278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7" d="100"/>
          <a:sy n="87" d="100"/>
        </p:scale>
        <p:origin x="-768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7/10/2014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7/10/2014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7/10/2014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1347614"/>
            <a:ext cx="9144000" cy="1224136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3200" dirty="0" smtClean="0">
                <a:latin typeface="Calibri" pitchFamily="34" charset="0"/>
              </a:rPr>
              <a:t>Automatic Deployment of virtual Labs on Cloud Infrastructure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pPr algn="ctr"/>
            <a:r>
              <a:rPr lang="en-US" sz="1600" dirty="0" err="1" smtClean="0">
                <a:latin typeface="Calibri" pitchFamily="34" charset="0"/>
              </a:rPr>
              <a:t>Archita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Jindal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dirty="0" err="1" smtClean="0">
                <a:latin typeface="Calibri" pitchFamily="34" charset="0"/>
              </a:rPr>
              <a:t>Ashish</a:t>
            </a:r>
            <a:r>
              <a:rPr lang="en-US" sz="1600" dirty="0" smtClean="0">
                <a:latin typeface="Calibri" pitchFamily="34" charset="0"/>
              </a:rPr>
              <a:t> Agarwal,  </a:t>
            </a:r>
            <a:r>
              <a:rPr lang="en-US" sz="1600" dirty="0" err="1" smtClean="0">
                <a:latin typeface="Calibri" pitchFamily="34" charset="0"/>
              </a:rPr>
              <a:t>P.Amulya</a:t>
            </a:r>
            <a:r>
              <a:rPr lang="en-US" sz="1600" dirty="0" smtClean="0">
                <a:latin typeface="Calibri" pitchFamily="34" charset="0"/>
              </a:rPr>
              <a:t> Sri, </a:t>
            </a:r>
            <a:r>
              <a:rPr lang="en-US" sz="1600" dirty="0" err="1" smtClean="0">
                <a:latin typeface="Calibri" pitchFamily="34" charset="0"/>
              </a:rPr>
              <a:t>Yogesh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Agrawal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58797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Presented By 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API Workflow</a:t>
            </a:r>
            <a:endParaRPr lang="en-US" dirty="0"/>
          </a:p>
        </p:txBody>
      </p:sp>
      <p:pic>
        <p:nvPicPr>
          <p:cNvPr id="4098" name="Picture 2" descr="C:\Users\Ashish\Desktop\Presentation\Presentation\Diagra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7654"/>
            <a:ext cx="9144000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23528" y="1635646"/>
            <a:ext cx="8568952" cy="32004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alibri" pitchFamily="34" charset="0"/>
              </a:rPr>
              <a:t>To provide a complete record of the lab deployment, all major </a:t>
            </a:r>
          </a:p>
          <a:p>
            <a:pPr>
              <a:buNone/>
            </a:pPr>
            <a:r>
              <a:rPr lang="en-IN" sz="2400" dirty="0" smtClean="0">
                <a:latin typeface="Calibri" pitchFamily="34" charset="0"/>
              </a:rPr>
              <a:t>events in API get logged to the console using Python’s standard </a:t>
            </a:r>
          </a:p>
          <a:p>
            <a:pPr>
              <a:buNone/>
            </a:pPr>
            <a:r>
              <a:rPr lang="en-IN" sz="2400" dirty="0" smtClean="0">
                <a:latin typeface="Calibri" pitchFamily="34" charset="0"/>
              </a:rPr>
              <a:t>logging framework.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Testing Environment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95536" y="1428750"/>
            <a:ext cx="8568952" cy="32004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alibri" pitchFamily="34" charset="0"/>
              </a:rPr>
              <a:t>As part of testing this API we use Python standard unit testing</a:t>
            </a:r>
          </a:p>
          <a:p>
            <a:pPr>
              <a:buNone/>
            </a:pPr>
            <a:r>
              <a:rPr lang="en-IN" sz="2400" dirty="0" smtClean="0">
                <a:latin typeface="Calibri" pitchFamily="34" charset="0"/>
              </a:rPr>
              <a:t>framework </a:t>
            </a:r>
            <a:r>
              <a:rPr lang="en-IN" sz="2400" dirty="0" smtClean="0">
                <a:latin typeface="Calibri" pitchFamily="34" charset="0"/>
              </a:rPr>
              <a:t>called </a:t>
            </a:r>
            <a:r>
              <a:rPr lang="en-IN" sz="2400" b="1" i="1" u="sng" dirty="0" smtClean="0">
                <a:latin typeface="Calibri" pitchFamily="34" charset="0"/>
              </a:rPr>
              <a:t>nose</a:t>
            </a:r>
            <a:r>
              <a:rPr lang="en-IN" sz="2400" dirty="0" smtClean="0">
                <a:latin typeface="Calibri" pitchFamily="34" charset="0"/>
              </a:rPr>
              <a:t>.</a:t>
            </a:r>
            <a:endParaRPr lang="en-IN" sz="2400" b="1" i="1" u="sng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520" y="1491630"/>
            <a:ext cx="8568952" cy="3200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3600" dirty="0" smtClean="0">
              <a:latin typeface="Calibri" pitchFamily="34" charset="0"/>
            </a:endParaRPr>
          </a:p>
          <a:p>
            <a:pPr algn="ctr">
              <a:buNone/>
            </a:pPr>
            <a:endParaRPr lang="en-IN" sz="36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IN" sz="3600" dirty="0" smtClean="0">
                <a:latin typeface="Calibri" pitchFamily="34" charset="0"/>
              </a:rPr>
              <a:t>Questions ?</a:t>
            </a:r>
            <a:endParaRPr lang="en-IN" sz="3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520" y="1491630"/>
            <a:ext cx="8568952" cy="3200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3600" dirty="0" smtClean="0">
              <a:latin typeface="Calibri" pitchFamily="34" charset="0"/>
            </a:endParaRPr>
          </a:p>
          <a:p>
            <a:pPr algn="ctr">
              <a:buNone/>
            </a:pPr>
            <a:endParaRPr lang="en-IN" sz="36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IN" sz="3600" dirty="0" smtClean="0">
                <a:latin typeface="Calibri" pitchFamily="34" charset="0"/>
              </a:rPr>
              <a:t>Thank </a:t>
            </a:r>
            <a:r>
              <a:rPr lang="en-IN" sz="3600" dirty="0" smtClean="0">
                <a:latin typeface="Calibri" pitchFamily="34" charset="0"/>
              </a:rPr>
              <a:t>You.</a:t>
            </a:r>
            <a:endParaRPr lang="en-IN" sz="3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107504" y="1347614"/>
            <a:ext cx="8856984" cy="3672408"/>
          </a:xfrm>
        </p:spPr>
        <p:txBody>
          <a:bodyPr>
            <a:normAutofit/>
          </a:bodyPr>
          <a:lstStyle>
            <a:extLst/>
          </a:lstStyle>
          <a:p>
            <a:pPr algn="ctr">
              <a:buNone/>
            </a:pPr>
            <a:endParaRPr lang="en-IN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IN" dirty="0" smtClean="0">
                <a:latin typeface="Calibri" pitchFamily="34" charset="0"/>
              </a:rPr>
              <a:t>“Physical </a:t>
            </a:r>
            <a:r>
              <a:rPr lang="en-IN" dirty="0" smtClean="0">
                <a:latin typeface="Calibri" pitchFamily="34" charset="0"/>
              </a:rPr>
              <a:t>distances, lack of resources must not be a problem for students to develop the </a:t>
            </a:r>
            <a:r>
              <a:rPr lang="en-IN" dirty="0" smtClean="0">
                <a:latin typeface="Calibri" pitchFamily="34" charset="0"/>
              </a:rPr>
              <a:t>skills.”</a:t>
            </a:r>
            <a:endParaRPr lang="en-IN" dirty="0" smtClean="0">
              <a:latin typeface="Calibri" pitchFamily="34" charset="0"/>
            </a:endParaRPr>
          </a:p>
          <a:p>
            <a:pPr>
              <a:buNone/>
            </a:pPr>
            <a:endParaRPr lang="en-IN" dirty="0" smtClean="0">
              <a:latin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   But</a:t>
            </a:r>
            <a:r>
              <a:rPr lang="en-IN" dirty="0" smtClean="0">
                <a:latin typeface="Calibri" pitchFamily="34" charset="0"/>
              </a:rPr>
              <a:t>, the fear of Availability, Scalability, Robustness still holds us back. These concerns are lessened if we move these labs to a cloud infrastructure.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Virtualization v/s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22840" cy="3268624"/>
          </a:xfrm>
        </p:spPr>
        <p:txBody>
          <a:bodyPr/>
          <a:lstStyle/>
          <a:p>
            <a:pPr>
              <a:buNone/>
            </a:pPr>
            <a:endParaRPr lang="en-IN" dirty="0" smtClean="0">
              <a:latin typeface="Calibri" pitchFamily="34" charset="0"/>
            </a:endParaRPr>
          </a:p>
          <a:p>
            <a:pPr>
              <a:buNone/>
            </a:pPr>
            <a:endParaRPr lang="en-IN" dirty="0" smtClean="0">
              <a:latin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Is </a:t>
            </a:r>
            <a:r>
              <a:rPr lang="en-IN" dirty="0" smtClean="0">
                <a:latin typeface="Calibri" pitchFamily="34" charset="0"/>
              </a:rPr>
              <a:t>Virtualization right for Virtual </a:t>
            </a:r>
            <a:r>
              <a:rPr lang="en-IN" dirty="0" smtClean="0">
                <a:latin typeface="Calibri" pitchFamily="34" charset="0"/>
              </a:rPr>
              <a:t>Labs ?</a:t>
            </a:r>
            <a:endParaRPr lang="en-IN" dirty="0" smtClean="0">
              <a:latin typeface="Calibri" pitchFamily="34" charset="0"/>
            </a:endParaRPr>
          </a:p>
          <a:p>
            <a:pPr>
              <a:buNone/>
            </a:pPr>
            <a:endParaRPr lang="en-IN" dirty="0" smtClean="0">
              <a:latin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How about Cloud Computing !!!!</a:t>
            </a:r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better thinking…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391358"/>
            <a:ext cx="8210872" cy="3268624"/>
          </a:xfrm>
        </p:spPr>
        <p:txBody>
          <a:bodyPr/>
          <a:lstStyle/>
          <a:p>
            <a:pPr>
              <a:buNone/>
            </a:pPr>
            <a:endParaRPr lang="en-IN" dirty="0" smtClean="0">
              <a:latin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</a:rPr>
              <a:t>    If </a:t>
            </a:r>
            <a:r>
              <a:rPr lang="en-IN" dirty="0" smtClean="0">
                <a:latin typeface="Calibri" pitchFamily="34" charset="0"/>
              </a:rPr>
              <a:t>you want scalability, self-service </a:t>
            </a:r>
            <a:r>
              <a:rPr lang="en-IN" dirty="0" smtClean="0">
                <a:latin typeface="Calibri" pitchFamily="34" charset="0"/>
              </a:rPr>
              <a:t>capability, elasticity</a:t>
            </a:r>
            <a:r>
              <a:rPr lang="en-IN" dirty="0" smtClean="0">
                <a:latin typeface="Calibri" pitchFamily="34" charset="0"/>
              </a:rPr>
              <a:t>, automated management, pay-as you go service and relief from the burdens of maintaining hardware and software yourself, then cloud is better option.</a:t>
            </a:r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Why Cloud is preferred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51520" y="1491630"/>
            <a:ext cx="8568952" cy="3387824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r>
              <a:rPr lang="en-IN" sz="3200" b="1" dirty="0" smtClean="0">
                <a:latin typeface="Calibri" pitchFamily="34" charset="0"/>
              </a:rPr>
              <a:t>Hardware costs hugely decreases: </a:t>
            </a:r>
            <a:r>
              <a:rPr lang="en-IN" sz="3200" dirty="0" smtClean="0">
                <a:latin typeface="Calibri" pitchFamily="34" charset="0"/>
              </a:rPr>
              <a:t>You </a:t>
            </a:r>
            <a:r>
              <a:rPr lang="en-IN" sz="3200" dirty="0" smtClean="0">
                <a:latin typeface="Calibri" pitchFamily="34" charset="0"/>
              </a:rPr>
              <a:t>don't </a:t>
            </a:r>
            <a:r>
              <a:rPr lang="en-IN" sz="3200" dirty="0" smtClean="0">
                <a:latin typeface="Calibri" pitchFamily="34" charset="0"/>
              </a:rPr>
              <a:t>need to purchase the computer with the most specifications or with the most powerful processor.</a:t>
            </a:r>
          </a:p>
          <a:p>
            <a:r>
              <a:rPr lang="en-IN" sz="3200" b="1" dirty="0" smtClean="0">
                <a:latin typeface="Calibri" pitchFamily="34" charset="0"/>
              </a:rPr>
              <a:t>Remote Access: </a:t>
            </a:r>
            <a:r>
              <a:rPr lang="en-IN" sz="3200" dirty="0" smtClean="0">
                <a:latin typeface="Calibri" pitchFamily="34" charset="0"/>
              </a:rPr>
              <a:t>Storing files remotely.</a:t>
            </a:r>
          </a:p>
          <a:p>
            <a:r>
              <a:rPr lang="en-IN" sz="3200" b="1" dirty="0" smtClean="0">
                <a:latin typeface="Calibri" pitchFamily="34" charset="0"/>
              </a:rPr>
              <a:t>Save enormous costs:</a:t>
            </a:r>
            <a:r>
              <a:rPr lang="en-IN" sz="3200" dirty="0" smtClean="0">
                <a:latin typeface="Calibri" pitchFamily="34" charset="0"/>
              </a:rPr>
              <a:t> Licensed </a:t>
            </a:r>
            <a:r>
              <a:rPr lang="en-IN" sz="3200" dirty="0" smtClean="0">
                <a:latin typeface="Calibri" pitchFamily="34" charset="0"/>
              </a:rPr>
              <a:t>software's </a:t>
            </a:r>
            <a:r>
              <a:rPr lang="en-IN" sz="3200" dirty="0" smtClean="0">
                <a:latin typeface="Calibri" pitchFamily="34" charset="0"/>
              </a:rPr>
              <a:t>can be installed on servers.</a:t>
            </a:r>
          </a:p>
          <a:p>
            <a:r>
              <a:rPr lang="en-IN" sz="3200" b="1" dirty="0" smtClean="0">
                <a:latin typeface="Calibri" pitchFamily="34" charset="0"/>
              </a:rPr>
              <a:t>Less IT work: </a:t>
            </a:r>
            <a:r>
              <a:rPr lang="en-IN" sz="3200" dirty="0" smtClean="0">
                <a:latin typeface="Calibri" pitchFamily="34" charset="0"/>
              </a:rPr>
              <a:t>means more concentration on other problems or issues.</a:t>
            </a:r>
          </a:p>
          <a:p>
            <a:r>
              <a:rPr lang="en-IN" sz="3200" b="1" dirty="0" smtClean="0">
                <a:latin typeface="Calibri" pitchFamily="34" charset="0"/>
              </a:rPr>
              <a:t>No more physical servers, No maintenance.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Infrastructure Used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95536" y="1563638"/>
            <a:ext cx="8367464" cy="320040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Calibri" pitchFamily="34" charset="0"/>
              </a:rPr>
              <a:t>Eucalyptus</a:t>
            </a:r>
            <a:br>
              <a:rPr lang="en-IN" sz="2200" dirty="0" smtClean="0">
                <a:latin typeface="Calibri" pitchFamily="34" charset="0"/>
              </a:rPr>
            </a:br>
            <a:endParaRPr lang="en-IN" sz="2200" dirty="0" smtClean="0">
              <a:latin typeface="Calibri" pitchFamily="34" charset="0"/>
            </a:endParaRPr>
          </a:p>
          <a:p>
            <a:r>
              <a:rPr lang="en-IN" sz="2200" dirty="0" err="1" smtClean="0">
                <a:latin typeface="Calibri" pitchFamily="34" charset="0"/>
              </a:rPr>
              <a:t>OpenStack</a:t>
            </a:r>
            <a:r>
              <a:rPr lang="en-IN" sz="2200" dirty="0" smtClean="0">
                <a:latin typeface="Calibri" pitchFamily="34" charset="0"/>
              </a:rPr>
              <a:t/>
            </a:r>
            <a:br>
              <a:rPr lang="en-IN" sz="2200" dirty="0" smtClean="0">
                <a:latin typeface="Calibri" pitchFamily="34" charset="0"/>
              </a:rPr>
            </a:br>
            <a:endParaRPr lang="en-IN" sz="2200" dirty="0" smtClean="0">
              <a:latin typeface="Calibri" pitchFamily="34" charset="0"/>
            </a:endParaRPr>
          </a:p>
          <a:p>
            <a:pPr>
              <a:buNone/>
            </a:pPr>
            <a:endParaRPr lang="en-IN" sz="2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Stack Architecture</a:t>
            </a:r>
            <a:endParaRPr lang="en-US" dirty="0"/>
          </a:p>
        </p:txBody>
      </p:sp>
      <p:pic>
        <p:nvPicPr>
          <p:cNvPr id="1026" name="Picture 2" descr="C:\Users\Ashish\Desktop\Presentation\Presentation\Layered 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6325" y="1523578"/>
            <a:ext cx="3811899" cy="3208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Motivation : Cloud</a:t>
            </a:r>
            <a:endParaRPr lang="en-US" dirty="0"/>
          </a:p>
        </p:txBody>
      </p:sp>
      <p:pic>
        <p:nvPicPr>
          <p:cNvPr id="2051" name="Picture 3" descr="C:\Users\Ashish\Desktop\Presentation\Presentation\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494"/>
            <a:ext cx="914400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API Workflow</a:t>
            </a:r>
            <a:endParaRPr lang="en-US" dirty="0"/>
          </a:p>
        </p:txBody>
      </p:sp>
      <p:pic>
        <p:nvPicPr>
          <p:cNvPr id="3074" name="Picture 2" descr="C:\Users\Ashish\Desktop\Presentation\Presentation\Diagra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7614"/>
            <a:ext cx="8272214" cy="3795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272</Words>
  <Application>Microsoft Office PowerPoint</Application>
  <PresentationFormat>On-screen Show (16:9)</PresentationFormat>
  <Paragraphs>59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WidescreenPresentation</vt:lpstr>
      <vt:lpstr>Automatic Deployment of virtual Labs on Cloud Infrastructure</vt:lpstr>
      <vt:lpstr>Project Description</vt:lpstr>
      <vt:lpstr>Virtualization v/s Cloud Computing</vt:lpstr>
      <vt:lpstr>A better thinking…</vt:lpstr>
      <vt:lpstr>Why Cloud is preferred </vt:lpstr>
      <vt:lpstr>Infrastructure Used</vt:lpstr>
      <vt:lpstr>Stack Architecture</vt:lpstr>
      <vt:lpstr>Motivation : Cloud</vt:lpstr>
      <vt:lpstr>API Workflow</vt:lpstr>
      <vt:lpstr>API Workflow</vt:lpstr>
      <vt:lpstr>Logging</vt:lpstr>
      <vt:lpstr>Testing Environment </vt:lpstr>
      <vt:lpstr> </vt:lpstr>
      <vt:lpstr> 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2014-04-16T10:03:31Z</dcterms:created>
  <dcterms:modified xsi:type="dcterms:W3CDTF">2014-07-10T06:14:48Z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