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60" r:id="rId5"/>
    <p:sldId id="282" r:id="rId6"/>
    <p:sldId id="283" r:id="rId7"/>
    <p:sldId id="259" r:id="rId8"/>
    <p:sldId id="272" r:id="rId9"/>
    <p:sldId id="274" r:id="rId10"/>
    <p:sldId id="278" r:id="rId11"/>
    <p:sldId id="271" r:id="rId12"/>
    <p:sldId id="262" r:id="rId13"/>
    <p:sldId id="284" r:id="rId14"/>
    <p:sldId id="263" r:id="rId15"/>
    <p:sldId id="264" r:id="rId16"/>
    <p:sldId id="265" r:id="rId17"/>
    <p:sldId id="266" r:id="rId18"/>
    <p:sldId id="267" r:id="rId19"/>
    <p:sldId id="268" r:id="rId20"/>
    <p:sldId id="269" r:id="rId21"/>
    <p:sldId id="270" r:id="rId22"/>
    <p:sldId id="279" r:id="rId23"/>
    <p:sldId id="280" r:id="rId24"/>
    <p:sldId id="281"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0" d="100"/>
          <a:sy n="70" d="100"/>
        </p:scale>
        <p:origin x="-1386" y="-3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439CAE-EAB4-4C89-A40F-F9351C9D1866}" type="datetimeFigureOut">
              <a:rPr lang="en-US" smtClean="0"/>
              <a:pPr/>
              <a:t>3/2/2020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528751-CB48-4A1A-ABDD-3F5FBF499AF7}"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B528751-CB48-4A1A-ABDD-3F5FBF499AF7}"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pPr/>
              <a:t>7</a:t>
            </a:fld>
            <a:endParaRPr lang="en-US"/>
          </a:p>
        </p:txBody>
      </p:sp>
    </p:spTree>
    <p:extLst>
      <p:ext uri="{BB962C8B-B14F-4D97-AF65-F5344CB8AC3E}">
        <p14:creationId xmlns="" xmlns:p14="http://schemas.microsoft.com/office/powerpoint/2010/main" val="1034912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B528751-CB48-4A1A-ABDD-3F5FBF499AF7}"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0F55172-7B94-4EC8-8999-57FC02A2FF77}" type="datetimeFigureOut">
              <a:rPr lang="en-US" smtClean="0"/>
              <a:pPr/>
              <a:t>3/2/2020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0EDA7A-D775-4BD8-863D-F3ACC9E75B1D}"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F55172-7B94-4EC8-8999-57FC02A2FF77}" type="datetimeFigureOut">
              <a:rPr lang="en-US" smtClean="0"/>
              <a:pPr/>
              <a:t>3/2/2020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0EDA7A-D775-4BD8-863D-F3ACC9E75B1D}"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F55172-7B94-4EC8-8999-57FC02A2FF77}" type="datetimeFigureOut">
              <a:rPr lang="en-US" smtClean="0"/>
              <a:pPr/>
              <a:t>3/2/2020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0EDA7A-D775-4BD8-863D-F3ACC9E75B1D}"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 xmlns:a16="http://schemas.microsoft.com/office/drawing/2014/main" id="{23DE32A5-6181-4C51-AD5C-3F1A448478A1}"/>
              </a:ext>
            </a:extLst>
          </p:cNvPr>
          <p:cNvSpPr>
            <a:spLocks noGrp="1"/>
          </p:cNvSpPr>
          <p:nvPr>
            <p:ph type="body" sz="quarter" idx="10" hasCustomPrompt="1"/>
          </p:nvPr>
        </p:nvSpPr>
        <p:spPr>
          <a:xfrm>
            <a:off x="242649" y="339514"/>
            <a:ext cx="8679898"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 xmlns:p14="http://schemas.microsoft.com/office/powerpoint/2010/main" val="1690892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CCDFA5B-EA65-4016-A371-DEEC60928F96}" type="datetimeFigureOut">
              <a:rPr lang="en-IN" smtClean="0"/>
              <a:pPr/>
              <a:t>02-03-2020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444A5D8-48A5-4F5C-9DC9-885E62F31B65}" type="slidenum">
              <a:rPr lang="en-IN" smtClean="0"/>
              <a:pPr/>
              <a:t>‹#›</a:t>
            </a:fld>
            <a:endParaRPr lang="en-IN" dirty="0"/>
          </a:p>
        </p:txBody>
      </p:sp>
    </p:spTree>
    <p:extLst>
      <p:ext uri="{BB962C8B-B14F-4D97-AF65-F5344CB8AC3E}">
        <p14:creationId xmlns="" xmlns:p14="http://schemas.microsoft.com/office/powerpoint/2010/main" val="41771098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CCDFA5B-EA65-4016-A371-DEEC60928F96}" type="datetimeFigureOut">
              <a:rPr lang="en-IN" smtClean="0"/>
              <a:pPr/>
              <a:t>02-03-2020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444A5D8-48A5-4F5C-9DC9-885E62F31B65}" type="slidenum">
              <a:rPr lang="en-IN" smtClean="0"/>
              <a:pPr/>
              <a:t>‹#›</a:t>
            </a:fld>
            <a:endParaRPr lang="en-IN" dirty="0"/>
          </a:p>
        </p:txBody>
      </p:sp>
    </p:spTree>
    <p:extLst>
      <p:ext uri="{BB962C8B-B14F-4D97-AF65-F5344CB8AC3E}">
        <p14:creationId xmlns="" xmlns:p14="http://schemas.microsoft.com/office/powerpoint/2010/main" val="41771098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CCDFA5B-EA65-4016-A371-DEEC60928F96}" type="datetimeFigureOut">
              <a:rPr lang="en-IN" smtClean="0"/>
              <a:pPr/>
              <a:t>02-03-2020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444A5D8-48A5-4F5C-9DC9-885E62F31B65}" type="slidenum">
              <a:rPr lang="en-IN" smtClean="0"/>
              <a:pPr/>
              <a:t>‹#›</a:t>
            </a:fld>
            <a:endParaRPr lang="en-IN" dirty="0"/>
          </a:p>
        </p:txBody>
      </p:sp>
    </p:spTree>
    <p:extLst>
      <p:ext uri="{BB962C8B-B14F-4D97-AF65-F5344CB8AC3E}">
        <p14:creationId xmlns="" xmlns:p14="http://schemas.microsoft.com/office/powerpoint/2010/main" val="41771098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CCDFA5B-EA65-4016-A371-DEEC60928F96}" type="datetimeFigureOut">
              <a:rPr lang="en-IN" smtClean="0"/>
              <a:pPr/>
              <a:t>02-03-2020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444A5D8-48A5-4F5C-9DC9-885E62F31B65}" type="slidenum">
              <a:rPr lang="en-IN" smtClean="0"/>
              <a:pPr/>
              <a:t>‹#›</a:t>
            </a:fld>
            <a:endParaRPr lang="en-IN" dirty="0"/>
          </a:p>
        </p:txBody>
      </p:sp>
    </p:spTree>
    <p:extLst>
      <p:ext uri="{BB962C8B-B14F-4D97-AF65-F5344CB8AC3E}">
        <p14:creationId xmlns="" xmlns:p14="http://schemas.microsoft.com/office/powerpoint/2010/main" val="41771098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9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CCDFA5B-EA65-4016-A371-DEEC60928F96}" type="datetimeFigureOut">
              <a:rPr lang="en-IN" smtClean="0"/>
              <a:pPr/>
              <a:t>02-03-2020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444A5D8-48A5-4F5C-9DC9-885E62F31B65}" type="slidenum">
              <a:rPr lang="en-IN" smtClean="0"/>
              <a:pPr/>
              <a:t>‹#›</a:t>
            </a:fld>
            <a:endParaRPr lang="en-IN" dirty="0"/>
          </a:p>
        </p:txBody>
      </p:sp>
    </p:spTree>
    <p:extLst>
      <p:ext uri="{BB962C8B-B14F-4D97-AF65-F5344CB8AC3E}">
        <p14:creationId xmlns="" xmlns:p14="http://schemas.microsoft.com/office/powerpoint/2010/main" val="41771098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CCDFA5B-EA65-4016-A371-DEEC60928F96}" type="datetimeFigureOut">
              <a:rPr lang="en-IN" smtClean="0"/>
              <a:pPr/>
              <a:t>02-03-2020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444A5D8-48A5-4F5C-9DC9-885E62F31B65}" type="slidenum">
              <a:rPr lang="en-IN" smtClean="0"/>
              <a:pPr/>
              <a:t>‹#›</a:t>
            </a:fld>
            <a:endParaRPr lang="en-IN" dirty="0"/>
          </a:p>
        </p:txBody>
      </p:sp>
    </p:spTree>
    <p:extLst>
      <p:ext uri="{BB962C8B-B14F-4D97-AF65-F5344CB8AC3E}">
        <p14:creationId xmlns:p14="http://schemas.microsoft.com/office/powerpoint/2010/main" xmlns="" val="41771098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6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CCDFA5B-EA65-4016-A371-DEEC60928F96}" type="datetimeFigureOut">
              <a:rPr lang="en-IN" smtClean="0"/>
              <a:pPr/>
              <a:t>02-03-2020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444A5D8-48A5-4F5C-9DC9-885E62F31B65}" type="slidenum">
              <a:rPr lang="en-IN" smtClean="0"/>
              <a:pPr/>
              <a:t>‹#›</a:t>
            </a:fld>
            <a:endParaRPr lang="en-IN" dirty="0"/>
          </a:p>
        </p:txBody>
      </p:sp>
    </p:spTree>
    <p:extLst>
      <p:ext uri="{BB962C8B-B14F-4D97-AF65-F5344CB8AC3E}">
        <p14:creationId xmlns:p14="http://schemas.microsoft.com/office/powerpoint/2010/main" xmlns="" val="4177109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F55172-7B94-4EC8-8999-57FC02A2FF77}" type="datetimeFigureOut">
              <a:rPr lang="en-US" smtClean="0"/>
              <a:pPr/>
              <a:t>3/2/2020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0EDA7A-D775-4BD8-863D-F3ACC9E75B1D}"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F55172-7B94-4EC8-8999-57FC02A2FF77}" type="datetimeFigureOut">
              <a:rPr lang="en-US" smtClean="0"/>
              <a:pPr/>
              <a:t>3/2/2020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0EDA7A-D775-4BD8-863D-F3ACC9E75B1D}"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0F55172-7B94-4EC8-8999-57FC02A2FF77}" type="datetimeFigureOut">
              <a:rPr lang="en-US" smtClean="0"/>
              <a:pPr/>
              <a:t>3/2/2020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80EDA7A-D775-4BD8-863D-F3ACC9E75B1D}"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0F55172-7B94-4EC8-8999-57FC02A2FF77}" type="datetimeFigureOut">
              <a:rPr lang="en-US" smtClean="0"/>
              <a:pPr/>
              <a:t>3/2/2020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80EDA7A-D775-4BD8-863D-F3ACC9E75B1D}"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0F55172-7B94-4EC8-8999-57FC02A2FF77}" type="datetimeFigureOut">
              <a:rPr lang="en-US" smtClean="0"/>
              <a:pPr/>
              <a:t>3/2/2020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80EDA7A-D775-4BD8-863D-F3ACC9E75B1D}"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F55172-7B94-4EC8-8999-57FC02A2FF77}" type="datetimeFigureOut">
              <a:rPr lang="en-US" smtClean="0"/>
              <a:pPr/>
              <a:t>3/2/2020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80EDA7A-D775-4BD8-863D-F3ACC9E75B1D}"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F55172-7B94-4EC8-8999-57FC02A2FF77}" type="datetimeFigureOut">
              <a:rPr lang="en-US" smtClean="0"/>
              <a:pPr/>
              <a:t>3/2/2020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80EDA7A-D775-4BD8-863D-F3ACC9E75B1D}"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F55172-7B94-4EC8-8999-57FC02A2FF77}" type="datetimeFigureOut">
              <a:rPr lang="en-US" smtClean="0"/>
              <a:pPr/>
              <a:t>3/2/2020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80EDA7A-D775-4BD8-863D-F3ACC9E75B1D}"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F55172-7B94-4EC8-8999-57FC02A2FF77}" type="datetimeFigureOut">
              <a:rPr lang="en-US" smtClean="0"/>
              <a:pPr/>
              <a:t>3/2/2020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0EDA7A-D775-4BD8-863D-F3ACC9E75B1D}"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5" r:id="rId16"/>
    <p:sldLayoutId id="2147483669" r:id="rId17"/>
    <p:sldLayoutId id="2147483670" r:id="rId18"/>
    <p:sldLayoutId id="2147483671" r:id="rId19"/>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16.jpeg"/><Relationship Id="rId4" Type="http://schemas.openxmlformats.org/officeDocument/2006/relationships/image" Target="../media/image15.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13.xml"/><Relationship Id="rId5" Type="http://schemas.openxmlformats.org/officeDocument/2006/relationships/image" Target="../media/image20.png"/><Relationship Id="rId4" Type="http://schemas.openxmlformats.org/officeDocument/2006/relationships/image" Target="../media/image19.jpe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13.xml"/><Relationship Id="rId1" Type="http://schemas.openxmlformats.org/officeDocument/2006/relationships/video" Target="file:///F:\New%20folder%20(2)\Yaskawa%20robot%20arc%20welding-720p.mp4"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13.xml"/><Relationship Id="rId1" Type="http://schemas.openxmlformats.org/officeDocument/2006/relationships/video" Target="file:///F:\New%20folder%20(2)\KUKA%20Robots%20for%20the%20Welding%20Industry-720p.mp4"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13.xml"/><Relationship Id="rId1" Type="http://schemas.openxmlformats.org/officeDocument/2006/relationships/video" Target="file:///F:\New%20folder%20(2)\PLC%20Ladder%20Programming%20using%20delta%20wplsoft%20simulator-720p.mp4"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13.xml"/><Relationship Id="rId1" Type="http://schemas.openxmlformats.org/officeDocument/2006/relationships/video" Target="file:///F:\New%20folder%20(2)\Wonderware%20Intouch%20Create%20a%20New%20Project-720p.mp4"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5984" y="357166"/>
            <a:ext cx="6429420" cy="1470025"/>
          </a:xfrm>
          <a:effectLst>
            <a:innerShdw blurRad="63500" dist="50800" dir="16200000">
              <a:prstClr val="black">
                <a:alpha val="50000"/>
              </a:prstClr>
            </a:innerShdw>
          </a:effectLst>
        </p:spPr>
        <p:txBody>
          <a:bodyPr/>
          <a:lstStyle/>
          <a:p>
            <a:r>
              <a:rPr lang="en-IN" b="1" u="sng" dirty="0" smtClean="0">
                <a:latin typeface="Algerian" pitchFamily="82" charset="0"/>
                <a:cs typeface="Times New Roman" pitchFamily="18" charset="0"/>
              </a:rPr>
              <a:t>FINAL YEAR PROJECT </a:t>
            </a:r>
            <a:br>
              <a:rPr lang="en-IN" b="1" u="sng" dirty="0" smtClean="0">
                <a:latin typeface="Algerian" pitchFamily="82" charset="0"/>
                <a:cs typeface="Times New Roman" pitchFamily="18" charset="0"/>
              </a:rPr>
            </a:br>
            <a:endParaRPr lang="en-US" b="1" u="sng" dirty="0">
              <a:latin typeface="Algerian" pitchFamily="82" charset="0"/>
              <a:cs typeface="Times New Roman" pitchFamily="18" charset="0"/>
            </a:endParaRPr>
          </a:p>
        </p:txBody>
      </p:sp>
      <p:sp>
        <p:nvSpPr>
          <p:cNvPr id="3" name="Subtitle 2"/>
          <p:cNvSpPr>
            <a:spLocks noGrp="1"/>
          </p:cNvSpPr>
          <p:nvPr>
            <p:ph type="subTitle" idx="1"/>
          </p:nvPr>
        </p:nvSpPr>
        <p:spPr>
          <a:xfrm>
            <a:off x="2714612" y="1857364"/>
            <a:ext cx="6043610" cy="2038352"/>
          </a:xfrm>
          <a:effectLst>
            <a:glow rad="139700">
              <a:schemeClr val="accent4">
                <a:satMod val="175000"/>
                <a:alpha val="40000"/>
              </a:schemeClr>
            </a:glow>
            <a:outerShdw blurRad="50800" dist="38100" algn="l" rotWithShape="0">
              <a:prstClr val="black">
                <a:alpha val="40000"/>
              </a:prstClr>
            </a:outerShdw>
          </a:effectLst>
        </p:spPr>
        <p:txBody>
          <a:bodyPr>
            <a:normAutofit lnSpcReduction="10000"/>
          </a:bodyPr>
          <a:lstStyle/>
          <a:p>
            <a:r>
              <a:rPr lang="en-IN" b="1" i="1" dirty="0" smtClean="0">
                <a:solidFill>
                  <a:schemeClr val="accent1"/>
                </a:solidFill>
                <a:latin typeface="Times New Roman" pitchFamily="18" charset="0"/>
                <a:cs typeface="Times New Roman" pitchFamily="18" charset="0"/>
              </a:rPr>
              <a:t>DESIGN  ARC  WELDING APPLICATION  ALONG  WITH CONVEYOR  USING SEQUENCE PROGRAMMING</a:t>
            </a:r>
            <a:endParaRPr lang="en-US" b="1" i="1" dirty="0">
              <a:solidFill>
                <a:schemeClr val="accent1"/>
              </a:solidFill>
              <a:latin typeface="Times New Roman" pitchFamily="18" charset="0"/>
              <a:cs typeface="Times New Roman" pitchFamily="18" charset="0"/>
            </a:endParaRPr>
          </a:p>
        </p:txBody>
      </p:sp>
      <p:pic>
        <p:nvPicPr>
          <p:cNvPr id="4" name="Picture 3"/>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1000108"/>
            <a:ext cx="2928926" cy="4857784"/>
          </a:xfrm>
          <a:prstGeom prst="rect">
            <a:avLst/>
          </a:prstGeom>
        </p:spPr>
      </p:pic>
      <p:sp>
        <p:nvSpPr>
          <p:cNvPr id="5" name="Subtitle 2"/>
          <p:cNvSpPr txBox="1">
            <a:spLocks/>
          </p:cNvSpPr>
          <p:nvPr/>
        </p:nvSpPr>
        <p:spPr>
          <a:xfrm>
            <a:off x="2928926" y="4214818"/>
            <a:ext cx="6043610" cy="2038352"/>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1" i="1" u="none" strike="noStrike" kern="1200" cap="none" spc="0" normalizeH="0" baseline="0" noProof="0" dirty="0" smtClean="0">
              <a:ln>
                <a:noFill/>
              </a:ln>
              <a:solidFill>
                <a:schemeClr val="tx1">
                  <a:lumMod val="95000"/>
                  <a:lumOff val="5000"/>
                </a:schemeClr>
              </a:solidFill>
              <a:effectLst/>
              <a:uLnTx/>
              <a:uFillTx/>
              <a:latin typeface="Times New Roman" pitchFamily="18" charset="0"/>
              <a:ea typeface="+mn-ea"/>
              <a:cs typeface="Times New Roman" pitchFamily="18" charset="0"/>
            </a:endParaRPr>
          </a:p>
        </p:txBody>
      </p:sp>
      <p:sp>
        <p:nvSpPr>
          <p:cNvPr id="6" name="Subtitle 2"/>
          <p:cNvSpPr txBox="1">
            <a:spLocks/>
          </p:cNvSpPr>
          <p:nvPr/>
        </p:nvSpPr>
        <p:spPr>
          <a:xfrm>
            <a:off x="3929058" y="4500570"/>
            <a:ext cx="5072098" cy="2038352"/>
          </a:xfrm>
          <a:prstGeom prst="rect">
            <a:avLst/>
          </a:prstGeom>
        </p:spPr>
        <p:txBody>
          <a:bodyPr vert="horz" lIns="91440" tIns="45720" rIns="91440" bIns="45720" rtlCol="0">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2000" b="1" i="1" strike="noStrike" kern="1200" cap="none" spc="0" normalizeH="0" baseline="0" noProof="0" dirty="0" smtClean="0">
                <a:ln>
                  <a:noFill/>
                </a:ln>
                <a:solidFill>
                  <a:schemeClr val="tx1">
                    <a:lumMod val="95000"/>
                    <a:lumOff val="5000"/>
                  </a:schemeClr>
                </a:solidFill>
                <a:effectLst/>
                <a:uLnTx/>
                <a:uFillTx/>
                <a:latin typeface="Times New Roman" pitchFamily="18" charset="0"/>
                <a:ea typeface="+mn-ea"/>
                <a:cs typeface="Times New Roman" pitchFamily="18" charset="0"/>
              </a:rPr>
              <a:t>                 </a:t>
            </a:r>
            <a:r>
              <a:rPr kumimoji="0" lang="en-IN" sz="2000" b="1" i="1" u="sng" strike="noStrike" kern="1200" cap="none" spc="0" normalizeH="0" baseline="0" noProof="0" dirty="0" smtClean="0">
                <a:ln>
                  <a:noFill/>
                </a:ln>
                <a:solidFill>
                  <a:schemeClr val="tx1">
                    <a:lumMod val="95000"/>
                    <a:lumOff val="5000"/>
                  </a:schemeClr>
                </a:solidFill>
                <a:effectLst/>
                <a:uLnTx/>
                <a:uFillTx/>
                <a:latin typeface="Times New Roman" pitchFamily="18" charset="0"/>
                <a:ea typeface="+mn-ea"/>
                <a:cs typeface="Times New Roman" pitchFamily="18" charset="0"/>
              </a:rPr>
              <a:t>BY</a:t>
            </a:r>
          </a:p>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2000" b="1" i="1" u="none" strike="noStrike" kern="1200" cap="none" spc="0" normalizeH="0" baseline="0" noProof="0" dirty="0" smtClean="0">
                <a:ln>
                  <a:noFill/>
                </a:ln>
                <a:solidFill>
                  <a:schemeClr val="accent2">
                    <a:lumMod val="75000"/>
                  </a:schemeClr>
                </a:solidFill>
                <a:effectLst/>
                <a:uLnTx/>
                <a:uFillTx/>
                <a:latin typeface="Bahnschrift SemiBold SemiConden" pitchFamily="34" charset="0"/>
                <a:cs typeface="Times New Roman" pitchFamily="18" charset="0"/>
              </a:rPr>
              <a:t>ASHISH</a:t>
            </a:r>
            <a:r>
              <a:rPr kumimoji="0" lang="en-IN" sz="2000" b="1" i="1" u="none" strike="noStrike" kern="1200" cap="none" spc="0" normalizeH="0" noProof="0" dirty="0" smtClean="0">
                <a:ln>
                  <a:noFill/>
                </a:ln>
                <a:solidFill>
                  <a:schemeClr val="accent2">
                    <a:lumMod val="75000"/>
                  </a:schemeClr>
                </a:solidFill>
                <a:effectLst/>
                <a:uLnTx/>
                <a:uFillTx/>
                <a:latin typeface="Bahnschrift SemiBold SemiConden" pitchFamily="34" charset="0"/>
                <a:cs typeface="Times New Roman" pitchFamily="18" charset="0"/>
              </a:rPr>
              <a:t> KUMAR   16A31A0364</a:t>
            </a:r>
          </a:p>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lang="en-IN" sz="2000" b="1" i="1" baseline="0" dirty="0" smtClean="0">
                <a:solidFill>
                  <a:schemeClr val="accent2">
                    <a:lumMod val="75000"/>
                  </a:schemeClr>
                </a:solidFill>
                <a:latin typeface="Bahnschrift SemiBold SemiConden" pitchFamily="34" charset="0"/>
                <a:cs typeface="Times New Roman" pitchFamily="18" charset="0"/>
              </a:rPr>
              <a:t>B.BALAJI</a:t>
            </a:r>
            <a:r>
              <a:rPr lang="en-IN" sz="2000" b="1" i="1" dirty="0" smtClean="0">
                <a:solidFill>
                  <a:schemeClr val="accent2">
                    <a:lumMod val="75000"/>
                  </a:schemeClr>
                </a:solidFill>
                <a:latin typeface="Bahnschrift SemiBold SemiConden" pitchFamily="34" charset="0"/>
                <a:cs typeface="Times New Roman" pitchFamily="18" charset="0"/>
              </a:rPr>
              <a:t>   16A31A0365</a:t>
            </a:r>
          </a:p>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2000" b="1" i="1" u="none" strike="noStrike" kern="1200" cap="none" spc="0" normalizeH="0" baseline="0" noProof="0" dirty="0" smtClean="0">
                <a:ln>
                  <a:noFill/>
                </a:ln>
                <a:solidFill>
                  <a:schemeClr val="accent2">
                    <a:lumMod val="75000"/>
                  </a:schemeClr>
                </a:solidFill>
                <a:effectLst/>
                <a:uLnTx/>
                <a:uFillTx/>
                <a:latin typeface="Bahnschrift SemiBold SemiConden" pitchFamily="34" charset="0"/>
                <a:cs typeface="Times New Roman" pitchFamily="18" charset="0"/>
              </a:rPr>
              <a:t>CH.</a:t>
            </a:r>
            <a:r>
              <a:rPr kumimoji="0" lang="en-IN" sz="2000" b="1" i="1" u="none" strike="noStrike" kern="1200" cap="none" spc="0" normalizeH="0" noProof="0" dirty="0" smtClean="0">
                <a:ln>
                  <a:noFill/>
                </a:ln>
                <a:solidFill>
                  <a:schemeClr val="accent2">
                    <a:lumMod val="75000"/>
                  </a:schemeClr>
                </a:solidFill>
                <a:effectLst/>
                <a:uLnTx/>
                <a:uFillTx/>
                <a:latin typeface="Bahnschrift SemiBold SemiConden" pitchFamily="34" charset="0"/>
                <a:cs typeface="Times New Roman" pitchFamily="18" charset="0"/>
              </a:rPr>
              <a:t> PHAEENDRA RAJU    16A31A0368</a:t>
            </a:r>
          </a:p>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lang="en-IN" sz="2000" b="1" i="1" baseline="0" dirty="0" smtClean="0">
                <a:solidFill>
                  <a:schemeClr val="accent2">
                    <a:lumMod val="75000"/>
                  </a:schemeClr>
                </a:solidFill>
                <a:latin typeface="Bahnschrift SemiBold SemiConden" pitchFamily="34" charset="0"/>
                <a:cs typeface="Times New Roman" pitchFamily="18" charset="0"/>
              </a:rPr>
              <a:t>S.</a:t>
            </a:r>
            <a:r>
              <a:rPr lang="en-IN" sz="2000" b="1" i="1" dirty="0" smtClean="0">
                <a:solidFill>
                  <a:schemeClr val="accent2">
                    <a:lumMod val="75000"/>
                  </a:schemeClr>
                </a:solidFill>
                <a:latin typeface="Bahnschrift SemiBold SemiConden" pitchFamily="34" charset="0"/>
                <a:cs typeface="Times New Roman" pitchFamily="18" charset="0"/>
              </a:rPr>
              <a:t> NOOKARAJU   16A31A03A9</a:t>
            </a:r>
            <a:endParaRPr kumimoji="0" lang="en-US" sz="2000" b="1" i="1" u="none" strike="noStrike" kern="1200" cap="none" spc="0" normalizeH="0" baseline="0" noProof="0" dirty="0" smtClean="0">
              <a:ln>
                <a:noFill/>
              </a:ln>
              <a:solidFill>
                <a:schemeClr val="accent2">
                  <a:lumMod val="75000"/>
                </a:schemeClr>
              </a:solidFill>
              <a:effectLst/>
              <a:uLnTx/>
              <a:uFillTx/>
              <a:latin typeface="Bahnschrift SemiBold SemiConden" pitchFamily="34" charset="0"/>
              <a:cs typeface="Times New Roman" pitchFamily="18" charset="0"/>
            </a:endParaRPr>
          </a:p>
        </p:txBody>
      </p:sp>
      <p:pic>
        <p:nvPicPr>
          <p:cNvPr id="1027" name="Picture 3" descr="C:\Users\ashis\AppData\Local\Microsoft\Windows\INetCache\IE\RHXRTEJW\SZnqA[1].jpg"/>
          <p:cNvPicPr>
            <a:picLocks noChangeAspect="1" noChangeArrowheads="1"/>
          </p:cNvPicPr>
          <p:nvPr/>
        </p:nvPicPr>
        <p:blipFill>
          <a:blip r:embed="rId4" cstate="print"/>
          <a:srcRect/>
          <a:stretch>
            <a:fillRect/>
          </a:stretch>
        </p:blipFill>
        <p:spPr bwMode="auto">
          <a:xfrm>
            <a:off x="2928926" y="4643446"/>
            <a:ext cx="2355564" cy="1594368"/>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42976" y="857232"/>
            <a:ext cx="4036013" cy="754053"/>
          </a:xfrm>
          <a:prstGeom prst="rect">
            <a:avLst/>
          </a:prstGeom>
          <a:noFill/>
        </p:spPr>
        <p:txBody>
          <a:bodyPr wrap="square" rtlCol="0">
            <a:spAutoFit/>
          </a:bodyPr>
          <a:lstStyle/>
          <a:p>
            <a:r>
              <a:rPr lang="en-US" sz="2500" b="1" u="sng" dirty="0">
                <a:latin typeface="Cambria" panose="02040503050406030204" pitchFamily="18" charset="0"/>
                <a:ea typeface="Cambria" panose="02040503050406030204" pitchFamily="18" charset="0"/>
                <a:cs typeface="Times New Roman" pitchFamily="18" charset="0"/>
              </a:rPr>
              <a:t>SILVER ARM:</a:t>
            </a:r>
          </a:p>
          <a:p>
            <a:endParaRPr lang="en-US" u="sng" dirty="0"/>
          </a:p>
        </p:txBody>
      </p:sp>
      <p:sp>
        <p:nvSpPr>
          <p:cNvPr id="8" name="TextBox 7"/>
          <p:cNvSpPr txBox="1"/>
          <p:nvPr/>
        </p:nvSpPr>
        <p:spPr>
          <a:xfrm>
            <a:off x="214282" y="2143116"/>
            <a:ext cx="6143668" cy="2862322"/>
          </a:xfrm>
          <a:prstGeom prst="rect">
            <a:avLst/>
          </a:prstGeom>
          <a:noFill/>
        </p:spPr>
        <p:txBody>
          <a:bodyPr wrap="square" rtlCol="0">
            <a:spAutoFit/>
          </a:bodyPr>
          <a:lstStyle/>
          <a:p>
            <a:pPr>
              <a:lnSpc>
                <a:spcPct val="150000"/>
              </a:lnSpc>
              <a:buFont typeface="Arial" pitchFamily="34" charset="0"/>
              <a:buChar char="•"/>
            </a:pPr>
            <a:r>
              <a:rPr lang="en-US" sz="2000" dirty="0">
                <a:latin typeface="Times New Roman" pitchFamily="18" charset="0"/>
                <a:cs typeface="Times New Roman" pitchFamily="18" charset="0"/>
              </a:rPr>
              <a:t> </a:t>
            </a:r>
            <a:r>
              <a:rPr lang="en-US" sz="2400" dirty="0">
                <a:latin typeface="Cambria" panose="02040503050406030204" pitchFamily="18" charset="0"/>
                <a:ea typeface="Cambria" panose="02040503050406030204" pitchFamily="18" charset="0"/>
                <a:cs typeface="Times New Roman" pitchFamily="18" charset="0"/>
              </a:rPr>
              <a:t>World’s first robotic arm installed with sensors</a:t>
            </a:r>
          </a:p>
          <a:p>
            <a:pPr>
              <a:lnSpc>
                <a:spcPct val="150000"/>
              </a:lnSpc>
              <a:buFont typeface="Arial" pitchFamily="34" charset="0"/>
              <a:buChar char="•"/>
            </a:pPr>
            <a:r>
              <a:rPr lang="en-US" sz="2400" dirty="0">
                <a:latin typeface="Cambria" panose="02040503050406030204" pitchFamily="18" charset="0"/>
                <a:ea typeface="Cambria" panose="02040503050406030204" pitchFamily="18" charset="0"/>
                <a:cs typeface="Times New Roman" pitchFamily="18" charset="0"/>
              </a:rPr>
              <a:t> Robotic gripper included </a:t>
            </a:r>
            <a:r>
              <a:rPr lang="en-US" sz="2400" b="1" dirty="0">
                <a:latin typeface="Cambria" panose="02040503050406030204" pitchFamily="18" charset="0"/>
                <a:ea typeface="Cambria" panose="02040503050406030204" pitchFamily="18" charset="0"/>
                <a:cs typeface="Times New Roman" pitchFamily="18" charset="0"/>
              </a:rPr>
              <a:t>touch and pressure sensors </a:t>
            </a:r>
            <a:r>
              <a:rPr lang="en-US" sz="2400" dirty="0">
                <a:latin typeface="Cambria" panose="02040503050406030204" pitchFamily="18" charset="0"/>
                <a:ea typeface="Cambria" panose="02040503050406030204" pitchFamily="18" charset="0"/>
                <a:cs typeface="Times New Roman" pitchFamily="18" charset="0"/>
              </a:rPr>
              <a:t>which are used as feedback for assembling small parts</a:t>
            </a:r>
          </a:p>
        </p:txBody>
      </p:sp>
      <p:pic>
        <p:nvPicPr>
          <p:cNvPr id="3" name="Picture 2"/>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786446" y="1285860"/>
            <a:ext cx="3000396" cy="3768169"/>
          </a:xfrm>
          <a:prstGeom prst="rect">
            <a:avLst/>
          </a:prstGeom>
        </p:spPr>
      </p:pic>
    </p:spTree>
    <p:extLst>
      <p:ext uri="{BB962C8B-B14F-4D97-AF65-F5344CB8AC3E}">
        <p14:creationId xmlns="" xmlns:p14="http://schemas.microsoft.com/office/powerpoint/2010/main" val="2704320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85786" y="4214818"/>
            <a:ext cx="5121058" cy="754053"/>
          </a:xfrm>
          <a:prstGeom prst="rect">
            <a:avLst/>
          </a:prstGeom>
          <a:noFill/>
        </p:spPr>
        <p:txBody>
          <a:bodyPr wrap="square" rtlCol="0">
            <a:spAutoFit/>
          </a:bodyPr>
          <a:lstStyle/>
          <a:p>
            <a:r>
              <a:rPr lang="en-US" sz="2500" b="1" u="sng" dirty="0">
                <a:latin typeface="Cambria" panose="02040503050406030204" pitchFamily="18" charset="0"/>
                <a:ea typeface="Cambria" panose="02040503050406030204" pitchFamily="18" charset="0"/>
                <a:cs typeface="Times New Roman" pitchFamily="18" charset="0"/>
              </a:rPr>
              <a:t>MOTOMAN L10:</a:t>
            </a:r>
          </a:p>
          <a:p>
            <a:endParaRPr lang="en-US" u="sng" dirty="0"/>
          </a:p>
        </p:txBody>
      </p:sp>
      <p:sp>
        <p:nvSpPr>
          <p:cNvPr id="8" name="TextBox 7"/>
          <p:cNvSpPr txBox="1"/>
          <p:nvPr/>
        </p:nvSpPr>
        <p:spPr>
          <a:xfrm>
            <a:off x="214282" y="4857760"/>
            <a:ext cx="6835570" cy="1292662"/>
          </a:xfrm>
          <a:prstGeom prst="rect">
            <a:avLst/>
          </a:prstGeom>
          <a:noFill/>
        </p:spPr>
        <p:txBody>
          <a:bodyPr wrap="square" rtlCol="0">
            <a:spAutoFit/>
          </a:bodyPr>
          <a:lstStyle/>
          <a:p>
            <a:pPr>
              <a:lnSpc>
                <a:spcPct val="150000"/>
              </a:lnSpc>
              <a:buFont typeface="Arial" pitchFamily="34" charset="0"/>
              <a:buChar char="•"/>
            </a:pPr>
            <a:r>
              <a:rPr lang="en-US" sz="2000" dirty="0">
                <a:latin typeface="Times New Roman" pitchFamily="18" charset="0"/>
                <a:cs typeface="Times New Roman" pitchFamily="18" charset="0"/>
              </a:rPr>
              <a:t> </a:t>
            </a:r>
            <a:r>
              <a:rPr lang="en-US" sz="2600" dirty="0">
                <a:latin typeface="Cambria" panose="02040503050406030204" pitchFamily="18" charset="0"/>
                <a:ea typeface="Cambria" panose="02040503050406030204" pitchFamily="18" charset="0"/>
                <a:cs typeface="Times New Roman" pitchFamily="18" charset="0"/>
              </a:rPr>
              <a:t>First robot developed by </a:t>
            </a:r>
            <a:r>
              <a:rPr lang="en-US" sz="2600" dirty="0" err="1">
                <a:latin typeface="Cambria" panose="02040503050406030204" pitchFamily="18" charset="0"/>
                <a:ea typeface="Cambria" panose="02040503050406030204" pitchFamily="18" charset="0"/>
                <a:cs typeface="Times New Roman" pitchFamily="18" charset="0"/>
              </a:rPr>
              <a:t>Yaskawa</a:t>
            </a:r>
            <a:r>
              <a:rPr lang="en-US" sz="2600" dirty="0">
                <a:latin typeface="Cambria" panose="02040503050406030204" pitchFamily="18" charset="0"/>
                <a:ea typeface="Cambria" panose="02040503050406030204" pitchFamily="18" charset="0"/>
                <a:cs typeface="Times New Roman" pitchFamily="18" charset="0"/>
              </a:rPr>
              <a:t>.</a:t>
            </a:r>
          </a:p>
          <a:p>
            <a:pPr>
              <a:lnSpc>
                <a:spcPct val="150000"/>
              </a:lnSpc>
              <a:buFont typeface="Arial" pitchFamily="34" charset="0"/>
              <a:buChar char="•"/>
            </a:pPr>
            <a:r>
              <a:rPr lang="en-US" sz="2600" dirty="0">
                <a:latin typeface="Cambria" panose="02040503050406030204" pitchFamily="18" charset="0"/>
                <a:ea typeface="Cambria" panose="02040503050406030204" pitchFamily="18" charset="0"/>
                <a:cs typeface="Times New Roman" pitchFamily="18" charset="0"/>
              </a:rPr>
              <a:t> With 5 axes it can lift a weight of 10 kg.</a:t>
            </a:r>
          </a:p>
        </p:txBody>
      </p:sp>
      <p:pic>
        <p:nvPicPr>
          <p:cNvPr id="2" name="Picture 1"/>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6715140" y="3357562"/>
            <a:ext cx="2000264" cy="3296563"/>
          </a:xfrm>
          <a:prstGeom prst="rect">
            <a:avLst/>
          </a:prstGeom>
        </p:spPr>
      </p:pic>
      <p:pic>
        <p:nvPicPr>
          <p:cNvPr id="9" name="Picture 8"/>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500034" y="357166"/>
            <a:ext cx="2571471" cy="3286172"/>
          </a:xfrm>
          <a:prstGeom prst="rect">
            <a:avLst/>
          </a:prstGeom>
        </p:spPr>
      </p:pic>
      <p:sp>
        <p:nvSpPr>
          <p:cNvPr id="10" name="TextBox 9"/>
          <p:cNvSpPr txBox="1"/>
          <p:nvPr/>
        </p:nvSpPr>
        <p:spPr>
          <a:xfrm>
            <a:off x="3786182" y="214290"/>
            <a:ext cx="1738994" cy="754053"/>
          </a:xfrm>
          <a:prstGeom prst="rect">
            <a:avLst/>
          </a:prstGeom>
          <a:noFill/>
        </p:spPr>
        <p:txBody>
          <a:bodyPr wrap="square" rtlCol="0">
            <a:spAutoFit/>
          </a:bodyPr>
          <a:lstStyle/>
          <a:p>
            <a:r>
              <a:rPr lang="en-US" sz="2500" b="1" u="sng" dirty="0">
                <a:latin typeface="Cambria" panose="02040503050406030204" pitchFamily="18" charset="0"/>
                <a:ea typeface="Cambria" panose="02040503050406030204" pitchFamily="18" charset="0"/>
                <a:cs typeface="Times New Roman" pitchFamily="18" charset="0"/>
              </a:rPr>
              <a:t>ASEA IRB:</a:t>
            </a:r>
          </a:p>
          <a:p>
            <a:endParaRPr lang="en-US" u="sng" dirty="0"/>
          </a:p>
        </p:txBody>
      </p:sp>
      <p:sp>
        <p:nvSpPr>
          <p:cNvPr id="11" name="TextBox 10"/>
          <p:cNvSpPr txBox="1"/>
          <p:nvPr/>
        </p:nvSpPr>
        <p:spPr>
          <a:xfrm>
            <a:off x="3214646" y="642918"/>
            <a:ext cx="5929354" cy="2977738"/>
          </a:xfrm>
          <a:prstGeom prst="rect">
            <a:avLst/>
          </a:prstGeom>
          <a:noFill/>
        </p:spPr>
        <p:txBody>
          <a:bodyPr wrap="square" rtlCol="0">
            <a:spAutoFit/>
          </a:bodyPr>
          <a:lstStyle/>
          <a:p>
            <a:pPr>
              <a:lnSpc>
                <a:spcPct val="150000"/>
              </a:lnSpc>
              <a:buFont typeface="Arial" pitchFamily="34" charset="0"/>
              <a:buChar char="•"/>
            </a:pPr>
            <a:r>
              <a:rPr lang="en-US" sz="2500" dirty="0">
                <a:latin typeface="Times New Roman" pitchFamily="18" charset="0"/>
                <a:cs typeface="Times New Roman" pitchFamily="18" charset="0"/>
              </a:rPr>
              <a:t> </a:t>
            </a:r>
            <a:r>
              <a:rPr lang="en-US" sz="2500" dirty="0">
                <a:latin typeface="Cambria" panose="02040503050406030204" pitchFamily="18" charset="0"/>
                <a:ea typeface="Cambria" panose="02040503050406030204" pitchFamily="18" charset="0"/>
                <a:cs typeface="Times New Roman" pitchFamily="18" charset="0"/>
              </a:rPr>
              <a:t>World’s first fully Electrically driven robot.</a:t>
            </a:r>
          </a:p>
          <a:p>
            <a:pPr>
              <a:lnSpc>
                <a:spcPct val="150000"/>
              </a:lnSpc>
              <a:buFont typeface="Arial" pitchFamily="34" charset="0"/>
              <a:buChar char="•"/>
            </a:pPr>
            <a:r>
              <a:rPr lang="en-US" sz="2500" dirty="0">
                <a:latin typeface="Cambria" panose="02040503050406030204" pitchFamily="18" charset="0"/>
                <a:ea typeface="Cambria" panose="02040503050406030204" pitchFamily="18" charset="0"/>
                <a:cs typeface="Times New Roman" pitchFamily="18" charset="0"/>
              </a:rPr>
              <a:t> First micro-processor controlled robot and also the first in world to use intel chipset.</a:t>
            </a:r>
          </a:p>
        </p:txBody>
      </p:sp>
    </p:spTree>
    <p:extLst>
      <p:ext uri="{BB962C8B-B14F-4D97-AF65-F5344CB8AC3E}">
        <p14:creationId xmlns="" xmlns:p14="http://schemas.microsoft.com/office/powerpoint/2010/main" val="39013490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64102" y="357166"/>
            <a:ext cx="8679898" cy="724247"/>
          </a:xfrm>
          <a:effectLst>
            <a:outerShdw blurRad="50800" dist="38100" dir="18900000" algn="bl" rotWithShape="0">
              <a:prstClr val="black">
                <a:alpha val="40000"/>
              </a:prstClr>
            </a:outerShdw>
          </a:effectLst>
        </p:spPr>
        <p:txBody>
          <a:bodyPr>
            <a:noAutofit/>
          </a:bodyPr>
          <a:lstStyle/>
          <a:p>
            <a:pPr algn="l"/>
            <a:r>
              <a:rPr lang="en-IN" sz="4000" b="1" u="sng" dirty="0" smtClean="0"/>
              <a:t>PROJECT DESCRIPTION</a:t>
            </a:r>
            <a:endParaRPr lang="en-US" sz="4000" b="1" u="sng" dirty="0"/>
          </a:p>
        </p:txBody>
      </p:sp>
      <p:sp>
        <p:nvSpPr>
          <p:cNvPr id="4" name="Content Placeholder 2"/>
          <p:cNvSpPr txBox="1">
            <a:spLocks/>
          </p:cNvSpPr>
          <p:nvPr/>
        </p:nvSpPr>
        <p:spPr>
          <a:xfrm>
            <a:off x="285720" y="1428736"/>
            <a:ext cx="8229600" cy="4525963"/>
          </a:xfrm>
          <a:prstGeom prst="rect">
            <a:avLst/>
          </a:prstGeom>
        </p:spPr>
        <p:txBody>
          <a:bodyPr>
            <a:normAutofit/>
          </a:bodyPr>
          <a:lstStyle/>
          <a:p>
            <a:pPr marL="342900" lvl="0" indent="-342900" defTabSz="914354" eaLnBrk="0" fontAlgn="base" hangingPunct="0">
              <a:spcBef>
                <a:spcPct val="0"/>
              </a:spcBef>
              <a:spcAft>
                <a:spcPct val="0"/>
              </a:spcAft>
              <a:buFont typeface="Arial" pitchFamily="34" charset="0"/>
              <a:buChar char="•"/>
            </a:pPr>
            <a:r>
              <a:rPr lang="en-IN" sz="2400" dirty="0" smtClean="0"/>
              <a:t>The Project is based on the design Arc welding Application along with conveyor by </a:t>
            </a:r>
            <a:r>
              <a:rPr lang="en-IN" sz="2400" dirty="0"/>
              <a:t>using </a:t>
            </a:r>
            <a:r>
              <a:rPr lang="en-IN" sz="2400" dirty="0" smtClean="0"/>
              <a:t>MOTOSIM EG 2017 </a:t>
            </a:r>
            <a:r>
              <a:rPr lang="en-IN" sz="2400" dirty="0"/>
              <a:t>software which is used to control the action of Robot along with </a:t>
            </a:r>
            <a:r>
              <a:rPr lang="en-IN" sz="2400" dirty="0" smtClean="0"/>
              <a:t>WPLSoft2.49 </a:t>
            </a:r>
            <a:r>
              <a:rPr lang="en-IN" sz="2400" dirty="0"/>
              <a:t>software which controls the action of PLC’s along with that the SCADA Program will Controls all the robot working and PLC’s action through the SCADA program using Wonderware Intouch </a:t>
            </a:r>
            <a:r>
              <a:rPr lang="en-IN" sz="2400" dirty="0" smtClean="0"/>
              <a:t>Software</a:t>
            </a:r>
            <a:r>
              <a:rPr lang="en-IN" sz="2400" dirty="0"/>
              <a:t>.</a:t>
            </a:r>
            <a:endParaRPr kumimoji="0" lang="en-US" sz="2400" b="0" i="0" u="none" strike="noStrike" kern="1200" cap="none" spc="0" normalizeH="0" baseline="0" noProof="0" dirty="0" smtClean="0">
              <a:ln>
                <a:noFill/>
              </a:ln>
              <a:solidFill>
                <a:schemeClr val="tx1"/>
              </a:solidFill>
              <a:effectLst/>
              <a:uLnTx/>
              <a:uFillTx/>
              <a:ea typeface="+mn-ea"/>
              <a:cs typeface="+mn-cs"/>
            </a:endParaRPr>
          </a:p>
        </p:txBody>
      </p:sp>
      <p:pic>
        <p:nvPicPr>
          <p:cNvPr id="10" name="Picture 9" descr="IMG_20200229_152931698.jpg"/>
          <p:cNvPicPr>
            <a:picLocks noChangeAspect="1"/>
          </p:cNvPicPr>
          <p:nvPr/>
        </p:nvPicPr>
        <p:blipFill>
          <a:blip r:embed="rId3" cstate="print"/>
          <a:stretch>
            <a:fillRect/>
          </a:stretch>
        </p:blipFill>
        <p:spPr>
          <a:xfrm>
            <a:off x="214282" y="4429132"/>
            <a:ext cx="3071802" cy="228599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1" name="Picture 10" descr="IMG_20200229_153015407.jpg"/>
          <p:cNvPicPr>
            <a:picLocks noChangeAspect="1"/>
          </p:cNvPicPr>
          <p:nvPr/>
        </p:nvPicPr>
        <p:blipFill>
          <a:blip r:embed="rId4" cstate="print"/>
          <a:stretch>
            <a:fillRect/>
          </a:stretch>
        </p:blipFill>
        <p:spPr>
          <a:xfrm>
            <a:off x="6072198" y="4429132"/>
            <a:ext cx="2857456" cy="2214554"/>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2" name="Picture 11" descr="IMG_20200229_152947768-01.jpeg"/>
          <p:cNvPicPr>
            <a:picLocks noChangeAspect="1"/>
          </p:cNvPicPr>
          <p:nvPr/>
        </p:nvPicPr>
        <p:blipFill>
          <a:blip r:embed="rId5" cstate="print"/>
          <a:stretch>
            <a:fillRect/>
          </a:stretch>
        </p:blipFill>
        <p:spPr>
          <a:xfrm>
            <a:off x="3500430" y="4429132"/>
            <a:ext cx="2428892" cy="214314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20000"/>
          </a:bodyPr>
          <a:lstStyle/>
          <a:p>
            <a:r>
              <a:rPr lang="en-US" dirty="0" smtClean="0"/>
              <a:t>MOTOSIM EG SOFTWARE</a:t>
            </a:r>
            <a:endParaRPr lang="en-US" dirty="0"/>
          </a:p>
        </p:txBody>
      </p:sp>
      <p:sp>
        <p:nvSpPr>
          <p:cNvPr id="3" name="TextBox 2"/>
          <p:cNvSpPr txBox="1"/>
          <p:nvPr/>
        </p:nvSpPr>
        <p:spPr>
          <a:xfrm>
            <a:off x="0" y="1428736"/>
            <a:ext cx="9144000" cy="3416320"/>
          </a:xfrm>
          <a:prstGeom prst="rect">
            <a:avLst/>
          </a:prstGeom>
          <a:noFill/>
        </p:spPr>
        <p:txBody>
          <a:bodyPr wrap="square" rtlCol="0">
            <a:spAutoFit/>
          </a:bodyPr>
          <a:lstStyle/>
          <a:p>
            <a:pPr algn="just">
              <a:buFont typeface="Arial" pitchFamily="34" charset="0"/>
              <a:buChar char="•"/>
            </a:pPr>
            <a:r>
              <a:rPr lang="en-US" sz="2400" dirty="0" smtClean="0"/>
              <a:t> </a:t>
            </a:r>
            <a:r>
              <a:rPr lang="en-US" sz="2400" dirty="0" err="1" smtClean="0"/>
              <a:t>MotoSim</a:t>
            </a:r>
            <a:r>
              <a:rPr lang="en-US" sz="2400" dirty="0" smtClean="0"/>
              <a:t> EG (Motoman Simulator Enhanced Graphics) is a comprehensive software package that provides accurate 3D simulation of robot cells. This powerful simulation software can be used to optimize robot and equipment placement, as well as to perform collision detection reach molding ad cycle calculation. It also provides accurate offline programming of complex system. In this software we teach multiple robots for arc welding process by adding conveyor belt ad 3d object. </a:t>
            </a:r>
          </a:p>
          <a:p>
            <a:pPr algn="just">
              <a:buFont typeface="Arial" pitchFamily="34" charset="0"/>
              <a:buChar char="•"/>
            </a:pPr>
            <a:endParaRPr 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effectLst>
            <a:outerShdw blurRad="50800" dist="38100" dir="5400000" algn="t" rotWithShape="0">
              <a:prstClr val="black">
                <a:alpha val="40000"/>
              </a:prstClr>
            </a:outerShdw>
          </a:effectLst>
        </p:spPr>
        <p:txBody>
          <a:bodyPr>
            <a:noAutofit/>
          </a:bodyPr>
          <a:lstStyle/>
          <a:p>
            <a:pPr algn="l"/>
            <a:r>
              <a:rPr lang="en-IN" sz="4000" b="1" u="sng" dirty="0" smtClean="0"/>
              <a:t>MOTOMAN UNIQUENESS</a:t>
            </a:r>
            <a:endParaRPr lang="en-US" sz="4000" b="1" u="sng" dirty="0"/>
          </a:p>
        </p:txBody>
      </p:sp>
      <p:sp>
        <p:nvSpPr>
          <p:cNvPr id="3" name="Rectangle 2"/>
          <p:cNvSpPr/>
          <p:nvPr/>
        </p:nvSpPr>
        <p:spPr>
          <a:xfrm>
            <a:off x="214282" y="1500174"/>
            <a:ext cx="8643998" cy="4370427"/>
          </a:xfrm>
          <a:prstGeom prst="rect">
            <a:avLst/>
          </a:prstGeom>
        </p:spPr>
        <p:txBody>
          <a:bodyPr wrap="square">
            <a:spAutoFit/>
          </a:bodyPr>
          <a:lstStyle/>
          <a:p>
            <a:pPr>
              <a:defRPr/>
            </a:pPr>
            <a:r>
              <a:rPr lang="en-US" sz="2400" dirty="0">
                <a:ea typeface="ＭＳ Ｐゴシック" pitchFamily="34" charset="-128"/>
              </a:rPr>
              <a:t>MOTOMAN has done many robotic innovations which are first in the world –</a:t>
            </a:r>
          </a:p>
          <a:p>
            <a:pPr>
              <a:defRPr/>
            </a:pPr>
            <a:endParaRPr lang="en-US" sz="2000" dirty="0">
              <a:ea typeface="ＭＳ Ｐゴシック" pitchFamily="34" charset="-128"/>
            </a:endParaRPr>
          </a:p>
          <a:p>
            <a:pPr marL="285737" indent="-285737">
              <a:lnSpc>
                <a:spcPct val="150000"/>
              </a:lnSpc>
              <a:buBlip>
                <a:blip r:embed="rId2"/>
              </a:buBlip>
              <a:defRPr/>
            </a:pPr>
            <a:r>
              <a:rPr lang="en-US" sz="2000" dirty="0">
                <a:ea typeface="ＭＳ Ｐゴシック" pitchFamily="34" charset="-128"/>
              </a:rPr>
              <a:t>To develop patented design arc welding robot with built in cables on upper arm.</a:t>
            </a:r>
          </a:p>
          <a:p>
            <a:pPr marL="285737" indent="-285737">
              <a:lnSpc>
                <a:spcPct val="150000"/>
              </a:lnSpc>
              <a:buBlip>
                <a:blip r:embed="rId2"/>
              </a:buBlip>
              <a:defRPr/>
            </a:pPr>
            <a:r>
              <a:rPr lang="en-US" sz="2000" dirty="0">
                <a:ea typeface="ＭＳ Ｐゴシック" pitchFamily="34" charset="-128"/>
              </a:rPr>
              <a:t>Dual arm 15 axis humanoid robot.</a:t>
            </a:r>
          </a:p>
          <a:p>
            <a:pPr marL="285737" indent="-285737">
              <a:lnSpc>
                <a:spcPct val="150000"/>
              </a:lnSpc>
              <a:buBlip>
                <a:blip r:embed="rId2"/>
              </a:buBlip>
              <a:defRPr/>
            </a:pPr>
            <a:r>
              <a:rPr lang="en-US" sz="2000" dirty="0">
                <a:ea typeface="ＭＳ Ｐゴシック" pitchFamily="34" charset="-128"/>
              </a:rPr>
              <a:t>7- Axis type robot</a:t>
            </a:r>
          </a:p>
          <a:p>
            <a:pPr marL="285737" indent="-285737">
              <a:lnSpc>
                <a:spcPct val="150000"/>
              </a:lnSpc>
              <a:buBlip>
                <a:blip r:embed="rId2"/>
              </a:buBlip>
              <a:defRPr/>
            </a:pPr>
            <a:r>
              <a:rPr lang="en-US" sz="2000" dirty="0">
                <a:ea typeface="ＭＳ Ｐゴシック" pitchFamily="34" charset="-128"/>
              </a:rPr>
              <a:t>Fastest welding robots.</a:t>
            </a:r>
          </a:p>
          <a:p>
            <a:pPr marL="285737" indent="-285737">
              <a:lnSpc>
                <a:spcPct val="150000"/>
              </a:lnSpc>
              <a:buBlip>
                <a:blip r:embed="rId2"/>
              </a:buBlip>
              <a:defRPr/>
            </a:pPr>
            <a:r>
              <a:rPr lang="en-US" sz="2000" dirty="0">
                <a:ea typeface="ＭＳ Ｐゴシック" pitchFamily="34" charset="-128"/>
              </a:rPr>
              <a:t>World’s first  7-axis arc welding  and spot welding robot.</a:t>
            </a:r>
          </a:p>
          <a:p>
            <a:pPr marL="285737" indent="-285737">
              <a:lnSpc>
                <a:spcPct val="150000"/>
              </a:lnSpc>
              <a:buBlip>
                <a:blip r:embed="rId2"/>
              </a:buBlip>
              <a:defRPr/>
            </a:pPr>
            <a:r>
              <a:rPr lang="en-IN" sz="2000" dirty="0">
                <a:ea typeface="Cambria" panose="02040503050406030204" pitchFamily="18" charset="0"/>
              </a:rPr>
              <a:t>The first successful ultrasonic cutting robot.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857488" y="857232"/>
            <a:ext cx="2322558" cy="2500330"/>
          </a:xfrm>
          <a:prstGeom prst="rect">
            <a:avLst/>
          </a:prstGeom>
        </p:spPr>
      </p:pic>
      <p:sp>
        <p:nvSpPr>
          <p:cNvPr id="10" name="TextBox 9"/>
          <p:cNvSpPr txBox="1"/>
          <p:nvPr/>
        </p:nvSpPr>
        <p:spPr>
          <a:xfrm>
            <a:off x="285720" y="785794"/>
            <a:ext cx="5572164" cy="2485552"/>
          </a:xfrm>
          <a:prstGeom prst="rect">
            <a:avLst/>
          </a:prstGeom>
          <a:noFill/>
        </p:spPr>
        <p:txBody>
          <a:bodyPr wrap="square" rtlCol="0">
            <a:spAutoFit/>
          </a:bodyPr>
          <a:lstStyle/>
          <a:p>
            <a:pPr marL="342882" indent="-342882">
              <a:lnSpc>
                <a:spcPct val="200000"/>
              </a:lnSpc>
              <a:buBlip>
                <a:blip r:embed="rId3"/>
              </a:buBlip>
            </a:pPr>
            <a:r>
              <a:rPr lang="en-IN" sz="1600" dirty="0"/>
              <a:t>Maximum payload: 900kg</a:t>
            </a:r>
          </a:p>
          <a:p>
            <a:pPr marL="342882" indent="-342882">
              <a:lnSpc>
                <a:spcPct val="200000"/>
              </a:lnSpc>
              <a:buBlip>
                <a:blip r:embed="rId3"/>
              </a:buBlip>
            </a:pPr>
            <a:r>
              <a:rPr lang="en-IN" sz="1600" dirty="0"/>
              <a:t>Maximum Vertical reach: 6209mm</a:t>
            </a:r>
          </a:p>
          <a:p>
            <a:pPr marL="342882" indent="-342882">
              <a:lnSpc>
                <a:spcPct val="200000"/>
              </a:lnSpc>
              <a:buBlip>
                <a:blip r:embed="rId3"/>
              </a:buBlip>
            </a:pPr>
            <a:r>
              <a:rPr lang="en-IN" sz="1600" dirty="0"/>
              <a:t>Maximum Horizontal reach: 4683mm</a:t>
            </a:r>
          </a:p>
          <a:p>
            <a:pPr marL="342882" indent="-342882">
              <a:lnSpc>
                <a:spcPct val="200000"/>
              </a:lnSpc>
              <a:buBlip>
                <a:blip r:embed="rId3"/>
              </a:buBlip>
            </a:pPr>
            <a:r>
              <a:rPr lang="en-IN" sz="1600" dirty="0"/>
              <a:t>Maximum axis: 15 axis</a:t>
            </a:r>
          </a:p>
          <a:p>
            <a:pPr marL="342882" indent="-342882">
              <a:lnSpc>
                <a:spcPct val="200000"/>
              </a:lnSpc>
              <a:buBlip>
                <a:blip r:embed="rId3"/>
              </a:buBlip>
            </a:pPr>
            <a:r>
              <a:rPr lang="en-IN" sz="1600" dirty="0"/>
              <a:t>Maximum mass: 9550kg</a:t>
            </a:r>
          </a:p>
        </p:txBody>
      </p:sp>
      <p:sp>
        <p:nvSpPr>
          <p:cNvPr id="15" name="TextBox 14"/>
          <p:cNvSpPr txBox="1"/>
          <p:nvPr/>
        </p:nvSpPr>
        <p:spPr>
          <a:xfrm>
            <a:off x="2000232" y="214290"/>
            <a:ext cx="4278086" cy="523220"/>
          </a:xfrm>
          <a:prstGeom prst="rect">
            <a:avLst/>
          </a:prstGeom>
          <a:noFill/>
        </p:spPr>
        <p:txBody>
          <a:bodyPr wrap="square" rtlCol="0">
            <a:spAutoFit/>
          </a:bodyPr>
          <a:lstStyle/>
          <a:p>
            <a:r>
              <a:rPr lang="en-IN" sz="2800" b="1" u="sng" dirty="0">
                <a:latin typeface="Cambria" panose="02040503050406030204" pitchFamily="18" charset="0"/>
              </a:rPr>
              <a:t>MOTOMAN Specification</a:t>
            </a:r>
            <a:r>
              <a:rPr lang="en-IN" sz="2800" u="sng" dirty="0">
                <a:latin typeface="Cambria" panose="02040503050406030204" pitchFamily="18" charset="0"/>
              </a:rPr>
              <a:t> </a:t>
            </a:r>
          </a:p>
        </p:txBody>
      </p:sp>
      <p:pic>
        <p:nvPicPr>
          <p:cNvPr id="7" name="Picture 6"/>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0" y="3643314"/>
            <a:ext cx="2569403" cy="2828927"/>
          </a:xfrm>
          <a:prstGeom prst="rect">
            <a:avLst/>
          </a:prstGeom>
        </p:spPr>
      </p:pic>
      <p:pic>
        <p:nvPicPr>
          <p:cNvPr id="8" name="Picture 2">
            <a:extLst>
              <a:ext uri="{FF2B5EF4-FFF2-40B4-BE49-F238E27FC236}">
                <a16:creationId xmlns="" xmlns:a16="http://schemas.microsoft.com/office/drawing/2014/main" id="{952C6DC2-58E1-394F-B3E6-93B917EA27B6}"/>
              </a:ext>
            </a:extLst>
          </p:cNvPr>
          <p:cNvPicPr>
            <a:picLocks noChangeAspect="1"/>
          </p:cNvPicPr>
          <p:nvPr/>
        </p:nvPicPr>
        <p:blipFill>
          <a:blip r:embed="rId5">
            <a:extLst>
              <a:ext uri="{28A0092B-C50C-407E-A947-70E740481C1C}">
                <a14:useLocalDpi xmlns="" xmlns:a14="http://schemas.microsoft.com/office/drawing/2010/main" val="0"/>
              </a:ext>
            </a:extLst>
          </a:blip>
          <a:stretch>
            <a:fillRect/>
          </a:stretch>
        </p:blipFill>
        <p:spPr>
          <a:xfrm>
            <a:off x="5072066" y="2644166"/>
            <a:ext cx="4071934" cy="3414303"/>
          </a:xfrm>
          <a:prstGeom prst="rect">
            <a:avLst/>
          </a:prstGeom>
        </p:spPr>
      </p:pic>
      <p:sp>
        <p:nvSpPr>
          <p:cNvPr id="9" name="Rectangle 8"/>
          <p:cNvSpPr/>
          <p:nvPr/>
        </p:nvSpPr>
        <p:spPr>
          <a:xfrm>
            <a:off x="2714612" y="3643314"/>
            <a:ext cx="3143272" cy="2585323"/>
          </a:xfrm>
          <a:prstGeom prst="rect">
            <a:avLst/>
          </a:prstGeom>
        </p:spPr>
        <p:txBody>
          <a:bodyPr wrap="square">
            <a:spAutoFit/>
          </a:bodyPr>
          <a:lstStyle/>
          <a:p>
            <a:pPr>
              <a:lnSpc>
                <a:spcPct val="150000"/>
              </a:lnSpc>
            </a:pPr>
            <a:r>
              <a:rPr lang="en-US" dirty="0" smtClean="0">
                <a:latin typeface="Cambria" panose="02040503050406030204" pitchFamily="18" charset="0"/>
                <a:ea typeface="Cambria" panose="02040503050406030204" pitchFamily="18" charset="0"/>
                <a:cs typeface="Times New Roman" pitchFamily="18" charset="0"/>
              </a:rPr>
              <a:t>Motoman: </a:t>
            </a:r>
            <a:r>
              <a:rPr lang="en-US" b="1" dirty="0" smtClean="0">
                <a:latin typeface="Cambria" panose="02040503050406030204" pitchFamily="18" charset="0"/>
                <a:ea typeface="Cambria" panose="02040503050406030204" pitchFamily="18" charset="0"/>
                <a:cs typeface="Times New Roman" pitchFamily="18" charset="0"/>
              </a:rPr>
              <a:t>S</a:t>
            </a:r>
            <a:r>
              <a:rPr lang="en-US" dirty="0" smtClean="0">
                <a:latin typeface="Cambria" panose="02040503050406030204" pitchFamily="18" charset="0"/>
                <a:ea typeface="Cambria" panose="02040503050406030204" pitchFamily="18" charset="0"/>
                <a:cs typeface="Times New Roman" pitchFamily="18" charset="0"/>
              </a:rPr>
              <a:t> (Axis 1)</a:t>
            </a:r>
          </a:p>
          <a:p>
            <a:pPr>
              <a:lnSpc>
                <a:spcPct val="150000"/>
              </a:lnSpc>
            </a:pPr>
            <a:r>
              <a:rPr lang="en-US" dirty="0" smtClean="0">
                <a:latin typeface="Cambria" panose="02040503050406030204" pitchFamily="18" charset="0"/>
                <a:ea typeface="Cambria" panose="02040503050406030204" pitchFamily="18" charset="0"/>
                <a:cs typeface="Times New Roman" pitchFamily="18" charset="0"/>
              </a:rPr>
              <a:t>Motoman: </a:t>
            </a:r>
            <a:r>
              <a:rPr lang="en-US" b="1" dirty="0" smtClean="0">
                <a:latin typeface="Cambria" panose="02040503050406030204" pitchFamily="18" charset="0"/>
                <a:ea typeface="Cambria" panose="02040503050406030204" pitchFamily="18" charset="0"/>
                <a:cs typeface="Times New Roman" pitchFamily="18" charset="0"/>
              </a:rPr>
              <a:t>L</a:t>
            </a:r>
            <a:r>
              <a:rPr lang="en-US" dirty="0" smtClean="0">
                <a:latin typeface="Cambria" panose="02040503050406030204" pitchFamily="18" charset="0"/>
                <a:ea typeface="Cambria" panose="02040503050406030204" pitchFamily="18" charset="0"/>
                <a:cs typeface="Times New Roman" pitchFamily="18" charset="0"/>
              </a:rPr>
              <a:t> (Axis 2)</a:t>
            </a:r>
          </a:p>
          <a:p>
            <a:pPr>
              <a:lnSpc>
                <a:spcPct val="150000"/>
              </a:lnSpc>
            </a:pPr>
            <a:r>
              <a:rPr lang="en-US" dirty="0" smtClean="0">
                <a:latin typeface="Cambria" panose="02040503050406030204" pitchFamily="18" charset="0"/>
                <a:ea typeface="Cambria" panose="02040503050406030204" pitchFamily="18" charset="0"/>
                <a:cs typeface="Times New Roman" pitchFamily="18" charset="0"/>
              </a:rPr>
              <a:t>Motoman: </a:t>
            </a:r>
            <a:r>
              <a:rPr lang="en-US" b="1" dirty="0" smtClean="0">
                <a:latin typeface="Cambria" panose="02040503050406030204" pitchFamily="18" charset="0"/>
                <a:ea typeface="Cambria" panose="02040503050406030204" pitchFamily="18" charset="0"/>
                <a:cs typeface="Times New Roman" pitchFamily="18" charset="0"/>
              </a:rPr>
              <a:t>U</a:t>
            </a:r>
            <a:r>
              <a:rPr lang="en-US" dirty="0" smtClean="0">
                <a:latin typeface="Cambria" panose="02040503050406030204" pitchFamily="18" charset="0"/>
                <a:ea typeface="Cambria" panose="02040503050406030204" pitchFamily="18" charset="0"/>
                <a:cs typeface="Times New Roman" pitchFamily="18" charset="0"/>
              </a:rPr>
              <a:t> (Axis 3)</a:t>
            </a:r>
          </a:p>
          <a:p>
            <a:pPr>
              <a:lnSpc>
                <a:spcPct val="150000"/>
              </a:lnSpc>
            </a:pPr>
            <a:r>
              <a:rPr lang="en-US" dirty="0" smtClean="0">
                <a:latin typeface="Cambria" panose="02040503050406030204" pitchFamily="18" charset="0"/>
                <a:ea typeface="Cambria" panose="02040503050406030204" pitchFamily="18" charset="0"/>
                <a:cs typeface="Times New Roman" pitchFamily="18" charset="0"/>
              </a:rPr>
              <a:t>Motoman: </a:t>
            </a:r>
            <a:r>
              <a:rPr lang="en-US" b="1" dirty="0" smtClean="0">
                <a:latin typeface="Cambria" panose="02040503050406030204" pitchFamily="18" charset="0"/>
                <a:ea typeface="Cambria" panose="02040503050406030204" pitchFamily="18" charset="0"/>
                <a:cs typeface="Times New Roman" pitchFamily="18" charset="0"/>
              </a:rPr>
              <a:t>R</a:t>
            </a:r>
            <a:r>
              <a:rPr lang="en-US" dirty="0" smtClean="0">
                <a:latin typeface="Cambria" panose="02040503050406030204" pitchFamily="18" charset="0"/>
                <a:ea typeface="Cambria" panose="02040503050406030204" pitchFamily="18" charset="0"/>
                <a:cs typeface="Times New Roman" pitchFamily="18" charset="0"/>
              </a:rPr>
              <a:t> (Axis 4)</a:t>
            </a:r>
          </a:p>
          <a:p>
            <a:pPr>
              <a:lnSpc>
                <a:spcPct val="150000"/>
              </a:lnSpc>
            </a:pPr>
            <a:r>
              <a:rPr lang="en-US" dirty="0" smtClean="0">
                <a:latin typeface="Cambria" panose="02040503050406030204" pitchFamily="18" charset="0"/>
                <a:ea typeface="Cambria" panose="02040503050406030204" pitchFamily="18" charset="0"/>
                <a:cs typeface="Times New Roman" pitchFamily="18" charset="0"/>
              </a:rPr>
              <a:t>Motoman: </a:t>
            </a:r>
            <a:r>
              <a:rPr lang="en-US" b="1" dirty="0" smtClean="0">
                <a:latin typeface="Cambria" panose="02040503050406030204" pitchFamily="18" charset="0"/>
                <a:ea typeface="Cambria" panose="02040503050406030204" pitchFamily="18" charset="0"/>
                <a:cs typeface="Times New Roman" pitchFamily="18" charset="0"/>
              </a:rPr>
              <a:t>B</a:t>
            </a:r>
            <a:r>
              <a:rPr lang="en-US" dirty="0" smtClean="0">
                <a:latin typeface="Cambria" panose="02040503050406030204" pitchFamily="18" charset="0"/>
                <a:ea typeface="Cambria" panose="02040503050406030204" pitchFamily="18" charset="0"/>
                <a:cs typeface="Times New Roman" pitchFamily="18" charset="0"/>
              </a:rPr>
              <a:t> (Axis 5)</a:t>
            </a:r>
          </a:p>
          <a:p>
            <a:pPr>
              <a:lnSpc>
                <a:spcPct val="150000"/>
              </a:lnSpc>
            </a:pPr>
            <a:r>
              <a:rPr lang="en-US" dirty="0" smtClean="0">
                <a:latin typeface="Cambria" panose="02040503050406030204" pitchFamily="18" charset="0"/>
                <a:ea typeface="Cambria" panose="02040503050406030204" pitchFamily="18" charset="0"/>
                <a:cs typeface="Times New Roman" pitchFamily="18" charset="0"/>
              </a:rPr>
              <a:t>Motoman: </a:t>
            </a:r>
            <a:r>
              <a:rPr lang="en-US" b="1" dirty="0" smtClean="0">
                <a:latin typeface="Cambria" panose="02040503050406030204" pitchFamily="18" charset="0"/>
                <a:ea typeface="Cambria" panose="02040503050406030204" pitchFamily="18" charset="0"/>
                <a:cs typeface="Times New Roman" pitchFamily="18" charset="0"/>
              </a:rPr>
              <a:t>T</a:t>
            </a:r>
            <a:r>
              <a:rPr lang="en-US" dirty="0" smtClean="0">
                <a:latin typeface="Cambria" panose="02040503050406030204" pitchFamily="18" charset="0"/>
                <a:ea typeface="Cambria" panose="02040503050406030204" pitchFamily="18" charset="0"/>
                <a:cs typeface="Times New Roman" pitchFamily="18" charset="0"/>
              </a:rPr>
              <a:t> (Axis </a:t>
            </a:r>
            <a:r>
              <a:rPr lang="en-US" dirty="0" smtClean="0">
                <a:latin typeface="Times New Roman" pitchFamily="18" charset="0"/>
                <a:cs typeface="Times New Roman" pitchFamily="18" charset="0"/>
              </a:rPr>
              <a:t>6)</a:t>
            </a:r>
            <a:endParaRPr lang="en-US" dirty="0">
              <a:latin typeface="Times New Roman" pitchFamily="18" charset="0"/>
              <a:cs typeface="Times New Roman" pitchFamily="18" charset="0"/>
            </a:endParaRPr>
          </a:p>
        </p:txBody>
      </p:sp>
      <p:sp>
        <p:nvSpPr>
          <p:cNvPr id="11" name="TextBox 10"/>
          <p:cNvSpPr txBox="1"/>
          <p:nvPr/>
        </p:nvSpPr>
        <p:spPr>
          <a:xfrm>
            <a:off x="6357950" y="6215082"/>
            <a:ext cx="2220160" cy="369332"/>
          </a:xfrm>
          <a:prstGeom prst="rect">
            <a:avLst/>
          </a:prstGeom>
          <a:noFill/>
        </p:spPr>
        <p:txBody>
          <a:bodyPr wrap="none" rtlCol="0">
            <a:spAutoFit/>
          </a:bodyPr>
          <a:lstStyle/>
          <a:p>
            <a:r>
              <a:rPr lang="en-IN" b="1" u="sng" dirty="0" smtClean="0"/>
              <a:t>ARTICULATED ROBOT</a:t>
            </a:r>
            <a:endParaRPr lang="en-US" b="1" u="sng" dirty="0"/>
          </a:p>
        </p:txBody>
      </p:sp>
      <p:sp>
        <p:nvSpPr>
          <p:cNvPr id="12" name="TextBox 11"/>
          <p:cNvSpPr txBox="1"/>
          <p:nvPr/>
        </p:nvSpPr>
        <p:spPr>
          <a:xfrm>
            <a:off x="1643042" y="6286520"/>
            <a:ext cx="1350754" cy="369332"/>
          </a:xfrm>
          <a:prstGeom prst="rect">
            <a:avLst/>
          </a:prstGeom>
          <a:noFill/>
        </p:spPr>
        <p:txBody>
          <a:bodyPr wrap="none" rtlCol="0">
            <a:spAutoFit/>
          </a:bodyPr>
          <a:lstStyle/>
          <a:p>
            <a:r>
              <a:rPr lang="en-IN" b="1" u="sng" dirty="0" smtClean="0"/>
              <a:t>ROBOT AXIS</a:t>
            </a:r>
            <a:endParaRPr lang="en-US" b="1" u="sng" dirty="0"/>
          </a:p>
        </p:txBody>
      </p:sp>
    </p:spTree>
    <p:extLst>
      <p:ext uri="{BB962C8B-B14F-4D97-AF65-F5344CB8AC3E}">
        <p14:creationId xmlns="" xmlns:p14="http://schemas.microsoft.com/office/powerpoint/2010/main" val="27395496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dirty="0"/>
          </a:p>
        </p:txBody>
      </p:sp>
      <p:pic>
        <p:nvPicPr>
          <p:cNvPr id="3" name="Yaskawa robot arc welding-720p.mp4">
            <a:hlinkClick r:id="" action="ppaction://media"/>
          </p:cNvPr>
          <p:cNvPicPr>
            <a:picLocks noRot="1" noChangeAspect="1"/>
          </p:cNvPicPr>
          <p:nvPr>
            <a:videoFile r:link="rId1"/>
          </p:nvPr>
        </p:nvPicPr>
        <p:blipFill>
          <a:blip r:embed="rId3"/>
          <a:stretch>
            <a:fillRect/>
          </a:stretch>
        </p:blipFill>
        <p:spPr>
          <a:xfrm>
            <a:off x="0" y="0"/>
            <a:ext cx="9144000" cy="6858000"/>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3"/>
                                        </p:tgtEl>
                                      </p:cBhvr>
                                    </p:cmd>
                                  </p:childTnLst>
                                </p:cTn>
                              </p:par>
                            </p:childTnLst>
                          </p:cTn>
                        </p:par>
                      </p:childTnLst>
                    </p:cTn>
                  </p:par>
                </p:childTnLst>
              </p:cTn>
              <p:nextCondLst>
                <p:cond evt="onClick" delay="0">
                  <p:tgtEl>
                    <p:spTgt spid="3"/>
                  </p:tgtEl>
                </p:cond>
              </p:nextCondLst>
            </p:seq>
            <p:video>
              <p:cMediaNode>
                <p:cTn id="7" fill="hold" display="0">
                  <p:stCondLst>
                    <p:cond delay="indefinite"/>
                  </p:stCondLst>
                  <p:endCondLst>
                    <p:cond evt="onNext" delay="0">
                      <p:tgtEl>
                        <p:sldTgt/>
                      </p:tgtEl>
                    </p:cond>
                    <p:cond evt="onPrev" delay="0">
                      <p:tgtEl>
                        <p:sldTgt/>
                      </p:tgtEl>
                    </p:cond>
                  </p:endCondLst>
                </p:cTn>
                <p:tgtEl>
                  <p:spTgt spid="3"/>
                </p:tgtEl>
              </p:cMediaNode>
            </p:video>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dirty="0"/>
          </a:p>
        </p:txBody>
      </p:sp>
      <p:pic>
        <p:nvPicPr>
          <p:cNvPr id="3" name="KUKA Robots for the Welding Industry-720p.mp4">
            <a:hlinkClick r:id="" action="ppaction://media"/>
          </p:cNvPr>
          <p:cNvPicPr>
            <a:picLocks noRot="1" noChangeAspect="1"/>
          </p:cNvPicPr>
          <p:nvPr>
            <a:videoFile r:link="rId1"/>
          </p:nvPr>
        </p:nvPicPr>
        <p:blipFill>
          <a:blip r:embed="rId3"/>
          <a:stretch>
            <a:fillRect/>
          </a:stretch>
        </p:blipFill>
        <p:spPr>
          <a:xfrm>
            <a:off x="0" y="0"/>
            <a:ext cx="9715536" cy="6858000"/>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3"/>
                                        </p:tgtEl>
                                      </p:cBhvr>
                                    </p:cmd>
                                  </p:childTnLst>
                                </p:cTn>
                              </p:par>
                            </p:childTnLst>
                          </p:cTn>
                        </p:par>
                      </p:childTnLst>
                    </p:cTn>
                  </p:par>
                </p:childTnLst>
              </p:cTn>
              <p:nextCondLst>
                <p:cond evt="onClick" delay="0">
                  <p:tgtEl>
                    <p:spTgt spid="3"/>
                  </p:tgtEl>
                </p:cond>
              </p:nextCondLst>
            </p:seq>
            <p:video>
              <p:cMediaNode>
                <p:cTn id="7" fill="hold" display="0">
                  <p:stCondLst>
                    <p:cond delay="indefinite"/>
                  </p:stCondLst>
                  <p:endCondLst>
                    <p:cond evt="onNext" delay="0">
                      <p:tgtEl>
                        <p:sldTgt/>
                      </p:tgtEl>
                    </p:cond>
                    <p:cond evt="onPrev" delay="0">
                      <p:tgtEl>
                        <p:sldTgt/>
                      </p:tgtEl>
                    </p:cond>
                  </p:endCondLst>
                </p:cTn>
                <p:tgtEl>
                  <p:spTgt spid="3"/>
                </p:tgtEl>
              </p:cMediaNode>
            </p:video>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928662" y="714356"/>
            <a:ext cx="6858000" cy="1655762"/>
          </a:xfrm>
          <a:effectLst>
            <a:outerShdw blurRad="50800" dist="38100" dir="5400000" algn="t" rotWithShape="0">
              <a:prstClr val="black">
                <a:alpha val="40000"/>
              </a:prstClr>
            </a:outerShdw>
          </a:effectLst>
        </p:spPr>
        <p:txBody>
          <a:bodyPr>
            <a:normAutofit/>
          </a:bodyPr>
          <a:lstStyle/>
          <a:p>
            <a:r>
              <a:rPr lang="en-US" sz="2800" b="1" u="sng" dirty="0" smtClean="0"/>
              <a:t>PROGRAMMABLE LOGIC CONTROLLER(PLC)</a:t>
            </a:r>
            <a:endParaRPr lang="en-US" sz="2800" b="1" u="sng" dirty="0"/>
          </a:p>
        </p:txBody>
      </p:sp>
      <p:sp>
        <p:nvSpPr>
          <p:cNvPr id="4" name="TextBox 3"/>
          <p:cNvSpPr txBox="1"/>
          <p:nvPr/>
        </p:nvSpPr>
        <p:spPr>
          <a:xfrm>
            <a:off x="214282" y="1500174"/>
            <a:ext cx="8929718" cy="4524315"/>
          </a:xfrm>
          <a:prstGeom prst="rect">
            <a:avLst/>
          </a:prstGeom>
          <a:noFill/>
        </p:spPr>
        <p:txBody>
          <a:bodyPr wrap="square" rtlCol="0">
            <a:spAutoFit/>
          </a:bodyPr>
          <a:lstStyle/>
          <a:p>
            <a:pPr>
              <a:buFont typeface="Arial" pitchFamily="34" charset="0"/>
              <a:buChar char="•"/>
            </a:pPr>
            <a:r>
              <a:rPr lang="en-US" sz="2400" i="1" dirty="0"/>
              <a:t>A Programmable Logic Controller (PLC) is a small, self–contained, rugged </a:t>
            </a:r>
            <a:r>
              <a:rPr lang="en-US" sz="2400" i="1" dirty="0" smtClean="0"/>
              <a:t>computer designed </a:t>
            </a:r>
            <a:r>
              <a:rPr lang="en-US" sz="2400" i="1" dirty="0"/>
              <a:t>to control processes and events in an industrial environment – that is, to take over the </a:t>
            </a:r>
            <a:r>
              <a:rPr lang="en-US" sz="2400" i="1" dirty="0" smtClean="0"/>
              <a:t>job previously </a:t>
            </a:r>
            <a:r>
              <a:rPr lang="en-US" sz="2400" i="1" dirty="0"/>
              <a:t>done with relay logic controllers. Wires from switches, sensors and other input </a:t>
            </a:r>
            <a:r>
              <a:rPr lang="en-US" sz="2400" i="1" dirty="0" smtClean="0"/>
              <a:t>devices are </a:t>
            </a:r>
            <a:r>
              <a:rPr lang="en-US" sz="2400" i="1" dirty="0"/>
              <a:t>attached directly to PLC. Each PLC contains a microprocessor that has been programmed </a:t>
            </a:r>
            <a:r>
              <a:rPr lang="en-US" sz="2400" i="1" dirty="0" smtClean="0"/>
              <a:t>to drive </a:t>
            </a:r>
            <a:r>
              <a:rPr lang="en-US" sz="2400" i="1" dirty="0"/>
              <a:t>the output (O/P). Terminals in specified manner, based on the signals from the </a:t>
            </a:r>
            <a:r>
              <a:rPr lang="en-US" sz="2400" i="1" dirty="0" smtClean="0"/>
              <a:t>input terminals</a:t>
            </a:r>
            <a:r>
              <a:rPr lang="en-US" sz="2400" i="1" dirty="0"/>
              <a:t>. The PLC program is usually developed on the separate programmer (PG) </a:t>
            </a:r>
            <a:r>
              <a:rPr lang="en-US" sz="2400" i="1" dirty="0" smtClean="0"/>
              <a:t>computer such </a:t>
            </a:r>
            <a:r>
              <a:rPr lang="en-US" sz="2400" i="1" dirty="0"/>
              <a:t>as a Personal Computer (PC), using special software provided by the PLC manufacturer.</a:t>
            </a:r>
          </a:p>
          <a:p>
            <a:pPr>
              <a:buFont typeface="Arial" pitchFamily="34" charset="0"/>
              <a:buChar char="•"/>
            </a:pPr>
            <a:r>
              <a:rPr lang="en-US" sz="2400" i="1" dirty="0"/>
              <a:t>Once the program has been written, it is transferred or downloaded into the PLC.</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LC.jpg"/>
          <p:cNvPicPr>
            <a:picLocks noChangeAspect="1"/>
          </p:cNvPicPr>
          <p:nvPr/>
        </p:nvPicPr>
        <p:blipFill>
          <a:blip r:embed="rId2"/>
          <a:stretch>
            <a:fillRect/>
          </a:stretch>
        </p:blipFill>
        <p:spPr>
          <a:xfrm>
            <a:off x="142844" y="928670"/>
            <a:ext cx="8786842" cy="535785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outerShdw blurRad="50800" dist="38100" algn="l" rotWithShape="0">
              <a:prstClr val="black">
                <a:alpha val="40000"/>
              </a:prstClr>
            </a:outerShdw>
          </a:effectLst>
        </p:spPr>
        <p:txBody>
          <a:bodyPr/>
          <a:lstStyle/>
          <a:p>
            <a:r>
              <a:rPr lang="en-IN" b="1" i="1" u="sng" dirty="0" smtClean="0"/>
              <a:t>INTRODUCTION</a:t>
            </a:r>
            <a:endParaRPr lang="en-US" b="1" i="1" u="sng" dirty="0"/>
          </a:p>
        </p:txBody>
      </p:sp>
      <p:sp>
        <p:nvSpPr>
          <p:cNvPr id="3" name="Content Placeholder 2"/>
          <p:cNvSpPr>
            <a:spLocks noGrp="1"/>
          </p:cNvSpPr>
          <p:nvPr>
            <p:ph idx="1"/>
          </p:nvPr>
        </p:nvSpPr>
        <p:spPr/>
        <p:txBody>
          <a:bodyPr>
            <a:normAutofit/>
          </a:bodyPr>
          <a:lstStyle/>
          <a:p>
            <a:r>
              <a:rPr lang="en-US" sz="2400" dirty="0"/>
              <a:t>The importance of robotics to mankind has led to intensive research for over past decades. Market demands, environmental conservation, industrial automation, and personal services are among the major factors contributing to rapid </a:t>
            </a:r>
            <a:r>
              <a:rPr lang="en-US" sz="2400" dirty="0" smtClean="0"/>
              <a:t>evolution in robotics application. </a:t>
            </a:r>
          </a:p>
          <a:p>
            <a:r>
              <a:rPr lang="en-US" sz="2400" dirty="0" smtClean="0">
                <a:ea typeface="Cambria" panose="02040503050406030204" pitchFamily="18" charset="0"/>
                <a:cs typeface="Calibri" pitchFamily="34" charset="0"/>
              </a:rPr>
              <a:t>Industrial robot is defined by ISO as an </a:t>
            </a:r>
            <a:r>
              <a:rPr lang="en-IN" sz="2400" dirty="0" smtClean="0">
                <a:ea typeface="Cambria" panose="02040503050406030204" pitchFamily="18" charset="0"/>
                <a:cs typeface="Calibri" pitchFamily="34" charset="0"/>
              </a:rPr>
              <a:t>automatically controlled, reprogrammable, multipurpose manipulator, programmable in three or more axes, which can be either fixed in place or mobile for use in industrial automation applications</a:t>
            </a:r>
            <a:r>
              <a:rPr lang="en-IN" sz="2400" dirty="0" smtClean="0">
                <a:latin typeface="Cambria" panose="02040503050406030204" pitchFamily="18" charset="0"/>
                <a:ea typeface="Cambria" panose="02040503050406030204" pitchFamily="18" charset="0"/>
                <a:cs typeface="Times New Roman" panose="02020603050405020304" pitchFamily="18" charset="0"/>
              </a:rPr>
              <a:t>.</a:t>
            </a:r>
            <a:endParaRPr lang="en-US"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dirty="0"/>
          </a:p>
        </p:txBody>
      </p:sp>
      <p:pic>
        <p:nvPicPr>
          <p:cNvPr id="3" name="PLC Ladder Programming using delta wplsoft simulator-720p.mp4">
            <a:hlinkClick r:id="" action="ppaction://media"/>
          </p:cNvPr>
          <p:cNvPicPr>
            <a:picLocks noRot="1" noChangeAspect="1"/>
          </p:cNvPicPr>
          <p:nvPr>
            <a:videoFile r:link="rId1"/>
          </p:nvPr>
        </p:nvPicPr>
        <p:blipFill>
          <a:blip r:embed="rId3"/>
          <a:stretch>
            <a:fillRect/>
          </a:stretch>
        </p:blipFill>
        <p:spPr>
          <a:xfrm>
            <a:off x="-19050" y="0"/>
            <a:ext cx="9182100" cy="6858000"/>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3"/>
                                        </p:tgtEl>
                                      </p:cBhvr>
                                    </p:cmd>
                                  </p:childTnLst>
                                </p:cTn>
                              </p:par>
                            </p:childTnLst>
                          </p:cTn>
                        </p:par>
                      </p:childTnLst>
                    </p:cTn>
                  </p:par>
                </p:childTnLst>
              </p:cTn>
              <p:nextCondLst>
                <p:cond evt="onClick" delay="0">
                  <p:tgtEl>
                    <p:spTgt spid="3"/>
                  </p:tgtEl>
                </p:cond>
              </p:nextCondLst>
            </p:seq>
            <p:video>
              <p:cMediaNode>
                <p:cTn id="7" fill="hold" display="0">
                  <p:stCondLst>
                    <p:cond delay="indefinite"/>
                  </p:stCondLst>
                  <p:endCondLst>
                    <p:cond evt="onNext" delay="0">
                      <p:tgtEl>
                        <p:sldTgt/>
                      </p:tgtEl>
                    </p:cond>
                    <p:cond evt="onPrev" delay="0">
                      <p:tgtEl>
                        <p:sldTgt/>
                      </p:tgtEl>
                    </p:cond>
                  </p:endCondLst>
                </p:cTn>
                <p:tgtEl>
                  <p:spTgt spid="3"/>
                </p:tgtEl>
              </p:cMediaNode>
            </p:video>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285852" y="428604"/>
            <a:ext cx="6858000" cy="1655762"/>
          </a:xfrm>
          <a:effectLst>
            <a:reflection blurRad="6350" stA="52000" endA="300" endPos="35000" dir="5400000" sy="-100000" algn="bl" rotWithShape="0"/>
          </a:effectLst>
        </p:spPr>
        <p:txBody>
          <a:bodyPr>
            <a:normAutofit/>
          </a:bodyPr>
          <a:lstStyle/>
          <a:p>
            <a:r>
              <a:rPr lang="en-US" b="1" i="1" u="sng" dirty="0" smtClean="0"/>
              <a:t>SUPERVISORY CONTROL AND DATA ACQUISITION</a:t>
            </a:r>
          </a:p>
          <a:p>
            <a:r>
              <a:rPr lang="en-US" b="1" i="1" u="sng" dirty="0" smtClean="0"/>
              <a:t>(SCADA)</a:t>
            </a:r>
            <a:endParaRPr lang="en-US" b="1" i="1" u="sng" dirty="0"/>
          </a:p>
        </p:txBody>
      </p:sp>
      <p:sp>
        <p:nvSpPr>
          <p:cNvPr id="3" name="TextBox 2"/>
          <p:cNvSpPr txBox="1"/>
          <p:nvPr/>
        </p:nvSpPr>
        <p:spPr>
          <a:xfrm>
            <a:off x="357158" y="1714488"/>
            <a:ext cx="8358247" cy="2246769"/>
          </a:xfrm>
          <a:prstGeom prst="rect">
            <a:avLst/>
          </a:prstGeom>
          <a:noFill/>
        </p:spPr>
        <p:txBody>
          <a:bodyPr wrap="square" rtlCol="0">
            <a:spAutoFit/>
          </a:bodyPr>
          <a:lstStyle/>
          <a:p>
            <a:pPr>
              <a:buFont typeface="Arial" pitchFamily="34" charset="0"/>
              <a:buChar char="•"/>
            </a:pPr>
            <a:r>
              <a:rPr lang="en-US" sz="2000" dirty="0"/>
              <a:t>Supervisory control and data acquisition (SCADA) is a system for </a:t>
            </a:r>
            <a:r>
              <a:rPr lang="en-US" sz="2000" dirty="0" smtClean="0"/>
              <a:t>remote monitoring and control </a:t>
            </a:r>
            <a:r>
              <a:rPr lang="en-US" sz="2000" dirty="0"/>
              <a:t>that operates with coded signals over communication channels.(using typically </a:t>
            </a:r>
            <a:r>
              <a:rPr lang="en-US" sz="2000" dirty="0" smtClean="0"/>
              <a:t>one communication </a:t>
            </a:r>
            <a:r>
              <a:rPr lang="en-US" sz="2000" dirty="0"/>
              <a:t>channel per remote station</a:t>
            </a:r>
            <a:r>
              <a:rPr lang="en-US" sz="2000" dirty="0" smtClean="0"/>
              <a:t>).</a:t>
            </a:r>
          </a:p>
          <a:p>
            <a:pPr>
              <a:buFont typeface="Arial" pitchFamily="34" charset="0"/>
              <a:buChar char="•"/>
            </a:pPr>
            <a:r>
              <a:rPr lang="en-US" sz="2000" dirty="0" smtClean="0"/>
              <a:t> </a:t>
            </a:r>
            <a:r>
              <a:rPr lang="en-US" sz="2000" dirty="0"/>
              <a:t>SCADA is purely a 100% software which is nothing but application </a:t>
            </a:r>
            <a:r>
              <a:rPr lang="en-US" sz="2000" dirty="0" smtClean="0"/>
              <a:t>development of </a:t>
            </a:r>
            <a:r>
              <a:rPr lang="en-US" sz="2000" dirty="0"/>
              <a:t>the real-time industry with animation representation.</a:t>
            </a:r>
          </a:p>
          <a:p>
            <a:pPr>
              <a:buFont typeface="Arial" pitchFamily="34" charset="0"/>
              <a:buChar char="•"/>
            </a:pPr>
            <a:r>
              <a:rPr lang="en-US" sz="2000" dirty="0" smtClean="0"/>
              <a:t>Addresses </a:t>
            </a:r>
            <a:r>
              <a:rPr lang="en-US" sz="2000" dirty="0"/>
              <a:t>in SCADA is represented as “tag names”.</a:t>
            </a:r>
          </a:p>
          <a:p>
            <a:pPr>
              <a:buFont typeface="Arial" pitchFamily="34" charset="0"/>
              <a:buChar char="•"/>
            </a:pPr>
            <a:r>
              <a:rPr lang="en-US" sz="2000" dirty="0" smtClean="0"/>
              <a:t> </a:t>
            </a:r>
            <a:r>
              <a:rPr lang="en-US" sz="2000" dirty="0"/>
              <a:t>Evaluating a process seconds by seconds can be done.</a:t>
            </a:r>
          </a:p>
        </p:txBody>
      </p:sp>
      <p:pic>
        <p:nvPicPr>
          <p:cNvPr id="5" name="Picture 4" descr="wireless-scada-1-1024x637.jpg"/>
          <p:cNvPicPr>
            <a:picLocks noChangeAspect="1"/>
          </p:cNvPicPr>
          <p:nvPr/>
        </p:nvPicPr>
        <p:blipFill>
          <a:blip r:embed="rId2"/>
          <a:stretch>
            <a:fillRect/>
          </a:stretch>
        </p:blipFill>
        <p:spPr>
          <a:xfrm>
            <a:off x="1357290" y="4071942"/>
            <a:ext cx="6562775" cy="2571768"/>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dirty="0"/>
          </a:p>
        </p:txBody>
      </p:sp>
      <p:pic>
        <p:nvPicPr>
          <p:cNvPr id="3" name="Picture 2" descr="scada-system-8-728.jpg"/>
          <p:cNvPicPr>
            <a:picLocks noChangeAspect="1"/>
          </p:cNvPicPr>
          <p:nvPr/>
        </p:nvPicPr>
        <p:blipFill>
          <a:blip r:embed="rId2"/>
          <a:stretch>
            <a:fillRect/>
          </a:stretch>
        </p:blipFill>
        <p:spPr>
          <a:xfrm>
            <a:off x="214282" y="285728"/>
            <a:ext cx="8358246" cy="6215106"/>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dirty="0"/>
          </a:p>
        </p:txBody>
      </p:sp>
      <p:pic>
        <p:nvPicPr>
          <p:cNvPr id="4" name="Wonderware Intouch Create a New Project-720p.mp4">
            <a:hlinkClick r:id="" action="ppaction://media"/>
          </p:cNvPr>
          <p:cNvPicPr>
            <a:picLocks noRot="1" noChangeAspect="1"/>
          </p:cNvPicPr>
          <p:nvPr>
            <a:videoFile r:link="rId1"/>
          </p:nvPr>
        </p:nvPicPr>
        <p:blipFill>
          <a:blip r:embed="rId3"/>
          <a:stretch>
            <a:fillRect/>
          </a:stretch>
        </p:blipFill>
        <p:spPr>
          <a:xfrm>
            <a:off x="0" y="0"/>
            <a:ext cx="9144000" cy="707233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594338"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071538" y="1643050"/>
            <a:ext cx="6858000" cy="1655762"/>
          </a:xfrm>
        </p:spPr>
        <p:style>
          <a:lnRef idx="1">
            <a:schemeClr val="accent1"/>
          </a:lnRef>
          <a:fillRef idx="2">
            <a:schemeClr val="accent1"/>
          </a:fillRef>
          <a:effectRef idx="1">
            <a:schemeClr val="accent1"/>
          </a:effectRef>
          <a:fontRef idx="minor">
            <a:schemeClr val="dk1"/>
          </a:fontRef>
        </p:style>
        <p:txBody>
          <a:bodyPr>
            <a:noAutofit/>
          </a:bodyPr>
          <a:lstStyle/>
          <a:p>
            <a:r>
              <a:rPr lang="en-IN" sz="6000" b="1" i="1" dirty="0" smtClean="0"/>
              <a:t>END</a:t>
            </a:r>
          </a:p>
          <a:p>
            <a:endParaRPr lang="en-IN" sz="6000" b="1" i="1" dirty="0" smtClean="0"/>
          </a:p>
          <a:p>
            <a:r>
              <a:rPr lang="en-IN" sz="6000" b="1" i="1" dirty="0" smtClean="0"/>
              <a:t>THANK YOU</a:t>
            </a:r>
            <a:endParaRPr lang="en-US" sz="6000" b="1" i="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marL="285737" indent="-285737">
              <a:buBlip>
                <a:blip r:embed="rId2"/>
              </a:buBlip>
            </a:pPr>
            <a:r>
              <a:rPr lang="en-IN" sz="2200" dirty="0" smtClean="0">
                <a:latin typeface="Cambria" panose="02040503050406030204" pitchFamily="18" charset="0"/>
                <a:ea typeface="Cambria" panose="02040503050406030204" pitchFamily="18" charset="0"/>
              </a:rPr>
              <a:t>It is an American subsidiary of the Japanese company - Yaskawa Electric Corporation.</a:t>
            </a:r>
          </a:p>
          <a:p>
            <a:endParaRPr lang="en-IN" sz="2200" dirty="0" smtClean="0">
              <a:latin typeface="Cambria" panose="02040503050406030204" pitchFamily="18" charset="0"/>
              <a:ea typeface="Cambria" panose="02040503050406030204" pitchFamily="18" charset="0"/>
            </a:endParaRPr>
          </a:p>
          <a:p>
            <a:pPr marL="285737" indent="-285737">
              <a:buBlip>
                <a:blip r:embed="rId2"/>
              </a:buBlip>
            </a:pPr>
            <a:r>
              <a:rPr lang="en-IN" sz="2200" dirty="0" smtClean="0">
                <a:latin typeface="Cambria" panose="02040503050406030204" pitchFamily="18" charset="0"/>
                <a:ea typeface="Cambria" panose="02040503050406030204" pitchFamily="18" charset="0"/>
              </a:rPr>
              <a:t>The word “</a:t>
            </a:r>
            <a:r>
              <a:rPr lang="en-IN" sz="2200" b="1" dirty="0" smtClean="0">
                <a:solidFill>
                  <a:schemeClr val="tx2">
                    <a:lumMod val="50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MECHATRONICS</a:t>
            </a:r>
            <a:r>
              <a:rPr lang="en-IN" sz="2200" dirty="0" smtClean="0">
                <a:latin typeface="Cambria" panose="02040503050406030204" pitchFamily="18" charset="0"/>
                <a:ea typeface="Cambria" panose="02040503050406030204" pitchFamily="18" charset="0"/>
              </a:rPr>
              <a:t>” is derived by Yaskawa Electric Corporation.</a:t>
            </a:r>
          </a:p>
          <a:p>
            <a:pPr marL="285737" indent="-285737">
              <a:buBlip>
                <a:blip r:embed="rId2"/>
              </a:buBlip>
            </a:pPr>
            <a:endParaRPr lang="en-IN" sz="2200" dirty="0" smtClean="0">
              <a:latin typeface="Cambria" panose="02040503050406030204" pitchFamily="18" charset="0"/>
              <a:ea typeface="Cambria" panose="02040503050406030204" pitchFamily="18" charset="0"/>
            </a:endParaRPr>
          </a:p>
          <a:p>
            <a:pPr marL="285737" indent="-285737">
              <a:buBlip>
                <a:blip r:embed="rId2"/>
              </a:buBlip>
            </a:pPr>
            <a:r>
              <a:rPr lang="en-IN" sz="2200" dirty="0" smtClean="0">
                <a:latin typeface="Cambria" panose="02040503050406030204" pitchFamily="18" charset="0"/>
                <a:ea typeface="Cambria" panose="02040503050406030204" pitchFamily="18" charset="0"/>
              </a:rPr>
              <a:t>It produces robotic automation for industries which includes the  following applications:</a:t>
            </a:r>
          </a:p>
          <a:p>
            <a:pPr marL="3028799" lvl="6" indent="-285737">
              <a:buBlip>
                <a:blip r:embed="rId3"/>
              </a:buBlip>
            </a:pPr>
            <a:r>
              <a:rPr lang="en-IN" sz="2200" dirty="0" smtClean="0">
                <a:latin typeface="Cambria" panose="02040503050406030204" pitchFamily="18" charset="0"/>
                <a:ea typeface="Cambria" panose="02040503050406030204" pitchFamily="18" charset="0"/>
              </a:rPr>
              <a:t>Arc welding</a:t>
            </a:r>
          </a:p>
          <a:p>
            <a:pPr marL="3028799" lvl="6" indent="-285737">
              <a:buBlip>
                <a:blip r:embed="rId3"/>
              </a:buBlip>
            </a:pPr>
            <a:r>
              <a:rPr lang="en-IN" sz="2200" dirty="0" smtClean="0">
                <a:latin typeface="Cambria" panose="02040503050406030204" pitchFamily="18" charset="0"/>
                <a:ea typeface="Cambria" panose="02040503050406030204" pitchFamily="18" charset="0"/>
              </a:rPr>
              <a:t> Assembly</a:t>
            </a:r>
          </a:p>
          <a:p>
            <a:pPr marL="3028799" lvl="6" indent="-285737">
              <a:buBlip>
                <a:blip r:embed="rId3"/>
              </a:buBlip>
            </a:pPr>
            <a:r>
              <a:rPr lang="en-IN" sz="2200" dirty="0" smtClean="0">
                <a:latin typeface="Cambria" panose="02040503050406030204" pitchFamily="18" charset="0"/>
                <a:ea typeface="Cambria" panose="02040503050406030204" pitchFamily="18" charset="0"/>
              </a:rPr>
              <a:t>Clean room</a:t>
            </a:r>
          </a:p>
          <a:p>
            <a:pPr marL="3028799" lvl="6" indent="-285737">
              <a:buBlip>
                <a:blip r:embed="rId3"/>
              </a:buBlip>
            </a:pPr>
            <a:r>
              <a:rPr lang="en-IN" sz="2200" dirty="0" smtClean="0">
                <a:latin typeface="Cambria" panose="02040503050406030204" pitchFamily="18" charset="0"/>
                <a:ea typeface="Cambria" panose="02040503050406030204" pitchFamily="18" charset="0"/>
              </a:rPr>
              <a:t>Coating</a:t>
            </a:r>
          </a:p>
          <a:p>
            <a:pPr marL="3028799" lvl="6" indent="-285737">
              <a:buBlip>
                <a:blip r:embed="rId3"/>
              </a:buBlip>
            </a:pPr>
            <a:r>
              <a:rPr lang="en-IN" sz="2200" dirty="0" smtClean="0">
                <a:latin typeface="Cambria" panose="02040503050406030204" pitchFamily="18" charset="0"/>
                <a:ea typeface="Cambria" panose="02040503050406030204" pitchFamily="18" charset="0"/>
              </a:rPr>
              <a:t> Dispensing</a:t>
            </a:r>
          </a:p>
          <a:p>
            <a:pPr marL="3028799" lvl="6" indent="-285737">
              <a:buBlip>
                <a:blip r:embed="rId3"/>
              </a:buBlip>
            </a:pPr>
            <a:r>
              <a:rPr lang="en-IN" sz="2200" dirty="0" smtClean="0">
                <a:latin typeface="Cambria" panose="02040503050406030204" pitchFamily="18" charset="0"/>
                <a:ea typeface="Cambria" panose="02040503050406030204" pitchFamily="18" charset="0"/>
              </a:rPr>
              <a:t> Material cutting</a:t>
            </a:r>
          </a:p>
          <a:p>
            <a:pPr marL="3028799" lvl="6" indent="-285737">
              <a:buBlip>
                <a:blip r:embed="rId3"/>
              </a:buBlip>
            </a:pPr>
            <a:r>
              <a:rPr lang="en-IN" sz="2200" dirty="0" smtClean="0">
                <a:latin typeface="Cambria" panose="02040503050406030204" pitchFamily="18" charset="0"/>
                <a:ea typeface="Cambria" panose="02040503050406030204" pitchFamily="18" charset="0"/>
              </a:rPr>
              <a:t>Materials handling</a:t>
            </a:r>
          </a:p>
          <a:p>
            <a:pPr marL="3028799" lvl="6" indent="-285737">
              <a:buBlip>
                <a:blip r:embed="rId3"/>
              </a:buBlip>
            </a:pPr>
            <a:r>
              <a:rPr lang="en-IN" sz="2200" dirty="0" smtClean="0">
                <a:latin typeface="Cambria" panose="02040503050406030204" pitchFamily="18" charset="0"/>
                <a:ea typeface="Cambria" panose="02040503050406030204" pitchFamily="18" charset="0"/>
              </a:rPr>
              <a:t> Spot welding</a:t>
            </a:r>
          </a:p>
          <a:p>
            <a:pPr marL="285737" indent="-285737">
              <a:buBlip>
                <a:blip r:embed="rId2"/>
              </a:buBlip>
            </a:pPr>
            <a:r>
              <a:rPr lang="en-IN" sz="2200" dirty="0" smtClean="0">
                <a:latin typeface="Cambria" panose="02040503050406030204" pitchFamily="18" charset="0"/>
                <a:ea typeface="Cambria" panose="02040503050406030204" pitchFamily="18" charset="0"/>
              </a:rPr>
              <a:t>It is the second largest robotics company in the Americas.</a:t>
            </a:r>
          </a:p>
        </p:txBody>
      </p:sp>
      <p:sp>
        <p:nvSpPr>
          <p:cNvPr id="4" name="Text Placeholder 1">
            <a:extLst>
              <a:ext uri="{FF2B5EF4-FFF2-40B4-BE49-F238E27FC236}">
                <a16:creationId xmlns="" xmlns:a16="http://schemas.microsoft.com/office/drawing/2014/main" id="{206381AD-4C2B-4745-99B1-0BBCE6131A71}"/>
              </a:ext>
            </a:extLst>
          </p:cNvPr>
          <p:cNvSpPr>
            <a:spLocks noGrp="1"/>
          </p:cNvSpPr>
          <p:nvPr>
            <p:ph type="title"/>
          </p:nvPr>
        </p:nvSpPr>
        <p:spPr>
          <a:prstGeom prst="rect">
            <a:avLst/>
          </a:prstGeom>
        </p:spPr>
        <p:txBody>
          <a:bodyPr>
            <a:normAutofit fontScale="92500"/>
          </a:bodyPr>
          <a:lstStyle/>
          <a:p>
            <a:r>
              <a:rPr lang="en-US" sz="3600" b="1" dirty="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Industrial </a:t>
            </a:r>
            <a:r>
              <a:rPr lang="en-US" sz="3600" b="1" dirty="0" smtClean="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Robotics</a:t>
            </a:r>
            <a:endParaRPr lang="en-US" sz="3600" b="1" dirty="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p:txBody>
      </p:sp>
      <p:pic>
        <p:nvPicPr>
          <p:cNvPr id="5" name="Picture 4"/>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6715140" y="6143644"/>
            <a:ext cx="2130724" cy="42672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71480"/>
            <a:ext cx="8229600" cy="1143000"/>
          </a:xfrm>
          <a:effectLst>
            <a:outerShdw blurRad="50800" dist="38100" algn="l" rotWithShape="0">
              <a:prstClr val="black">
                <a:alpha val="40000"/>
              </a:prstClr>
            </a:outerShdw>
          </a:effectLst>
        </p:spPr>
        <p:txBody>
          <a:bodyPr>
            <a:normAutofit/>
          </a:bodyPr>
          <a:lstStyle/>
          <a:p>
            <a:pPr algn="l"/>
            <a:r>
              <a:rPr lang="en-IN" sz="3600" b="1" i="1" u="sng" dirty="0" smtClean="0"/>
              <a:t>THREE LAWS OF ROBOTICS</a:t>
            </a:r>
            <a:endParaRPr lang="en-US" sz="3600" b="1" i="1" u="sng" dirty="0"/>
          </a:p>
        </p:txBody>
      </p:sp>
      <p:sp>
        <p:nvSpPr>
          <p:cNvPr id="3" name="Content Placeholder 2"/>
          <p:cNvSpPr>
            <a:spLocks noGrp="1"/>
          </p:cNvSpPr>
          <p:nvPr>
            <p:ph idx="1"/>
          </p:nvPr>
        </p:nvSpPr>
        <p:spPr/>
        <p:txBody>
          <a:bodyPr>
            <a:normAutofit/>
          </a:bodyPr>
          <a:lstStyle/>
          <a:p>
            <a:pPr defTabSz="914354" eaLnBrk="0" fontAlgn="base" hangingPunct="0">
              <a:spcBef>
                <a:spcPct val="0"/>
              </a:spcBef>
              <a:spcAft>
                <a:spcPct val="0"/>
              </a:spcAft>
            </a:pPr>
            <a:endParaRPr lang="en-US" sz="2000" dirty="0" smtClean="0">
              <a:latin typeface="Arial" panose="020B0604020202020204" pitchFamily="34" charset="0"/>
            </a:endParaRPr>
          </a:p>
          <a:p>
            <a:pPr defTabSz="914354" eaLnBrk="0" fontAlgn="base" hangingPunct="0">
              <a:lnSpc>
                <a:spcPct val="150000"/>
              </a:lnSpc>
              <a:spcBef>
                <a:spcPct val="0"/>
              </a:spcBef>
              <a:spcAft>
                <a:spcPct val="0"/>
              </a:spcAft>
              <a:buFontTx/>
              <a:buChar char="•"/>
            </a:pPr>
            <a:r>
              <a:rPr lang="en-US" sz="2000" dirty="0" smtClean="0">
                <a:latin typeface="Cambria" panose="02040503050406030204" pitchFamily="18" charset="0"/>
              </a:rPr>
              <a:t>A robot may not injure a human being or, through inaction, allow a human being to come to harm. </a:t>
            </a:r>
          </a:p>
          <a:p>
            <a:pPr defTabSz="914354" eaLnBrk="0" fontAlgn="base" hangingPunct="0">
              <a:lnSpc>
                <a:spcPct val="150000"/>
              </a:lnSpc>
              <a:spcBef>
                <a:spcPct val="0"/>
              </a:spcBef>
              <a:spcAft>
                <a:spcPct val="0"/>
              </a:spcAft>
              <a:buFontTx/>
              <a:buChar char="•"/>
            </a:pPr>
            <a:r>
              <a:rPr lang="en-US" sz="2000" dirty="0" smtClean="0">
                <a:latin typeface="Cambria" panose="02040503050406030204" pitchFamily="18" charset="0"/>
              </a:rPr>
              <a:t>A robot must obey the orders given to it by human beings, except where such orders would conflict with the First Law. </a:t>
            </a:r>
          </a:p>
          <a:p>
            <a:pPr defTabSz="914354" eaLnBrk="0" fontAlgn="base" hangingPunct="0">
              <a:lnSpc>
                <a:spcPct val="150000"/>
              </a:lnSpc>
              <a:spcBef>
                <a:spcPct val="0"/>
              </a:spcBef>
              <a:spcAft>
                <a:spcPct val="0"/>
              </a:spcAft>
              <a:buFontTx/>
              <a:buChar char="•"/>
            </a:pPr>
            <a:r>
              <a:rPr lang="en-US" sz="2000" dirty="0" smtClean="0">
                <a:latin typeface="Cambria" panose="02040503050406030204" pitchFamily="18" charset="0"/>
              </a:rPr>
              <a:t>A robot must protect its own existence as long as such protection does not conflict with the First or Second Law. </a:t>
            </a:r>
          </a:p>
          <a:p>
            <a:pPr>
              <a:buNone/>
            </a:pPr>
            <a:endParaRPr lang="en-US" sz="2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4985980"/>
          </a:xfrm>
          <a:prstGeom prst="rect">
            <a:avLst/>
          </a:prstGeom>
        </p:spPr>
        <p:txBody>
          <a:bodyPr wrap="square">
            <a:spAutoFit/>
          </a:bodyPr>
          <a:lstStyle/>
          <a:p>
            <a:r>
              <a:rPr lang="en-US" sz="2400" b="1" dirty="0">
                <a:effectLst>
                  <a:outerShdw blurRad="38100" dist="38100" dir="2700000" algn="tl">
                    <a:srgbClr val="000000">
                      <a:alpha val="43137"/>
                    </a:srgbClr>
                  </a:outerShdw>
                </a:effectLst>
              </a:rPr>
              <a:t>Robot parameters</a:t>
            </a:r>
          </a:p>
          <a:p>
            <a:endParaRPr lang="en-US" sz="2400" b="1" dirty="0">
              <a:effectLst>
                <a:outerShdw blurRad="38100" dist="38100" dir="2700000" algn="tl">
                  <a:srgbClr val="000000">
                    <a:alpha val="43137"/>
                  </a:srgbClr>
                </a:outerShdw>
              </a:effectLst>
            </a:endParaRPr>
          </a:p>
          <a:p>
            <a:pPr marL="285737" indent="-285737">
              <a:lnSpc>
                <a:spcPct val="150000"/>
              </a:lnSpc>
              <a:buBlip>
                <a:blip r:embed="rId2"/>
              </a:buBlip>
            </a:pPr>
            <a:r>
              <a:rPr lang="en-US" i="1" dirty="0"/>
              <a:t>Degrees of freedom	</a:t>
            </a:r>
            <a:r>
              <a:rPr lang="en-US" dirty="0"/>
              <a:t> – 	This is usually the same as the number of axes.</a:t>
            </a:r>
          </a:p>
          <a:p>
            <a:pPr marL="285737" indent="-285737">
              <a:lnSpc>
                <a:spcPct val="150000"/>
              </a:lnSpc>
              <a:buBlip>
                <a:blip r:embed="rId2"/>
              </a:buBlip>
            </a:pPr>
            <a:r>
              <a:rPr lang="en-US" i="1" dirty="0"/>
              <a:t>Working envelope	 </a:t>
            </a:r>
            <a:r>
              <a:rPr lang="en-US" dirty="0"/>
              <a:t>– 	The region of space a robot can reach.</a:t>
            </a:r>
          </a:p>
          <a:p>
            <a:pPr marL="285737" indent="-285737">
              <a:lnSpc>
                <a:spcPct val="150000"/>
              </a:lnSpc>
              <a:buBlip>
                <a:blip r:embed="rId2"/>
              </a:buBlip>
            </a:pPr>
            <a:r>
              <a:rPr lang="en-US" i="1" dirty="0"/>
              <a:t>Kinematics</a:t>
            </a:r>
            <a:r>
              <a:rPr lang="en-US" dirty="0"/>
              <a:t> 	</a:t>
            </a:r>
            <a:r>
              <a:rPr lang="en-US" dirty="0" smtClean="0"/>
              <a:t> </a:t>
            </a:r>
            <a:r>
              <a:rPr lang="en-US" dirty="0"/>
              <a:t>– 	The actual arrangement of rigid members and joints in </a:t>
            </a:r>
            <a:r>
              <a:rPr lang="en-US" dirty="0" smtClean="0"/>
              <a:t>the robot</a:t>
            </a:r>
            <a:r>
              <a:rPr lang="en-US" dirty="0"/>
              <a:t>.</a:t>
            </a:r>
            <a:r>
              <a:rPr lang="en-US" dirty="0" smtClean="0"/>
              <a:t> </a:t>
            </a:r>
            <a:endParaRPr lang="en-US" dirty="0"/>
          </a:p>
          <a:p>
            <a:pPr marL="285737" indent="-285737">
              <a:lnSpc>
                <a:spcPct val="150000"/>
              </a:lnSpc>
              <a:buBlip>
                <a:blip r:embed="rId2"/>
              </a:buBlip>
            </a:pPr>
            <a:r>
              <a:rPr lang="en-US" i="1" dirty="0"/>
              <a:t> payload	</a:t>
            </a:r>
            <a:r>
              <a:rPr lang="en-US" dirty="0" smtClean="0"/>
              <a:t> </a:t>
            </a:r>
            <a:r>
              <a:rPr lang="en-US" dirty="0"/>
              <a:t>– 	How much weight a robot can lift.</a:t>
            </a:r>
          </a:p>
          <a:p>
            <a:pPr marL="285737" indent="-285737">
              <a:lnSpc>
                <a:spcPct val="150000"/>
              </a:lnSpc>
              <a:buBlip>
                <a:blip r:embed="rId2"/>
              </a:buBlip>
            </a:pPr>
            <a:r>
              <a:rPr lang="en-US" i="1" dirty="0"/>
              <a:t>Speed		</a:t>
            </a:r>
            <a:r>
              <a:rPr lang="en-US" dirty="0" smtClean="0"/>
              <a:t> </a:t>
            </a:r>
            <a:r>
              <a:rPr lang="en-US" dirty="0"/>
              <a:t>– 	How fast the robot can position the end of its arm.</a:t>
            </a:r>
          </a:p>
          <a:p>
            <a:pPr marL="285737" indent="-285737">
              <a:lnSpc>
                <a:spcPct val="150000"/>
              </a:lnSpc>
              <a:buBlip>
                <a:blip r:embed="rId2"/>
              </a:buBlip>
            </a:pPr>
            <a:r>
              <a:rPr lang="en-US" i="1" dirty="0"/>
              <a:t>Acceleration	</a:t>
            </a:r>
            <a:r>
              <a:rPr lang="en-US" dirty="0" smtClean="0"/>
              <a:t> </a:t>
            </a:r>
            <a:r>
              <a:rPr lang="en-US" dirty="0"/>
              <a:t>– 	How quickly an axis can accelerate</a:t>
            </a:r>
          </a:p>
          <a:p>
            <a:pPr marL="285737" indent="-285737">
              <a:lnSpc>
                <a:spcPct val="150000"/>
              </a:lnSpc>
              <a:buBlip>
                <a:blip r:embed="rId2"/>
              </a:buBlip>
            </a:pPr>
            <a:r>
              <a:rPr lang="en-US" i="1" dirty="0"/>
              <a:t>Accuracy</a:t>
            </a:r>
            <a:r>
              <a:rPr lang="en-US" dirty="0"/>
              <a:t> 	</a:t>
            </a:r>
            <a:r>
              <a:rPr lang="en-US" dirty="0" smtClean="0"/>
              <a:t> </a:t>
            </a:r>
            <a:r>
              <a:rPr lang="en-US" dirty="0"/>
              <a:t>– 	How closely a robot can reach a commanded position</a:t>
            </a:r>
          </a:p>
          <a:p>
            <a:pPr marL="285737" indent="-285737">
              <a:lnSpc>
                <a:spcPct val="150000"/>
              </a:lnSpc>
              <a:buBlip>
                <a:blip r:embed="rId2"/>
              </a:buBlip>
            </a:pPr>
            <a:r>
              <a:rPr lang="en-US" i="1" dirty="0"/>
              <a:t>Repeatability</a:t>
            </a:r>
            <a:r>
              <a:rPr lang="en-US" dirty="0"/>
              <a:t> 	     </a:t>
            </a:r>
            <a:r>
              <a:rPr lang="en-US" dirty="0" smtClean="0"/>
              <a:t>– </a:t>
            </a:r>
            <a:r>
              <a:rPr lang="en-US" dirty="0"/>
              <a:t>	How well the robot will return to a programmed position. </a:t>
            </a:r>
          </a:p>
          <a:p>
            <a:pPr marL="285737" indent="-285737">
              <a:lnSpc>
                <a:spcPct val="150000"/>
              </a:lnSpc>
              <a:buBlip>
                <a:blip r:embed="rId2"/>
              </a:buBlip>
            </a:pPr>
            <a:r>
              <a:rPr lang="en-US" i="1" dirty="0"/>
              <a:t>Compliance</a:t>
            </a:r>
            <a:r>
              <a:rPr lang="en-US" dirty="0"/>
              <a:t> 	</a:t>
            </a:r>
            <a:r>
              <a:rPr lang="en-US" dirty="0" smtClean="0"/>
              <a:t> </a:t>
            </a:r>
            <a:r>
              <a:rPr lang="en-US" dirty="0" smtClean="0"/>
              <a:t>-  </a:t>
            </a:r>
            <a:r>
              <a:rPr lang="en-US" dirty="0" smtClean="0"/>
              <a:t>Measure </a:t>
            </a:r>
            <a:r>
              <a:rPr lang="en-US" dirty="0"/>
              <a:t>of the amount in angle or distance that a robot axis </a:t>
            </a:r>
            <a:r>
              <a:rPr lang="en-US" dirty="0" smtClean="0"/>
              <a:t>will </a:t>
            </a:r>
            <a:r>
              <a:rPr lang="en-US" dirty="0"/>
              <a:t>move 	</a:t>
            </a:r>
            <a:r>
              <a:rPr lang="en-US" dirty="0" smtClean="0"/>
              <a:t> when </a:t>
            </a:r>
            <a:r>
              <a:rPr lang="en-US" dirty="0"/>
              <a:t>a force is applied to it. </a:t>
            </a:r>
          </a:p>
        </p:txBody>
      </p:sp>
    </p:spTree>
    <p:extLst>
      <p:ext uri="{BB962C8B-B14F-4D97-AF65-F5344CB8AC3E}">
        <p14:creationId xmlns:p14="http://schemas.microsoft.com/office/powerpoint/2010/main" xmlns="" val="20819449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485210" y="2087880"/>
            <a:ext cx="3858986" cy="3785652"/>
          </a:xfrm>
          <a:prstGeom prst="rect">
            <a:avLst/>
          </a:prstGeom>
          <a:noFill/>
        </p:spPr>
        <p:txBody>
          <a:bodyPr wrap="square" rtlCol="0">
            <a:spAutoFit/>
          </a:bodyPr>
          <a:lstStyle/>
          <a:p>
            <a:pPr marL="342882" indent="-342882">
              <a:lnSpc>
                <a:spcPct val="200000"/>
              </a:lnSpc>
              <a:buBlip>
                <a:blip r:embed="rId2"/>
              </a:buBlip>
            </a:pPr>
            <a:r>
              <a:rPr lang="en-US" sz="2400" b="1" i="1" dirty="0">
                <a:latin typeface="Cambria" panose="02040503050406030204" pitchFamily="18" charset="0"/>
                <a:ea typeface="Cambria" panose="02040503050406030204" pitchFamily="18" charset="0"/>
                <a:cs typeface="Times New Roman" pitchFamily="18" charset="0"/>
              </a:rPr>
              <a:t>CONTROLLER</a:t>
            </a:r>
          </a:p>
          <a:p>
            <a:pPr marL="342882" indent="-342882">
              <a:lnSpc>
                <a:spcPct val="200000"/>
              </a:lnSpc>
              <a:buBlip>
                <a:blip r:embed="rId2"/>
              </a:buBlip>
            </a:pPr>
            <a:r>
              <a:rPr lang="en-US" sz="2400" b="1" i="1" dirty="0">
                <a:latin typeface="Cambria" panose="02040503050406030204" pitchFamily="18" charset="0"/>
                <a:ea typeface="Cambria" panose="02040503050406030204" pitchFamily="18" charset="0"/>
                <a:cs typeface="Times New Roman" pitchFamily="18" charset="0"/>
              </a:rPr>
              <a:t>MANIPULATOR</a:t>
            </a:r>
          </a:p>
          <a:p>
            <a:pPr marL="342882" indent="-342882">
              <a:lnSpc>
                <a:spcPct val="200000"/>
              </a:lnSpc>
              <a:buBlip>
                <a:blip r:embed="rId2"/>
              </a:buBlip>
            </a:pPr>
            <a:r>
              <a:rPr lang="en-US" sz="2400" b="1" i="1" dirty="0">
                <a:latin typeface="Cambria" panose="02040503050406030204" pitchFamily="18" charset="0"/>
                <a:ea typeface="Cambria" panose="02040503050406030204" pitchFamily="18" charset="0"/>
                <a:cs typeface="Times New Roman" pitchFamily="18" charset="0"/>
              </a:rPr>
              <a:t> END EFFECTOR</a:t>
            </a:r>
          </a:p>
          <a:p>
            <a:pPr marL="342882" indent="-342882">
              <a:lnSpc>
                <a:spcPct val="200000"/>
              </a:lnSpc>
              <a:buBlip>
                <a:blip r:embed="rId2"/>
              </a:buBlip>
            </a:pPr>
            <a:r>
              <a:rPr lang="en-US" sz="2400" b="1" i="1" dirty="0">
                <a:latin typeface="Cambria" panose="02040503050406030204" pitchFamily="18" charset="0"/>
                <a:ea typeface="Cambria" panose="02040503050406030204" pitchFamily="18" charset="0"/>
                <a:cs typeface="Times New Roman" pitchFamily="18" charset="0"/>
              </a:rPr>
              <a:t> DRIVE</a:t>
            </a:r>
          </a:p>
          <a:p>
            <a:pPr marL="342882" indent="-342882">
              <a:lnSpc>
                <a:spcPct val="200000"/>
              </a:lnSpc>
              <a:buBlip>
                <a:blip r:embed="rId2"/>
              </a:buBlip>
            </a:pPr>
            <a:r>
              <a:rPr lang="en-US" sz="2400" b="1" i="1" dirty="0">
                <a:latin typeface="Cambria" panose="02040503050406030204" pitchFamily="18" charset="0"/>
                <a:ea typeface="Cambria" panose="02040503050406030204" pitchFamily="18" charset="0"/>
                <a:cs typeface="Times New Roman" pitchFamily="18" charset="0"/>
              </a:rPr>
              <a:t>SENSORS </a:t>
            </a:r>
          </a:p>
        </p:txBody>
      </p:sp>
      <p:sp>
        <p:nvSpPr>
          <p:cNvPr id="10" name="TextBox 9"/>
          <p:cNvSpPr txBox="1"/>
          <p:nvPr/>
        </p:nvSpPr>
        <p:spPr>
          <a:xfrm>
            <a:off x="1000100" y="785794"/>
            <a:ext cx="4500594" cy="523220"/>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sz="2800" b="1" u="sng" dirty="0">
                <a:latin typeface="+mj-lt"/>
                <a:ea typeface="Cambria" panose="02040503050406030204" pitchFamily="18" charset="0"/>
                <a:cs typeface="Times New Roman" pitchFamily="18" charset="0"/>
              </a:rPr>
              <a:t>ROBOT ANATOMY</a:t>
            </a:r>
          </a:p>
        </p:txBody>
      </p:sp>
    </p:spTree>
    <p:extLst>
      <p:ext uri="{BB962C8B-B14F-4D97-AF65-F5344CB8AC3E}">
        <p14:creationId xmlns:p14="http://schemas.microsoft.com/office/powerpoint/2010/main" xmlns="" val="75817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206381AD-4C2B-4745-99B1-0BBCE6131A71}"/>
              </a:ext>
            </a:extLst>
          </p:cNvPr>
          <p:cNvSpPr>
            <a:spLocks noGrp="1"/>
          </p:cNvSpPr>
          <p:nvPr>
            <p:ph type="body" sz="quarter" idx="10"/>
          </p:nvPr>
        </p:nvSpPr>
        <p:spPr>
          <a:xfrm>
            <a:off x="214282" y="571480"/>
            <a:ext cx="8679898" cy="434123"/>
          </a:xfrm>
          <a:prstGeom prst="rect">
            <a:avLst/>
          </a:prstGeom>
        </p:spPr>
        <p:txBody>
          <a:bodyPr>
            <a:normAutofit fontScale="77500" lnSpcReduction="20000"/>
          </a:bodyPr>
          <a:lstStyle/>
          <a:p>
            <a:r>
              <a:rPr lang="en-US" sz="3400" b="1" dirty="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Industrial Robotics Timeline</a:t>
            </a:r>
          </a:p>
        </p:txBody>
      </p:sp>
      <p:grpSp>
        <p:nvGrpSpPr>
          <p:cNvPr id="5" name="Group 4">
            <a:extLst>
              <a:ext uri="{FF2B5EF4-FFF2-40B4-BE49-F238E27FC236}">
                <a16:creationId xmlns="" xmlns:a16="http://schemas.microsoft.com/office/drawing/2014/main" id="{2F13A143-FABB-4419-8242-942D0B28963F}"/>
              </a:ext>
            </a:extLst>
          </p:cNvPr>
          <p:cNvGrpSpPr/>
          <p:nvPr/>
        </p:nvGrpSpPr>
        <p:grpSpPr>
          <a:xfrm>
            <a:off x="973161" y="2323006"/>
            <a:ext cx="314962" cy="419949"/>
            <a:chOff x="2037500" y="3040187"/>
            <a:chExt cx="419949" cy="419949"/>
          </a:xfrm>
          <a:solidFill>
            <a:schemeClr val="accent5"/>
          </a:solidFill>
        </p:grpSpPr>
        <p:sp>
          <p:nvSpPr>
            <p:cNvPr id="3" name="Circle: Hollow 2">
              <a:extLst>
                <a:ext uri="{FF2B5EF4-FFF2-40B4-BE49-F238E27FC236}">
                  <a16:creationId xmlns="" xmlns:a16="http://schemas.microsoft.com/office/drawing/2014/main" id="{EEB31F12-24DE-47BD-96A4-4772956DE499}"/>
                </a:ext>
              </a:extLst>
            </p:cNvPr>
            <p:cNvSpPr/>
            <p:nvPr/>
          </p:nvSpPr>
          <p:spPr>
            <a:xfrm>
              <a:off x="2037500" y="3040187"/>
              <a:ext cx="419949" cy="419949"/>
            </a:xfrm>
            <a:prstGeom prst="donut">
              <a:avLst>
                <a:gd name="adj" fmla="val 11391"/>
              </a:avLst>
            </a:prstGeom>
            <a:solidFill>
              <a:srgbClr val="FF000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Oval 3">
              <a:extLst>
                <a:ext uri="{FF2B5EF4-FFF2-40B4-BE49-F238E27FC236}">
                  <a16:creationId xmlns="" xmlns:a16="http://schemas.microsoft.com/office/drawing/2014/main" id="{68E69175-0207-4400-9307-16A395CEF473}"/>
                </a:ext>
              </a:extLst>
            </p:cNvPr>
            <p:cNvSpPr/>
            <p:nvPr/>
          </p:nvSpPr>
          <p:spPr>
            <a:xfrm>
              <a:off x="2133174" y="3135861"/>
              <a:ext cx="228600" cy="2286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Rectangle 5">
            <a:extLst>
              <a:ext uri="{FF2B5EF4-FFF2-40B4-BE49-F238E27FC236}">
                <a16:creationId xmlns="" xmlns:a16="http://schemas.microsoft.com/office/drawing/2014/main" id="{F75BF166-7072-4AA4-8069-95FD145B99C4}"/>
              </a:ext>
            </a:extLst>
          </p:cNvPr>
          <p:cNvSpPr/>
          <p:nvPr/>
        </p:nvSpPr>
        <p:spPr>
          <a:xfrm>
            <a:off x="1138714" y="2323014"/>
            <a:ext cx="6892290" cy="4762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7" name="Rectangle 6">
            <a:extLst>
              <a:ext uri="{FF2B5EF4-FFF2-40B4-BE49-F238E27FC236}">
                <a16:creationId xmlns="" xmlns:a16="http://schemas.microsoft.com/office/drawing/2014/main" id="{5C6FBDA3-ED66-49D2-BEF6-9F5587F30E48}"/>
              </a:ext>
            </a:extLst>
          </p:cNvPr>
          <p:cNvSpPr/>
          <p:nvPr/>
        </p:nvSpPr>
        <p:spPr>
          <a:xfrm>
            <a:off x="1138714" y="2695338"/>
            <a:ext cx="6892290" cy="4762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8">
            <a:extLst>
              <a:ext uri="{FF2B5EF4-FFF2-40B4-BE49-F238E27FC236}">
                <a16:creationId xmlns="" xmlns:a16="http://schemas.microsoft.com/office/drawing/2014/main" id="{EB5B7656-A25F-4708-B7CC-F3B88884B984}"/>
              </a:ext>
            </a:extLst>
          </p:cNvPr>
          <p:cNvGrpSpPr/>
          <p:nvPr/>
        </p:nvGrpSpPr>
        <p:grpSpPr>
          <a:xfrm>
            <a:off x="7855881" y="2331757"/>
            <a:ext cx="314962" cy="419949"/>
            <a:chOff x="2037500" y="3040187"/>
            <a:chExt cx="419949" cy="419949"/>
          </a:xfrm>
          <a:solidFill>
            <a:srgbClr val="FF0000"/>
          </a:solidFill>
        </p:grpSpPr>
        <p:sp>
          <p:nvSpPr>
            <p:cNvPr id="10" name="Circle: Hollow 9">
              <a:extLst>
                <a:ext uri="{FF2B5EF4-FFF2-40B4-BE49-F238E27FC236}">
                  <a16:creationId xmlns="" xmlns:a16="http://schemas.microsoft.com/office/drawing/2014/main" id="{6F3EA9AC-33DD-4240-9690-1E53E7BBA878}"/>
                </a:ext>
              </a:extLst>
            </p:cNvPr>
            <p:cNvSpPr/>
            <p:nvPr/>
          </p:nvSpPr>
          <p:spPr>
            <a:xfrm>
              <a:off x="2037500" y="3040187"/>
              <a:ext cx="419949" cy="419949"/>
            </a:xfrm>
            <a:prstGeom prst="donut">
              <a:avLst>
                <a:gd name="adj" fmla="val 11391"/>
              </a:avLst>
            </a:prstGeom>
            <a:grp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Oval 10">
              <a:extLst>
                <a:ext uri="{FF2B5EF4-FFF2-40B4-BE49-F238E27FC236}">
                  <a16:creationId xmlns="" xmlns:a16="http://schemas.microsoft.com/office/drawing/2014/main" id="{DA451C7B-2039-4F27-B6CE-30082BCC35D5}"/>
                </a:ext>
              </a:extLst>
            </p:cNvPr>
            <p:cNvSpPr/>
            <p:nvPr/>
          </p:nvSpPr>
          <p:spPr>
            <a:xfrm>
              <a:off x="2133174" y="3135861"/>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Oval 7">
            <a:extLst>
              <a:ext uri="{FF2B5EF4-FFF2-40B4-BE49-F238E27FC236}">
                <a16:creationId xmlns="" xmlns:a16="http://schemas.microsoft.com/office/drawing/2014/main" id="{12070E40-9F06-44F8-A2E8-ACA21E52F4E7}"/>
              </a:ext>
            </a:extLst>
          </p:cNvPr>
          <p:cNvSpPr/>
          <p:nvPr/>
        </p:nvSpPr>
        <p:spPr>
          <a:xfrm>
            <a:off x="4459899" y="2373608"/>
            <a:ext cx="216000"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3" name="Oval 8">
            <a:extLst>
              <a:ext uri="{FF2B5EF4-FFF2-40B4-BE49-F238E27FC236}">
                <a16:creationId xmlns="" xmlns:a16="http://schemas.microsoft.com/office/drawing/2014/main" id="{0369B48D-185D-43CE-A13D-9909D1C397DF}"/>
              </a:ext>
            </a:extLst>
          </p:cNvPr>
          <p:cNvSpPr/>
          <p:nvPr/>
        </p:nvSpPr>
        <p:spPr>
          <a:xfrm>
            <a:off x="5610638" y="2373608"/>
            <a:ext cx="216000" cy="28803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4" name="Oval 9">
            <a:extLst>
              <a:ext uri="{FF2B5EF4-FFF2-40B4-BE49-F238E27FC236}">
                <a16:creationId xmlns="" xmlns:a16="http://schemas.microsoft.com/office/drawing/2014/main" id="{C6436BBC-A00D-493C-B710-ADA6F3F520F5}"/>
              </a:ext>
            </a:extLst>
          </p:cNvPr>
          <p:cNvSpPr/>
          <p:nvPr/>
        </p:nvSpPr>
        <p:spPr>
          <a:xfrm>
            <a:off x="6761378" y="2373608"/>
            <a:ext cx="216000" cy="28803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6" name="Oval 12">
            <a:extLst>
              <a:ext uri="{FF2B5EF4-FFF2-40B4-BE49-F238E27FC236}">
                <a16:creationId xmlns="" xmlns:a16="http://schemas.microsoft.com/office/drawing/2014/main" id="{97084A4E-2D1B-4271-8572-653178BF0EF3}"/>
              </a:ext>
            </a:extLst>
          </p:cNvPr>
          <p:cNvSpPr/>
          <p:nvPr/>
        </p:nvSpPr>
        <p:spPr>
          <a:xfrm>
            <a:off x="2158421" y="2373608"/>
            <a:ext cx="216000" cy="28803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7" name="Oval 13">
            <a:extLst>
              <a:ext uri="{FF2B5EF4-FFF2-40B4-BE49-F238E27FC236}">
                <a16:creationId xmlns="" xmlns:a16="http://schemas.microsoft.com/office/drawing/2014/main" id="{A0240128-0CEF-4E48-A50F-6587512F0713}"/>
              </a:ext>
            </a:extLst>
          </p:cNvPr>
          <p:cNvSpPr/>
          <p:nvPr/>
        </p:nvSpPr>
        <p:spPr>
          <a:xfrm>
            <a:off x="3309160" y="2373608"/>
            <a:ext cx="216000" cy="2880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8" name="Oval 113">
            <a:extLst>
              <a:ext uri="{FF2B5EF4-FFF2-40B4-BE49-F238E27FC236}">
                <a16:creationId xmlns="" xmlns:a16="http://schemas.microsoft.com/office/drawing/2014/main" id="{3E890389-F6B7-4E7F-873B-DC5920EE3ACF}"/>
              </a:ext>
            </a:extLst>
          </p:cNvPr>
          <p:cNvSpPr/>
          <p:nvPr/>
        </p:nvSpPr>
        <p:spPr>
          <a:xfrm>
            <a:off x="3160660" y="3070136"/>
            <a:ext cx="513000" cy="684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9" name="Group 5">
            <a:extLst>
              <a:ext uri="{FF2B5EF4-FFF2-40B4-BE49-F238E27FC236}">
                <a16:creationId xmlns="" xmlns:a16="http://schemas.microsoft.com/office/drawing/2014/main" id="{68DB03E9-E73C-4931-B713-AE590DD1FEE9}"/>
              </a:ext>
            </a:extLst>
          </p:cNvPr>
          <p:cNvGrpSpPr/>
          <p:nvPr/>
        </p:nvGrpSpPr>
        <p:grpSpPr>
          <a:xfrm>
            <a:off x="2835811" y="3796990"/>
            <a:ext cx="1162700" cy="1455803"/>
            <a:chOff x="2676933" y="3348115"/>
            <a:chExt cx="1550267" cy="1455804"/>
          </a:xfrm>
        </p:grpSpPr>
        <p:sp>
          <p:nvSpPr>
            <p:cNvPr id="20" name="TextBox 19">
              <a:extLst>
                <a:ext uri="{FF2B5EF4-FFF2-40B4-BE49-F238E27FC236}">
                  <a16:creationId xmlns="" xmlns:a16="http://schemas.microsoft.com/office/drawing/2014/main" id="{977C9AC5-BDD4-4F68-B24D-5489F038CA81}"/>
                </a:ext>
              </a:extLst>
            </p:cNvPr>
            <p:cNvSpPr txBox="1"/>
            <p:nvPr/>
          </p:nvSpPr>
          <p:spPr>
            <a:xfrm>
              <a:off x="2676933" y="3348115"/>
              <a:ext cx="1550267" cy="307777"/>
            </a:xfrm>
            <a:prstGeom prst="rect">
              <a:avLst/>
            </a:prstGeom>
            <a:noFill/>
          </p:spPr>
          <p:txBody>
            <a:bodyPr wrap="square" rtlCol="0" anchor="ctr">
              <a:spAutoFit/>
            </a:bodyPr>
            <a:lstStyle/>
            <a:p>
              <a:pPr algn="ctr"/>
              <a:r>
                <a:rPr lang="en-US" altLang="ko-KR" sz="1400" b="1" dirty="0">
                  <a:latin typeface="Cambria" panose="02040503050406030204" pitchFamily="18" charset="0"/>
                  <a:ea typeface="Cambria" panose="02040503050406030204" pitchFamily="18" charset="0"/>
                  <a:cs typeface="Arial" pitchFamily="34" charset="0"/>
                </a:rPr>
                <a:t>Unimate</a:t>
              </a:r>
              <a:endParaRPr lang="ko-KR" altLang="en-US" sz="1400" b="1" dirty="0">
                <a:latin typeface="Cambria" panose="02040503050406030204" pitchFamily="18" charset="0"/>
                <a:cs typeface="Arial" pitchFamily="34" charset="0"/>
              </a:endParaRPr>
            </a:p>
          </p:txBody>
        </p:sp>
        <p:sp>
          <p:nvSpPr>
            <p:cNvPr id="21" name="TextBox 20">
              <a:extLst>
                <a:ext uri="{FF2B5EF4-FFF2-40B4-BE49-F238E27FC236}">
                  <a16:creationId xmlns="" xmlns:a16="http://schemas.microsoft.com/office/drawing/2014/main" id="{D11778EE-ECBA-44D6-9C55-EDAECFEABB39}"/>
                </a:ext>
              </a:extLst>
            </p:cNvPr>
            <p:cNvSpPr txBox="1"/>
            <p:nvPr/>
          </p:nvSpPr>
          <p:spPr>
            <a:xfrm>
              <a:off x="2676933" y="3603589"/>
              <a:ext cx="1550267" cy="1200330"/>
            </a:xfrm>
            <a:prstGeom prst="rect">
              <a:avLst/>
            </a:prstGeom>
            <a:noFill/>
          </p:spPr>
          <p:txBody>
            <a:bodyPr wrap="square" rtlCol="0">
              <a:spAutoFit/>
            </a:bodyPr>
            <a:lstStyle/>
            <a:p>
              <a:pPr algn="ctr"/>
              <a:r>
                <a:rPr lang="en-US" altLang="ko-KR" sz="1200" dirty="0">
                  <a:solidFill>
                    <a:schemeClr val="tx1">
                      <a:lumMod val="75000"/>
                      <a:lumOff val="25000"/>
                    </a:schemeClr>
                  </a:solidFill>
                  <a:latin typeface="Cambria" panose="02040503050406030204" pitchFamily="18" charset="0"/>
                  <a:ea typeface="Cambria" panose="02040503050406030204" pitchFamily="18" charset="0"/>
                  <a:cs typeface="Arial" pitchFamily="34" charset="0"/>
                </a:rPr>
                <a:t>First Industrial Robot used by a major manufacturer – General Motors</a:t>
              </a:r>
              <a:endParaRPr lang="ko-KR" altLang="en-US" sz="1200" dirty="0">
                <a:solidFill>
                  <a:schemeClr val="tx1">
                    <a:lumMod val="75000"/>
                    <a:lumOff val="25000"/>
                  </a:schemeClr>
                </a:solidFill>
                <a:latin typeface="Cambria" panose="02040503050406030204" pitchFamily="18" charset="0"/>
                <a:cs typeface="Arial" pitchFamily="34" charset="0"/>
              </a:endParaRPr>
            </a:p>
          </p:txBody>
        </p:sp>
      </p:grpSp>
      <p:cxnSp>
        <p:nvCxnSpPr>
          <p:cNvPr id="22" name="Straight Arrow Connector 115">
            <a:extLst>
              <a:ext uri="{FF2B5EF4-FFF2-40B4-BE49-F238E27FC236}">
                <a16:creationId xmlns="" xmlns:a16="http://schemas.microsoft.com/office/drawing/2014/main" id="{952D92D8-6A16-489C-81DB-48A1BD9AD74A}"/>
              </a:ext>
            </a:extLst>
          </p:cNvPr>
          <p:cNvCxnSpPr>
            <a:cxnSpLocks/>
          </p:cNvCxnSpPr>
          <p:nvPr/>
        </p:nvCxnSpPr>
        <p:spPr>
          <a:xfrm flipV="1">
            <a:off x="3417160" y="2776239"/>
            <a:ext cx="0" cy="293899"/>
          </a:xfrm>
          <a:prstGeom prst="straightConnector1">
            <a:avLst/>
          </a:prstGeom>
          <a:ln w="2540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23" name="Oval 119">
            <a:extLst>
              <a:ext uri="{FF2B5EF4-FFF2-40B4-BE49-F238E27FC236}">
                <a16:creationId xmlns="" xmlns:a16="http://schemas.microsoft.com/office/drawing/2014/main" id="{EC428F3E-86E5-4C7E-8BB6-C19481FC476A}"/>
              </a:ext>
            </a:extLst>
          </p:cNvPr>
          <p:cNvSpPr/>
          <p:nvPr/>
        </p:nvSpPr>
        <p:spPr>
          <a:xfrm>
            <a:off x="5462138" y="3071294"/>
            <a:ext cx="513000" cy="684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15" name="Group 15">
            <a:extLst>
              <a:ext uri="{FF2B5EF4-FFF2-40B4-BE49-F238E27FC236}">
                <a16:creationId xmlns="" xmlns:a16="http://schemas.microsoft.com/office/drawing/2014/main" id="{2A5BB4C8-E69F-45C8-A663-C258CC19F233}"/>
              </a:ext>
            </a:extLst>
          </p:cNvPr>
          <p:cNvGrpSpPr/>
          <p:nvPr/>
        </p:nvGrpSpPr>
        <p:grpSpPr>
          <a:xfrm>
            <a:off x="5137291" y="3798148"/>
            <a:ext cx="1162700" cy="1455802"/>
            <a:chOff x="4898136" y="3349274"/>
            <a:chExt cx="1550267" cy="1455805"/>
          </a:xfrm>
        </p:grpSpPr>
        <p:sp>
          <p:nvSpPr>
            <p:cNvPr id="25" name="TextBox 24">
              <a:extLst>
                <a:ext uri="{FF2B5EF4-FFF2-40B4-BE49-F238E27FC236}">
                  <a16:creationId xmlns="" xmlns:a16="http://schemas.microsoft.com/office/drawing/2014/main" id="{078EF781-76A1-4B0F-A911-4E1AEBF5122C}"/>
                </a:ext>
              </a:extLst>
            </p:cNvPr>
            <p:cNvSpPr txBox="1"/>
            <p:nvPr/>
          </p:nvSpPr>
          <p:spPr>
            <a:xfrm>
              <a:off x="4898136" y="3349274"/>
              <a:ext cx="1550267" cy="307777"/>
            </a:xfrm>
            <a:prstGeom prst="rect">
              <a:avLst/>
            </a:prstGeom>
            <a:noFill/>
          </p:spPr>
          <p:txBody>
            <a:bodyPr wrap="square" rtlCol="0" anchor="ctr">
              <a:spAutoFit/>
            </a:bodyPr>
            <a:lstStyle/>
            <a:p>
              <a:pPr algn="ctr"/>
              <a:r>
                <a:rPr lang="en-US" altLang="ko-KR" sz="1400" b="1" dirty="0">
                  <a:latin typeface="Cambria" panose="02040503050406030204" pitchFamily="18" charset="0"/>
                  <a:ea typeface="Cambria" panose="02040503050406030204" pitchFamily="18" charset="0"/>
                  <a:cs typeface="Arial" pitchFamily="34" charset="0"/>
                </a:rPr>
                <a:t>Silver Arm</a:t>
              </a:r>
              <a:endParaRPr lang="ko-KR" altLang="en-US" sz="1400" b="1" dirty="0">
                <a:latin typeface="Cambria" panose="02040503050406030204" pitchFamily="18" charset="0"/>
                <a:cs typeface="Arial" pitchFamily="34" charset="0"/>
              </a:endParaRPr>
            </a:p>
          </p:txBody>
        </p:sp>
        <p:sp>
          <p:nvSpPr>
            <p:cNvPr id="26" name="TextBox 25">
              <a:extLst>
                <a:ext uri="{FF2B5EF4-FFF2-40B4-BE49-F238E27FC236}">
                  <a16:creationId xmlns="" xmlns:a16="http://schemas.microsoft.com/office/drawing/2014/main" id="{789098CB-95E4-43CE-84B8-A26CABB013A6}"/>
                </a:ext>
              </a:extLst>
            </p:cNvPr>
            <p:cNvSpPr txBox="1"/>
            <p:nvPr/>
          </p:nvSpPr>
          <p:spPr>
            <a:xfrm>
              <a:off x="4898136" y="3604748"/>
              <a:ext cx="1550267" cy="1200331"/>
            </a:xfrm>
            <a:prstGeom prst="rect">
              <a:avLst/>
            </a:prstGeom>
            <a:noFill/>
          </p:spPr>
          <p:txBody>
            <a:bodyPr wrap="square" rtlCol="0">
              <a:spAutoFit/>
            </a:bodyPr>
            <a:lstStyle/>
            <a:p>
              <a:pPr algn="ctr"/>
              <a:r>
                <a:rPr lang="en-US" altLang="ko-KR" sz="1200" dirty="0">
                  <a:solidFill>
                    <a:schemeClr val="tx1">
                      <a:lumMod val="75000"/>
                      <a:lumOff val="25000"/>
                    </a:schemeClr>
                  </a:solidFill>
                  <a:latin typeface="Cambria" panose="02040503050406030204" pitchFamily="18" charset="0"/>
                  <a:ea typeface="Cambria" panose="02040503050406030204" pitchFamily="18" charset="0"/>
                  <a:cs typeface="Arial" pitchFamily="34" charset="0"/>
                </a:rPr>
                <a:t>Developed by Victor Scheinman.</a:t>
              </a:r>
            </a:p>
            <a:p>
              <a:pPr algn="ctr"/>
              <a:r>
                <a:rPr lang="en-US" altLang="ko-KR" sz="1200" dirty="0">
                  <a:solidFill>
                    <a:schemeClr val="tx1">
                      <a:lumMod val="75000"/>
                      <a:lumOff val="25000"/>
                    </a:schemeClr>
                  </a:solidFill>
                  <a:latin typeface="Cambria" panose="02040503050406030204" pitchFamily="18" charset="0"/>
                  <a:ea typeface="Cambria" panose="02040503050406030204" pitchFamily="18" charset="0"/>
                  <a:cs typeface="Arial" pitchFamily="34" charset="0"/>
                </a:rPr>
                <a:t>Used for Small part assembly jobs</a:t>
              </a:r>
              <a:r>
                <a:rPr lang="en-US" altLang="ko-KR" sz="1200" dirty="0">
                  <a:solidFill>
                    <a:schemeClr val="tx1">
                      <a:lumMod val="75000"/>
                      <a:lumOff val="25000"/>
                    </a:schemeClr>
                  </a:solidFill>
                  <a:cs typeface="Arial" pitchFamily="34" charset="0"/>
                </a:rPr>
                <a:t>.</a:t>
              </a:r>
              <a:endParaRPr lang="ko-KR" altLang="en-US" sz="1200" dirty="0">
                <a:solidFill>
                  <a:schemeClr val="tx1">
                    <a:lumMod val="75000"/>
                    <a:lumOff val="25000"/>
                  </a:schemeClr>
                </a:solidFill>
                <a:cs typeface="Arial" pitchFamily="34" charset="0"/>
              </a:endParaRPr>
            </a:p>
          </p:txBody>
        </p:sp>
      </p:grpSp>
      <p:cxnSp>
        <p:nvCxnSpPr>
          <p:cNvPr id="27" name="Straight Arrow Connector 121">
            <a:extLst>
              <a:ext uri="{FF2B5EF4-FFF2-40B4-BE49-F238E27FC236}">
                <a16:creationId xmlns="" xmlns:a16="http://schemas.microsoft.com/office/drawing/2014/main" id="{B524CF61-D42C-433C-89AF-6FBD0B552EAF}"/>
              </a:ext>
            </a:extLst>
          </p:cNvPr>
          <p:cNvCxnSpPr>
            <a:cxnSpLocks/>
          </p:cNvCxnSpPr>
          <p:nvPr/>
        </p:nvCxnSpPr>
        <p:spPr>
          <a:xfrm flipV="1">
            <a:off x="5718638" y="2718798"/>
            <a:ext cx="0" cy="352505"/>
          </a:xfrm>
          <a:prstGeom prst="straightConnector1">
            <a:avLst/>
          </a:prstGeom>
          <a:ln w="25400">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28" name="Oval 125">
            <a:extLst>
              <a:ext uri="{FF2B5EF4-FFF2-40B4-BE49-F238E27FC236}">
                <a16:creationId xmlns="" xmlns:a16="http://schemas.microsoft.com/office/drawing/2014/main" id="{7585456F-2EE4-427D-A3D5-E7B386C6EB30}"/>
              </a:ext>
            </a:extLst>
          </p:cNvPr>
          <p:cNvSpPr/>
          <p:nvPr/>
        </p:nvSpPr>
        <p:spPr>
          <a:xfrm>
            <a:off x="7763615" y="3072452"/>
            <a:ext cx="513000" cy="6840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grpSp>
        <p:nvGrpSpPr>
          <p:cNvPr id="19" name="Group 17">
            <a:extLst>
              <a:ext uri="{FF2B5EF4-FFF2-40B4-BE49-F238E27FC236}">
                <a16:creationId xmlns="" xmlns:a16="http://schemas.microsoft.com/office/drawing/2014/main" id="{7F621EA8-D715-4A52-AE06-08AE772E3D30}"/>
              </a:ext>
            </a:extLst>
          </p:cNvPr>
          <p:cNvGrpSpPr/>
          <p:nvPr/>
        </p:nvGrpSpPr>
        <p:grpSpPr>
          <a:xfrm>
            <a:off x="7429519" y="3799303"/>
            <a:ext cx="1171945" cy="1246514"/>
            <a:chOff x="7107012" y="3350431"/>
            <a:chExt cx="1562594" cy="1246516"/>
          </a:xfrm>
        </p:grpSpPr>
        <p:sp>
          <p:nvSpPr>
            <p:cNvPr id="30" name="TextBox 29">
              <a:extLst>
                <a:ext uri="{FF2B5EF4-FFF2-40B4-BE49-F238E27FC236}">
                  <a16:creationId xmlns="" xmlns:a16="http://schemas.microsoft.com/office/drawing/2014/main" id="{A27560A5-EAB1-46B5-B774-8809BFA4015B}"/>
                </a:ext>
              </a:extLst>
            </p:cNvPr>
            <p:cNvSpPr txBox="1"/>
            <p:nvPr/>
          </p:nvSpPr>
          <p:spPr>
            <a:xfrm>
              <a:off x="7119339" y="3350431"/>
              <a:ext cx="1550267" cy="523221"/>
            </a:xfrm>
            <a:prstGeom prst="rect">
              <a:avLst/>
            </a:prstGeom>
            <a:noFill/>
          </p:spPr>
          <p:txBody>
            <a:bodyPr wrap="square" rtlCol="0" anchor="ctr">
              <a:spAutoFit/>
            </a:bodyPr>
            <a:lstStyle/>
            <a:p>
              <a:pPr algn="ctr"/>
              <a:r>
                <a:rPr lang="en-IN" altLang="ko-KR" sz="1400" b="1" dirty="0">
                  <a:latin typeface="Cambria" panose="02040503050406030204" pitchFamily="18" charset="0"/>
                  <a:ea typeface="Cambria" panose="02040503050406030204" pitchFamily="18" charset="0"/>
                  <a:cs typeface="Arial" pitchFamily="34" charset="0"/>
                </a:rPr>
                <a:t>Motoman L10</a:t>
              </a:r>
              <a:endParaRPr lang="ko-KR" altLang="en-US" sz="1400" b="1" dirty="0">
                <a:latin typeface="Cambria" panose="02040503050406030204" pitchFamily="18" charset="0"/>
                <a:cs typeface="Arial" pitchFamily="34" charset="0"/>
              </a:endParaRPr>
            </a:p>
          </p:txBody>
        </p:sp>
        <p:sp>
          <p:nvSpPr>
            <p:cNvPr id="31" name="TextBox 30">
              <a:extLst>
                <a:ext uri="{FF2B5EF4-FFF2-40B4-BE49-F238E27FC236}">
                  <a16:creationId xmlns="" xmlns:a16="http://schemas.microsoft.com/office/drawing/2014/main" id="{79F278A3-5E58-41C4-AE56-2E037BD27C3B}"/>
                </a:ext>
              </a:extLst>
            </p:cNvPr>
            <p:cNvSpPr txBox="1"/>
            <p:nvPr/>
          </p:nvSpPr>
          <p:spPr>
            <a:xfrm>
              <a:off x="7107012" y="3765948"/>
              <a:ext cx="1550267" cy="830999"/>
            </a:xfrm>
            <a:prstGeom prst="rect">
              <a:avLst/>
            </a:prstGeom>
            <a:noFill/>
          </p:spPr>
          <p:txBody>
            <a:bodyPr wrap="square" rtlCol="0">
              <a:spAutoFit/>
            </a:bodyPr>
            <a:lstStyle/>
            <a:p>
              <a:pPr algn="ctr"/>
              <a:r>
                <a:rPr lang="en-US" altLang="ko-KR" sz="1200" dirty="0">
                  <a:solidFill>
                    <a:schemeClr val="tx1">
                      <a:lumMod val="75000"/>
                      <a:lumOff val="25000"/>
                    </a:schemeClr>
                  </a:solidFill>
                  <a:latin typeface="Cambria" panose="02040503050406030204" pitchFamily="18" charset="0"/>
                  <a:ea typeface="Cambria" panose="02040503050406030204" pitchFamily="18" charset="0"/>
                  <a:cs typeface="Arial" pitchFamily="34" charset="0"/>
                </a:rPr>
                <a:t>Yaskawa’s first Industrial robot with 5 axes.</a:t>
              </a:r>
              <a:endParaRPr lang="ko-KR" altLang="en-US" sz="1200" dirty="0">
                <a:solidFill>
                  <a:schemeClr val="tx1">
                    <a:lumMod val="75000"/>
                    <a:lumOff val="25000"/>
                  </a:schemeClr>
                </a:solidFill>
                <a:latin typeface="Cambria" panose="02040503050406030204" pitchFamily="18" charset="0"/>
                <a:cs typeface="Arial" pitchFamily="34" charset="0"/>
              </a:endParaRPr>
            </a:p>
          </p:txBody>
        </p:sp>
      </p:grpSp>
      <p:cxnSp>
        <p:nvCxnSpPr>
          <p:cNvPr id="32" name="Straight Arrow Connector 127">
            <a:extLst>
              <a:ext uri="{FF2B5EF4-FFF2-40B4-BE49-F238E27FC236}">
                <a16:creationId xmlns="" xmlns:a16="http://schemas.microsoft.com/office/drawing/2014/main" id="{869B45C0-81CA-4CEB-9E38-633FCC891DE2}"/>
              </a:ext>
            </a:extLst>
          </p:cNvPr>
          <p:cNvCxnSpPr/>
          <p:nvPr/>
        </p:nvCxnSpPr>
        <p:spPr>
          <a:xfrm flipH="1" flipV="1">
            <a:off x="8018402" y="2791351"/>
            <a:ext cx="3435" cy="281111"/>
          </a:xfrm>
          <a:prstGeom prst="straightConnector1">
            <a:avLst/>
          </a:prstGeom>
          <a:ln w="25400">
            <a:solidFill>
              <a:schemeClr val="accent5"/>
            </a:solidFill>
            <a:tailEnd type="arrow"/>
          </a:ln>
        </p:spPr>
        <p:style>
          <a:lnRef idx="1">
            <a:schemeClr val="accent1"/>
          </a:lnRef>
          <a:fillRef idx="0">
            <a:schemeClr val="accent1"/>
          </a:fillRef>
          <a:effectRef idx="0">
            <a:schemeClr val="accent1"/>
          </a:effectRef>
          <a:fontRef idx="minor">
            <a:schemeClr val="tx1"/>
          </a:fontRef>
        </p:style>
      </p:cxnSp>
      <p:sp>
        <p:nvSpPr>
          <p:cNvPr id="33" name="Oval 131">
            <a:extLst>
              <a:ext uri="{FF2B5EF4-FFF2-40B4-BE49-F238E27FC236}">
                <a16:creationId xmlns="" xmlns:a16="http://schemas.microsoft.com/office/drawing/2014/main" id="{B5ED1EAB-01FD-47C7-AA3B-BC5755E35DC6}"/>
              </a:ext>
            </a:extLst>
          </p:cNvPr>
          <p:cNvSpPr/>
          <p:nvPr/>
        </p:nvSpPr>
        <p:spPr>
          <a:xfrm>
            <a:off x="2009921" y="4080001"/>
            <a:ext cx="513000" cy="684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24" name="Group 4">
            <a:extLst>
              <a:ext uri="{FF2B5EF4-FFF2-40B4-BE49-F238E27FC236}">
                <a16:creationId xmlns="" xmlns:a16="http://schemas.microsoft.com/office/drawing/2014/main" id="{DF9EDD2A-3426-4A3E-BB5A-3D266B5A5919}"/>
              </a:ext>
            </a:extLst>
          </p:cNvPr>
          <p:cNvGrpSpPr/>
          <p:nvPr/>
        </p:nvGrpSpPr>
        <p:grpSpPr>
          <a:xfrm>
            <a:off x="1685071" y="4799913"/>
            <a:ext cx="1162700" cy="1086471"/>
            <a:chOff x="1570525" y="4862808"/>
            <a:chExt cx="1550267" cy="1086471"/>
          </a:xfrm>
        </p:grpSpPr>
        <p:sp>
          <p:nvSpPr>
            <p:cNvPr id="35" name="TextBox 34">
              <a:extLst>
                <a:ext uri="{FF2B5EF4-FFF2-40B4-BE49-F238E27FC236}">
                  <a16:creationId xmlns="" xmlns:a16="http://schemas.microsoft.com/office/drawing/2014/main" id="{444999C8-0638-49CF-B338-BEB18702EE2E}"/>
                </a:ext>
              </a:extLst>
            </p:cNvPr>
            <p:cNvSpPr txBox="1"/>
            <p:nvPr/>
          </p:nvSpPr>
          <p:spPr>
            <a:xfrm>
              <a:off x="1570525" y="4862808"/>
              <a:ext cx="1550267" cy="307777"/>
            </a:xfrm>
            <a:prstGeom prst="rect">
              <a:avLst/>
            </a:prstGeom>
            <a:noFill/>
          </p:spPr>
          <p:txBody>
            <a:bodyPr wrap="square" rtlCol="0" anchor="ctr">
              <a:spAutoFit/>
            </a:bodyPr>
            <a:lstStyle/>
            <a:p>
              <a:pPr algn="ctr"/>
              <a:r>
                <a:rPr lang="en-US" altLang="ko-KR" sz="1400" b="1" dirty="0" err="1">
                  <a:latin typeface="Cambria" panose="02040503050406030204" pitchFamily="18" charset="0"/>
                  <a:ea typeface="Cambria" panose="02040503050406030204" pitchFamily="18" charset="0"/>
                  <a:cs typeface="Arial" pitchFamily="34" charset="0"/>
                </a:rPr>
                <a:t>Versatran</a:t>
              </a:r>
              <a:endParaRPr lang="ko-KR" altLang="en-US" sz="1400" b="1" dirty="0">
                <a:latin typeface="Cambria" panose="02040503050406030204" pitchFamily="18" charset="0"/>
                <a:cs typeface="Arial" pitchFamily="34" charset="0"/>
              </a:endParaRPr>
            </a:p>
          </p:txBody>
        </p:sp>
        <p:sp>
          <p:nvSpPr>
            <p:cNvPr id="36" name="TextBox 35">
              <a:extLst>
                <a:ext uri="{FF2B5EF4-FFF2-40B4-BE49-F238E27FC236}">
                  <a16:creationId xmlns="" xmlns:a16="http://schemas.microsoft.com/office/drawing/2014/main" id="{DD9846EC-9F76-4479-BAAE-5C74EE4A5693}"/>
                </a:ext>
              </a:extLst>
            </p:cNvPr>
            <p:cNvSpPr txBox="1"/>
            <p:nvPr/>
          </p:nvSpPr>
          <p:spPr>
            <a:xfrm>
              <a:off x="1570525" y="5118282"/>
              <a:ext cx="1550267" cy="830997"/>
            </a:xfrm>
            <a:prstGeom prst="rect">
              <a:avLst/>
            </a:prstGeom>
            <a:noFill/>
          </p:spPr>
          <p:txBody>
            <a:bodyPr wrap="square" rtlCol="0">
              <a:spAutoFit/>
            </a:bodyPr>
            <a:lstStyle/>
            <a:p>
              <a:pPr algn="ctr"/>
              <a:r>
                <a:rPr lang="en-IN" altLang="ko-KR" sz="1200" dirty="0">
                  <a:solidFill>
                    <a:schemeClr val="tx1">
                      <a:lumMod val="75000"/>
                      <a:lumOff val="25000"/>
                    </a:schemeClr>
                  </a:solidFill>
                  <a:latin typeface="Cambria" panose="02040503050406030204" pitchFamily="18" charset="0"/>
                  <a:ea typeface="Cambria" panose="02040503050406030204" pitchFamily="18" charset="0"/>
                  <a:cs typeface="Arial" pitchFamily="34" charset="0"/>
                </a:rPr>
                <a:t>Designed by Harry Johnson &amp; </a:t>
              </a:r>
              <a:r>
                <a:rPr lang="en-IN" altLang="ko-KR" sz="1200" dirty="0" err="1">
                  <a:solidFill>
                    <a:schemeClr val="tx1">
                      <a:lumMod val="75000"/>
                      <a:lumOff val="25000"/>
                    </a:schemeClr>
                  </a:solidFill>
                  <a:latin typeface="Cambria" panose="02040503050406030204" pitchFamily="18" charset="0"/>
                  <a:ea typeface="Cambria" panose="02040503050406030204" pitchFamily="18" charset="0"/>
                  <a:cs typeface="Arial" pitchFamily="34" charset="0"/>
                </a:rPr>
                <a:t>Veljko</a:t>
              </a:r>
              <a:r>
                <a:rPr lang="en-IN" altLang="ko-KR" sz="1200" dirty="0">
                  <a:solidFill>
                    <a:schemeClr val="tx1">
                      <a:lumMod val="75000"/>
                      <a:lumOff val="25000"/>
                    </a:schemeClr>
                  </a:solidFill>
                  <a:latin typeface="Cambria" panose="02040503050406030204" pitchFamily="18" charset="0"/>
                  <a:ea typeface="Cambria" panose="02040503050406030204" pitchFamily="18" charset="0"/>
                  <a:cs typeface="Arial" pitchFamily="34" charset="0"/>
                </a:rPr>
                <a:t> </a:t>
              </a:r>
              <a:r>
                <a:rPr lang="en-IN" altLang="ko-KR" sz="1200" dirty="0" err="1">
                  <a:solidFill>
                    <a:schemeClr val="tx1">
                      <a:lumMod val="75000"/>
                      <a:lumOff val="25000"/>
                    </a:schemeClr>
                  </a:solidFill>
                  <a:latin typeface="Cambria" panose="02040503050406030204" pitchFamily="18" charset="0"/>
                  <a:ea typeface="Cambria" panose="02040503050406030204" pitchFamily="18" charset="0"/>
                  <a:cs typeface="Arial" pitchFamily="34" charset="0"/>
                </a:rPr>
                <a:t>Milenkovic</a:t>
              </a:r>
              <a:endParaRPr lang="ko-KR" altLang="en-US" sz="1200" dirty="0">
                <a:solidFill>
                  <a:schemeClr val="tx1">
                    <a:lumMod val="75000"/>
                    <a:lumOff val="25000"/>
                  </a:schemeClr>
                </a:solidFill>
                <a:latin typeface="Cambria" panose="02040503050406030204" pitchFamily="18" charset="0"/>
                <a:cs typeface="Arial" pitchFamily="34" charset="0"/>
              </a:endParaRPr>
            </a:p>
          </p:txBody>
        </p:sp>
      </p:grpSp>
      <p:cxnSp>
        <p:nvCxnSpPr>
          <p:cNvPr id="37" name="Straight Arrow Connector 133">
            <a:extLst>
              <a:ext uri="{FF2B5EF4-FFF2-40B4-BE49-F238E27FC236}">
                <a16:creationId xmlns="" xmlns:a16="http://schemas.microsoft.com/office/drawing/2014/main" id="{1F3FFDDA-56D9-4F78-996E-F8EB56AD64D9}"/>
              </a:ext>
            </a:extLst>
          </p:cNvPr>
          <p:cNvCxnSpPr>
            <a:cxnSpLocks/>
          </p:cNvCxnSpPr>
          <p:nvPr/>
        </p:nvCxnSpPr>
        <p:spPr>
          <a:xfrm flipV="1">
            <a:off x="2266421" y="2776238"/>
            <a:ext cx="0" cy="1371600"/>
          </a:xfrm>
          <a:prstGeom prst="straightConnector1">
            <a:avLst/>
          </a:prstGeom>
          <a:ln w="25400">
            <a:solidFill>
              <a:schemeClr val="accent4"/>
            </a:solidFill>
            <a:tailEnd type="arrow"/>
          </a:ln>
        </p:spPr>
        <p:style>
          <a:lnRef idx="1">
            <a:schemeClr val="accent1"/>
          </a:lnRef>
          <a:fillRef idx="0">
            <a:schemeClr val="accent1"/>
          </a:fillRef>
          <a:effectRef idx="0">
            <a:schemeClr val="accent1"/>
          </a:effectRef>
          <a:fontRef idx="minor">
            <a:schemeClr val="tx1"/>
          </a:fontRef>
        </p:style>
      </p:cxnSp>
      <p:sp>
        <p:nvSpPr>
          <p:cNvPr id="38" name="Oval 150">
            <a:extLst>
              <a:ext uri="{FF2B5EF4-FFF2-40B4-BE49-F238E27FC236}">
                <a16:creationId xmlns="" xmlns:a16="http://schemas.microsoft.com/office/drawing/2014/main" id="{0124CCED-A3FA-4017-835F-69C76A39EF4E}"/>
              </a:ext>
            </a:extLst>
          </p:cNvPr>
          <p:cNvSpPr/>
          <p:nvPr/>
        </p:nvSpPr>
        <p:spPr>
          <a:xfrm>
            <a:off x="4311399" y="4076525"/>
            <a:ext cx="513000" cy="68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29" name="Group 14">
            <a:extLst>
              <a:ext uri="{FF2B5EF4-FFF2-40B4-BE49-F238E27FC236}">
                <a16:creationId xmlns="" xmlns:a16="http://schemas.microsoft.com/office/drawing/2014/main" id="{2A4385A5-1B53-43D8-B873-59F91B8A145F}"/>
              </a:ext>
            </a:extLst>
          </p:cNvPr>
          <p:cNvGrpSpPr/>
          <p:nvPr/>
        </p:nvGrpSpPr>
        <p:grpSpPr>
          <a:xfrm>
            <a:off x="3986551" y="4799913"/>
            <a:ext cx="1162700" cy="1086471"/>
            <a:chOff x="3790962" y="4859332"/>
            <a:chExt cx="1550267" cy="1086471"/>
          </a:xfrm>
        </p:grpSpPr>
        <p:sp>
          <p:nvSpPr>
            <p:cNvPr id="40" name="TextBox 39">
              <a:extLst>
                <a:ext uri="{FF2B5EF4-FFF2-40B4-BE49-F238E27FC236}">
                  <a16:creationId xmlns="" xmlns:a16="http://schemas.microsoft.com/office/drawing/2014/main" id="{36FFF08B-405C-4CBB-8233-B43406C1174D}"/>
                </a:ext>
              </a:extLst>
            </p:cNvPr>
            <p:cNvSpPr txBox="1"/>
            <p:nvPr/>
          </p:nvSpPr>
          <p:spPr>
            <a:xfrm>
              <a:off x="3790962" y="4859332"/>
              <a:ext cx="1550267" cy="307777"/>
            </a:xfrm>
            <a:prstGeom prst="rect">
              <a:avLst/>
            </a:prstGeom>
            <a:noFill/>
          </p:spPr>
          <p:txBody>
            <a:bodyPr wrap="square" rtlCol="0" anchor="ctr">
              <a:spAutoFit/>
            </a:bodyPr>
            <a:lstStyle/>
            <a:p>
              <a:pPr algn="ctr"/>
              <a:r>
                <a:rPr lang="en-US" altLang="ko-KR" sz="1400" b="1" dirty="0" err="1">
                  <a:latin typeface="Cambria" panose="02040503050406030204" pitchFamily="18" charset="0"/>
                  <a:ea typeface="Cambria" panose="02040503050406030204" pitchFamily="18" charset="0"/>
                  <a:cs typeface="Arial" pitchFamily="34" charset="0"/>
                </a:rPr>
                <a:t>Famulus</a:t>
              </a:r>
              <a:endParaRPr lang="ko-KR" altLang="en-US" sz="1400" b="1" dirty="0">
                <a:latin typeface="Cambria" panose="02040503050406030204" pitchFamily="18" charset="0"/>
                <a:cs typeface="Arial" pitchFamily="34" charset="0"/>
              </a:endParaRPr>
            </a:p>
          </p:txBody>
        </p:sp>
        <p:sp>
          <p:nvSpPr>
            <p:cNvPr id="41" name="TextBox 40">
              <a:extLst>
                <a:ext uri="{FF2B5EF4-FFF2-40B4-BE49-F238E27FC236}">
                  <a16:creationId xmlns="" xmlns:a16="http://schemas.microsoft.com/office/drawing/2014/main" id="{6119C86A-1B94-4F2E-A507-60F2524EA1BD}"/>
                </a:ext>
              </a:extLst>
            </p:cNvPr>
            <p:cNvSpPr txBox="1"/>
            <p:nvPr/>
          </p:nvSpPr>
          <p:spPr>
            <a:xfrm>
              <a:off x="3790962" y="5114806"/>
              <a:ext cx="1550267" cy="830997"/>
            </a:xfrm>
            <a:prstGeom prst="rect">
              <a:avLst/>
            </a:prstGeom>
            <a:noFill/>
          </p:spPr>
          <p:txBody>
            <a:bodyPr wrap="square" rtlCol="0">
              <a:spAutoFit/>
            </a:bodyPr>
            <a:lstStyle/>
            <a:p>
              <a:pPr algn="ctr"/>
              <a:r>
                <a:rPr lang="en-US" altLang="ko-KR" sz="1200" dirty="0">
                  <a:solidFill>
                    <a:schemeClr val="tx1">
                      <a:lumMod val="75000"/>
                      <a:lumOff val="25000"/>
                    </a:schemeClr>
                  </a:solidFill>
                  <a:latin typeface="Cambria" panose="02040503050406030204" pitchFamily="18" charset="0"/>
                  <a:ea typeface="Cambria" panose="02040503050406030204" pitchFamily="18" charset="0"/>
                  <a:cs typeface="Arial" pitchFamily="34" charset="0"/>
                </a:rPr>
                <a:t>Designed by KUKA.</a:t>
              </a:r>
            </a:p>
            <a:p>
              <a:pPr algn="ctr"/>
              <a:r>
                <a:rPr lang="en-US" altLang="ko-KR" sz="1200" dirty="0">
                  <a:solidFill>
                    <a:schemeClr val="tx1">
                      <a:lumMod val="75000"/>
                      <a:lumOff val="25000"/>
                    </a:schemeClr>
                  </a:solidFill>
                  <a:latin typeface="Cambria" panose="02040503050406030204" pitchFamily="18" charset="0"/>
                  <a:ea typeface="Cambria" panose="02040503050406030204" pitchFamily="18" charset="0"/>
                  <a:cs typeface="Arial" pitchFamily="34" charset="0"/>
                </a:rPr>
                <a:t>Worlds first 6 Axis Robot</a:t>
              </a:r>
              <a:endParaRPr lang="ko-KR" altLang="en-US" sz="1200" dirty="0">
                <a:solidFill>
                  <a:schemeClr val="tx1">
                    <a:lumMod val="75000"/>
                    <a:lumOff val="25000"/>
                  </a:schemeClr>
                </a:solidFill>
                <a:latin typeface="Cambria" panose="02040503050406030204" pitchFamily="18" charset="0"/>
                <a:cs typeface="Arial" pitchFamily="34" charset="0"/>
              </a:endParaRPr>
            </a:p>
          </p:txBody>
        </p:sp>
      </p:grpSp>
      <p:cxnSp>
        <p:nvCxnSpPr>
          <p:cNvPr id="42" name="Straight Arrow Connector 152">
            <a:extLst>
              <a:ext uri="{FF2B5EF4-FFF2-40B4-BE49-F238E27FC236}">
                <a16:creationId xmlns="" xmlns:a16="http://schemas.microsoft.com/office/drawing/2014/main" id="{3BD7EB61-FC9A-46D2-91EA-CF68F7E5CB48}"/>
              </a:ext>
            </a:extLst>
          </p:cNvPr>
          <p:cNvCxnSpPr/>
          <p:nvPr/>
        </p:nvCxnSpPr>
        <p:spPr>
          <a:xfrm flipV="1">
            <a:off x="4563967" y="2751128"/>
            <a:ext cx="7877" cy="1371600"/>
          </a:xfrm>
          <a:prstGeom prst="straightConnector1">
            <a:avLst/>
          </a:prstGeom>
          <a:ln w="254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43" name="Oval 156">
            <a:extLst>
              <a:ext uri="{FF2B5EF4-FFF2-40B4-BE49-F238E27FC236}">
                <a16:creationId xmlns="" xmlns:a16="http://schemas.microsoft.com/office/drawing/2014/main" id="{21B204EF-0F31-4D48-A1CB-38E1DC38A240}"/>
              </a:ext>
            </a:extLst>
          </p:cNvPr>
          <p:cNvSpPr/>
          <p:nvPr/>
        </p:nvSpPr>
        <p:spPr>
          <a:xfrm>
            <a:off x="6612878" y="4073049"/>
            <a:ext cx="602328" cy="57039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34" name="Group 16">
            <a:extLst>
              <a:ext uri="{FF2B5EF4-FFF2-40B4-BE49-F238E27FC236}">
                <a16:creationId xmlns="" xmlns:a16="http://schemas.microsoft.com/office/drawing/2014/main" id="{CB32DB25-DE8B-428F-81E4-F4D42E744759}"/>
              </a:ext>
            </a:extLst>
          </p:cNvPr>
          <p:cNvGrpSpPr/>
          <p:nvPr/>
        </p:nvGrpSpPr>
        <p:grpSpPr>
          <a:xfrm>
            <a:off x="6288028" y="4799906"/>
            <a:ext cx="1162700" cy="1086471"/>
            <a:chOff x="6011399" y="4855856"/>
            <a:chExt cx="1550267" cy="1086473"/>
          </a:xfrm>
        </p:grpSpPr>
        <p:sp>
          <p:nvSpPr>
            <p:cNvPr id="45" name="TextBox 44">
              <a:extLst>
                <a:ext uri="{FF2B5EF4-FFF2-40B4-BE49-F238E27FC236}">
                  <a16:creationId xmlns="" xmlns:a16="http://schemas.microsoft.com/office/drawing/2014/main" id="{8CA9AF05-6744-4C4B-8B06-87B3EBDE4839}"/>
                </a:ext>
              </a:extLst>
            </p:cNvPr>
            <p:cNvSpPr txBox="1"/>
            <p:nvPr/>
          </p:nvSpPr>
          <p:spPr>
            <a:xfrm>
              <a:off x="6011399" y="4855856"/>
              <a:ext cx="1550267" cy="307778"/>
            </a:xfrm>
            <a:prstGeom prst="rect">
              <a:avLst/>
            </a:prstGeom>
            <a:noFill/>
          </p:spPr>
          <p:txBody>
            <a:bodyPr wrap="square" rtlCol="0" anchor="ctr">
              <a:spAutoFit/>
            </a:bodyPr>
            <a:lstStyle/>
            <a:p>
              <a:pPr algn="ctr"/>
              <a:r>
                <a:rPr lang="en-US" altLang="ko-KR" sz="1400" b="1" dirty="0">
                  <a:latin typeface="Cambria" panose="02040503050406030204" pitchFamily="18" charset="0"/>
                  <a:ea typeface="Cambria" panose="02040503050406030204" pitchFamily="18" charset="0"/>
                  <a:cs typeface="Arial" pitchFamily="34" charset="0"/>
                </a:rPr>
                <a:t>ASEA IRB</a:t>
              </a:r>
              <a:endParaRPr lang="ko-KR" altLang="en-US" sz="1400" b="1" dirty="0">
                <a:latin typeface="Cambria" panose="02040503050406030204" pitchFamily="18" charset="0"/>
                <a:cs typeface="Arial" pitchFamily="34" charset="0"/>
              </a:endParaRPr>
            </a:p>
          </p:txBody>
        </p:sp>
        <p:sp>
          <p:nvSpPr>
            <p:cNvPr id="46" name="TextBox 45">
              <a:extLst>
                <a:ext uri="{FF2B5EF4-FFF2-40B4-BE49-F238E27FC236}">
                  <a16:creationId xmlns="" xmlns:a16="http://schemas.microsoft.com/office/drawing/2014/main" id="{C664B452-3EEA-4E30-B079-F0F1A5EC1326}"/>
                </a:ext>
              </a:extLst>
            </p:cNvPr>
            <p:cNvSpPr txBox="1"/>
            <p:nvPr/>
          </p:nvSpPr>
          <p:spPr>
            <a:xfrm>
              <a:off x="6011399" y="5111330"/>
              <a:ext cx="1550267" cy="830999"/>
            </a:xfrm>
            <a:prstGeom prst="rect">
              <a:avLst/>
            </a:prstGeom>
            <a:noFill/>
          </p:spPr>
          <p:txBody>
            <a:bodyPr wrap="square" rtlCol="0">
              <a:spAutoFit/>
            </a:bodyPr>
            <a:lstStyle/>
            <a:p>
              <a:pPr algn="ctr"/>
              <a:r>
                <a:rPr lang="en-IN" altLang="ko-KR" sz="1200" dirty="0">
                  <a:solidFill>
                    <a:schemeClr val="tx1">
                      <a:lumMod val="75000"/>
                      <a:lumOff val="25000"/>
                    </a:schemeClr>
                  </a:solidFill>
                  <a:latin typeface="Cambria" panose="02040503050406030204" pitchFamily="18" charset="0"/>
                  <a:ea typeface="Cambria" panose="02040503050406030204" pitchFamily="18" charset="0"/>
                  <a:cs typeface="Arial" pitchFamily="34" charset="0"/>
                </a:rPr>
                <a:t>World’s first fully electrically driven robot.</a:t>
              </a:r>
              <a:endParaRPr lang="ko-KR" altLang="en-US" sz="1200" dirty="0">
                <a:solidFill>
                  <a:schemeClr val="tx1">
                    <a:lumMod val="75000"/>
                    <a:lumOff val="25000"/>
                  </a:schemeClr>
                </a:solidFill>
                <a:latin typeface="Cambria" panose="02040503050406030204" pitchFamily="18" charset="0"/>
                <a:cs typeface="Arial" pitchFamily="34" charset="0"/>
              </a:endParaRPr>
            </a:p>
          </p:txBody>
        </p:sp>
      </p:grpSp>
      <p:cxnSp>
        <p:nvCxnSpPr>
          <p:cNvPr id="47" name="Straight Arrow Connector 158">
            <a:extLst>
              <a:ext uri="{FF2B5EF4-FFF2-40B4-BE49-F238E27FC236}">
                <a16:creationId xmlns="" xmlns:a16="http://schemas.microsoft.com/office/drawing/2014/main" id="{3013CF37-13D8-4226-AC88-43D47A4D108D}"/>
              </a:ext>
            </a:extLst>
          </p:cNvPr>
          <p:cNvCxnSpPr>
            <a:cxnSpLocks/>
          </p:cNvCxnSpPr>
          <p:nvPr/>
        </p:nvCxnSpPr>
        <p:spPr>
          <a:xfrm flipH="1" flipV="1">
            <a:off x="6868520" y="2776238"/>
            <a:ext cx="1716" cy="1371600"/>
          </a:xfrm>
          <a:prstGeom prst="straightConnector1">
            <a:avLst/>
          </a:prstGeom>
          <a:ln w="25400">
            <a:solidFill>
              <a:schemeClr val="accent4"/>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 xmlns:a16="http://schemas.microsoft.com/office/drawing/2014/main" id="{E5020811-3675-4699-9BEC-BF3FF46B4D6E}"/>
              </a:ext>
            </a:extLst>
          </p:cNvPr>
          <p:cNvSpPr txBox="1"/>
          <p:nvPr/>
        </p:nvSpPr>
        <p:spPr>
          <a:xfrm>
            <a:off x="7643834" y="2000240"/>
            <a:ext cx="902162" cy="400110"/>
          </a:xfrm>
          <a:prstGeom prst="rect">
            <a:avLst/>
          </a:prstGeom>
          <a:noFill/>
        </p:spPr>
        <p:txBody>
          <a:bodyPr wrap="square" rtlCol="0" anchor="ctr">
            <a:spAutoFit/>
          </a:bodyPr>
          <a:lstStyle/>
          <a:p>
            <a:pPr algn="ctr"/>
            <a:r>
              <a:rPr lang="en-US" altLang="ko-KR" sz="2000" b="1" dirty="0">
                <a:latin typeface="Cambria" panose="02040503050406030204" pitchFamily="18" charset="0"/>
                <a:ea typeface="Cambria" panose="02040503050406030204" pitchFamily="18" charset="0"/>
                <a:cs typeface="Arial" pitchFamily="34" charset="0"/>
              </a:rPr>
              <a:t>1977</a:t>
            </a:r>
            <a:endParaRPr lang="ko-KR" altLang="en-US" sz="2000" b="1" dirty="0">
              <a:latin typeface="Cambria" panose="02040503050406030204" pitchFamily="18" charset="0"/>
              <a:cs typeface="Arial" pitchFamily="34" charset="0"/>
            </a:endParaRPr>
          </a:p>
        </p:txBody>
      </p:sp>
      <p:sp>
        <p:nvSpPr>
          <p:cNvPr id="49" name="TextBox 48">
            <a:extLst>
              <a:ext uri="{FF2B5EF4-FFF2-40B4-BE49-F238E27FC236}">
                <a16:creationId xmlns="" xmlns:a16="http://schemas.microsoft.com/office/drawing/2014/main" id="{2C63DBE5-49DB-4424-B2AE-F0EB5268B9D9}"/>
              </a:ext>
            </a:extLst>
          </p:cNvPr>
          <p:cNvSpPr txBox="1"/>
          <p:nvPr/>
        </p:nvSpPr>
        <p:spPr>
          <a:xfrm>
            <a:off x="6436502" y="1904898"/>
            <a:ext cx="909891" cy="400110"/>
          </a:xfrm>
          <a:prstGeom prst="rect">
            <a:avLst/>
          </a:prstGeom>
          <a:noFill/>
        </p:spPr>
        <p:txBody>
          <a:bodyPr wrap="square" rtlCol="0" anchor="ctr">
            <a:spAutoFit/>
          </a:bodyPr>
          <a:lstStyle/>
          <a:p>
            <a:pPr algn="ctr"/>
            <a:r>
              <a:rPr lang="en-US" altLang="ko-KR" sz="2000" b="1" dirty="0">
                <a:latin typeface="Cambria" panose="02040503050406030204" pitchFamily="18" charset="0"/>
                <a:ea typeface="Cambria" panose="02040503050406030204" pitchFamily="18" charset="0"/>
                <a:cs typeface="Arial" pitchFamily="34" charset="0"/>
              </a:rPr>
              <a:t>1975</a:t>
            </a:r>
            <a:endParaRPr lang="ko-KR" altLang="en-US" sz="2000" b="1" dirty="0">
              <a:latin typeface="Cambria" panose="02040503050406030204" pitchFamily="18" charset="0"/>
              <a:cs typeface="Arial" pitchFamily="34" charset="0"/>
            </a:endParaRPr>
          </a:p>
        </p:txBody>
      </p:sp>
      <p:sp>
        <p:nvSpPr>
          <p:cNvPr id="50" name="TextBox 49">
            <a:extLst>
              <a:ext uri="{FF2B5EF4-FFF2-40B4-BE49-F238E27FC236}">
                <a16:creationId xmlns="" xmlns:a16="http://schemas.microsoft.com/office/drawing/2014/main" id="{EFF35ACB-0426-4778-AE2E-D206CDC17397}"/>
              </a:ext>
            </a:extLst>
          </p:cNvPr>
          <p:cNvSpPr txBox="1"/>
          <p:nvPr/>
        </p:nvSpPr>
        <p:spPr>
          <a:xfrm>
            <a:off x="5214942" y="1928802"/>
            <a:ext cx="846184" cy="400110"/>
          </a:xfrm>
          <a:prstGeom prst="rect">
            <a:avLst/>
          </a:prstGeom>
          <a:noFill/>
        </p:spPr>
        <p:txBody>
          <a:bodyPr wrap="square" rtlCol="0" anchor="ctr">
            <a:spAutoFit/>
          </a:bodyPr>
          <a:lstStyle/>
          <a:p>
            <a:pPr algn="ctr"/>
            <a:r>
              <a:rPr lang="en-US" altLang="ko-KR" sz="2000" b="1" dirty="0">
                <a:latin typeface="Cambria" panose="02040503050406030204" pitchFamily="18" charset="0"/>
                <a:ea typeface="Cambria" panose="02040503050406030204" pitchFamily="18" charset="0"/>
                <a:cs typeface="Arial" pitchFamily="34" charset="0"/>
              </a:rPr>
              <a:t>1974</a:t>
            </a:r>
            <a:endParaRPr lang="ko-KR" altLang="en-US" sz="2000" b="1" dirty="0">
              <a:latin typeface="Cambria" panose="02040503050406030204" pitchFamily="18" charset="0"/>
              <a:cs typeface="Arial" pitchFamily="34" charset="0"/>
            </a:endParaRPr>
          </a:p>
        </p:txBody>
      </p:sp>
      <p:sp>
        <p:nvSpPr>
          <p:cNvPr id="51" name="TextBox 50">
            <a:extLst>
              <a:ext uri="{FF2B5EF4-FFF2-40B4-BE49-F238E27FC236}">
                <a16:creationId xmlns="" xmlns:a16="http://schemas.microsoft.com/office/drawing/2014/main" id="{A37C30B9-71E7-429C-87DB-DCB17808D950}"/>
              </a:ext>
            </a:extLst>
          </p:cNvPr>
          <p:cNvSpPr txBox="1"/>
          <p:nvPr/>
        </p:nvSpPr>
        <p:spPr>
          <a:xfrm>
            <a:off x="4071934" y="1928802"/>
            <a:ext cx="996791" cy="400110"/>
          </a:xfrm>
          <a:prstGeom prst="rect">
            <a:avLst/>
          </a:prstGeom>
          <a:noFill/>
        </p:spPr>
        <p:txBody>
          <a:bodyPr wrap="square" rtlCol="0" anchor="ctr">
            <a:spAutoFit/>
          </a:bodyPr>
          <a:lstStyle/>
          <a:p>
            <a:pPr algn="ctr"/>
            <a:r>
              <a:rPr lang="en-US" altLang="ko-KR" sz="2000" b="1" dirty="0">
                <a:latin typeface="Cambria" panose="02040503050406030204" pitchFamily="18" charset="0"/>
                <a:ea typeface="Cambria" panose="02040503050406030204" pitchFamily="18" charset="0"/>
                <a:cs typeface="Arial" pitchFamily="34" charset="0"/>
              </a:rPr>
              <a:t>1973</a:t>
            </a:r>
            <a:endParaRPr lang="ko-KR" altLang="en-US" sz="2000" b="1" dirty="0">
              <a:latin typeface="Cambria" panose="02040503050406030204" pitchFamily="18" charset="0"/>
              <a:cs typeface="Arial" pitchFamily="34" charset="0"/>
            </a:endParaRPr>
          </a:p>
        </p:txBody>
      </p:sp>
      <p:sp>
        <p:nvSpPr>
          <p:cNvPr id="52" name="TextBox 51">
            <a:extLst>
              <a:ext uri="{FF2B5EF4-FFF2-40B4-BE49-F238E27FC236}">
                <a16:creationId xmlns="" xmlns:a16="http://schemas.microsoft.com/office/drawing/2014/main" id="{2C44BB62-FCF4-42C9-AB39-6764E5A9A687}"/>
              </a:ext>
            </a:extLst>
          </p:cNvPr>
          <p:cNvSpPr txBox="1"/>
          <p:nvPr/>
        </p:nvSpPr>
        <p:spPr>
          <a:xfrm>
            <a:off x="2928926" y="1928802"/>
            <a:ext cx="928694" cy="400110"/>
          </a:xfrm>
          <a:prstGeom prst="rect">
            <a:avLst/>
          </a:prstGeom>
          <a:noFill/>
        </p:spPr>
        <p:txBody>
          <a:bodyPr wrap="square" rtlCol="0" anchor="ctr">
            <a:spAutoFit/>
          </a:bodyPr>
          <a:lstStyle/>
          <a:p>
            <a:pPr algn="ctr"/>
            <a:r>
              <a:rPr lang="en-US" altLang="ko-KR" sz="2000" b="1" dirty="0">
                <a:latin typeface="Cambria" panose="02040503050406030204" pitchFamily="18" charset="0"/>
                <a:ea typeface="Cambria" panose="02040503050406030204" pitchFamily="18" charset="0"/>
                <a:cs typeface="Arial" pitchFamily="34" charset="0"/>
              </a:rPr>
              <a:t>1962</a:t>
            </a:r>
            <a:endParaRPr lang="ko-KR" altLang="en-US" sz="2000" b="1" dirty="0">
              <a:latin typeface="Cambria" panose="02040503050406030204" pitchFamily="18" charset="0"/>
              <a:cs typeface="Arial" pitchFamily="34" charset="0"/>
            </a:endParaRPr>
          </a:p>
        </p:txBody>
      </p:sp>
      <p:sp>
        <p:nvSpPr>
          <p:cNvPr id="53" name="TextBox 52">
            <a:extLst>
              <a:ext uri="{FF2B5EF4-FFF2-40B4-BE49-F238E27FC236}">
                <a16:creationId xmlns="" xmlns:a16="http://schemas.microsoft.com/office/drawing/2014/main" id="{86928A80-3668-45FE-879A-7F828F293C9F}"/>
              </a:ext>
            </a:extLst>
          </p:cNvPr>
          <p:cNvSpPr txBox="1"/>
          <p:nvPr/>
        </p:nvSpPr>
        <p:spPr>
          <a:xfrm>
            <a:off x="1785918" y="1928802"/>
            <a:ext cx="869378" cy="400110"/>
          </a:xfrm>
          <a:prstGeom prst="rect">
            <a:avLst/>
          </a:prstGeom>
          <a:noFill/>
        </p:spPr>
        <p:txBody>
          <a:bodyPr wrap="square" rtlCol="0" anchor="ctr">
            <a:spAutoFit/>
          </a:bodyPr>
          <a:lstStyle/>
          <a:p>
            <a:pPr algn="ctr"/>
            <a:r>
              <a:rPr lang="en-US" altLang="ko-KR" sz="2000" b="1" dirty="0">
                <a:latin typeface="Cambria" panose="02040503050406030204" pitchFamily="18" charset="0"/>
                <a:ea typeface="Cambria" panose="02040503050406030204" pitchFamily="18" charset="0"/>
                <a:cs typeface="Arial" pitchFamily="34" charset="0"/>
              </a:rPr>
              <a:t>1960</a:t>
            </a:r>
            <a:endParaRPr lang="ko-KR" altLang="en-US" sz="2000" b="1" dirty="0">
              <a:latin typeface="Cambria" panose="02040503050406030204" pitchFamily="18" charset="0"/>
              <a:cs typeface="Arial" pitchFamily="34" charset="0"/>
            </a:endParaRPr>
          </a:p>
        </p:txBody>
      </p:sp>
      <p:sp>
        <p:nvSpPr>
          <p:cNvPr id="62" name="Oval 113">
            <a:extLst>
              <a:ext uri="{FF2B5EF4-FFF2-40B4-BE49-F238E27FC236}">
                <a16:creationId xmlns="" xmlns:a16="http://schemas.microsoft.com/office/drawing/2014/main" id="{69C733C2-2FA8-4516-A1B5-C4E1702701EE}"/>
              </a:ext>
            </a:extLst>
          </p:cNvPr>
          <p:cNvSpPr/>
          <p:nvPr/>
        </p:nvSpPr>
        <p:spPr>
          <a:xfrm>
            <a:off x="859181" y="3070136"/>
            <a:ext cx="513000" cy="6840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39" name="Group 5">
            <a:extLst>
              <a:ext uri="{FF2B5EF4-FFF2-40B4-BE49-F238E27FC236}">
                <a16:creationId xmlns="" xmlns:a16="http://schemas.microsoft.com/office/drawing/2014/main" id="{F2B4ABED-A1BD-4C16-8B53-0818FC1DD935}"/>
              </a:ext>
            </a:extLst>
          </p:cNvPr>
          <p:cNvGrpSpPr/>
          <p:nvPr/>
        </p:nvGrpSpPr>
        <p:grpSpPr>
          <a:xfrm>
            <a:off x="447552" y="3831732"/>
            <a:ext cx="1382335" cy="1470188"/>
            <a:chOff x="2561219" y="3382855"/>
            <a:chExt cx="1843113" cy="1470191"/>
          </a:xfrm>
        </p:grpSpPr>
        <p:sp>
          <p:nvSpPr>
            <p:cNvPr id="64" name="TextBox 63">
              <a:extLst>
                <a:ext uri="{FF2B5EF4-FFF2-40B4-BE49-F238E27FC236}">
                  <a16:creationId xmlns="" xmlns:a16="http://schemas.microsoft.com/office/drawing/2014/main" id="{D6358BDD-DD7B-40E5-A7E6-B120D037861D}"/>
                </a:ext>
              </a:extLst>
            </p:cNvPr>
            <p:cNvSpPr txBox="1"/>
            <p:nvPr/>
          </p:nvSpPr>
          <p:spPr>
            <a:xfrm>
              <a:off x="2561219" y="3382855"/>
              <a:ext cx="1843113" cy="523221"/>
            </a:xfrm>
            <a:prstGeom prst="rect">
              <a:avLst/>
            </a:prstGeom>
            <a:noFill/>
          </p:spPr>
          <p:txBody>
            <a:bodyPr wrap="square" rtlCol="0" anchor="ctr">
              <a:spAutoFit/>
            </a:bodyPr>
            <a:lstStyle/>
            <a:p>
              <a:pPr algn="ctr"/>
              <a:r>
                <a:rPr lang="en-US" altLang="ko-KR" sz="1400" b="1" dirty="0">
                  <a:latin typeface="Cambria" panose="02040503050406030204" pitchFamily="18" charset="0"/>
                  <a:ea typeface="Cambria" panose="02040503050406030204" pitchFamily="18" charset="0"/>
                  <a:cs typeface="Arial" pitchFamily="34" charset="0"/>
                </a:rPr>
                <a:t>1</a:t>
              </a:r>
              <a:r>
                <a:rPr lang="en-US" altLang="ko-KR" sz="1400" b="1" baseline="30000" dirty="0">
                  <a:latin typeface="Cambria" panose="02040503050406030204" pitchFamily="18" charset="0"/>
                  <a:ea typeface="Cambria" panose="02040503050406030204" pitchFamily="18" charset="0"/>
                  <a:cs typeface="Arial" pitchFamily="34" charset="0"/>
                </a:rPr>
                <a:t>st</a:t>
              </a:r>
              <a:r>
                <a:rPr lang="en-US" altLang="ko-KR" sz="1400" b="1" dirty="0">
                  <a:latin typeface="Cambria" panose="02040503050406030204" pitchFamily="18" charset="0"/>
                  <a:ea typeface="Cambria" panose="02040503050406030204" pitchFamily="18" charset="0"/>
                  <a:cs typeface="Arial" pitchFamily="34" charset="0"/>
                </a:rPr>
                <a:t> Industrial Robot</a:t>
              </a:r>
              <a:endParaRPr lang="ko-KR" altLang="en-US" sz="1400" b="1" dirty="0">
                <a:latin typeface="Cambria" panose="02040503050406030204" pitchFamily="18" charset="0"/>
                <a:cs typeface="Arial" pitchFamily="34" charset="0"/>
              </a:endParaRPr>
            </a:p>
          </p:txBody>
        </p:sp>
        <p:sp>
          <p:nvSpPr>
            <p:cNvPr id="65" name="TextBox 64">
              <a:extLst>
                <a:ext uri="{FF2B5EF4-FFF2-40B4-BE49-F238E27FC236}">
                  <a16:creationId xmlns="" xmlns:a16="http://schemas.microsoft.com/office/drawing/2014/main" id="{3111809C-4391-44F7-98BD-E061958DD2E1}"/>
                </a:ext>
              </a:extLst>
            </p:cNvPr>
            <p:cNvSpPr txBox="1"/>
            <p:nvPr/>
          </p:nvSpPr>
          <p:spPr>
            <a:xfrm>
              <a:off x="2631195" y="3837381"/>
              <a:ext cx="1655886" cy="1015665"/>
            </a:xfrm>
            <a:prstGeom prst="rect">
              <a:avLst/>
            </a:prstGeom>
            <a:noFill/>
          </p:spPr>
          <p:txBody>
            <a:bodyPr wrap="square" rtlCol="0">
              <a:spAutoFit/>
            </a:bodyPr>
            <a:lstStyle/>
            <a:p>
              <a:pPr algn="ctr"/>
              <a:r>
                <a:rPr lang="en-US" altLang="ko-KR" sz="1200" dirty="0">
                  <a:solidFill>
                    <a:schemeClr val="tx1">
                      <a:lumMod val="75000"/>
                      <a:lumOff val="25000"/>
                    </a:schemeClr>
                  </a:solidFill>
                  <a:latin typeface="Cambria" panose="02040503050406030204" pitchFamily="18" charset="0"/>
                  <a:ea typeface="Cambria" panose="02040503050406030204" pitchFamily="18" charset="0"/>
                  <a:cs typeface="Arial" pitchFamily="34" charset="0"/>
                </a:rPr>
                <a:t>Introduced by George </a:t>
              </a:r>
              <a:r>
                <a:rPr lang="en-US" altLang="ko-KR" sz="1200" dirty="0" err="1">
                  <a:solidFill>
                    <a:schemeClr val="tx1">
                      <a:lumMod val="75000"/>
                      <a:lumOff val="25000"/>
                    </a:schemeClr>
                  </a:solidFill>
                  <a:latin typeface="Cambria" panose="02040503050406030204" pitchFamily="18" charset="0"/>
                  <a:ea typeface="Cambria" panose="02040503050406030204" pitchFamily="18" charset="0"/>
                  <a:cs typeface="Arial" pitchFamily="34" charset="0"/>
                </a:rPr>
                <a:t>Devol</a:t>
              </a:r>
              <a:r>
                <a:rPr lang="en-US" altLang="ko-KR" sz="1200" dirty="0">
                  <a:solidFill>
                    <a:schemeClr val="tx1">
                      <a:lumMod val="75000"/>
                      <a:lumOff val="25000"/>
                    </a:schemeClr>
                  </a:solidFill>
                  <a:latin typeface="Cambria" panose="02040503050406030204" pitchFamily="18" charset="0"/>
                  <a:ea typeface="Cambria" panose="02040503050406030204" pitchFamily="18" charset="0"/>
                  <a:cs typeface="Arial" pitchFamily="34" charset="0"/>
                </a:rPr>
                <a:t>, used for transferring objects. </a:t>
              </a:r>
              <a:endParaRPr lang="ko-KR" altLang="en-US" sz="1200" dirty="0">
                <a:solidFill>
                  <a:schemeClr val="tx1">
                    <a:lumMod val="75000"/>
                    <a:lumOff val="25000"/>
                  </a:schemeClr>
                </a:solidFill>
                <a:latin typeface="Cambria" panose="02040503050406030204" pitchFamily="18" charset="0"/>
                <a:cs typeface="Arial" pitchFamily="34" charset="0"/>
              </a:endParaRPr>
            </a:p>
          </p:txBody>
        </p:sp>
      </p:grpSp>
      <p:cxnSp>
        <p:nvCxnSpPr>
          <p:cNvPr id="66" name="Straight Arrow Connector 115">
            <a:extLst>
              <a:ext uri="{FF2B5EF4-FFF2-40B4-BE49-F238E27FC236}">
                <a16:creationId xmlns="" xmlns:a16="http://schemas.microsoft.com/office/drawing/2014/main" id="{81CFEAB3-B3DC-4E5B-8FB1-E08A7E453F47}"/>
              </a:ext>
            </a:extLst>
          </p:cNvPr>
          <p:cNvCxnSpPr>
            <a:cxnSpLocks/>
          </p:cNvCxnSpPr>
          <p:nvPr/>
        </p:nvCxnSpPr>
        <p:spPr>
          <a:xfrm flipV="1">
            <a:off x="1115681" y="2776239"/>
            <a:ext cx="0" cy="293899"/>
          </a:xfrm>
          <a:prstGeom prst="straightConnector1">
            <a:avLst/>
          </a:prstGeom>
          <a:ln w="25400">
            <a:solidFill>
              <a:schemeClr val="accent5"/>
            </a:solidFill>
            <a:tailEnd type="arrow"/>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 xmlns:a16="http://schemas.microsoft.com/office/drawing/2014/main" id="{D5423D9B-8F85-492A-B36F-7886CAF47ECF}"/>
              </a:ext>
            </a:extLst>
          </p:cNvPr>
          <p:cNvSpPr txBox="1"/>
          <p:nvPr/>
        </p:nvSpPr>
        <p:spPr>
          <a:xfrm>
            <a:off x="500034" y="1928802"/>
            <a:ext cx="1051804" cy="400110"/>
          </a:xfrm>
          <a:prstGeom prst="rect">
            <a:avLst/>
          </a:prstGeom>
          <a:noFill/>
        </p:spPr>
        <p:txBody>
          <a:bodyPr wrap="square" rtlCol="0" anchor="ctr">
            <a:spAutoFit/>
          </a:bodyPr>
          <a:lstStyle/>
          <a:p>
            <a:pPr algn="ctr"/>
            <a:r>
              <a:rPr lang="en-IN" altLang="ko-KR" sz="2000" b="1" dirty="0">
                <a:latin typeface="Cambria" panose="02040503050406030204" pitchFamily="18" charset="0"/>
                <a:ea typeface="Cambria" panose="02040503050406030204" pitchFamily="18" charset="0"/>
                <a:cs typeface="Arial" pitchFamily="34" charset="0"/>
              </a:rPr>
              <a:t>1954</a:t>
            </a:r>
            <a:endParaRPr lang="ko-KR" altLang="en-US" sz="2000" b="1" dirty="0">
              <a:latin typeface="Cambria" panose="02040503050406030204" pitchFamily="18" charset="0"/>
              <a:cs typeface="Arial" pitchFamily="34" charset="0"/>
            </a:endParaRPr>
          </a:p>
        </p:txBody>
      </p:sp>
      <p:sp>
        <p:nvSpPr>
          <p:cNvPr id="67" name="Rounded Rectangle 51">
            <a:extLst>
              <a:ext uri="{FF2B5EF4-FFF2-40B4-BE49-F238E27FC236}">
                <a16:creationId xmlns="" xmlns:a16="http://schemas.microsoft.com/office/drawing/2014/main" id="{B83253D3-E181-4488-9CD9-39D21527F719}"/>
              </a:ext>
            </a:extLst>
          </p:cNvPr>
          <p:cNvSpPr/>
          <p:nvPr/>
        </p:nvSpPr>
        <p:spPr>
          <a:xfrm rot="16200000" flipH="1">
            <a:off x="890311" y="3249496"/>
            <a:ext cx="449207" cy="335752"/>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70" name="Rounded Rectangle 51">
            <a:extLst>
              <a:ext uri="{FF2B5EF4-FFF2-40B4-BE49-F238E27FC236}">
                <a16:creationId xmlns="" xmlns:a16="http://schemas.microsoft.com/office/drawing/2014/main" id="{B83253D3-E181-4488-9CD9-39D21527F719}"/>
              </a:ext>
            </a:extLst>
          </p:cNvPr>
          <p:cNvSpPr/>
          <p:nvPr/>
        </p:nvSpPr>
        <p:spPr>
          <a:xfrm rot="16200000" flipH="1">
            <a:off x="2043106" y="4246632"/>
            <a:ext cx="449207" cy="335752"/>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71" name="Rounded Rectangle 51">
            <a:extLst>
              <a:ext uri="{FF2B5EF4-FFF2-40B4-BE49-F238E27FC236}">
                <a16:creationId xmlns="" xmlns:a16="http://schemas.microsoft.com/office/drawing/2014/main" id="{B83253D3-E181-4488-9CD9-39D21527F719}"/>
              </a:ext>
            </a:extLst>
          </p:cNvPr>
          <p:cNvSpPr/>
          <p:nvPr/>
        </p:nvSpPr>
        <p:spPr>
          <a:xfrm rot="16200000" flipH="1">
            <a:off x="3190165" y="3245420"/>
            <a:ext cx="449207" cy="335752"/>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72" name="Rounded Rectangle 51">
            <a:extLst>
              <a:ext uri="{FF2B5EF4-FFF2-40B4-BE49-F238E27FC236}">
                <a16:creationId xmlns="" xmlns:a16="http://schemas.microsoft.com/office/drawing/2014/main" id="{B83253D3-E181-4488-9CD9-39D21527F719}"/>
              </a:ext>
            </a:extLst>
          </p:cNvPr>
          <p:cNvSpPr/>
          <p:nvPr/>
        </p:nvSpPr>
        <p:spPr>
          <a:xfrm rot="16200000" flipH="1">
            <a:off x="4344160" y="4246632"/>
            <a:ext cx="449207" cy="335752"/>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73" name="Rounded Rectangle 51">
            <a:extLst>
              <a:ext uri="{FF2B5EF4-FFF2-40B4-BE49-F238E27FC236}">
                <a16:creationId xmlns="" xmlns:a16="http://schemas.microsoft.com/office/drawing/2014/main" id="{B83253D3-E181-4488-9CD9-39D21527F719}"/>
              </a:ext>
            </a:extLst>
          </p:cNvPr>
          <p:cNvSpPr/>
          <p:nvPr/>
        </p:nvSpPr>
        <p:spPr>
          <a:xfrm rot="16200000" flipH="1">
            <a:off x="5490103" y="3249496"/>
            <a:ext cx="449207" cy="335752"/>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74" name="Rounded Rectangle 51">
            <a:extLst>
              <a:ext uri="{FF2B5EF4-FFF2-40B4-BE49-F238E27FC236}">
                <a16:creationId xmlns="" xmlns:a16="http://schemas.microsoft.com/office/drawing/2014/main" id="{B83253D3-E181-4488-9CD9-39D21527F719}"/>
              </a:ext>
            </a:extLst>
          </p:cNvPr>
          <p:cNvSpPr/>
          <p:nvPr/>
        </p:nvSpPr>
        <p:spPr>
          <a:xfrm rot="16200000" flipH="1">
            <a:off x="6741178" y="4117343"/>
            <a:ext cx="305115" cy="500066"/>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75" name="Rounded Rectangle 51">
            <a:extLst>
              <a:ext uri="{FF2B5EF4-FFF2-40B4-BE49-F238E27FC236}">
                <a16:creationId xmlns="" xmlns:a16="http://schemas.microsoft.com/office/drawing/2014/main" id="{B83253D3-E181-4488-9CD9-39D21527F719}"/>
              </a:ext>
            </a:extLst>
          </p:cNvPr>
          <p:cNvSpPr/>
          <p:nvPr/>
        </p:nvSpPr>
        <p:spPr>
          <a:xfrm rot="16200000" flipH="1">
            <a:off x="7793800" y="3258000"/>
            <a:ext cx="449207" cy="335752"/>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Tree>
    <p:extLst>
      <p:ext uri="{BB962C8B-B14F-4D97-AF65-F5344CB8AC3E}">
        <p14:creationId xmlns="" xmlns:p14="http://schemas.microsoft.com/office/powerpoint/2010/main" val="28454906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428596" y="214290"/>
            <a:ext cx="5500726" cy="492443"/>
          </a:xfrm>
          <a:prstGeom prst="rect">
            <a:avLst/>
          </a:prstGeom>
          <a:noFill/>
        </p:spPr>
        <p:txBody>
          <a:bodyPr wrap="square" rtlCol="0">
            <a:spAutoFit/>
          </a:bodyPr>
          <a:lstStyle/>
          <a:p>
            <a:r>
              <a:rPr lang="en-US" sz="2600" b="1" u="sng" dirty="0">
                <a:latin typeface="Cambria" panose="02040503050406030204" pitchFamily="18" charset="0"/>
                <a:ea typeface="Cambria" panose="02040503050406030204" pitchFamily="18" charset="0"/>
                <a:cs typeface="Times New Roman" pitchFamily="18" charset="0"/>
              </a:rPr>
              <a:t>1</a:t>
            </a:r>
            <a:r>
              <a:rPr lang="en-US" sz="2600" b="1" u="sng" baseline="30000" dirty="0">
                <a:latin typeface="Cambria" panose="02040503050406030204" pitchFamily="18" charset="0"/>
                <a:ea typeface="Cambria" panose="02040503050406030204" pitchFamily="18" charset="0"/>
                <a:cs typeface="Times New Roman" pitchFamily="18" charset="0"/>
              </a:rPr>
              <a:t>st</a:t>
            </a:r>
            <a:r>
              <a:rPr lang="en-US" sz="2600" b="1" u="sng" dirty="0">
                <a:latin typeface="Cambria" panose="02040503050406030204" pitchFamily="18" charset="0"/>
                <a:ea typeface="Cambria" panose="02040503050406030204" pitchFamily="18" charset="0"/>
                <a:cs typeface="Times New Roman" pitchFamily="18" charset="0"/>
              </a:rPr>
              <a:t> Industrial Robot:</a:t>
            </a:r>
          </a:p>
        </p:txBody>
      </p:sp>
      <p:sp>
        <p:nvSpPr>
          <p:cNvPr id="14" name="TextBox 13"/>
          <p:cNvSpPr txBox="1"/>
          <p:nvPr/>
        </p:nvSpPr>
        <p:spPr>
          <a:xfrm>
            <a:off x="214282" y="785794"/>
            <a:ext cx="5113424" cy="2816156"/>
          </a:xfrm>
          <a:prstGeom prst="rect">
            <a:avLst/>
          </a:prstGeom>
          <a:noFill/>
        </p:spPr>
        <p:txBody>
          <a:bodyPr wrap="square" rtlCol="0">
            <a:spAutoFit/>
          </a:bodyPr>
          <a:lstStyle/>
          <a:p>
            <a:pPr>
              <a:lnSpc>
                <a:spcPct val="150000"/>
              </a:lnSpc>
              <a:buFont typeface="Arial" pitchFamily="34" charset="0"/>
              <a:buChar char="•"/>
            </a:pPr>
            <a:r>
              <a:rPr lang="en-US" sz="2600" b="1" dirty="0">
                <a:latin typeface="Times New Roman" pitchFamily="18" charset="0"/>
                <a:cs typeface="Times New Roman" pitchFamily="18" charset="0"/>
              </a:rPr>
              <a:t> </a:t>
            </a:r>
            <a:r>
              <a:rPr lang="en-US" sz="2600" dirty="0">
                <a:latin typeface="Cambria" panose="02040503050406030204" pitchFamily="18" charset="0"/>
                <a:ea typeface="Cambria" panose="02040503050406030204" pitchFamily="18" charset="0"/>
                <a:cs typeface="Times New Roman" pitchFamily="18" charset="0"/>
              </a:rPr>
              <a:t>Introduced by George </a:t>
            </a:r>
            <a:r>
              <a:rPr lang="en-US" sz="2600" dirty="0" err="1">
                <a:latin typeface="Cambria" panose="02040503050406030204" pitchFamily="18" charset="0"/>
                <a:ea typeface="Cambria" panose="02040503050406030204" pitchFamily="18" charset="0"/>
                <a:cs typeface="Times New Roman" pitchFamily="18" charset="0"/>
              </a:rPr>
              <a:t>Devol</a:t>
            </a:r>
            <a:endParaRPr lang="en-US" sz="2600" dirty="0">
              <a:latin typeface="Cambria" panose="02040503050406030204" pitchFamily="18" charset="0"/>
              <a:ea typeface="Cambria" panose="02040503050406030204" pitchFamily="18" charset="0"/>
              <a:cs typeface="Times New Roman" pitchFamily="18" charset="0"/>
            </a:endParaRPr>
          </a:p>
          <a:p>
            <a:pPr>
              <a:lnSpc>
                <a:spcPct val="150000"/>
              </a:lnSpc>
              <a:buFont typeface="Arial" pitchFamily="34" charset="0"/>
              <a:buChar char="•"/>
            </a:pPr>
            <a:r>
              <a:rPr lang="en-US" sz="2600" dirty="0">
                <a:latin typeface="Cambria" panose="02040503050406030204" pitchFamily="18" charset="0"/>
                <a:ea typeface="Cambria" panose="02040503050406030204" pitchFamily="18" charset="0"/>
                <a:cs typeface="Times New Roman" pitchFamily="18" charset="0"/>
              </a:rPr>
              <a:t> Used for transporting die castings</a:t>
            </a:r>
          </a:p>
          <a:p>
            <a:pPr>
              <a:lnSpc>
                <a:spcPct val="150000"/>
              </a:lnSpc>
            </a:pPr>
            <a:r>
              <a:rPr lang="en-US" sz="2000" b="1" dirty="0">
                <a:latin typeface="Cambria" panose="02040503050406030204" pitchFamily="18" charset="0"/>
                <a:ea typeface="Cambria" panose="02040503050406030204" pitchFamily="18" charset="0"/>
                <a:cs typeface="Times New Roman" pitchFamily="18" charset="0"/>
              </a:rPr>
              <a:t> </a:t>
            </a:r>
          </a:p>
          <a:p>
            <a:pPr>
              <a:lnSpc>
                <a:spcPct val="150000"/>
              </a:lnSpc>
            </a:pPr>
            <a:endParaRPr lang="en-US" sz="2000" b="1" dirty="0">
              <a:latin typeface="Cambria" panose="02040503050406030204" pitchFamily="18" charset="0"/>
              <a:ea typeface="Cambria" panose="02040503050406030204" pitchFamily="18" charset="0"/>
              <a:cs typeface="Times New Roman" pitchFamily="18" charset="0"/>
            </a:endParaRPr>
          </a:p>
        </p:txBody>
      </p:sp>
      <p:pic>
        <p:nvPicPr>
          <p:cNvPr id="2" name="Picture 1"/>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286380" y="357166"/>
            <a:ext cx="2714644" cy="2071678"/>
          </a:xfrm>
          <a:prstGeom prst="rect">
            <a:avLst/>
          </a:prstGeom>
        </p:spPr>
      </p:pic>
      <p:pic>
        <p:nvPicPr>
          <p:cNvPr id="7" name="Picture 6"/>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6072198" y="3214686"/>
            <a:ext cx="2643206" cy="3223873"/>
          </a:xfrm>
          <a:prstGeom prst="rect">
            <a:avLst/>
          </a:prstGeom>
        </p:spPr>
      </p:pic>
      <p:sp>
        <p:nvSpPr>
          <p:cNvPr id="8" name="TextBox 7"/>
          <p:cNvSpPr txBox="1"/>
          <p:nvPr/>
        </p:nvSpPr>
        <p:spPr>
          <a:xfrm>
            <a:off x="428596" y="3071810"/>
            <a:ext cx="2928958" cy="1169551"/>
          </a:xfrm>
          <a:prstGeom prst="rect">
            <a:avLst/>
          </a:prstGeom>
          <a:noFill/>
        </p:spPr>
        <p:txBody>
          <a:bodyPr wrap="square" rtlCol="0">
            <a:spAutoFit/>
          </a:bodyPr>
          <a:lstStyle/>
          <a:p>
            <a:endParaRPr lang="en-US" sz="2600" b="1" dirty="0">
              <a:latin typeface="Times New Roman" pitchFamily="18" charset="0"/>
              <a:cs typeface="Times New Roman" pitchFamily="18" charset="0"/>
            </a:endParaRPr>
          </a:p>
          <a:p>
            <a:r>
              <a:rPr lang="en-US" sz="2600" b="1" u="sng" dirty="0">
                <a:latin typeface="Cambria" panose="02040503050406030204" pitchFamily="18" charset="0"/>
                <a:ea typeface="Cambria" panose="02040503050406030204" pitchFamily="18" charset="0"/>
                <a:cs typeface="Times New Roman" pitchFamily="18" charset="0"/>
              </a:rPr>
              <a:t>VERSATRAN:</a:t>
            </a:r>
          </a:p>
          <a:p>
            <a:endParaRPr lang="en-US" dirty="0"/>
          </a:p>
        </p:txBody>
      </p:sp>
      <p:sp>
        <p:nvSpPr>
          <p:cNvPr id="9" name="TextBox 8"/>
          <p:cNvSpPr txBox="1"/>
          <p:nvPr/>
        </p:nvSpPr>
        <p:spPr>
          <a:xfrm>
            <a:off x="285720" y="4000504"/>
            <a:ext cx="5625778" cy="2400657"/>
          </a:xfrm>
          <a:prstGeom prst="rect">
            <a:avLst/>
          </a:prstGeom>
          <a:noFill/>
        </p:spPr>
        <p:txBody>
          <a:bodyPr wrap="square" rtlCol="0">
            <a:spAutoFit/>
          </a:bodyPr>
          <a:lstStyle/>
          <a:p>
            <a:pPr marL="285737" indent="-285737">
              <a:lnSpc>
                <a:spcPct val="150000"/>
              </a:lnSpc>
              <a:buFont typeface="Arial" panose="020B0604020202020204" pitchFamily="34" charset="0"/>
              <a:buChar char="•"/>
            </a:pPr>
            <a:r>
              <a:rPr lang="en-IN" sz="2500" dirty="0">
                <a:latin typeface="Cambria" panose="02040503050406030204" pitchFamily="18" charset="0"/>
                <a:ea typeface="Cambria" panose="02040503050406030204" pitchFamily="18" charset="0"/>
              </a:rPr>
              <a:t>World’s first cylindrical robot</a:t>
            </a:r>
          </a:p>
          <a:p>
            <a:pPr marL="285737" indent="-285737">
              <a:lnSpc>
                <a:spcPct val="150000"/>
              </a:lnSpc>
              <a:buFont typeface="Arial" panose="020B0604020202020204" pitchFamily="34" charset="0"/>
              <a:buChar char="•"/>
            </a:pPr>
            <a:r>
              <a:rPr lang="en-IN" sz="2500" dirty="0">
                <a:latin typeface="Cambria" panose="02040503050406030204" pitchFamily="18" charset="0"/>
                <a:ea typeface="Cambria" panose="02040503050406030204" pitchFamily="18" charset="0"/>
              </a:rPr>
              <a:t>First Commercial Painting robot</a:t>
            </a:r>
          </a:p>
          <a:p>
            <a:pPr marL="285737" indent="-285737">
              <a:lnSpc>
                <a:spcPct val="150000"/>
              </a:lnSpc>
              <a:buFont typeface="Arial" panose="020B0604020202020204" pitchFamily="34" charset="0"/>
              <a:buChar char="•"/>
            </a:pPr>
            <a:r>
              <a:rPr lang="en-IN" sz="2500" dirty="0">
                <a:latin typeface="Cambria" panose="02040503050406030204" pitchFamily="18" charset="0"/>
                <a:ea typeface="Cambria" panose="02040503050406030204" pitchFamily="18" charset="0"/>
              </a:rPr>
              <a:t>First Commercial robot used in Ford Motors </a:t>
            </a:r>
          </a:p>
        </p:txBody>
      </p:sp>
    </p:spTree>
    <p:extLst>
      <p:ext uri="{BB962C8B-B14F-4D97-AF65-F5344CB8AC3E}">
        <p14:creationId xmlns="" xmlns:p14="http://schemas.microsoft.com/office/powerpoint/2010/main" val="13023689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429124" y="214290"/>
            <a:ext cx="4335240" cy="769441"/>
          </a:xfrm>
          <a:prstGeom prst="rect">
            <a:avLst/>
          </a:prstGeom>
          <a:noFill/>
        </p:spPr>
        <p:txBody>
          <a:bodyPr wrap="square" rtlCol="0">
            <a:spAutoFit/>
          </a:bodyPr>
          <a:lstStyle/>
          <a:p>
            <a:r>
              <a:rPr lang="en-US" sz="2600" b="1" u="sng" dirty="0">
                <a:latin typeface="Cambria" panose="02040503050406030204" pitchFamily="18" charset="0"/>
                <a:ea typeface="Cambria" panose="02040503050406030204" pitchFamily="18" charset="0"/>
                <a:cs typeface="Times New Roman" pitchFamily="18" charset="0"/>
              </a:rPr>
              <a:t>UNIMATE:</a:t>
            </a:r>
          </a:p>
          <a:p>
            <a:endParaRPr lang="en-US" dirty="0"/>
          </a:p>
        </p:txBody>
      </p:sp>
      <p:sp>
        <p:nvSpPr>
          <p:cNvPr id="8" name="TextBox 7"/>
          <p:cNvSpPr txBox="1"/>
          <p:nvPr/>
        </p:nvSpPr>
        <p:spPr>
          <a:xfrm>
            <a:off x="3714744" y="571480"/>
            <a:ext cx="5429256" cy="2862322"/>
          </a:xfrm>
          <a:prstGeom prst="rect">
            <a:avLst/>
          </a:prstGeom>
          <a:noFill/>
        </p:spPr>
        <p:txBody>
          <a:bodyPr wrap="square" rtlCol="0">
            <a:spAutoFit/>
          </a:bodyPr>
          <a:lstStyle/>
          <a:p>
            <a:pPr>
              <a:lnSpc>
                <a:spcPct val="150000"/>
              </a:lnSpc>
              <a:buFont typeface="Arial" pitchFamily="34" charset="0"/>
              <a:buChar char="•"/>
            </a:pPr>
            <a:r>
              <a:rPr lang="en-US" sz="2400" dirty="0">
                <a:cs typeface="Times New Roman" pitchFamily="18" charset="0"/>
              </a:rPr>
              <a:t> </a:t>
            </a:r>
            <a:r>
              <a:rPr lang="en-US" sz="2400" dirty="0">
                <a:ea typeface="Cambria" panose="02040503050406030204" pitchFamily="18" charset="0"/>
                <a:cs typeface="Times New Roman" pitchFamily="18" charset="0"/>
              </a:rPr>
              <a:t>World’s first commercial Pick and </a:t>
            </a:r>
            <a:r>
              <a:rPr lang="en-US" sz="2400" dirty="0" smtClean="0">
                <a:ea typeface="Cambria" panose="02040503050406030204" pitchFamily="18" charset="0"/>
                <a:cs typeface="Times New Roman" pitchFamily="18" charset="0"/>
              </a:rPr>
              <a:t>Place </a:t>
            </a:r>
            <a:r>
              <a:rPr lang="en-US" sz="2400" dirty="0">
                <a:ea typeface="Cambria" panose="02040503050406030204" pitchFamily="18" charset="0"/>
                <a:cs typeface="Times New Roman" pitchFamily="18" charset="0"/>
              </a:rPr>
              <a:t>robot</a:t>
            </a:r>
          </a:p>
          <a:p>
            <a:pPr>
              <a:lnSpc>
                <a:spcPct val="150000"/>
              </a:lnSpc>
              <a:buFont typeface="Arial" pitchFamily="34" charset="0"/>
              <a:buChar char="•"/>
            </a:pPr>
            <a:r>
              <a:rPr lang="en-US" sz="2400" dirty="0">
                <a:ea typeface="Cambria" panose="02040503050406030204" pitchFamily="18" charset="0"/>
                <a:cs typeface="Times New Roman" pitchFamily="18" charset="0"/>
              </a:rPr>
              <a:t> First installed in </a:t>
            </a:r>
            <a:r>
              <a:rPr lang="en-US" sz="2400" b="1" dirty="0">
                <a:ea typeface="Cambria" panose="02040503050406030204" pitchFamily="18" charset="0"/>
                <a:cs typeface="Times New Roman" pitchFamily="18" charset="0"/>
              </a:rPr>
              <a:t>General Motors </a:t>
            </a:r>
            <a:r>
              <a:rPr lang="en-US" sz="2400" dirty="0" smtClean="0">
                <a:ea typeface="Cambria" panose="02040503050406030204" pitchFamily="18" charset="0"/>
                <a:cs typeface="Times New Roman" pitchFamily="18" charset="0"/>
              </a:rPr>
              <a:t>for Transferring </a:t>
            </a:r>
            <a:r>
              <a:rPr lang="en-US" sz="2400" dirty="0">
                <a:ea typeface="Cambria" panose="02040503050406030204" pitchFamily="18" charset="0"/>
                <a:cs typeface="Times New Roman" pitchFamily="18" charset="0"/>
              </a:rPr>
              <a:t>the jobs and performing welding applications</a:t>
            </a:r>
          </a:p>
        </p:txBody>
      </p:sp>
      <p:pic>
        <p:nvPicPr>
          <p:cNvPr id="2" name="Picture 1"/>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14282" y="357166"/>
            <a:ext cx="3269441" cy="2857520"/>
          </a:xfrm>
          <a:prstGeom prst="rect">
            <a:avLst/>
          </a:prstGeom>
        </p:spPr>
      </p:pic>
      <p:pic>
        <p:nvPicPr>
          <p:cNvPr id="9" name="Picture 8"/>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285720" y="4000504"/>
            <a:ext cx="3476874" cy="2680339"/>
          </a:xfrm>
          <a:prstGeom prst="rect">
            <a:avLst/>
          </a:prstGeom>
        </p:spPr>
      </p:pic>
      <p:sp>
        <p:nvSpPr>
          <p:cNvPr id="10" name="TextBox 9"/>
          <p:cNvSpPr txBox="1"/>
          <p:nvPr/>
        </p:nvSpPr>
        <p:spPr>
          <a:xfrm>
            <a:off x="4500562" y="3786190"/>
            <a:ext cx="3429024" cy="769441"/>
          </a:xfrm>
          <a:prstGeom prst="rect">
            <a:avLst/>
          </a:prstGeom>
          <a:noFill/>
        </p:spPr>
        <p:txBody>
          <a:bodyPr wrap="square" rtlCol="0">
            <a:spAutoFit/>
          </a:bodyPr>
          <a:lstStyle/>
          <a:p>
            <a:r>
              <a:rPr lang="en-US" sz="2600" b="1" u="sng" dirty="0">
                <a:latin typeface="Cambria" panose="02040503050406030204" pitchFamily="18" charset="0"/>
                <a:ea typeface="Cambria" panose="02040503050406030204" pitchFamily="18" charset="0"/>
                <a:cs typeface="Times New Roman" pitchFamily="18" charset="0"/>
              </a:rPr>
              <a:t>FAMULUS:</a:t>
            </a:r>
          </a:p>
          <a:p>
            <a:endParaRPr lang="en-US" u="sng" dirty="0"/>
          </a:p>
        </p:txBody>
      </p:sp>
      <p:sp>
        <p:nvSpPr>
          <p:cNvPr id="11" name="TextBox 10"/>
          <p:cNvSpPr txBox="1"/>
          <p:nvPr/>
        </p:nvSpPr>
        <p:spPr>
          <a:xfrm>
            <a:off x="4143372" y="4572008"/>
            <a:ext cx="4714908" cy="1761444"/>
          </a:xfrm>
          <a:prstGeom prst="rect">
            <a:avLst/>
          </a:prstGeom>
          <a:noFill/>
        </p:spPr>
        <p:txBody>
          <a:bodyPr wrap="square" rtlCol="0">
            <a:spAutoFit/>
          </a:bodyPr>
          <a:lstStyle/>
          <a:p>
            <a:pPr>
              <a:lnSpc>
                <a:spcPct val="150000"/>
              </a:lnSpc>
              <a:buFont typeface="Arial" pitchFamily="34" charset="0"/>
              <a:buChar char="•"/>
            </a:pPr>
            <a:r>
              <a:rPr lang="en-US" sz="2500" dirty="0" smtClean="0">
                <a:latin typeface="Cambria" panose="02040503050406030204" pitchFamily="18" charset="0"/>
                <a:ea typeface="Cambria" panose="02040503050406030204" pitchFamily="18" charset="0"/>
                <a:cs typeface="Times New Roman" pitchFamily="18" charset="0"/>
              </a:rPr>
              <a:t> </a:t>
            </a:r>
            <a:r>
              <a:rPr lang="en-US" sz="2500" dirty="0">
                <a:ea typeface="Cambria" panose="02040503050406030204" pitchFamily="18" charset="0"/>
                <a:cs typeface="Times New Roman" pitchFamily="18" charset="0"/>
              </a:rPr>
              <a:t>Designed and developed by KUKA</a:t>
            </a:r>
          </a:p>
          <a:p>
            <a:pPr>
              <a:lnSpc>
                <a:spcPct val="150000"/>
              </a:lnSpc>
              <a:buFont typeface="Arial" pitchFamily="34" charset="0"/>
              <a:buChar char="•"/>
            </a:pPr>
            <a:r>
              <a:rPr lang="en-US" sz="2000" dirty="0" smtClean="0">
                <a:cs typeface="Times New Roman" pitchFamily="18" charset="0"/>
              </a:rPr>
              <a:t> </a:t>
            </a:r>
            <a:r>
              <a:rPr lang="en-US" sz="2500" dirty="0" smtClean="0">
                <a:ea typeface="Cambria" panose="02040503050406030204" pitchFamily="18" charset="0"/>
                <a:cs typeface="Times New Roman" pitchFamily="18" charset="0"/>
              </a:rPr>
              <a:t>World’s first electro-mechanically driven 6 axis robot</a:t>
            </a:r>
            <a:r>
              <a:rPr lang="en-US" sz="2500" dirty="0" smtClean="0">
                <a:latin typeface="Cambria" panose="02040503050406030204" pitchFamily="18" charset="0"/>
                <a:ea typeface="Cambria" panose="02040503050406030204" pitchFamily="18" charset="0"/>
                <a:cs typeface="Times New Roman" pitchFamily="18" charset="0"/>
              </a:rPr>
              <a:t>.</a:t>
            </a:r>
            <a:endParaRPr lang="en-US" sz="2500" dirty="0">
              <a:latin typeface="Cambria" panose="02040503050406030204" pitchFamily="18" charset="0"/>
              <a:ea typeface="Cambria" panose="02040503050406030204" pitchFamily="18" charset="0"/>
              <a:cs typeface="Times New Roman" pitchFamily="18" charset="0"/>
            </a:endParaRPr>
          </a:p>
        </p:txBody>
      </p:sp>
    </p:spTree>
    <p:extLst>
      <p:ext uri="{BB962C8B-B14F-4D97-AF65-F5344CB8AC3E}">
        <p14:creationId xmlns="" xmlns:p14="http://schemas.microsoft.com/office/powerpoint/2010/main" val="35879669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825</TotalTime>
  <Words>1001</Words>
  <Application>Microsoft Office PowerPoint</Application>
  <PresentationFormat>On-screen Show (4:3)</PresentationFormat>
  <Paragraphs>137</Paragraphs>
  <Slides>24</Slides>
  <Notes>3</Notes>
  <HiddenSlides>0</HiddenSlides>
  <MMClips>4</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FINAL YEAR PROJECT  </vt:lpstr>
      <vt:lpstr>INTRODUCTION</vt:lpstr>
      <vt:lpstr>Industrial Robotics</vt:lpstr>
      <vt:lpstr>THREE LAWS OF ROBOTICS</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Ashish Kumar</dc:creator>
  <cp:lastModifiedBy>Ashish Kumar</cp:lastModifiedBy>
  <cp:revision>55</cp:revision>
  <dcterms:created xsi:type="dcterms:W3CDTF">2020-02-29T07:37:04Z</dcterms:created>
  <dcterms:modified xsi:type="dcterms:W3CDTF">2020-03-02T17:20:56Z</dcterms:modified>
</cp:coreProperties>
</file>