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-55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xmlns="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xmlns="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xmlns="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xmlns="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323" y="910751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134" y="1585610"/>
            <a:ext cx="3749040" cy="33365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Pro1: </a:t>
            </a:r>
            <a:r>
              <a:rPr lang="en-US" sz="1600" dirty="0" smtClean="0"/>
              <a:t>The </a:t>
            </a:r>
            <a:r>
              <a:rPr lang="en-US" sz="1600" dirty="0" smtClean="0"/>
              <a:t>project scope,</a:t>
            </a:r>
            <a:r>
              <a:rPr lang="en-US" sz="1600" dirty="0" smtClean="0"/>
              <a:t> </a:t>
            </a:r>
            <a:r>
              <a:rPr lang="en-US" sz="1600" dirty="0" smtClean="0"/>
              <a:t>cost, </a:t>
            </a:r>
            <a:r>
              <a:rPr lang="en-US" sz="1600" dirty="0" smtClean="0"/>
              <a:t>and </a:t>
            </a:r>
            <a:r>
              <a:rPr lang="en-US" sz="1600" dirty="0" smtClean="0"/>
              <a:t>timeline are </a:t>
            </a:r>
            <a:r>
              <a:rPr lang="en-US" sz="1600" dirty="0" smtClean="0"/>
              <a:t>clearly outlined, so clients know exactly what will be delivered.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Pro2:</a:t>
            </a:r>
            <a:r>
              <a:rPr lang="en-US" sz="1600" b="1" dirty="0" smtClean="0"/>
              <a:t> </a:t>
            </a:r>
            <a:r>
              <a:rPr lang="en-US" sz="1600" dirty="0" smtClean="0"/>
              <a:t>Onboard:</a:t>
            </a:r>
            <a:r>
              <a:rPr lang="en-US" sz="1600" b="1" dirty="0" smtClean="0"/>
              <a:t> </a:t>
            </a:r>
            <a:r>
              <a:rPr lang="en-US" sz="1600" dirty="0" smtClean="0"/>
              <a:t>With a clear outline, even if a team experiences turnover, a new member can step in and contribute without derailing </a:t>
            </a:r>
            <a:r>
              <a:rPr lang="en-US" sz="1600" dirty="0" smtClean="0"/>
              <a:t>the timeline</a:t>
            </a:r>
            <a:r>
              <a:rPr lang="en-US" sz="1600" dirty="0" smtClean="0"/>
              <a:t>		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Pro3:Delivery Value earlier with less risk.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Pro4:</a:t>
            </a:r>
            <a:r>
              <a:rPr lang="en-US" sz="1600" dirty="0"/>
              <a:t> </a:t>
            </a:r>
            <a:r>
              <a:rPr lang="en-US" sz="1600" dirty="0" smtClean="0"/>
              <a:t>Waterfall’s meticulous upfront planning results in detailed </a:t>
            </a:r>
            <a:r>
              <a:rPr lang="en-US" sz="1600" dirty="0" smtClean="0"/>
              <a:t>project plans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4507" y="978846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38319" y="1673158"/>
            <a:ext cx="3751204" cy="28891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Con1: </a:t>
            </a:r>
            <a:r>
              <a:rPr lang="en-US" sz="1600" dirty="0" smtClean="0"/>
              <a:t>With a strict blueprint, departure from the original plan is difficult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Con2: </a:t>
            </a:r>
            <a:r>
              <a:rPr lang="en-US" sz="1600" dirty="0" smtClean="0"/>
              <a:t>Testing is done at the end of the Waterfall project, and the final QA phase takes significant time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Con3: Plan creates</a:t>
            </a:r>
            <a:r>
              <a:rPr lang="en-US" sz="1600" dirty="0" smtClean="0"/>
              <a:t> cost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Con4: </a:t>
            </a:r>
            <a:r>
              <a:rPr lang="en-US" sz="1600" dirty="0" smtClean="0"/>
              <a:t>No evolution</a:t>
            </a:r>
            <a:r>
              <a:rPr lang="en-US" sz="1600" b="1" dirty="0" smtClean="0"/>
              <a:t>:</a:t>
            </a:r>
            <a:r>
              <a:rPr lang="en-US" sz="1600" dirty="0" smtClean="0"/>
              <a:t> With a Waterfall project in motion, if a client’s needs change they can’t be addressed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68" y="930207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838" y="1692613"/>
            <a:ext cx="3796924" cy="28015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/>
              <a:t>Pro1: Work in bite-sized section</a:t>
            </a:r>
            <a:r>
              <a:rPr lang="en-US" sz="1500" dirty="0" smtClean="0"/>
              <a:t> </a:t>
            </a:r>
            <a:r>
              <a:rPr lang="en-US" sz="1500" dirty="0" smtClean="0"/>
              <a:t>in a </a:t>
            </a:r>
            <a:r>
              <a:rPr lang="en-US" sz="1500" dirty="0" smtClean="0"/>
              <a:t>time box </a:t>
            </a:r>
            <a:r>
              <a:rPr lang="en-US" sz="1500" dirty="0" smtClean="0"/>
              <a:t>and value speed over comprehensive </a:t>
            </a:r>
            <a:r>
              <a:rPr lang="en-US" sz="1500" dirty="0" smtClean="0"/>
              <a:t>details.</a:t>
            </a:r>
            <a:endParaRPr lang="en-US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/>
              <a:t>Pro2: Risk Evolutionary</a:t>
            </a:r>
            <a:endParaRPr lang="en-US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/>
              <a:t>Pro3:A</a:t>
            </a:r>
            <a:r>
              <a:rPr lang="en-US" sz="1500" dirty="0" smtClean="0"/>
              <a:t>gile </a:t>
            </a:r>
            <a:r>
              <a:rPr lang="en-US" sz="1500" dirty="0" smtClean="0"/>
              <a:t>projects tasks are tested in flight, allowing for faster delivery and a better project.</a:t>
            </a:r>
            <a:endParaRPr lang="en-US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500" dirty="0" smtClean="0"/>
              <a:t>Pro4:</a:t>
            </a:r>
            <a:r>
              <a:rPr lang="en-US" sz="1500" dirty="0" smtClean="0"/>
              <a:t>Frequent delivery allows for quick changes in project direction while maintaining project scope.</a:t>
            </a:r>
            <a:endParaRPr lang="en-US" sz="15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3417" y="862113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9821" y="1643974"/>
            <a:ext cx="4299626" cy="299612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100" dirty="0" smtClean="0"/>
              <a:t>Con1:</a:t>
            </a:r>
            <a:r>
              <a:rPr lang="en-US" sz="2100" dirty="0" smtClean="0"/>
              <a:t>Changing </a:t>
            </a:r>
            <a:r>
              <a:rPr lang="en-US" sz="2100" dirty="0" smtClean="0"/>
              <a:t>project requirements may </a:t>
            </a:r>
            <a:r>
              <a:rPr lang="en-US" sz="2100" dirty="0" smtClean="0"/>
              <a:t>cause problems in other areas of the organization.</a:t>
            </a:r>
            <a:endParaRPr lang="en-US" sz="21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 smtClean="0"/>
              <a:t>Con2:Re</a:t>
            </a:r>
            <a:r>
              <a:rPr lang="en-US" sz="2100" dirty="0" smtClean="0"/>
              <a:t>quires </a:t>
            </a:r>
            <a:r>
              <a:rPr lang="en-US" sz="2100" dirty="0" smtClean="0"/>
              <a:t>a consistent team. A weak link in </a:t>
            </a:r>
            <a:r>
              <a:rPr lang="en-US" sz="2100" dirty="0" smtClean="0"/>
              <a:t>the Agile Team</a:t>
            </a:r>
            <a:r>
              <a:rPr lang="en-US" sz="2100" dirty="0" smtClean="0"/>
              <a:t> or management could result in wasted time and money.</a:t>
            </a:r>
            <a:endParaRPr lang="en-US" sz="21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 smtClean="0"/>
              <a:t>Con3:Agile doesn’t set a strict schedule, which, if not managed, can be difficult under a tight deadline</a:t>
            </a:r>
            <a:endParaRPr lang="en-US" sz="21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 smtClean="0"/>
              <a:t>Con4:</a:t>
            </a:r>
            <a:r>
              <a:rPr lang="en-US" sz="2100" dirty="0" smtClean="0"/>
              <a:t>Since Agile delivers in increments, tracking progress requires you to look across cycles. And the “see-as-you-go” nature means you can’t set many KPIs at the start of the project. That long game makes measuring progress </a:t>
            </a:r>
            <a:r>
              <a:rPr lang="en-US" sz="2100" dirty="0" smtClean="0"/>
              <a:t>difficult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608</TotalTime>
  <Words>115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Ashish Kumar</cp:lastModifiedBy>
  <cp:revision>3</cp:revision>
  <dcterms:created xsi:type="dcterms:W3CDTF">2021-06-04T16:24:13Z</dcterms:created>
  <dcterms:modified xsi:type="dcterms:W3CDTF">2021-08-30T15:35:13Z</dcterms:modified>
</cp:coreProperties>
</file>