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5" r:id="rId4"/>
    <p:sldId id="266" r:id="rId5"/>
    <p:sldId id="267" r:id="rId6"/>
    <p:sldId id="268" r:id="rId7"/>
    <p:sldId id="269" r:id="rId8"/>
    <p:sldId id="263" r:id="rId9"/>
    <p:sldId id="270" r:id="rId10"/>
    <p:sldId id="27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6AFDC-773D-4FB7-BE96-97F99871EB11}" type="datetimeFigureOut">
              <a:rPr lang="en-US" smtClean="0"/>
              <a:t>8/30/2021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ED529-4D5C-4F40-B8BB-582A94EBC735}"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xmlns="" val="1707106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xmlns="" val="1707106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xmlns="" val="170710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1863"/>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4" y="2235578"/>
            <a:ext cx="8348837" cy="1323439"/>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extLst>
      <p:ext uri="{BB962C8B-B14F-4D97-AF65-F5344CB8AC3E}">
        <p14:creationId xmlns:p14="http://schemas.microsoft.com/office/powerpoint/2010/main" xmlns="" val="3509203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xmlns=""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0"/>
            <a:ext cx="9144000" cy="6858000"/>
          </a:xfrm>
          <a:prstGeom prst="rect">
            <a:avLst/>
          </a:prstGeom>
          <a:solidFill>
            <a:srgbClr val="0A0C40"/>
          </a:solidFill>
        </p:spPr>
      </p:pic>
      <p:pic>
        <p:nvPicPr>
          <p:cNvPr id="8" name="Picture 7">
            <a:extLst>
              <a:ext uri="{FF2B5EF4-FFF2-40B4-BE49-F238E27FC236}">
                <a16:creationId xmlns:a16="http://schemas.microsoft.com/office/drawing/2014/main" xmlns="" id="{FF0D9D5E-4D2E-CA4D-AD11-F48A3C1E8D6D}"/>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1" y="6258180"/>
            <a:ext cx="1029775" cy="294681"/>
          </a:xfrm>
          <a:prstGeom prst="rect">
            <a:avLst/>
          </a:prstGeom>
        </p:spPr>
      </p:pic>
      <p:sp>
        <p:nvSpPr>
          <p:cNvPr id="7" name="Title 1">
            <a:extLst>
              <a:ext uri="{FF2B5EF4-FFF2-40B4-BE49-F238E27FC236}">
                <a16:creationId xmlns:a16="http://schemas.microsoft.com/office/drawing/2014/main" xmlns="" id="{AAAFF55D-6D18-1F44-A693-04D09308D0F7}"/>
              </a:ext>
            </a:extLst>
          </p:cNvPr>
          <p:cNvSpPr>
            <a:spLocks noGrp="1"/>
          </p:cNvSpPr>
          <p:nvPr>
            <p:ph type="ctrTitle" hasCustomPrompt="1"/>
          </p:nvPr>
        </p:nvSpPr>
        <p:spPr bwMode="white">
          <a:xfrm>
            <a:off x="821799" y="2279391"/>
            <a:ext cx="6731000" cy="1446550"/>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1F7C825B-B4FF-FF40-84F6-962714FC3A43}"/>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4740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64DDE9-9DC7-409B-9ED6-37384AACE171}" type="datetimeFigureOut">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2FD421-00D6-42A5-9495-CE68B6ACA12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4DDE9-9DC7-409B-9ED6-37384AACE171}" type="datetimeFigureOut">
              <a:rPr lang="en-US" smtClean="0"/>
              <a:t>8/30/2021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FD421-00D6-42A5-9495-CE68B6ACA12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164" y="2851131"/>
            <a:ext cx="8348837" cy="707886"/>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dirty="0"/>
              <a:t>© 2021 Cognizant</a:t>
            </a:r>
          </a:p>
        </p:txBody>
      </p:sp>
    </p:spTree>
    <p:extLst>
      <p:ext uri="{BB962C8B-B14F-4D97-AF65-F5344CB8AC3E}">
        <p14:creationId xmlns:p14="http://schemas.microsoft.com/office/powerpoint/2010/main" xmlns="" val="126972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1520" y="1772816"/>
            <a:ext cx="8568952" cy="4824536"/>
          </a:xfrm>
          <a:prstGeom prst="rect">
            <a:avLst/>
          </a:prstGeom>
        </p:spPr>
        <p:txBody>
          <a:bodyPr vert="horz" lIns="0" tIns="34290" rIns="0" bIns="34290" rtlCol="0" anchor="ctr">
            <a:normAutofit/>
          </a:bodyPr>
          <a:lstStyle/>
          <a:p>
            <a:pPr marL="342900" marR="0" lvl="0" indent="-342900" algn="l" defTabSz="914400" rtl="0" eaLnBrk="1" fontAlgn="auto" latinLnBrk="0" hangingPunct="1">
              <a:lnSpc>
                <a:spcPct val="90000"/>
              </a:lnSpc>
              <a:spcBef>
                <a:spcPct val="20000"/>
              </a:spcBef>
              <a:spcAft>
                <a:spcPts val="0"/>
              </a:spcAft>
              <a:buClrTx/>
              <a:buSzTx/>
              <a:tabLst/>
              <a:defRPr/>
            </a:pPr>
            <a:r>
              <a:rPr kumimoji="0" lang="en-US" sz="1200" b="1" i="0" u="none" strike="noStrike" kern="1200" cap="none" spc="0" normalizeH="0" baseline="0" noProof="0" dirty="0" smtClean="0">
                <a:ln>
                  <a:noFill/>
                </a:ln>
                <a:solidFill>
                  <a:schemeClr val="accent3"/>
                </a:solidFill>
                <a:effectLst/>
                <a:uLnTx/>
                <a:uFillTx/>
                <a:latin typeface="+mn-lt"/>
                <a:ea typeface="+mn-ea"/>
                <a:cs typeface="+mn-cs"/>
              </a:rPr>
              <a:t>                 </a:t>
            </a:r>
            <a:r>
              <a:rPr kumimoji="0" lang="en-US" sz="1600" b="1" i="0" u="none" strike="noStrike" kern="1200" cap="none" spc="0" normalizeH="0" baseline="0" noProof="0" dirty="0" smtClean="0">
                <a:ln>
                  <a:noFill/>
                </a:ln>
                <a:solidFill>
                  <a:schemeClr val="accent3"/>
                </a:solidFill>
                <a:effectLst/>
                <a:uLnTx/>
                <a:uFillTx/>
                <a:latin typeface="+mn-lt"/>
                <a:ea typeface="+mn-ea"/>
                <a:cs typeface="+mn-cs"/>
              </a:rPr>
              <a:t>Good examples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As a customer, I need the</a:t>
            </a:r>
            <a:r>
              <a:rPr kumimoji="0" lang="en-US" sz="1600" b="0" i="0" u="none" strike="noStrike" kern="1200" cap="none" spc="0" normalizeH="0" noProof="0" dirty="0" smtClean="0">
                <a:ln>
                  <a:noFill/>
                </a:ln>
                <a:solidFill>
                  <a:schemeClr val="tx1"/>
                </a:solidFill>
                <a:effectLst/>
                <a:uLnTx/>
                <a:uFillTx/>
                <a:latin typeface="+mn-lt"/>
                <a:ea typeface="+mn-ea"/>
                <a:cs typeface="+mn-cs"/>
              </a:rPr>
              <a:t> product </a:t>
            </a:r>
            <a:r>
              <a:rPr lang="en-US" sz="1600" dirty="0" smtClean="0"/>
              <a:t>whose quality is good and it’s a worth of money.</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As a customer, I need to search for </a:t>
            </a:r>
            <a:r>
              <a:rPr lang="en-US" sz="1600" dirty="0" smtClean="0"/>
              <a:t>product details</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so that I can choose the lowest cost option.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As a customer, I need to get</a:t>
            </a:r>
            <a:r>
              <a:rPr kumimoji="0" lang="en-US" sz="1600" b="0" i="0" u="none" strike="noStrike" kern="1200" cap="none" spc="0" normalizeH="0" noProof="0" dirty="0" smtClean="0">
                <a:ln>
                  <a:noFill/>
                </a:ln>
                <a:solidFill>
                  <a:schemeClr val="tx1"/>
                </a:solidFill>
                <a:effectLst/>
                <a:uLnTx/>
                <a:uFillTx/>
                <a:latin typeface="+mn-lt"/>
                <a:ea typeface="+mn-ea"/>
                <a:cs typeface="+mn-cs"/>
              </a:rPr>
              <a:t> product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information so that I don’t have to</a:t>
            </a:r>
            <a:r>
              <a:rPr kumimoji="0" lang="en-US" sz="1600" b="0" i="0" u="none" strike="noStrike" kern="1200" cap="none" spc="0" normalizeH="0" noProof="0" dirty="0" smtClean="0">
                <a:ln>
                  <a:noFill/>
                </a:ln>
                <a:solidFill>
                  <a:schemeClr val="tx1"/>
                </a:solidFill>
                <a:effectLst/>
                <a:uLnTx/>
                <a:uFillTx/>
                <a:latin typeface="+mn-lt"/>
                <a:ea typeface="+mn-ea"/>
                <a:cs typeface="+mn-cs"/>
              </a:rPr>
              <a:t> give my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personal details before each interaction.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As an end-user, I need to find a pediatrician product providers in my network in my local area so that I may take my friends</a:t>
            </a:r>
            <a:r>
              <a:rPr kumimoji="0" lang="en-US" sz="1600" b="0" i="0" u="none" strike="noStrike" kern="1200" cap="none" spc="0" normalizeH="0" noProof="0" dirty="0" smtClean="0">
                <a:ln>
                  <a:noFill/>
                </a:ln>
                <a:solidFill>
                  <a:schemeClr val="tx1"/>
                </a:solidFill>
                <a:effectLst/>
                <a:uLnTx/>
                <a:uFillTx/>
                <a:latin typeface="+mn-lt"/>
                <a:ea typeface="+mn-ea"/>
                <a:cs typeface="+mn-cs"/>
              </a:rPr>
              <a:t> and other people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smtClean="0">
                <a:ln>
                  <a:noFill/>
                </a:ln>
                <a:solidFill>
                  <a:schemeClr val="accent3"/>
                </a:solidFill>
                <a:effectLst/>
                <a:uLnTx/>
                <a:uFillTx/>
                <a:latin typeface="+mn-lt"/>
                <a:ea typeface="+mn-ea"/>
                <a:cs typeface="+mn-cs"/>
              </a:rPr>
              <a:t>Bad examples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Our new e-commerce system should take credit cards (no particular viewpoint)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New users must take the HRA (why?)</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The system must be written in on the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.net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platform (no business value)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 user must find the website easy to use (not testable)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Show pediatricians by zip code (for whom and why?)</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395536" y="980728"/>
            <a:ext cx="7992888" cy="646331"/>
          </a:xfrm>
          <a:prstGeom prst="rect">
            <a:avLst/>
          </a:prstGeom>
        </p:spPr>
        <p:txBody>
          <a:bodyPr wrap="square">
            <a:spAutoFit/>
          </a:bodyPr>
          <a:lstStyle/>
          <a:p>
            <a:r>
              <a:rPr lang="en-US" sz="3600" b="1" dirty="0">
                <a:solidFill>
                  <a:srgbClr val="0033A0"/>
                </a:solidFill>
                <a:latin typeface="Arial" panose="020B0604020202020204" pitchFamily="34" charset="0"/>
                <a:ea typeface="+mj-ea"/>
                <a:cs typeface="Arial" panose="020B0604020202020204" pitchFamily="34" charset="0"/>
              </a:rPr>
              <a:t>User Story </a:t>
            </a:r>
            <a:r>
              <a:rPr lang="en-US" sz="3600" b="1" dirty="0" smtClean="0">
                <a:solidFill>
                  <a:srgbClr val="0033A0"/>
                </a:solidFill>
                <a:latin typeface="Arial" panose="020B0604020202020204" pitchFamily="34" charset="0"/>
                <a:ea typeface="+mj-ea"/>
                <a:cs typeface="Arial" panose="020B0604020202020204" pitchFamily="34" charset="0"/>
              </a:rPr>
              <a:t>Examples 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2279391"/>
            <a:ext cx="6731000" cy="769441"/>
          </a:xfrm>
        </p:spPr>
        <p:txBody>
          <a:bodyPr/>
          <a:lstStyle/>
          <a:p>
            <a:r>
              <a:rPr lang="en-US" dirty="0"/>
              <a:t>Task 2:  User Stories</a:t>
            </a:r>
          </a:p>
        </p:txBody>
      </p:sp>
    </p:spTree>
    <p:extLst>
      <p:ext uri="{BB962C8B-B14F-4D97-AF65-F5344CB8AC3E}">
        <p14:creationId xmlns:p14="http://schemas.microsoft.com/office/powerpoint/2010/main" xmlns=""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683568" y="260648"/>
            <a:ext cx="7297341" cy="487363"/>
          </a:xfrm>
        </p:spPr>
        <p:style>
          <a:lnRef idx="3">
            <a:schemeClr val="lt1"/>
          </a:lnRef>
          <a:fillRef idx="1">
            <a:schemeClr val="accent1"/>
          </a:fillRef>
          <a:effectRef idx="1">
            <a:schemeClr val="accent1"/>
          </a:effectRef>
          <a:fontRef idx="minor">
            <a:schemeClr val="lt1"/>
          </a:fontRef>
        </p:style>
        <p:txBody>
          <a:bodyPr>
            <a:noAutofit/>
          </a:bodyPr>
          <a:lstStyle/>
          <a:p>
            <a:r>
              <a:rPr lang="en-US" dirty="0">
                <a:latin typeface="+mn-lt"/>
                <a:cs typeface="Helvetica" pitchFamily="34" charset="0"/>
              </a:rPr>
              <a:t>USER STORY </a:t>
            </a:r>
            <a:r>
              <a:rPr lang="en-US" dirty="0" smtClean="0">
                <a:latin typeface="+mn-lt"/>
                <a:cs typeface="Helvetica" pitchFamily="34" charset="0"/>
              </a:rPr>
              <a:t>TEMPLATE 1</a:t>
            </a:r>
            <a:endParaRPr lang="en-US" dirty="0">
              <a:latin typeface="+mn-lt"/>
              <a:cs typeface="Helvetica" pitchFamily="34" charset="0"/>
            </a:endParaRPr>
          </a:p>
        </p:txBody>
      </p:sp>
      <p:sp>
        <p:nvSpPr>
          <p:cNvPr id="1641473" name="Rectangle 3"/>
          <p:cNvSpPr>
            <a:spLocks noGrp="1" noChangeArrowheads="1"/>
          </p:cNvSpPr>
          <p:nvPr>
            <p:ph idx="4294967295"/>
          </p:nvPr>
        </p:nvSpPr>
        <p:spPr>
          <a:xfrm>
            <a:off x="0" y="2348880"/>
            <a:ext cx="8804787" cy="2209800"/>
          </a:xfrm>
          <a:prstGeom prst="rect">
            <a:avLst/>
          </a:prstGeom>
        </p:spPr>
        <p:txBody>
          <a:bodyPr>
            <a:normAutofit/>
          </a:bodyPr>
          <a:lstStyle/>
          <a:p>
            <a:pPr algn="ctr"/>
            <a:endParaRPr lang="en-US" sz="2400" dirty="0"/>
          </a:p>
          <a:p>
            <a:r>
              <a:rPr lang="en-US" sz="2800" b="1" dirty="0"/>
              <a:t>As a [type of user], </a:t>
            </a:r>
            <a:r>
              <a:rPr lang="en-US" sz="2800" b="1" dirty="0" smtClean="0"/>
              <a:t>I </a:t>
            </a:r>
            <a:r>
              <a:rPr lang="en-US" sz="2800" b="1" dirty="0"/>
              <a:t>want [an action] so </a:t>
            </a:r>
            <a:r>
              <a:rPr lang="en-US" sz="2800" b="1" dirty="0" smtClean="0"/>
              <a:t>that</a:t>
            </a:r>
          </a:p>
          <a:p>
            <a:pPr>
              <a:buNone/>
            </a:pPr>
            <a:r>
              <a:rPr lang="en-US" sz="2800" b="1" dirty="0" smtClean="0"/>
              <a:t> </a:t>
            </a:r>
            <a:r>
              <a:rPr lang="en-US" sz="2800" b="1" dirty="0"/>
              <a:t>[a benefit/a value</a:t>
            </a:r>
            <a:r>
              <a:rPr lang="en-US" sz="2800" b="1" dirty="0" smtClean="0"/>
              <a:t>].</a:t>
            </a:r>
            <a:endParaRPr lang="en-US" sz="2800" b="1" i="1" dirty="0"/>
          </a:p>
        </p:txBody>
      </p:sp>
      <p:sp>
        <p:nvSpPr>
          <p:cNvPr id="5" name="Rectangular Callout 4"/>
          <p:cNvSpPr/>
          <p:nvPr/>
        </p:nvSpPr>
        <p:spPr>
          <a:xfrm>
            <a:off x="1485901" y="1343026"/>
            <a:ext cx="2021681" cy="714375"/>
          </a:xfrm>
          <a:prstGeom prst="wedgeRectCallout">
            <a:avLst>
              <a:gd name="adj1" fmla="val -20558"/>
              <a:gd name="adj2" fmla="val 138307"/>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latin typeface="+mj-lt"/>
              </a:rPr>
              <a:t>User Role </a:t>
            </a:r>
            <a:r>
              <a:rPr lang="en-US" i="1" dirty="0">
                <a:latin typeface="+mj-lt"/>
              </a:rPr>
              <a:t>(Who?)</a:t>
            </a:r>
          </a:p>
        </p:txBody>
      </p:sp>
      <p:sp>
        <p:nvSpPr>
          <p:cNvPr id="6" name="Rectangular Callout 5"/>
          <p:cNvSpPr/>
          <p:nvPr/>
        </p:nvSpPr>
        <p:spPr>
          <a:xfrm>
            <a:off x="3635896" y="4221088"/>
            <a:ext cx="2644378" cy="852487"/>
          </a:xfrm>
          <a:prstGeom prst="wedgeRectCallout">
            <a:avLst>
              <a:gd name="adj1" fmla="val -6025"/>
              <a:gd name="adj2" fmla="val -175622"/>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latin typeface="+mj-lt"/>
              </a:rPr>
              <a:t>Desired Function </a:t>
            </a:r>
            <a:r>
              <a:rPr lang="en-US" i="1" dirty="0">
                <a:latin typeface="+mj-lt"/>
              </a:rPr>
              <a:t>(What?)</a:t>
            </a:r>
          </a:p>
        </p:txBody>
      </p:sp>
      <p:sp>
        <p:nvSpPr>
          <p:cNvPr id="7" name="Rectangular Callout 6"/>
          <p:cNvSpPr/>
          <p:nvPr/>
        </p:nvSpPr>
        <p:spPr>
          <a:xfrm>
            <a:off x="539552" y="4293096"/>
            <a:ext cx="2074069" cy="884237"/>
          </a:xfrm>
          <a:prstGeom prst="wedgeRectCallout">
            <a:avLst>
              <a:gd name="adj1" fmla="val -29204"/>
              <a:gd name="adj2" fmla="val -98174"/>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latin typeface="+mj-lt"/>
              </a:rPr>
              <a:t>End Result </a:t>
            </a:r>
            <a:r>
              <a:rPr lang="en-US" i="1" dirty="0">
                <a:latin typeface="+mj-lt"/>
              </a:rPr>
              <a:t>(Why?)</a:t>
            </a:r>
          </a:p>
        </p:txBody>
      </p:sp>
      <p:sp>
        <p:nvSpPr>
          <p:cNvPr id="8" name="Rounded Rectangle 7"/>
          <p:cNvSpPr/>
          <p:nvPr/>
        </p:nvSpPr>
        <p:spPr>
          <a:xfrm>
            <a:off x="2267744" y="5373216"/>
            <a:ext cx="2686050" cy="79851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950" i="1" dirty="0">
                <a:solidFill>
                  <a:schemeClr val="tx2"/>
                </a:solidFill>
              </a:rPr>
              <a:t>Who, What, Why.. </a:t>
            </a:r>
            <a:br>
              <a:rPr lang="en-US" sz="1950" i="1" dirty="0">
                <a:solidFill>
                  <a:schemeClr val="tx2"/>
                </a:solidFill>
              </a:rPr>
            </a:br>
            <a:r>
              <a:rPr lang="en-US" sz="1950" i="1" dirty="0">
                <a:solidFill>
                  <a:schemeClr val="tx2"/>
                </a:solidFill>
              </a:rPr>
              <a:t>What is </a:t>
            </a:r>
            <a:r>
              <a:rPr lang="en-US" sz="1950" b="1" i="1" dirty="0">
                <a:solidFill>
                  <a:schemeClr val="tx2"/>
                </a:solidFill>
              </a:rPr>
              <a:t>NOT </a:t>
            </a:r>
            <a:r>
              <a:rPr lang="en-US" sz="1950" i="1" dirty="0">
                <a:solidFill>
                  <a:schemeClr val="tx2"/>
                </a:solidFill>
              </a:rPr>
              <a:t>here?</a:t>
            </a:r>
          </a:p>
        </p:txBody>
      </p:sp>
    </p:spTree>
    <p:extLst>
      <p:ext uri="{BB962C8B-B14F-4D97-AF65-F5344CB8AC3E}">
        <p14:creationId xmlns:p14="http://schemas.microsoft.com/office/powerpoint/2010/main" xmlns="" val="5585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76672"/>
            <a:ext cx="6039019" cy="461665"/>
          </a:xfrm>
          <a:prstGeom prst="rect">
            <a:avLst/>
          </a:prstGeom>
        </p:spPr>
        <p:txBody>
          <a:bodyPr wrap="square">
            <a:spAutoFit/>
          </a:bodyPr>
          <a:lstStyle/>
          <a:p>
            <a:r>
              <a:rPr lang="en-US" sz="2400" dirty="0" smtClean="0"/>
              <a:t>Workflow </a:t>
            </a:r>
            <a:r>
              <a:rPr lang="en-US" sz="2400" dirty="0"/>
              <a:t>that helps us deliver the best Stories:</a:t>
            </a:r>
          </a:p>
        </p:txBody>
      </p:sp>
      <p:sp>
        <p:nvSpPr>
          <p:cNvPr id="3" name="Rectangle 2"/>
          <p:cNvSpPr/>
          <p:nvPr/>
        </p:nvSpPr>
        <p:spPr>
          <a:xfrm>
            <a:off x="539552" y="1412776"/>
            <a:ext cx="7776864" cy="3046988"/>
          </a:xfrm>
          <a:prstGeom prst="rect">
            <a:avLst/>
          </a:prstGeom>
        </p:spPr>
        <p:txBody>
          <a:bodyPr wrap="square">
            <a:spAutoFit/>
          </a:bodyPr>
          <a:lstStyle/>
          <a:p>
            <a:pPr marL="342900" indent="-342900">
              <a:buFont typeface="+mj-lt"/>
              <a:buAutoNum type="arabicPeriod"/>
            </a:pPr>
            <a:r>
              <a:rPr lang="en-US" sz="2400" dirty="0"/>
              <a:t>Make up the list of your end users. Define what their “pain” or “need” is, which you’re trying to solve.</a:t>
            </a:r>
          </a:p>
          <a:p>
            <a:pPr marL="342900" indent="-342900">
              <a:buFont typeface="+mj-lt"/>
              <a:buAutoNum type="arabicPeriod"/>
            </a:pPr>
            <a:r>
              <a:rPr lang="en-US" sz="2400" dirty="0"/>
              <a:t>Define what actions they may want to take.</a:t>
            </a:r>
          </a:p>
          <a:p>
            <a:pPr marL="342900" indent="-342900">
              <a:buFont typeface="+mj-lt"/>
              <a:buAutoNum type="arabicPeriod"/>
            </a:pPr>
            <a:r>
              <a:rPr lang="en-US" sz="2400" dirty="0"/>
              <a:t>Find out what value this will bring to users and, eventually, to your product. Also ask yourself - will any party pay us for this?</a:t>
            </a:r>
          </a:p>
          <a:p>
            <a:pPr marL="342900" indent="-342900">
              <a:buFont typeface="+mj-lt"/>
              <a:buAutoNum type="arabicPeriod"/>
            </a:pPr>
            <a:r>
              <a:rPr lang="en-US" sz="2400" dirty="0"/>
              <a:t>Discuss acceptance criteria and an optimal implementation strategy</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4824536" cy="523220"/>
          </a:xfrm>
          <a:prstGeom prst="rect">
            <a:avLst/>
          </a:prstGeom>
        </p:spPr>
        <p:txBody>
          <a:bodyPr wrap="square">
            <a:spAutoFit/>
          </a:bodyPr>
          <a:lstStyle/>
          <a:p>
            <a:r>
              <a:rPr lang="en-US" sz="2800" b="1" dirty="0"/>
              <a:t>Think of the “Who”</a:t>
            </a:r>
          </a:p>
        </p:txBody>
      </p:sp>
      <p:sp>
        <p:nvSpPr>
          <p:cNvPr id="3" name="Rectangle 2"/>
          <p:cNvSpPr/>
          <p:nvPr/>
        </p:nvSpPr>
        <p:spPr>
          <a:xfrm>
            <a:off x="0" y="1124744"/>
            <a:ext cx="9144000" cy="3785652"/>
          </a:xfrm>
          <a:prstGeom prst="rect">
            <a:avLst/>
          </a:prstGeom>
        </p:spPr>
        <p:txBody>
          <a:bodyPr wrap="square">
            <a:spAutoFit/>
          </a:bodyPr>
          <a:lstStyle/>
          <a:p>
            <a:r>
              <a:rPr lang="en-US" sz="2400" dirty="0"/>
              <a:t>This is the first and, maybe, the most fundamental step.</a:t>
            </a:r>
            <a:r>
              <a:rPr lang="en-US" dirty="0"/>
              <a:t> </a:t>
            </a:r>
            <a:endParaRPr lang="en-US" dirty="0" smtClean="0"/>
          </a:p>
          <a:p>
            <a:endParaRPr lang="en-IN" dirty="0"/>
          </a:p>
          <a:p>
            <a:pPr>
              <a:buFont typeface="Arial" pitchFamily="34" charset="0"/>
              <a:buChar char="•"/>
            </a:pPr>
            <a:r>
              <a:rPr lang="en-US" sz="2000" b="1" dirty="0"/>
              <a:t>It’s all about the user.</a:t>
            </a:r>
            <a:r>
              <a:rPr lang="en-US" sz="2000" dirty="0"/>
              <a:t> Not about developers. And even not about a Product Owner. Each Story should be valuable to some group of your end users.</a:t>
            </a:r>
          </a:p>
          <a:p>
            <a:pPr>
              <a:buFont typeface="Arial" pitchFamily="34" charset="0"/>
              <a:buChar char="•"/>
            </a:pPr>
            <a:r>
              <a:rPr lang="en-US" sz="2000" b="1" dirty="0"/>
              <a:t>Don’t think of users only as external customers.</a:t>
            </a:r>
            <a:r>
              <a:rPr lang="en-US" sz="2000" dirty="0"/>
              <a:t> It’s true that your Stories will be mostly about them. But it’s also true that you have to consider internal users such as </a:t>
            </a:r>
            <a:r>
              <a:rPr lang="en-US" sz="2000" dirty="0"/>
              <a:t>admins</a:t>
            </a:r>
            <a:r>
              <a:rPr lang="en-US" sz="2000" dirty="0"/>
              <a:t>, editors etc.</a:t>
            </a:r>
          </a:p>
          <a:p>
            <a:pPr>
              <a:buFont typeface="Arial" pitchFamily="34" charset="0"/>
              <a:buChar char="•"/>
            </a:pPr>
            <a:r>
              <a:rPr lang="en-US" sz="2000" b="1" dirty="0"/>
              <a:t>Feel some empathy.</a:t>
            </a:r>
            <a:r>
              <a:rPr lang="en-US" sz="2000" dirty="0"/>
              <a:t> Give your “user” a name. Think of his mobile habits, what issue your app is going to get resolved for him and how you’re going to make this path easier and faster. Remember some people who you know from the real life and who fit this portrait; feel how you relate to this target group</a:t>
            </a:r>
            <a:r>
              <a:rPr lang="en-US" dirty="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4572000" cy="1384995"/>
          </a:xfrm>
          <a:prstGeom prst="rect">
            <a:avLst/>
          </a:prstGeom>
        </p:spPr>
        <p:txBody>
          <a:bodyPr>
            <a:spAutoFit/>
          </a:bodyPr>
          <a:lstStyle/>
          <a:p>
            <a:r>
              <a:rPr lang="en-US" sz="2800" b="1" dirty="0"/>
              <a:t>Think of the “What”</a:t>
            </a:r>
          </a:p>
          <a:p>
            <a:r>
              <a:rPr lang="en-US" sz="2800" dirty="0" smtClean="0"/>
              <a:t/>
            </a:r>
            <a:br>
              <a:rPr lang="en-US" sz="2800" dirty="0" smtClean="0"/>
            </a:br>
            <a:endParaRPr lang="en-US" sz="2800" dirty="0"/>
          </a:p>
        </p:txBody>
      </p:sp>
      <p:sp>
        <p:nvSpPr>
          <p:cNvPr id="3" name="Rectangle 2"/>
          <p:cNvSpPr/>
          <p:nvPr/>
        </p:nvSpPr>
        <p:spPr>
          <a:xfrm>
            <a:off x="467544" y="1124744"/>
            <a:ext cx="8424936" cy="5016758"/>
          </a:xfrm>
          <a:prstGeom prst="rect">
            <a:avLst/>
          </a:prstGeom>
        </p:spPr>
        <p:txBody>
          <a:bodyPr wrap="square">
            <a:spAutoFit/>
          </a:bodyPr>
          <a:lstStyle/>
          <a:p>
            <a:r>
              <a:rPr lang="en-US" sz="2000" dirty="0"/>
              <a:t>Now we have a few groups of end users. The next step we do is define what functionality each user expects, how he’s going to interact with the app</a:t>
            </a:r>
            <a:r>
              <a:rPr lang="en-US" sz="2000" dirty="0" smtClean="0"/>
              <a:t>.</a:t>
            </a:r>
          </a:p>
          <a:p>
            <a:endParaRPr lang="en-IN" sz="2000" dirty="0"/>
          </a:p>
          <a:p>
            <a:pPr>
              <a:buFont typeface="Arial" pitchFamily="34" charset="0"/>
              <a:buChar char="•"/>
            </a:pPr>
            <a:r>
              <a:rPr lang="en-US" sz="2000" b="1" dirty="0"/>
              <a:t>One action per a Story.</a:t>
            </a:r>
            <a:r>
              <a:rPr lang="en-US" sz="2000" dirty="0"/>
              <a:t> If you want to write something like “as a customer I want to browse items and add them to the cart” you’d better split it into 2 separate Stories.</a:t>
            </a:r>
          </a:p>
          <a:p>
            <a:pPr>
              <a:buFont typeface="Arial" pitchFamily="34" charset="0"/>
              <a:buChar char="•"/>
            </a:pPr>
            <a:r>
              <a:rPr lang="en-US" sz="2000" b="1" dirty="0"/>
              <a:t>Describe an intention, not a feature.</a:t>
            </a:r>
            <a:r>
              <a:rPr lang="en-US" sz="2000" dirty="0"/>
              <a:t> For example, instead of “I want to manage my profile” create a few Stories like “I want to be able to register”, “I want to upload my profile photo”, “I want to link my credit card to my profile” - each Story will have a different value.</a:t>
            </a:r>
          </a:p>
          <a:p>
            <a:pPr>
              <a:buFont typeface="Arial" pitchFamily="34" charset="0"/>
              <a:buChar char="•"/>
            </a:pPr>
            <a:r>
              <a:rPr lang="en-US" sz="2000" b="1" dirty="0"/>
              <a:t>Keep it short.</a:t>
            </a:r>
            <a:r>
              <a:rPr lang="en-US" sz="2000" dirty="0"/>
              <a:t> Users don’t care what library you will use to let them browse the list of items so leave all the tech details aside.</a:t>
            </a:r>
          </a:p>
          <a:p>
            <a:pPr>
              <a:buFont typeface="Arial" pitchFamily="34" charset="0"/>
              <a:buChar char="•"/>
            </a:pPr>
            <a:r>
              <a:rPr lang="en-US" sz="2000" b="1" dirty="0"/>
              <a:t>Avoid describing UI.</a:t>
            </a:r>
            <a:r>
              <a:rPr lang="en-US" sz="2000" dirty="0"/>
              <a:t> We’ve defined Stories as negotiable, remember? That's why all good User Story examples don't include any UI details. So don’t try to compose any special way to implement them (we’ll do this later).</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5472608" cy="523220"/>
          </a:xfrm>
          <a:prstGeom prst="rect">
            <a:avLst/>
          </a:prstGeom>
        </p:spPr>
        <p:txBody>
          <a:bodyPr wrap="square">
            <a:spAutoFit/>
          </a:bodyPr>
          <a:lstStyle/>
          <a:p>
            <a:r>
              <a:rPr lang="en-US" sz="2800" b="1" dirty="0"/>
              <a:t> Think of the “Why”</a:t>
            </a:r>
          </a:p>
        </p:txBody>
      </p:sp>
      <p:sp>
        <p:nvSpPr>
          <p:cNvPr id="3" name="Rectangle 2"/>
          <p:cNvSpPr/>
          <p:nvPr/>
        </p:nvSpPr>
        <p:spPr>
          <a:xfrm>
            <a:off x="323528" y="1196752"/>
            <a:ext cx="8820472" cy="5078313"/>
          </a:xfrm>
          <a:prstGeom prst="rect">
            <a:avLst/>
          </a:prstGeom>
        </p:spPr>
        <p:txBody>
          <a:bodyPr wrap="square">
            <a:spAutoFit/>
          </a:bodyPr>
          <a:lstStyle/>
          <a:p>
            <a:r>
              <a:rPr lang="en-US" sz="2400" dirty="0"/>
              <a:t>Finally, the last piece of our User </a:t>
            </a:r>
            <a:r>
              <a:rPr lang="en-US" sz="2400" dirty="0" smtClean="0"/>
              <a:t>Stories:</a:t>
            </a:r>
          </a:p>
          <a:p>
            <a:endParaRPr lang="en-US" sz="2400" dirty="0"/>
          </a:p>
          <a:p>
            <a:pPr>
              <a:buFont typeface="Arial" pitchFamily="34" charset="0"/>
              <a:buChar char="•"/>
            </a:pPr>
            <a:r>
              <a:rPr lang="en-US" sz="2800" dirty="0"/>
              <a:t>As a customer, I want to get notifications when there are new hot offers so that I never miss the best deals. [how it affects KPIs: users get notified </a:t>
            </a:r>
            <a:r>
              <a:rPr lang="en-US" sz="2800" dirty="0" smtClean="0"/>
              <a:t>➡they </a:t>
            </a:r>
            <a:r>
              <a:rPr lang="en-US" sz="2800" dirty="0"/>
              <a:t>use the app more often </a:t>
            </a:r>
            <a:r>
              <a:rPr lang="en-US" sz="2800" dirty="0" smtClean="0"/>
              <a:t>➡ </a:t>
            </a:r>
            <a:r>
              <a:rPr lang="en-US" sz="2800" dirty="0"/>
              <a:t>retention rate grows].</a:t>
            </a:r>
          </a:p>
          <a:p>
            <a:pPr>
              <a:buFont typeface="Arial" pitchFamily="34" charset="0"/>
              <a:buChar char="•"/>
            </a:pPr>
            <a:r>
              <a:rPr lang="en-US" sz="2800" dirty="0"/>
              <a:t>As a restaurant manager, I want to complement dish description in the menu with a photo so that it looks more attractive to the customers. [how it affects metrics: users are satisfied that they can see photos </a:t>
            </a:r>
            <a:r>
              <a:rPr lang="en-US" sz="2800" dirty="0" smtClean="0"/>
              <a:t>➡sales </a:t>
            </a:r>
            <a:r>
              <a:rPr lang="en-US" sz="2800" dirty="0"/>
              <a:t>grow </a:t>
            </a:r>
            <a:r>
              <a:rPr lang="en-US" sz="2800" dirty="0" smtClean="0"/>
              <a:t>➡ </a:t>
            </a:r>
            <a:r>
              <a:rPr lang="en-US" sz="2800" dirty="0"/>
              <a:t>your revenue also grows].</a:t>
            </a:r>
          </a:p>
          <a:p>
            <a:r>
              <a:rPr lang="en-US" sz="2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611560" y="260648"/>
            <a:ext cx="7297341" cy="487363"/>
          </a:xfrm>
        </p:spPr>
        <p:style>
          <a:lnRef idx="3">
            <a:schemeClr val="lt1"/>
          </a:lnRef>
          <a:fillRef idx="1">
            <a:schemeClr val="accent1"/>
          </a:fillRef>
          <a:effectRef idx="1">
            <a:schemeClr val="accent1"/>
          </a:effectRef>
          <a:fontRef idx="minor">
            <a:schemeClr val="lt1"/>
          </a:fontRef>
        </p:style>
        <p:txBody>
          <a:bodyPr>
            <a:noAutofit/>
          </a:bodyPr>
          <a:lstStyle/>
          <a:p>
            <a:r>
              <a:rPr lang="en-US" dirty="0">
                <a:latin typeface="+mn-lt"/>
                <a:cs typeface="Helvetica" pitchFamily="34" charset="0"/>
              </a:rPr>
              <a:t>USER STORY </a:t>
            </a:r>
            <a:r>
              <a:rPr lang="en-US" dirty="0" smtClean="0">
                <a:latin typeface="+mn-lt"/>
                <a:cs typeface="Helvetica" pitchFamily="34" charset="0"/>
              </a:rPr>
              <a:t>TEMPLATE 2</a:t>
            </a:r>
            <a:endParaRPr lang="en-US" dirty="0">
              <a:latin typeface="+mn-lt"/>
              <a:cs typeface="Helvetica" pitchFamily="34" charset="0"/>
            </a:endParaRPr>
          </a:p>
        </p:txBody>
      </p:sp>
      <p:sp>
        <p:nvSpPr>
          <p:cNvPr id="1641473" name="Rectangle 3"/>
          <p:cNvSpPr>
            <a:spLocks noGrp="1" noChangeArrowheads="1"/>
          </p:cNvSpPr>
          <p:nvPr>
            <p:ph idx="4294967295"/>
          </p:nvPr>
        </p:nvSpPr>
        <p:spPr>
          <a:xfrm>
            <a:off x="339213" y="1628800"/>
            <a:ext cx="8804787" cy="2857872"/>
          </a:xfrm>
          <a:prstGeom prst="rect">
            <a:avLst/>
          </a:prstGeom>
        </p:spPr>
        <p:txBody>
          <a:bodyPr>
            <a:normAutofit/>
          </a:bodyPr>
          <a:lstStyle/>
          <a:p>
            <a:r>
              <a:rPr lang="en-IN" sz="2400" b="1" dirty="0"/>
              <a:t>INVEST in User Stories</a:t>
            </a:r>
          </a:p>
        </p:txBody>
      </p:sp>
      <p:pic>
        <p:nvPicPr>
          <p:cNvPr id="9" name="Picture 8" descr="1604331157447-Inner image (2).jpg"/>
          <p:cNvPicPr>
            <a:picLocks noChangeAspect="1"/>
          </p:cNvPicPr>
          <p:nvPr/>
        </p:nvPicPr>
        <p:blipFill>
          <a:blip r:embed="rId3" cstate="print"/>
          <a:stretch>
            <a:fillRect/>
          </a:stretch>
        </p:blipFill>
        <p:spPr>
          <a:xfrm>
            <a:off x="0" y="2145820"/>
            <a:ext cx="9144000" cy="3011371"/>
          </a:xfrm>
          <a:prstGeom prst="rect">
            <a:avLst/>
          </a:prstGeom>
        </p:spPr>
      </p:pic>
    </p:spTree>
    <p:extLst>
      <p:ext uri="{BB962C8B-B14F-4D97-AF65-F5344CB8AC3E}">
        <p14:creationId xmlns:p14="http://schemas.microsoft.com/office/powerpoint/2010/main" xmlns="" val="558575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683568" y="260648"/>
            <a:ext cx="7297341" cy="487363"/>
          </a:xfrm>
        </p:spPr>
        <p:style>
          <a:lnRef idx="3">
            <a:schemeClr val="lt1"/>
          </a:lnRef>
          <a:fillRef idx="1">
            <a:schemeClr val="accent1"/>
          </a:fillRef>
          <a:effectRef idx="1">
            <a:schemeClr val="accent1"/>
          </a:effectRef>
          <a:fontRef idx="minor">
            <a:schemeClr val="lt1"/>
          </a:fontRef>
        </p:style>
        <p:txBody>
          <a:bodyPr>
            <a:noAutofit/>
          </a:bodyPr>
          <a:lstStyle/>
          <a:p>
            <a:r>
              <a:rPr lang="en-US" dirty="0">
                <a:latin typeface="+mn-lt"/>
                <a:cs typeface="Helvetica" pitchFamily="34" charset="0"/>
              </a:rPr>
              <a:t>USER STORY </a:t>
            </a:r>
            <a:r>
              <a:rPr lang="en-US" dirty="0" smtClean="0">
                <a:latin typeface="+mn-lt"/>
                <a:cs typeface="Helvetica" pitchFamily="34" charset="0"/>
              </a:rPr>
              <a:t>TEMPLATE 3</a:t>
            </a:r>
            <a:endParaRPr lang="en-US" dirty="0">
              <a:latin typeface="+mn-lt"/>
              <a:cs typeface="Helvetica" pitchFamily="34" charset="0"/>
            </a:endParaRPr>
          </a:p>
        </p:txBody>
      </p:sp>
      <p:sp>
        <p:nvSpPr>
          <p:cNvPr id="1641473" name="Rectangle 3"/>
          <p:cNvSpPr>
            <a:spLocks noGrp="1" noChangeArrowheads="1"/>
          </p:cNvSpPr>
          <p:nvPr>
            <p:ph idx="4294967295"/>
          </p:nvPr>
        </p:nvSpPr>
        <p:spPr>
          <a:xfrm>
            <a:off x="339213" y="2276872"/>
            <a:ext cx="8804787" cy="2209800"/>
          </a:xfrm>
          <a:prstGeom prst="rect">
            <a:avLst/>
          </a:prstGeom>
        </p:spPr>
        <p:txBody>
          <a:bodyPr>
            <a:normAutofit/>
          </a:bodyPr>
          <a:lstStyle/>
          <a:p>
            <a:pPr algn="ctr"/>
            <a:endParaRPr lang="en-US" sz="2400" dirty="0"/>
          </a:p>
          <a:p>
            <a:r>
              <a:rPr lang="en-US" sz="2400" dirty="0"/>
              <a:t>As a </a:t>
            </a:r>
            <a:r>
              <a:rPr lang="en-US" sz="2400" b="1" i="1" dirty="0"/>
              <a:t>&lt;type of user&gt;</a:t>
            </a:r>
            <a:r>
              <a:rPr lang="en-US" sz="2400" i="1" dirty="0"/>
              <a:t>, </a:t>
            </a:r>
            <a:r>
              <a:rPr lang="en-US" sz="2400" dirty="0"/>
              <a:t>I want to </a:t>
            </a:r>
            <a:r>
              <a:rPr lang="en-US" sz="2400" b="1" i="1" dirty="0"/>
              <a:t>&lt;immediate goal&gt; </a:t>
            </a:r>
            <a:r>
              <a:rPr lang="en-US" sz="2400" dirty="0"/>
              <a:t>so </a:t>
            </a:r>
            <a:r>
              <a:rPr lang="en-US" sz="2400" dirty="0" smtClean="0"/>
              <a:t>that</a:t>
            </a:r>
          </a:p>
          <a:p>
            <a:r>
              <a:rPr lang="en-US" sz="2400" dirty="0" smtClean="0"/>
              <a:t> </a:t>
            </a:r>
            <a:r>
              <a:rPr lang="en-US" sz="2400" b="1" i="1" dirty="0" smtClean="0"/>
              <a:t>&lt;</a:t>
            </a:r>
            <a:r>
              <a:rPr lang="en-US" sz="2400" b="1" dirty="0"/>
              <a:t>Product </a:t>
            </a:r>
            <a:r>
              <a:rPr lang="en-US" sz="2400" b="1" dirty="0" smtClean="0"/>
              <a:t>Plan</a:t>
            </a:r>
            <a:r>
              <a:rPr lang="en-US" sz="2400" b="1" i="1" dirty="0" smtClean="0"/>
              <a:t> </a:t>
            </a:r>
            <a:r>
              <a:rPr lang="en-US" sz="2400" b="1" i="1" dirty="0"/>
              <a:t>outcome&gt;.</a:t>
            </a:r>
          </a:p>
        </p:txBody>
      </p:sp>
      <p:sp>
        <p:nvSpPr>
          <p:cNvPr id="5" name="Rectangular Callout 4"/>
          <p:cNvSpPr/>
          <p:nvPr/>
        </p:nvSpPr>
        <p:spPr>
          <a:xfrm>
            <a:off x="1485901" y="1343026"/>
            <a:ext cx="2021681" cy="714375"/>
          </a:xfrm>
          <a:prstGeom prst="wedgeRectCallout">
            <a:avLst>
              <a:gd name="adj1" fmla="val -20558"/>
              <a:gd name="adj2" fmla="val 138307"/>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latin typeface="+mj-lt"/>
              </a:rPr>
              <a:t>User Role </a:t>
            </a:r>
            <a:r>
              <a:rPr lang="en-US" i="1" dirty="0">
                <a:latin typeface="+mj-lt"/>
              </a:rPr>
              <a:t>(Who?)</a:t>
            </a:r>
          </a:p>
        </p:txBody>
      </p:sp>
      <p:sp>
        <p:nvSpPr>
          <p:cNvPr id="6" name="Rectangular Callout 5"/>
          <p:cNvSpPr/>
          <p:nvPr/>
        </p:nvSpPr>
        <p:spPr>
          <a:xfrm>
            <a:off x="4450326" y="4160583"/>
            <a:ext cx="2644378" cy="852487"/>
          </a:xfrm>
          <a:prstGeom prst="wedgeRectCallout">
            <a:avLst>
              <a:gd name="adj1" fmla="val -6025"/>
              <a:gd name="adj2" fmla="val -175622"/>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latin typeface="+mj-lt"/>
              </a:rPr>
              <a:t>Desired Function </a:t>
            </a:r>
            <a:r>
              <a:rPr lang="en-US" i="1" dirty="0">
                <a:latin typeface="+mj-lt"/>
              </a:rPr>
              <a:t>(What?)</a:t>
            </a:r>
          </a:p>
        </p:txBody>
      </p:sp>
      <p:sp>
        <p:nvSpPr>
          <p:cNvPr id="7" name="Rectangular Callout 6"/>
          <p:cNvSpPr/>
          <p:nvPr/>
        </p:nvSpPr>
        <p:spPr>
          <a:xfrm>
            <a:off x="836973" y="4022214"/>
            <a:ext cx="2074069" cy="884237"/>
          </a:xfrm>
          <a:prstGeom prst="wedgeRectCallout">
            <a:avLst>
              <a:gd name="adj1" fmla="val -29204"/>
              <a:gd name="adj2" fmla="val -98174"/>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latin typeface="+mj-lt"/>
              </a:rPr>
              <a:t>End Result </a:t>
            </a:r>
            <a:r>
              <a:rPr lang="en-US" i="1" dirty="0">
                <a:latin typeface="+mj-lt"/>
              </a:rPr>
              <a:t>(Why?)</a:t>
            </a:r>
          </a:p>
        </p:txBody>
      </p:sp>
      <p:sp>
        <p:nvSpPr>
          <p:cNvPr id="8" name="Rounded Rectangle 7"/>
          <p:cNvSpPr/>
          <p:nvPr/>
        </p:nvSpPr>
        <p:spPr>
          <a:xfrm>
            <a:off x="3257550" y="5257802"/>
            <a:ext cx="2686050" cy="79851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950" i="1" dirty="0">
                <a:solidFill>
                  <a:schemeClr val="tx2"/>
                </a:solidFill>
              </a:rPr>
              <a:t>Who, What, Why.. </a:t>
            </a:r>
            <a:br>
              <a:rPr lang="en-US" sz="1950" i="1" dirty="0">
                <a:solidFill>
                  <a:schemeClr val="tx2"/>
                </a:solidFill>
              </a:rPr>
            </a:br>
            <a:r>
              <a:rPr lang="en-US" sz="1950" i="1" dirty="0">
                <a:solidFill>
                  <a:schemeClr val="tx2"/>
                </a:solidFill>
              </a:rPr>
              <a:t>What is </a:t>
            </a:r>
            <a:r>
              <a:rPr lang="en-US" sz="1950" b="1" i="1" dirty="0">
                <a:solidFill>
                  <a:schemeClr val="tx2"/>
                </a:solidFill>
              </a:rPr>
              <a:t>NOT </a:t>
            </a:r>
            <a:r>
              <a:rPr lang="en-US" sz="1950" i="1" dirty="0">
                <a:solidFill>
                  <a:schemeClr val="tx2"/>
                </a:solidFill>
              </a:rPr>
              <a:t>here?</a:t>
            </a:r>
          </a:p>
        </p:txBody>
      </p:sp>
    </p:spTree>
    <p:extLst>
      <p:ext uri="{BB962C8B-B14F-4D97-AF65-F5344CB8AC3E}">
        <p14:creationId xmlns:p14="http://schemas.microsoft.com/office/powerpoint/2010/main" xmlns="" val="5585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896</Words>
  <Application>Microsoft Office PowerPoint</Application>
  <PresentationFormat>On-screen Show (4:3)</PresentationFormat>
  <Paragraphs>75</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Agile </vt:lpstr>
      <vt:lpstr>Task 2:  User Stories</vt:lpstr>
      <vt:lpstr>USER STORY TEMPLATE 1</vt:lpstr>
      <vt:lpstr>Slide 4</vt:lpstr>
      <vt:lpstr>Slide 5</vt:lpstr>
      <vt:lpstr>Slide 6</vt:lpstr>
      <vt:lpstr>Slide 7</vt:lpstr>
      <vt:lpstr>USER STORY TEMPLATE 2</vt:lpstr>
      <vt:lpstr>USER STORY TEMPLATE 3</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c:title>
  <dc:creator>Ashish Kumar</dc:creator>
  <cp:lastModifiedBy>Ashish Kumar</cp:lastModifiedBy>
  <cp:revision>1</cp:revision>
  <dcterms:created xsi:type="dcterms:W3CDTF">2021-08-30T15:50:37Z</dcterms:created>
  <dcterms:modified xsi:type="dcterms:W3CDTF">2021-08-30T16:28:29Z</dcterms:modified>
</cp:coreProperties>
</file>