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8" r:id="rId3"/>
    <p:sldId id="256"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B6D03-50EE-4FCA-AC37-54FDDA6E6F89}" v="21" dt="2023-12-06T08:52:09.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Chauhan" userId="897033eeae668516" providerId="LiveId" clId="{AE0B6D03-50EE-4FCA-AC37-54FDDA6E6F89}"/>
    <pc:docChg chg="addSld delSld modSld sldOrd">
      <pc:chgData name="Ashish Chauhan" userId="897033eeae668516" providerId="LiveId" clId="{AE0B6D03-50EE-4FCA-AC37-54FDDA6E6F89}" dt="2023-12-06T08:53:39.146" v="99" actId="255"/>
      <pc:docMkLst>
        <pc:docMk/>
      </pc:docMkLst>
      <pc:sldChg chg="modSp mod">
        <pc:chgData name="Ashish Chauhan" userId="897033eeae668516" providerId="LiveId" clId="{AE0B6D03-50EE-4FCA-AC37-54FDDA6E6F89}" dt="2023-12-06T08:52:42.817" v="81" actId="20577"/>
        <pc:sldMkLst>
          <pc:docMk/>
          <pc:sldMk cId="3921881155" sldId="258"/>
        </pc:sldMkLst>
        <pc:spChg chg="mod">
          <ac:chgData name="Ashish Chauhan" userId="897033eeae668516" providerId="LiveId" clId="{AE0B6D03-50EE-4FCA-AC37-54FDDA6E6F89}" dt="2023-12-06T08:52:42.817" v="81" actId="20577"/>
          <ac:spMkLst>
            <pc:docMk/>
            <pc:sldMk cId="3921881155" sldId="258"/>
            <ac:spMk id="2" creationId="{9D6D3261-DB13-2EBB-B521-470397F2040B}"/>
          </ac:spMkLst>
        </pc:spChg>
      </pc:sldChg>
      <pc:sldChg chg="modSp mod">
        <pc:chgData name="Ashish Chauhan" userId="897033eeae668516" providerId="LiveId" clId="{AE0B6D03-50EE-4FCA-AC37-54FDDA6E6F89}" dt="2023-12-06T05:42:22.574" v="11" actId="27107"/>
        <pc:sldMkLst>
          <pc:docMk/>
          <pc:sldMk cId="1110471880" sldId="261"/>
        </pc:sldMkLst>
        <pc:spChg chg="mod">
          <ac:chgData name="Ashish Chauhan" userId="897033eeae668516" providerId="LiveId" clId="{AE0B6D03-50EE-4FCA-AC37-54FDDA6E6F89}" dt="2023-12-06T05:42:22.574" v="11" actId="27107"/>
          <ac:spMkLst>
            <pc:docMk/>
            <pc:sldMk cId="1110471880" sldId="261"/>
            <ac:spMk id="6" creationId="{155A1DC5-22FC-AC8F-0FBB-09766F30A7FE}"/>
          </ac:spMkLst>
        </pc:spChg>
      </pc:sldChg>
      <pc:sldChg chg="modSp new del mod">
        <pc:chgData name="Ashish Chauhan" userId="897033eeae668516" providerId="LiveId" clId="{AE0B6D03-50EE-4FCA-AC37-54FDDA6E6F89}" dt="2023-12-06T04:04:52.059" v="3" actId="47"/>
        <pc:sldMkLst>
          <pc:docMk/>
          <pc:sldMk cId="2134327842" sldId="268"/>
        </pc:sldMkLst>
        <pc:spChg chg="mod">
          <ac:chgData name="Ashish Chauhan" userId="897033eeae668516" providerId="LiveId" clId="{AE0B6D03-50EE-4FCA-AC37-54FDDA6E6F89}" dt="2023-12-06T04:04:49.860" v="2" actId="20577"/>
          <ac:spMkLst>
            <pc:docMk/>
            <pc:sldMk cId="2134327842" sldId="268"/>
            <ac:spMk id="3" creationId="{7A20B5BE-67F3-6CA9-A787-4A6F854F5182}"/>
          </ac:spMkLst>
        </pc:spChg>
      </pc:sldChg>
      <pc:sldChg chg="new del">
        <pc:chgData name="Ashish Chauhan" userId="897033eeae668516" providerId="LiveId" clId="{AE0B6D03-50EE-4FCA-AC37-54FDDA6E6F89}" dt="2023-12-06T04:04:59.193" v="5" actId="47"/>
        <pc:sldMkLst>
          <pc:docMk/>
          <pc:sldMk cId="3242189627" sldId="268"/>
        </pc:sldMkLst>
      </pc:sldChg>
      <pc:sldChg chg="modSp new mod">
        <pc:chgData name="Ashish Chauhan" userId="897033eeae668516" providerId="LiveId" clId="{AE0B6D03-50EE-4FCA-AC37-54FDDA6E6F89}" dt="2023-12-06T04:05:20.210" v="10" actId="1076"/>
        <pc:sldMkLst>
          <pc:docMk/>
          <pc:sldMk cId="3530717682" sldId="268"/>
        </pc:sldMkLst>
        <pc:spChg chg="mod">
          <ac:chgData name="Ashish Chauhan" userId="897033eeae668516" providerId="LiveId" clId="{AE0B6D03-50EE-4FCA-AC37-54FDDA6E6F89}" dt="2023-12-06T04:05:20.210" v="10" actId="1076"/>
          <ac:spMkLst>
            <pc:docMk/>
            <pc:sldMk cId="3530717682" sldId="268"/>
            <ac:spMk id="2" creationId="{69D1356A-BF07-13D0-16F1-2A23780F9E92}"/>
          </ac:spMkLst>
        </pc:spChg>
      </pc:sldChg>
      <pc:sldChg chg="addSp delSp modSp new mod ord">
        <pc:chgData name="Ashish Chauhan" userId="897033eeae668516" providerId="LiveId" clId="{AE0B6D03-50EE-4FCA-AC37-54FDDA6E6F89}" dt="2023-12-06T08:53:39.146" v="99" actId="255"/>
        <pc:sldMkLst>
          <pc:docMk/>
          <pc:sldMk cId="812217138" sldId="269"/>
        </pc:sldMkLst>
        <pc:spChg chg="mod">
          <ac:chgData name="Ashish Chauhan" userId="897033eeae668516" providerId="LiveId" clId="{AE0B6D03-50EE-4FCA-AC37-54FDDA6E6F89}" dt="2023-12-06T08:52:03.785" v="65" actId="122"/>
          <ac:spMkLst>
            <pc:docMk/>
            <pc:sldMk cId="812217138" sldId="269"/>
            <ac:spMk id="2" creationId="{01DDCC14-77C0-75D2-9A88-735475E8EA55}"/>
          </ac:spMkLst>
        </pc:spChg>
        <pc:spChg chg="add mod">
          <ac:chgData name="Ashish Chauhan" userId="897033eeae668516" providerId="LiveId" clId="{AE0B6D03-50EE-4FCA-AC37-54FDDA6E6F89}" dt="2023-12-06T08:51:21.215" v="58" actId="20577"/>
          <ac:spMkLst>
            <pc:docMk/>
            <pc:sldMk cId="812217138" sldId="269"/>
            <ac:spMk id="3" creationId="{2377110B-D33A-3152-FE3E-1F07C29E00BC}"/>
          </ac:spMkLst>
        </pc:spChg>
        <pc:spChg chg="add mod">
          <ac:chgData name="Ashish Chauhan" userId="897033eeae668516" providerId="LiveId" clId="{AE0B6D03-50EE-4FCA-AC37-54FDDA6E6F89}" dt="2023-12-06T08:53:39.146" v="99" actId="255"/>
          <ac:spMkLst>
            <pc:docMk/>
            <pc:sldMk cId="812217138" sldId="269"/>
            <ac:spMk id="4" creationId="{170E6DE6-12D0-8211-FA14-4EC018BF90EE}"/>
          </ac:spMkLst>
        </pc:spChg>
        <pc:picChg chg="add del mod">
          <ac:chgData name="Ashish Chauhan" userId="897033eeae668516" providerId="LiveId" clId="{AE0B6D03-50EE-4FCA-AC37-54FDDA6E6F89}" dt="2023-12-06T08:50:54.455" v="28" actId="478"/>
          <ac:picMkLst>
            <pc:docMk/>
            <pc:sldMk cId="812217138" sldId="269"/>
            <ac:picMk id="5" creationId="{05592473-CBCF-2A26-33B8-D9EF585F0A8B}"/>
          </ac:picMkLst>
        </pc:picChg>
        <pc:picChg chg="add mod">
          <ac:chgData name="Ashish Chauhan" userId="897033eeae668516" providerId="LiveId" clId="{AE0B6D03-50EE-4FCA-AC37-54FDDA6E6F89}" dt="2023-12-06T08:52:09.251" v="66" actId="1076"/>
          <ac:picMkLst>
            <pc:docMk/>
            <pc:sldMk cId="812217138" sldId="269"/>
            <ac:picMk id="1025" creationId="{AB132F95-9508-A1DA-3FC5-128691CDEC9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3E6978-E1F1-484C-AF6C-9834118B5AC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C13F66-A436-4B14-9AC3-0BE190712CFC}">
      <dgm:prSet/>
      <dgm:spPr/>
      <dgm:t>
        <a:bodyPr/>
        <a:lstStyle/>
        <a:p>
          <a:r>
            <a:rPr lang="en-US"/>
            <a:t>The program uses structures to store customer and nominee details. The Customer structure contains fields for the customer's name, age, and address. The Nominee structure contains fields for the nominee's name, age, and relationship to the customer.</a:t>
          </a:r>
        </a:p>
      </dgm:t>
    </dgm:pt>
    <dgm:pt modelId="{A46DDDF3-019F-408D-8465-C8F582443518}" type="parTrans" cxnId="{76B3C02B-D82D-4882-976A-CCC877BA79EB}">
      <dgm:prSet/>
      <dgm:spPr/>
      <dgm:t>
        <a:bodyPr/>
        <a:lstStyle/>
        <a:p>
          <a:endParaRPr lang="en-US"/>
        </a:p>
      </dgm:t>
    </dgm:pt>
    <dgm:pt modelId="{F0096B1B-5B81-484A-A021-7B649126986E}" type="sibTrans" cxnId="{76B3C02B-D82D-4882-976A-CCC877BA79EB}">
      <dgm:prSet/>
      <dgm:spPr/>
      <dgm:t>
        <a:bodyPr/>
        <a:lstStyle/>
        <a:p>
          <a:endParaRPr lang="en-US"/>
        </a:p>
      </dgm:t>
    </dgm:pt>
    <dgm:pt modelId="{279E46C0-D08F-4710-AE3C-09E00F1D8FFC}">
      <dgm:prSet/>
      <dgm:spPr/>
      <dgm:t>
        <a:bodyPr/>
        <a:lstStyle/>
        <a:p>
          <a:r>
            <a:rPr lang="en-US" b="1"/>
            <a:t>addCustomerDetails()-</a:t>
          </a:r>
          <a:r>
            <a:rPr lang="en-US"/>
            <a:t>Prompts the user to enter the customer's name, age, and address, and stores the values in the Customer structure.</a:t>
          </a:r>
        </a:p>
      </dgm:t>
    </dgm:pt>
    <dgm:pt modelId="{E508FEBC-995E-4579-A618-5013A75D362D}" type="parTrans" cxnId="{7E3D9032-DA2E-4DBB-A3CE-58DE9A06D08E}">
      <dgm:prSet/>
      <dgm:spPr/>
      <dgm:t>
        <a:bodyPr/>
        <a:lstStyle/>
        <a:p>
          <a:endParaRPr lang="en-US"/>
        </a:p>
      </dgm:t>
    </dgm:pt>
    <dgm:pt modelId="{35725297-316F-4CBC-AE71-676A785A515C}" type="sibTrans" cxnId="{7E3D9032-DA2E-4DBB-A3CE-58DE9A06D08E}">
      <dgm:prSet/>
      <dgm:spPr/>
      <dgm:t>
        <a:bodyPr/>
        <a:lstStyle/>
        <a:p>
          <a:endParaRPr lang="en-US"/>
        </a:p>
      </dgm:t>
    </dgm:pt>
    <dgm:pt modelId="{6090F2FA-D33B-4DD8-9758-2CEFA70C0A92}">
      <dgm:prSet/>
      <dgm:spPr/>
      <dgm:t>
        <a:bodyPr/>
        <a:lstStyle/>
        <a:p>
          <a:r>
            <a:rPr lang="en-US" b="1"/>
            <a:t>addNomineeDetails()-</a:t>
          </a:r>
          <a:r>
            <a:rPr lang="en-US"/>
            <a:t>Prompts the user to enter the nominee's name, age, and relationship, and stores the values in the Nominee structure.</a:t>
          </a:r>
        </a:p>
      </dgm:t>
    </dgm:pt>
    <dgm:pt modelId="{6EF576C8-0C77-442C-BF83-755881869B8B}" type="parTrans" cxnId="{5BA7C6F3-B96D-408C-BD81-7FE078F09DAD}">
      <dgm:prSet/>
      <dgm:spPr/>
      <dgm:t>
        <a:bodyPr/>
        <a:lstStyle/>
        <a:p>
          <a:endParaRPr lang="en-US"/>
        </a:p>
      </dgm:t>
    </dgm:pt>
    <dgm:pt modelId="{E4FA6959-3356-4B24-BF3B-561B29FC9CB1}" type="sibTrans" cxnId="{5BA7C6F3-B96D-408C-BD81-7FE078F09DAD}">
      <dgm:prSet/>
      <dgm:spPr/>
      <dgm:t>
        <a:bodyPr/>
        <a:lstStyle/>
        <a:p>
          <a:endParaRPr lang="en-US"/>
        </a:p>
      </dgm:t>
    </dgm:pt>
    <dgm:pt modelId="{39BE9CB7-90A5-480C-8FA0-BBAAF28B6083}" type="pres">
      <dgm:prSet presAssocID="{C83E6978-E1F1-484C-AF6C-9834118B5AC8}" presName="root" presStyleCnt="0">
        <dgm:presLayoutVars>
          <dgm:dir/>
          <dgm:resizeHandles val="exact"/>
        </dgm:presLayoutVars>
      </dgm:prSet>
      <dgm:spPr/>
    </dgm:pt>
    <dgm:pt modelId="{5C0D820B-6282-4177-AC1E-D97EFC95AAA2}" type="pres">
      <dgm:prSet presAssocID="{C83E6978-E1F1-484C-AF6C-9834118B5AC8}" presName="container" presStyleCnt="0">
        <dgm:presLayoutVars>
          <dgm:dir/>
          <dgm:resizeHandles val="exact"/>
        </dgm:presLayoutVars>
      </dgm:prSet>
      <dgm:spPr/>
    </dgm:pt>
    <dgm:pt modelId="{966304F8-8414-4E4F-A3DB-212A1A8A919A}" type="pres">
      <dgm:prSet presAssocID="{B8C13F66-A436-4B14-9AC3-0BE190712CFC}" presName="compNode" presStyleCnt="0"/>
      <dgm:spPr/>
    </dgm:pt>
    <dgm:pt modelId="{C8716544-3E02-41EE-B9F4-497437D7999E}" type="pres">
      <dgm:prSet presAssocID="{B8C13F66-A436-4B14-9AC3-0BE190712CFC}" presName="iconBgRect" presStyleLbl="bgShp" presStyleIdx="0" presStyleCnt="3"/>
      <dgm:spPr/>
    </dgm:pt>
    <dgm:pt modelId="{E40B705E-99E8-4F55-AA8E-155DAC4565BB}" type="pres">
      <dgm:prSet presAssocID="{B8C13F66-A436-4B14-9AC3-0BE190712C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8E994C8-46A5-42FC-A15A-FC7DAA4C4A02}" type="pres">
      <dgm:prSet presAssocID="{B8C13F66-A436-4B14-9AC3-0BE190712CFC}" presName="spaceRect" presStyleCnt="0"/>
      <dgm:spPr/>
    </dgm:pt>
    <dgm:pt modelId="{2ECCBDD6-9282-4FF7-B264-D9213BB13856}" type="pres">
      <dgm:prSet presAssocID="{B8C13F66-A436-4B14-9AC3-0BE190712CFC}" presName="textRect" presStyleLbl="revTx" presStyleIdx="0" presStyleCnt="3">
        <dgm:presLayoutVars>
          <dgm:chMax val="1"/>
          <dgm:chPref val="1"/>
        </dgm:presLayoutVars>
      </dgm:prSet>
      <dgm:spPr/>
    </dgm:pt>
    <dgm:pt modelId="{1AE34A70-7BE9-468C-8069-C12E4FCFE581}" type="pres">
      <dgm:prSet presAssocID="{F0096B1B-5B81-484A-A021-7B649126986E}" presName="sibTrans" presStyleLbl="sibTrans2D1" presStyleIdx="0" presStyleCnt="0"/>
      <dgm:spPr/>
    </dgm:pt>
    <dgm:pt modelId="{B94A79F3-CC7E-4DD3-891F-0E6167430EF8}" type="pres">
      <dgm:prSet presAssocID="{279E46C0-D08F-4710-AE3C-09E00F1D8FFC}" presName="compNode" presStyleCnt="0"/>
      <dgm:spPr/>
    </dgm:pt>
    <dgm:pt modelId="{98DB95ED-A572-495B-A27F-C74082B521B4}" type="pres">
      <dgm:prSet presAssocID="{279E46C0-D08F-4710-AE3C-09E00F1D8FFC}" presName="iconBgRect" presStyleLbl="bgShp" presStyleIdx="1" presStyleCnt="3"/>
      <dgm:spPr/>
    </dgm:pt>
    <dgm:pt modelId="{C207BA75-DB5A-4768-98F2-54DD471DDE77}" type="pres">
      <dgm:prSet presAssocID="{279E46C0-D08F-4710-AE3C-09E00F1D8F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897B61CA-6835-4AA9-BBC4-07995FA66866}" type="pres">
      <dgm:prSet presAssocID="{279E46C0-D08F-4710-AE3C-09E00F1D8FFC}" presName="spaceRect" presStyleCnt="0"/>
      <dgm:spPr/>
    </dgm:pt>
    <dgm:pt modelId="{C1054237-68C0-42F6-BDA2-4B8CD3FF832D}" type="pres">
      <dgm:prSet presAssocID="{279E46C0-D08F-4710-AE3C-09E00F1D8FFC}" presName="textRect" presStyleLbl="revTx" presStyleIdx="1" presStyleCnt="3">
        <dgm:presLayoutVars>
          <dgm:chMax val="1"/>
          <dgm:chPref val="1"/>
        </dgm:presLayoutVars>
      </dgm:prSet>
      <dgm:spPr/>
    </dgm:pt>
    <dgm:pt modelId="{1D9F39C2-B069-4175-8C57-79D6C5540694}" type="pres">
      <dgm:prSet presAssocID="{35725297-316F-4CBC-AE71-676A785A515C}" presName="sibTrans" presStyleLbl="sibTrans2D1" presStyleIdx="0" presStyleCnt="0"/>
      <dgm:spPr/>
    </dgm:pt>
    <dgm:pt modelId="{401671ED-BD92-4396-9D73-2450E8413C3A}" type="pres">
      <dgm:prSet presAssocID="{6090F2FA-D33B-4DD8-9758-2CEFA70C0A92}" presName="compNode" presStyleCnt="0"/>
      <dgm:spPr/>
    </dgm:pt>
    <dgm:pt modelId="{FAB4D4FA-D5EB-4320-9DEC-B5556F16B744}" type="pres">
      <dgm:prSet presAssocID="{6090F2FA-D33B-4DD8-9758-2CEFA70C0A92}" presName="iconBgRect" presStyleLbl="bgShp" presStyleIdx="2" presStyleCnt="3"/>
      <dgm:spPr/>
    </dgm:pt>
    <dgm:pt modelId="{A73803FE-366B-4A8E-AF15-88AB55E9D661}" type="pres">
      <dgm:prSet presAssocID="{6090F2FA-D33B-4DD8-9758-2CEFA70C0A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24A718F3-B30B-41D5-B72C-D091D30B202D}" type="pres">
      <dgm:prSet presAssocID="{6090F2FA-D33B-4DD8-9758-2CEFA70C0A92}" presName="spaceRect" presStyleCnt="0"/>
      <dgm:spPr/>
    </dgm:pt>
    <dgm:pt modelId="{9DBF6CB5-7B88-4445-B6A3-44FC1BF6E101}" type="pres">
      <dgm:prSet presAssocID="{6090F2FA-D33B-4DD8-9758-2CEFA70C0A92}" presName="textRect" presStyleLbl="revTx" presStyleIdx="2" presStyleCnt="3">
        <dgm:presLayoutVars>
          <dgm:chMax val="1"/>
          <dgm:chPref val="1"/>
        </dgm:presLayoutVars>
      </dgm:prSet>
      <dgm:spPr/>
    </dgm:pt>
  </dgm:ptLst>
  <dgm:cxnLst>
    <dgm:cxn modelId="{4C5EA409-0E9B-4342-8446-595C31834177}" type="presOf" srcId="{B8C13F66-A436-4B14-9AC3-0BE190712CFC}" destId="{2ECCBDD6-9282-4FF7-B264-D9213BB13856}" srcOrd="0" destOrd="0" presId="urn:microsoft.com/office/officeart/2018/2/layout/IconCircleList"/>
    <dgm:cxn modelId="{76B3C02B-D82D-4882-976A-CCC877BA79EB}" srcId="{C83E6978-E1F1-484C-AF6C-9834118B5AC8}" destId="{B8C13F66-A436-4B14-9AC3-0BE190712CFC}" srcOrd="0" destOrd="0" parTransId="{A46DDDF3-019F-408D-8465-C8F582443518}" sibTransId="{F0096B1B-5B81-484A-A021-7B649126986E}"/>
    <dgm:cxn modelId="{7E3D9032-DA2E-4DBB-A3CE-58DE9A06D08E}" srcId="{C83E6978-E1F1-484C-AF6C-9834118B5AC8}" destId="{279E46C0-D08F-4710-AE3C-09E00F1D8FFC}" srcOrd="1" destOrd="0" parTransId="{E508FEBC-995E-4579-A618-5013A75D362D}" sibTransId="{35725297-316F-4CBC-AE71-676A785A515C}"/>
    <dgm:cxn modelId="{C6B4A961-56A2-4413-857A-1A857760FCAE}" type="presOf" srcId="{35725297-316F-4CBC-AE71-676A785A515C}" destId="{1D9F39C2-B069-4175-8C57-79D6C5540694}" srcOrd="0" destOrd="0" presId="urn:microsoft.com/office/officeart/2018/2/layout/IconCircleList"/>
    <dgm:cxn modelId="{E9569E4C-D05E-467C-83BA-C178187F2510}" type="presOf" srcId="{279E46C0-D08F-4710-AE3C-09E00F1D8FFC}" destId="{C1054237-68C0-42F6-BDA2-4B8CD3FF832D}" srcOrd="0" destOrd="0" presId="urn:microsoft.com/office/officeart/2018/2/layout/IconCircleList"/>
    <dgm:cxn modelId="{757EF24C-D675-472F-95F4-7CEDA57A71C6}" type="presOf" srcId="{C83E6978-E1F1-484C-AF6C-9834118B5AC8}" destId="{39BE9CB7-90A5-480C-8FA0-BBAAF28B6083}" srcOrd="0" destOrd="0" presId="urn:microsoft.com/office/officeart/2018/2/layout/IconCircleList"/>
    <dgm:cxn modelId="{7F1E628B-DB7E-480A-A316-C18C3F4D0C31}" type="presOf" srcId="{6090F2FA-D33B-4DD8-9758-2CEFA70C0A92}" destId="{9DBF6CB5-7B88-4445-B6A3-44FC1BF6E101}" srcOrd="0" destOrd="0" presId="urn:microsoft.com/office/officeart/2018/2/layout/IconCircleList"/>
    <dgm:cxn modelId="{D1FC80DB-5BDD-4E1B-89B9-B8B0FAEF8307}" type="presOf" srcId="{F0096B1B-5B81-484A-A021-7B649126986E}" destId="{1AE34A70-7BE9-468C-8069-C12E4FCFE581}" srcOrd="0" destOrd="0" presId="urn:microsoft.com/office/officeart/2018/2/layout/IconCircleList"/>
    <dgm:cxn modelId="{5BA7C6F3-B96D-408C-BD81-7FE078F09DAD}" srcId="{C83E6978-E1F1-484C-AF6C-9834118B5AC8}" destId="{6090F2FA-D33B-4DD8-9758-2CEFA70C0A92}" srcOrd="2" destOrd="0" parTransId="{6EF576C8-0C77-442C-BF83-755881869B8B}" sibTransId="{E4FA6959-3356-4B24-BF3B-561B29FC9CB1}"/>
    <dgm:cxn modelId="{583043AE-1D07-4050-BEF4-63BEE355584F}" type="presParOf" srcId="{39BE9CB7-90A5-480C-8FA0-BBAAF28B6083}" destId="{5C0D820B-6282-4177-AC1E-D97EFC95AAA2}" srcOrd="0" destOrd="0" presId="urn:microsoft.com/office/officeart/2018/2/layout/IconCircleList"/>
    <dgm:cxn modelId="{2FD9BC24-062C-453B-9650-A8644B46B8D0}" type="presParOf" srcId="{5C0D820B-6282-4177-AC1E-D97EFC95AAA2}" destId="{966304F8-8414-4E4F-A3DB-212A1A8A919A}" srcOrd="0" destOrd="0" presId="urn:microsoft.com/office/officeart/2018/2/layout/IconCircleList"/>
    <dgm:cxn modelId="{EDE7B2F9-7439-4559-ABA5-2ED8A4B5C4F3}" type="presParOf" srcId="{966304F8-8414-4E4F-A3DB-212A1A8A919A}" destId="{C8716544-3E02-41EE-B9F4-497437D7999E}" srcOrd="0" destOrd="0" presId="urn:microsoft.com/office/officeart/2018/2/layout/IconCircleList"/>
    <dgm:cxn modelId="{5CF7BDDE-74C7-4E71-8DCC-BEDBA3CF8512}" type="presParOf" srcId="{966304F8-8414-4E4F-A3DB-212A1A8A919A}" destId="{E40B705E-99E8-4F55-AA8E-155DAC4565BB}" srcOrd="1" destOrd="0" presId="urn:microsoft.com/office/officeart/2018/2/layout/IconCircleList"/>
    <dgm:cxn modelId="{F7CF2F2A-A27C-44D8-B709-552FFF734C21}" type="presParOf" srcId="{966304F8-8414-4E4F-A3DB-212A1A8A919A}" destId="{78E994C8-46A5-42FC-A15A-FC7DAA4C4A02}" srcOrd="2" destOrd="0" presId="urn:microsoft.com/office/officeart/2018/2/layout/IconCircleList"/>
    <dgm:cxn modelId="{39AFD8E9-F41A-4713-8ED3-738865450940}" type="presParOf" srcId="{966304F8-8414-4E4F-A3DB-212A1A8A919A}" destId="{2ECCBDD6-9282-4FF7-B264-D9213BB13856}" srcOrd="3" destOrd="0" presId="urn:microsoft.com/office/officeart/2018/2/layout/IconCircleList"/>
    <dgm:cxn modelId="{78835795-8B28-4180-9AEE-C4248CEE7CC4}" type="presParOf" srcId="{5C0D820B-6282-4177-AC1E-D97EFC95AAA2}" destId="{1AE34A70-7BE9-468C-8069-C12E4FCFE581}" srcOrd="1" destOrd="0" presId="urn:microsoft.com/office/officeart/2018/2/layout/IconCircleList"/>
    <dgm:cxn modelId="{539EFD62-A21F-4005-A5F1-48D3B0E755DC}" type="presParOf" srcId="{5C0D820B-6282-4177-AC1E-D97EFC95AAA2}" destId="{B94A79F3-CC7E-4DD3-891F-0E6167430EF8}" srcOrd="2" destOrd="0" presId="urn:microsoft.com/office/officeart/2018/2/layout/IconCircleList"/>
    <dgm:cxn modelId="{267158B3-0680-4396-998D-6D246194DBB0}" type="presParOf" srcId="{B94A79F3-CC7E-4DD3-891F-0E6167430EF8}" destId="{98DB95ED-A572-495B-A27F-C74082B521B4}" srcOrd="0" destOrd="0" presId="urn:microsoft.com/office/officeart/2018/2/layout/IconCircleList"/>
    <dgm:cxn modelId="{BE631E9A-AA36-4568-ADE3-44975F379C4A}" type="presParOf" srcId="{B94A79F3-CC7E-4DD3-891F-0E6167430EF8}" destId="{C207BA75-DB5A-4768-98F2-54DD471DDE77}" srcOrd="1" destOrd="0" presId="urn:microsoft.com/office/officeart/2018/2/layout/IconCircleList"/>
    <dgm:cxn modelId="{7D203D1A-4A23-4867-944E-0C16639EB9EA}" type="presParOf" srcId="{B94A79F3-CC7E-4DD3-891F-0E6167430EF8}" destId="{897B61CA-6835-4AA9-BBC4-07995FA66866}" srcOrd="2" destOrd="0" presId="urn:microsoft.com/office/officeart/2018/2/layout/IconCircleList"/>
    <dgm:cxn modelId="{E6D31BCA-A44C-4479-9CE9-9FB9507255D1}" type="presParOf" srcId="{B94A79F3-CC7E-4DD3-891F-0E6167430EF8}" destId="{C1054237-68C0-42F6-BDA2-4B8CD3FF832D}" srcOrd="3" destOrd="0" presId="urn:microsoft.com/office/officeart/2018/2/layout/IconCircleList"/>
    <dgm:cxn modelId="{4024E7F5-45B6-4668-9658-78FF6DD7B1CB}" type="presParOf" srcId="{5C0D820B-6282-4177-AC1E-D97EFC95AAA2}" destId="{1D9F39C2-B069-4175-8C57-79D6C5540694}" srcOrd="3" destOrd="0" presId="urn:microsoft.com/office/officeart/2018/2/layout/IconCircleList"/>
    <dgm:cxn modelId="{858E8D36-3039-4FFD-8BB0-28BC0442861D}" type="presParOf" srcId="{5C0D820B-6282-4177-AC1E-D97EFC95AAA2}" destId="{401671ED-BD92-4396-9D73-2450E8413C3A}" srcOrd="4" destOrd="0" presId="urn:microsoft.com/office/officeart/2018/2/layout/IconCircleList"/>
    <dgm:cxn modelId="{44A04783-093B-43E8-8179-5EA92FEBE902}" type="presParOf" srcId="{401671ED-BD92-4396-9D73-2450E8413C3A}" destId="{FAB4D4FA-D5EB-4320-9DEC-B5556F16B744}" srcOrd="0" destOrd="0" presId="urn:microsoft.com/office/officeart/2018/2/layout/IconCircleList"/>
    <dgm:cxn modelId="{72D419E2-F1F5-475B-B281-09903B4CF1BC}" type="presParOf" srcId="{401671ED-BD92-4396-9D73-2450E8413C3A}" destId="{A73803FE-366B-4A8E-AF15-88AB55E9D661}" srcOrd="1" destOrd="0" presId="urn:microsoft.com/office/officeart/2018/2/layout/IconCircleList"/>
    <dgm:cxn modelId="{DECE97FD-51DC-46E2-B8EB-8AAF23268609}" type="presParOf" srcId="{401671ED-BD92-4396-9D73-2450E8413C3A}" destId="{24A718F3-B30B-41D5-B72C-D091D30B202D}" srcOrd="2" destOrd="0" presId="urn:microsoft.com/office/officeart/2018/2/layout/IconCircleList"/>
    <dgm:cxn modelId="{080BC1D7-E12C-4E30-9784-D2F94F20D7E3}" type="presParOf" srcId="{401671ED-BD92-4396-9D73-2450E8413C3A}" destId="{9DBF6CB5-7B88-4445-B6A3-44FC1BF6E10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16544-3E02-41EE-B9F4-497437D7999E}">
      <dsp:nvSpPr>
        <dsp:cNvPr id="0" name=""/>
        <dsp:cNvSpPr/>
      </dsp:nvSpPr>
      <dsp:spPr>
        <a:xfrm>
          <a:off x="370388" y="1285374"/>
          <a:ext cx="814049" cy="8140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B705E-99E8-4F55-AA8E-155DAC4565BB}">
      <dsp:nvSpPr>
        <dsp:cNvPr id="0" name=""/>
        <dsp:cNvSpPr/>
      </dsp:nvSpPr>
      <dsp:spPr>
        <a:xfrm>
          <a:off x="541339" y="1456325"/>
          <a:ext cx="472148" cy="472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CCBDD6-9282-4FF7-B264-D9213BB13856}">
      <dsp:nvSpPr>
        <dsp:cNvPr id="0" name=""/>
        <dsp:cNvSpPr/>
      </dsp:nvSpPr>
      <dsp:spPr>
        <a:xfrm>
          <a:off x="1358878" y="1285374"/>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program uses structures to store customer and nominee details. The Customer structure contains fields for the customer's name, age, and address. The Nominee structure contains fields for the nominee's name, age, and relationship to the customer.</a:t>
          </a:r>
        </a:p>
      </dsp:txBody>
      <dsp:txXfrm>
        <a:off x="1358878" y="1285374"/>
        <a:ext cx="1918831" cy="814049"/>
      </dsp:txXfrm>
    </dsp:sp>
    <dsp:sp modelId="{98DB95ED-A572-495B-A27F-C74082B521B4}">
      <dsp:nvSpPr>
        <dsp:cNvPr id="0" name=""/>
        <dsp:cNvSpPr/>
      </dsp:nvSpPr>
      <dsp:spPr>
        <a:xfrm>
          <a:off x="3612051" y="1285374"/>
          <a:ext cx="814049" cy="8140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7BA75-DB5A-4768-98F2-54DD471DDE77}">
      <dsp:nvSpPr>
        <dsp:cNvPr id="0" name=""/>
        <dsp:cNvSpPr/>
      </dsp:nvSpPr>
      <dsp:spPr>
        <a:xfrm>
          <a:off x="3783002" y="1456325"/>
          <a:ext cx="472148" cy="472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054237-68C0-42F6-BDA2-4B8CD3FF832D}">
      <dsp:nvSpPr>
        <dsp:cNvPr id="0" name=""/>
        <dsp:cNvSpPr/>
      </dsp:nvSpPr>
      <dsp:spPr>
        <a:xfrm>
          <a:off x="4600541" y="1285374"/>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addCustomerDetails()-</a:t>
          </a:r>
          <a:r>
            <a:rPr lang="en-US" sz="1100" kern="1200"/>
            <a:t>Prompts the user to enter the customer's name, age, and address, and stores the values in the Customer structure.</a:t>
          </a:r>
        </a:p>
      </dsp:txBody>
      <dsp:txXfrm>
        <a:off x="4600541" y="1285374"/>
        <a:ext cx="1918831" cy="814049"/>
      </dsp:txXfrm>
    </dsp:sp>
    <dsp:sp modelId="{FAB4D4FA-D5EB-4320-9DEC-B5556F16B744}">
      <dsp:nvSpPr>
        <dsp:cNvPr id="0" name=""/>
        <dsp:cNvSpPr/>
      </dsp:nvSpPr>
      <dsp:spPr>
        <a:xfrm>
          <a:off x="6853714" y="1285374"/>
          <a:ext cx="814049" cy="8140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803FE-366B-4A8E-AF15-88AB55E9D661}">
      <dsp:nvSpPr>
        <dsp:cNvPr id="0" name=""/>
        <dsp:cNvSpPr/>
      </dsp:nvSpPr>
      <dsp:spPr>
        <a:xfrm>
          <a:off x="7024665" y="1456325"/>
          <a:ext cx="472148" cy="472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BF6CB5-7B88-4445-B6A3-44FC1BF6E101}">
      <dsp:nvSpPr>
        <dsp:cNvPr id="0" name=""/>
        <dsp:cNvSpPr/>
      </dsp:nvSpPr>
      <dsp:spPr>
        <a:xfrm>
          <a:off x="7842204" y="1285374"/>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addNomineeDetails()-</a:t>
          </a:r>
          <a:r>
            <a:rPr lang="en-US" sz="1100" kern="1200"/>
            <a:t>Prompts the user to enter the nominee's name, age, and relationship, and stores the values in the Nominee structure.</a:t>
          </a:r>
        </a:p>
      </dsp:txBody>
      <dsp:txXfrm>
        <a:off x="7842204" y="1285374"/>
        <a:ext cx="1918831" cy="8140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CC14-77C0-75D2-9A88-735475E8EA55}"/>
              </a:ext>
            </a:extLst>
          </p:cNvPr>
          <p:cNvSpPr>
            <a:spLocks noGrp="1"/>
          </p:cNvSpPr>
          <p:nvPr>
            <p:ph type="title"/>
          </p:nvPr>
        </p:nvSpPr>
        <p:spPr>
          <a:xfrm>
            <a:off x="1003042" y="1303338"/>
            <a:ext cx="7731383" cy="573088"/>
          </a:xfrm>
        </p:spPr>
        <p:txBody>
          <a:bodyPr>
            <a:normAutofit fontScale="90000"/>
          </a:bodyPr>
          <a:lstStyle/>
          <a:p>
            <a:pPr marL="0" marR="0" lvl="0" indent="0" algn="ctr" defTabSz="914400" rtl="0" eaLnBrk="0" fontAlgn="base" latinLnBrk="0" hangingPunct="0">
              <a:lnSpc>
                <a:spcPct val="100000"/>
              </a:lnSpc>
              <a:spcBef>
                <a:spcPct val="0"/>
              </a:spcBef>
              <a:spcAft>
                <a:spcPct val="0"/>
              </a:spcAft>
              <a:tabLst/>
            </a:pPr>
            <a:r>
              <a:rPr kumimoji="0" lang="en-US" altLang="en-US" sz="3600" b="1" i="0" u="none" strike="noStrike" cap="none" normalizeH="0" baseline="0" dirty="0">
                <a:ln>
                  <a:noFill/>
                </a:ln>
                <a:solidFill>
                  <a:srgbClr val="FFFFFF"/>
                </a:solidFill>
                <a:effectLst/>
                <a:latin typeface="Copperplate Gothic Bold" panose="020E0705020206020404" pitchFamily="34" charset="0"/>
                <a:ea typeface="Times New Roman" panose="02020603050405020304" pitchFamily="18" charset="0"/>
                <a:cs typeface="Times New Roman" panose="02020603050405020304" pitchFamily="18" charset="0"/>
              </a:rPr>
              <a:t>INTRODUCTION TO C</a:t>
            </a:r>
            <a:br>
              <a:rPr kumimoji="0" lang="en-US" altLang="en-US" sz="1000" b="0" i="0" u="none" strike="noStrike" cap="none" normalizeH="0" baseline="0" dirty="0">
                <a:ln>
                  <a:noFill/>
                </a:ln>
                <a:solidFill>
                  <a:schemeClr val="tx1"/>
                </a:solidFill>
                <a:effectLst/>
              </a:rPr>
            </a:br>
            <a:r>
              <a:rPr kumimoji="0" lang="en-US" altLang="en-US" sz="3600" b="1" i="0" u="none" strike="noStrike" cap="none" normalizeH="0" baseline="0" dirty="0">
                <a:ln>
                  <a:noFill/>
                </a:ln>
                <a:solidFill>
                  <a:srgbClr val="FFFFFF"/>
                </a:solidFill>
                <a:effectLst/>
                <a:latin typeface="Copperplate Gothic Bold" panose="020E0705020206020404" pitchFamily="34" charset="0"/>
                <a:ea typeface="Times New Roman" panose="02020603050405020304" pitchFamily="18" charset="0"/>
                <a:cs typeface="Times New Roman" panose="02020603050405020304" pitchFamily="18" charset="0"/>
              </a:rPr>
              <a:t>PROGRAMMING</a:t>
            </a:r>
            <a:br>
              <a:rPr kumimoji="0" lang="en-US" altLang="en-US" sz="1000" b="0" i="0" u="none" strike="noStrike" cap="none" normalizeH="0" baseline="0" dirty="0">
                <a:ln>
                  <a:noFill/>
                </a:ln>
                <a:solidFill>
                  <a:schemeClr val="tx1"/>
                </a:solidFill>
                <a:effectLst/>
              </a:rPr>
            </a:br>
            <a:endParaRPr lang="en-IN" dirty="0"/>
          </a:p>
        </p:txBody>
      </p:sp>
      <p:sp>
        <p:nvSpPr>
          <p:cNvPr id="3" name="Rectangle 2">
            <a:extLst>
              <a:ext uri="{FF2B5EF4-FFF2-40B4-BE49-F238E27FC236}">
                <a16:creationId xmlns:a16="http://schemas.microsoft.com/office/drawing/2014/main" id="{2377110B-D33A-3152-FE3E-1F07C29E00BC}"/>
              </a:ext>
            </a:extLst>
          </p:cNvPr>
          <p:cNvSpPr>
            <a:spLocks noChangeArrowheads="1"/>
          </p:cNvSpPr>
          <p:nvPr/>
        </p:nvSpPr>
        <p:spPr bwMode="auto">
          <a:xfrm>
            <a:off x="641091" y="537994"/>
            <a:ext cx="930382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AB132F95-9508-A1DA-3FC5-128691CDE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666" y="2257587"/>
            <a:ext cx="3510858" cy="2043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0E6DE6-12D0-8211-FA14-4EC018BF90EE}"/>
              </a:ext>
            </a:extLst>
          </p:cNvPr>
          <p:cNvSpPr>
            <a:spLocks noChangeArrowheads="1"/>
          </p:cNvSpPr>
          <p:nvPr/>
        </p:nvSpPr>
        <p:spPr bwMode="auto">
          <a:xfrm>
            <a:off x="1200927" y="4754301"/>
            <a:ext cx="930382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BATCH: - 2023 -2024</a:t>
            </a:r>
            <a:endParaRPr kumimoji="0" lang="en-US" altLang="en-US" sz="800" b="0" i="0" u="none" strike="noStrike" cap="none" normalizeH="0" baseline="0" dirty="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BCA 1</a:t>
            </a:r>
            <a:r>
              <a:rPr kumimoji="0" lang="en-US" altLang="en-US" sz="2600" b="1" i="0" u="none" strike="noStrike" cap="none" normalizeH="0" baseline="3000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st</a:t>
            </a:r>
            <a:r>
              <a:rPr kumimoji="0" lang="en-US" altLang="en-US" sz="2600" b="1"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 YEAR</a:t>
            </a:r>
            <a:endParaRPr kumimoji="0" lang="en-US" altLang="en-US" sz="800" b="0" i="0" u="none" strike="noStrike" cap="none" normalizeH="0" baseline="0" dirty="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SUBMITTED BY: - </a:t>
            </a:r>
            <a:r>
              <a:rPr lang="en-US" sz="2000" dirty="0">
                <a:latin typeface="Amasis MT Pro Medium" panose="02040604050005020304" pitchFamily="18" charset="0"/>
              </a:rPr>
              <a:t>ANKUSH SINGHAL,ASHISH CHAUHAN,AYUSH RAWAT</a:t>
            </a:r>
            <a:endParaRPr kumimoji="0" lang="en-US" altLang="en-US" sz="2000" b="0" i="0" u="none" strike="noStrike" cap="none" normalizeH="0" baseline="0" dirty="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SUBMITTED to: - Mr. rishi Kumar.</a:t>
            </a:r>
            <a:endParaRPr kumimoji="0" lang="en-US" altLang="en-US" sz="800" b="0" i="0" u="none" strike="noStrike" cap="none" normalizeH="0" baseline="0" dirty="0">
              <a:ln>
                <a:noFill/>
              </a:ln>
              <a:solidFill>
                <a:schemeClr val="accent1">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20000"/>
                    <a:lumOff val="80000"/>
                  </a:schemeClr>
                </a:solidFill>
                <a:effectLst/>
                <a:latin typeface="Copperplate Gothic Bold" panose="020E07050202060204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accent1">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81221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0F942-B311-11E2-D894-5B861083F2C4}"/>
              </a:ext>
            </a:extLst>
          </p:cNvPr>
          <p:cNvSpPr>
            <a:spLocks noGrp="1"/>
          </p:cNvSpPr>
          <p:nvPr>
            <p:ph type="title"/>
          </p:nvPr>
        </p:nvSpPr>
        <p:spPr>
          <a:xfrm>
            <a:off x="685799" y="1150076"/>
            <a:ext cx="3659389" cy="4557849"/>
          </a:xfrm>
        </p:spPr>
        <p:txBody>
          <a:bodyPr>
            <a:normAutofit/>
          </a:bodyPr>
          <a:lstStyle/>
          <a:p>
            <a:pPr algn="r"/>
            <a:r>
              <a:rPr lang="en-US" b="1">
                <a:latin typeface="Crimson Pro" pitchFamily="34" charset="0"/>
                <a:ea typeface="Crimson Pro" pitchFamily="34" charset="-122"/>
                <a:cs typeface="Crimson Pro" pitchFamily="34" charset="-120"/>
              </a:rPr>
              <a:t>Health Insurance Policy -</a:t>
            </a:r>
            <a:br>
              <a:rPr lang="en-US"/>
            </a:br>
            <a:endParaRPr lang="en-IN"/>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C443E9-35B3-3E48-8D67-179D886CC8E8}"/>
              </a:ext>
            </a:extLst>
          </p:cNvPr>
          <p:cNvSpPr>
            <a:spLocks noGrp="1"/>
          </p:cNvSpPr>
          <p:nvPr>
            <p:ph idx="1"/>
          </p:nvPr>
        </p:nvSpPr>
        <p:spPr>
          <a:xfrm>
            <a:off x="4988658" y="1150076"/>
            <a:ext cx="6517543" cy="4557849"/>
          </a:xfrm>
        </p:spPr>
        <p:txBody>
          <a:bodyPr>
            <a:normAutofit/>
          </a:bodyPr>
          <a:lstStyle/>
          <a:p>
            <a:r>
              <a:rPr lang="en-US" dirty="0">
                <a:latin typeface="-apple-system"/>
              </a:rPr>
              <a:t>A health insurance policy is a contract between an insurer and an individual or group in which the insurer agrees to provide specified health insurance cover at a particular premium</a:t>
            </a:r>
            <a:r>
              <a:rPr lang="en-US" b="0" i="0" dirty="0">
                <a:effectLst/>
                <a:latin typeface="-apple-system"/>
              </a:rPr>
              <a:t>. </a:t>
            </a:r>
            <a:r>
              <a:rPr lang="en-US" dirty="0">
                <a:latin typeface="-apple-system"/>
              </a:rPr>
              <a:t>It covers medical expenses incurred due to an illness, accident, or injury</a:t>
            </a:r>
            <a:r>
              <a:rPr lang="en-US" baseline="30000" dirty="0">
                <a:latin typeface="-apple-system"/>
              </a:rPr>
              <a:t>.</a:t>
            </a:r>
            <a:endParaRPr lang="en-IN" dirty="0"/>
          </a:p>
        </p:txBody>
      </p:sp>
    </p:spTree>
    <p:extLst>
      <p:ext uri="{BB962C8B-B14F-4D97-AF65-F5344CB8AC3E}">
        <p14:creationId xmlns:p14="http://schemas.microsoft.com/office/powerpoint/2010/main" val="160589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a:extLst>
              <a:ext uri="{FF2B5EF4-FFF2-40B4-BE49-F238E27FC236}">
                <a16:creationId xmlns:a16="http://schemas.microsoft.com/office/drawing/2014/main" id="{67D2CD62-D96B-3AF0-ADC6-9FBFF522CDF4}"/>
              </a:ext>
            </a:extLst>
          </p:cNvPr>
          <p:cNvPicPr>
            <a:picLocks noChangeAspect="1"/>
          </p:cNvPicPr>
          <p:nvPr/>
        </p:nvPicPr>
        <p:blipFill rotWithShape="1">
          <a:blip r:embed="rId3"/>
          <a:srcRect t="6764" r="1" b="2416"/>
          <a:stretch/>
        </p:blipFill>
        <p:spPr>
          <a:xfrm>
            <a:off x="643467" y="643467"/>
            <a:ext cx="10905066" cy="5571066"/>
          </a:xfrm>
          <a:prstGeom prst="rect">
            <a:avLst/>
          </a:prstGeom>
        </p:spPr>
      </p:pic>
    </p:spTree>
    <p:extLst>
      <p:ext uri="{BB962C8B-B14F-4D97-AF65-F5344CB8AC3E}">
        <p14:creationId xmlns:p14="http://schemas.microsoft.com/office/powerpoint/2010/main" val="39275437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84CF-F3C5-245A-1ADC-9152C615F800}"/>
              </a:ext>
            </a:extLst>
          </p:cNvPr>
          <p:cNvSpPr>
            <a:spLocks noGrp="1"/>
          </p:cNvSpPr>
          <p:nvPr>
            <p:ph type="title"/>
          </p:nvPr>
        </p:nvSpPr>
        <p:spPr>
          <a:xfrm>
            <a:off x="685801" y="609600"/>
            <a:ext cx="10131425" cy="1456267"/>
          </a:xfrm>
        </p:spPr>
        <p:txBody>
          <a:bodyPr>
            <a:normAutofit/>
          </a:bodyPr>
          <a:lstStyle/>
          <a:p>
            <a:r>
              <a:rPr lang="en-US" b="1">
                <a:latin typeface="Crimson Pro" pitchFamily="34" charset="0"/>
                <a:ea typeface="Crimson Pro" pitchFamily="34" charset="-122"/>
                <a:cs typeface="Crimson Pro" pitchFamily="34" charset="-120"/>
              </a:rPr>
              <a:t>Customer and Nominee Details</a:t>
            </a:r>
            <a:br>
              <a:rPr lang="en-US"/>
            </a:br>
            <a:endParaRPr lang="en-IN"/>
          </a:p>
        </p:txBody>
      </p:sp>
      <p:graphicFrame>
        <p:nvGraphicFramePr>
          <p:cNvPr id="5" name="Content Placeholder 2">
            <a:extLst>
              <a:ext uri="{FF2B5EF4-FFF2-40B4-BE49-F238E27FC236}">
                <a16:creationId xmlns:a16="http://schemas.microsoft.com/office/drawing/2014/main" id="{13DE05B6-BD76-A48E-56B3-4C63B2FFDC1B}"/>
              </a:ext>
            </a:extLst>
          </p:cNvPr>
          <p:cNvGraphicFramePr>
            <a:graphicFrameLocks noGrp="1"/>
          </p:cNvGraphicFramePr>
          <p:nvPr>
            <p:ph idx="1"/>
            <p:extLst>
              <p:ext uri="{D42A27DB-BD31-4B8C-83A1-F6EECF244321}">
                <p14:modId xmlns:p14="http://schemas.microsoft.com/office/powerpoint/2010/main" val="91271400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79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356A-BF07-13D0-16F1-2A23780F9E92}"/>
              </a:ext>
            </a:extLst>
          </p:cNvPr>
          <p:cNvSpPr>
            <a:spLocks noGrp="1"/>
          </p:cNvSpPr>
          <p:nvPr>
            <p:ph type="title"/>
          </p:nvPr>
        </p:nvSpPr>
        <p:spPr>
          <a:xfrm>
            <a:off x="4856584" y="2634343"/>
            <a:ext cx="10131425" cy="1456267"/>
          </a:xfrm>
        </p:spPr>
        <p:txBody>
          <a:bodyPr/>
          <a:lstStyle/>
          <a:p>
            <a:r>
              <a:rPr lang="en-US" dirty="0"/>
              <a:t>end</a:t>
            </a:r>
            <a:endParaRPr lang="en-IN" dirty="0"/>
          </a:p>
        </p:txBody>
      </p:sp>
    </p:spTree>
    <p:extLst>
      <p:ext uri="{BB962C8B-B14F-4D97-AF65-F5344CB8AC3E}">
        <p14:creationId xmlns:p14="http://schemas.microsoft.com/office/powerpoint/2010/main" val="353071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3261-DB13-2EBB-B521-470397F2040B}"/>
              </a:ext>
            </a:extLst>
          </p:cNvPr>
          <p:cNvSpPr>
            <a:spLocks noGrp="1"/>
          </p:cNvSpPr>
          <p:nvPr>
            <p:ph type="title"/>
          </p:nvPr>
        </p:nvSpPr>
        <p:spPr>
          <a:xfrm>
            <a:off x="911943" y="3097161"/>
            <a:ext cx="10131425" cy="1456267"/>
          </a:xfrm>
        </p:spPr>
        <p:txBody>
          <a:bodyPr>
            <a:normAutofit fontScale="90000"/>
          </a:bodyPr>
          <a:lstStyle/>
          <a:p>
            <a:r>
              <a:rPr lang="en-US" sz="3600" dirty="0">
                <a:latin typeface="Amasis MT Pro Black" panose="020F0502020204030204" pitchFamily="18" charset="0"/>
              </a:rPr>
              <a:t>Presentation By GROUP R - Insurance Policy System</a:t>
            </a:r>
            <a:br>
              <a:rPr lang="en-US" sz="3600" dirty="0">
                <a:latin typeface="Amasis MT Pro Black" panose="020F0502020204030204" pitchFamily="18" charset="0"/>
              </a:rPr>
            </a:br>
            <a:br>
              <a:rPr lang="en-US" sz="3600" dirty="0">
                <a:latin typeface="Amasis MT Pro Black" panose="020F0502020204030204" pitchFamily="18" charset="0"/>
              </a:rPr>
            </a:br>
            <a:br>
              <a:rPr lang="en-US" sz="3600" dirty="0">
                <a:latin typeface="Amasis MT Pro Black" panose="020F0502020204030204" pitchFamily="18" charset="0"/>
              </a:rPr>
            </a:br>
            <a:br>
              <a:rPr lang="en-US" sz="3600" dirty="0">
                <a:latin typeface="Amasis MT Pro Black" panose="020F0502020204030204" pitchFamily="18" charset="0"/>
              </a:rPr>
            </a:br>
            <a:r>
              <a:rPr lang="en-US" dirty="0">
                <a:latin typeface="Amasis MT Pro Medium" panose="02040604050005020304" pitchFamily="18" charset="0"/>
              </a:rPr>
              <a:t>Presented by- ANKUSH SINGHAL,ASHISH CHAUHAN,AYUSH RAWAT</a:t>
            </a:r>
            <a:br>
              <a:rPr lang="en-US" sz="3600" dirty="0">
                <a:latin typeface="Amasis MT Pro Black" panose="020F0502020204030204" pitchFamily="18" charset="0"/>
              </a:rPr>
            </a:br>
            <a:br>
              <a:rPr lang="en-US" sz="3600" dirty="0">
                <a:latin typeface="Amasis MT Pro Black" panose="020F0502020204030204" pitchFamily="18" charset="0"/>
              </a:rPr>
            </a:br>
            <a:br>
              <a:rPr lang="en-US" sz="3600" dirty="0">
                <a:latin typeface="Amasis MT Pro Black" panose="020F0502020204030204" pitchFamily="18" charset="0"/>
              </a:rPr>
            </a:br>
            <a:br>
              <a:rPr lang="en-US" sz="3600" dirty="0">
                <a:latin typeface="Amasis MT Pro Black" panose="020F0502020204030204" pitchFamily="18" charset="0"/>
              </a:rPr>
            </a:br>
            <a:br>
              <a:rPr lang="en-IN" sz="3600" dirty="0"/>
            </a:br>
            <a:endParaRPr lang="en-IN" dirty="0"/>
          </a:p>
        </p:txBody>
      </p:sp>
    </p:spTree>
    <p:extLst>
      <p:ext uri="{BB962C8B-B14F-4D97-AF65-F5344CB8AC3E}">
        <p14:creationId xmlns:p14="http://schemas.microsoft.com/office/powerpoint/2010/main" val="392188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D9FE2-D612-A7E2-C511-9E9CB6A8E8F2}"/>
              </a:ext>
            </a:extLst>
          </p:cNvPr>
          <p:cNvSpPr>
            <a:spLocks noGrp="1"/>
          </p:cNvSpPr>
          <p:nvPr>
            <p:ph type="ctrTitle"/>
          </p:nvPr>
        </p:nvSpPr>
        <p:spPr>
          <a:xfrm>
            <a:off x="685799" y="1150076"/>
            <a:ext cx="3659389" cy="4557849"/>
          </a:xfrm>
        </p:spPr>
        <p:txBody>
          <a:bodyPr vert="horz" lIns="91440" tIns="45720" rIns="91440" bIns="45720" rtlCol="0" anchor="ctr">
            <a:normAutofit/>
          </a:bodyPr>
          <a:lstStyle/>
          <a:p>
            <a:r>
              <a:rPr lang="en-US" sz="3600"/>
              <a:t>INSURANCE POLICIES SYSTEM</a:t>
            </a:r>
          </a:p>
        </p:txBody>
      </p:sp>
      <p:cxnSp>
        <p:nvCxnSpPr>
          <p:cNvPr id="14" name="Straight Connector 1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99521B3-3814-822C-2046-B1A09A191631}"/>
              </a:ext>
            </a:extLst>
          </p:cNvPr>
          <p:cNvSpPr>
            <a:spLocks noGrp="1"/>
          </p:cNvSpPr>
          <p:nvPr>
            <p:ph type="subTitle" idx="1"/>
          </p:nvPr>
        </p:nvSpPr>
        <p:spPr>
          <a:xfrm>
            <a:off x="4988658" y="1150076"/>
            <a:ext cx="6517543" cy="4557849"/>
          </a:xfrm>
        </p:spPr>
        <p:txBody>
          <a:bodyPr vert="horz" lIns="91440" tIns="45720" rIns="91440" bIns="45720" rtlCol="0" anchor="ctr">
            <a:normAutofit/>
          </a:bodyPr>
          <a:lstStyle/>
          <a:p>
            <a:pPr algn="l">
              <a:lnSpc>
                <a:spcPct val="90000"/>
              </a:lnSpc>
              <a:buFont typeface="Arial"/>
              <a:buChar char="•"/>
            </a:pPr>
            <a:r>
              <a:rPr lang="en-US" sz="1100" b="0" i="0" cap="none"/>
              <a:t>An insurance policy system is a comprehensive system that manages all aspects of insurance policies. Here are some key features:</a:t>
            </a:r>
          </a:p>
          <a:p>
            <a:pPr algn="l">
              <a:lnSpc>
                <a:spcPct val="90000"/>
              </a:lnSpc>
              <a:buFont typeface="Arial"/>
              <a:buChar char="•"/>
            </a:pPr>
            <a:r>
              <a:rPr lang="en-US" sz="1100" b="1" i="0" cap="none"/>
              <a:t>Record Management</a:t>
            </a:r>
            <a:r>
              <a:rPr lang="en-US" sz="1100" b="0" i="0" cap="none"/>
              <a:t>: The system acts as the record management system for all insurance policy-related information. </a:t>
            </a:r>
            <a:r>
              <a:rPr lang="en-US" sz="1100" cap="none"/>
              <a:t>This includes records such as quotes, rating actions, issuances, renewals, and more</a:t>
            </a:r>
            <a:r>
              <a:rPr lang="en-US" sz="1100" b="0" i="0" cap="none"/>
              <a:t>.</a:t>
            </a:r>
          </a:p>
          <a:p>
            <a:pPr algn="l">
              <a:lnSpc>
                <a:spcPct val="90000"/>
              </a:lnSpc>
              <a:buFont typeface="Arial"/>
              <a:buChar char="•"/>
            </a:pPr>
            <a:r>
              <a:rPr lang="en-US" sz="1100" b="1" cap="none"/>
              <a:t>Policy Lifecycle Management</a:t>
            </a:r>
            <a:r>
              <a:rPr lang="en-US" sz="1100" cap="none"/>
              <a:t>: The system manages the entire policy lifecycle, including housing and updating policy details, updating new billing information, tracking beneficiary changes, ending policies, designing transaction workflows, and more</a:t>
            </a:r>
            <a:r>
              <a:rPr lang="en-US" sz="1100" b="0" i="0" cap="none"/>
              <a:t>.</a:t>
            </a:r>
          </a:p>
          <a:p>
            <a:pPr algn="l">
              <a:lnSpc>
                <a:spcPct val="90000"/>
              </a:lnSpc>
              <a:buFont typeface="Arial"/>
              <a:buChar char="•"/>
            </a:pPr>
            <a:r>
              <a:rPr lang="en-US" sz="1100" b="1" cap="none"/>
              <a:t>Insurance Repositories (IR)</a:t>
            </a:r>
            <a:r>
              <a:rPr lang="en-US" sz="1100" cap="none"/>
              <a:t>: Introduced by IRDAI, the IR system provides policyholders a facility to keep insurance policies in electronic form and to undertake changes, modifications, and revisions in the insurance policy with speed and accuracy</a:t>
            </a:r>
            <a:r>
              <a:rPr lang="en-US" sz="1100" b="0" i="0" cap="none"/>
              <a:t>.</a:t>
            </a:r>
          </a:p>
          <a:p>
            <a:pPr algn="l">
              <a:lnSpc>
                <a:spcPct val="90000"/>
              </a:lnSpc>
              <a:buFont typeface="Arial"/>
              <a:buChar char="•"/>
            </a:pPr>
            <a:r>
              <a:rPr lang="en-US" sz="1100" b="1" cap="none"/>
              <a:t>Policy Administration Solutions</a:t>
            </a:r>
            <a:r>
              <a:rPr lang="en-US" sz="1100" cap="none"/>
              <a:t>: These are designed to manage an insurance company’s entire catalogue of policies on offer and all policies they have issued</a:t>
            </a:r>
            <a:r>
              <a:rPr lang="en-US" sz="1100" b="0" i="0" cap="none"/>
              <a:t>.</a:t>
            </a:r>
          </a:p>
          <a:p>
            <a:pPr algn="l">
              <a:lnSpc>
                <a:spcPct val="90000"/>
              </a:lnSpc>
              <a:buFont typeface="Arial"/>
              <a:buChar char="•"/>
            </a:pPr>
            <a:r>
              <a:rPr lang="en-US" sz="1100" b="1" cap="none"/>
              <a:t>Integration with Other Systems</a:t>
            </a:r>
            <a:r>
              <a:rPr lang="en-US" sz="1100" cap="none"/>
              <a:t>: A policy administration solution spans insurance functions including rating, quoting, case installation, renewal, and servicing, and is integrated into billing and claims platforms</a:t>
            </a:r>
            <a:r>
              <a:rPr lang="en-US" sz="1100" b="0" i="0" cap="none"/>
              <a:t>.</a:t>
            </a:r>
          </a:p>
          <a:p>
            <a:pPr algn="l">
              <a:lnSpc>
                <a:spcPct val="90000"/>
              </a:lnSpc>
              <a:buFont typeface="Arial"/>
              <a:buChar char="•"/>
            </a:pPr>
            <a:r>
              <a:rPr lang="en-US" sz="1100" b="1" cap="none"/>
              <a:t>Reporting</a:t>
            </a:r>
            <a:r>
              <a:rPr lang="en-US" sz="1100" cap="none"/>
              <a:t>: The system can produce policy-specific reports</a:t>
            </a:r>
            <a:r>
              <a:rPr lang="en-US" sz="1100" b="0" i="0" cap="none"/>
              <a:t>.</a:t>
            </a:r>
          </a:p>
          <a:p>
            <a:pPr algn="l">
              <a:lnSpc>
                <a:spcPct val="90000"/>
              </a:lnSpc>
              <a:buFont typeface="Arial"/>
              <a:buChar char="•"/>
            </a:pPr>
            <a:r>
              <a:rPr lang="en-US" sz="1100" cap="none"/>
              <a:t>There are many insurance policy administration systems available in the market, such as BriteCore, Ventiv Policy, and Oracle Insurance Policy Administration</a:t>
            </a:r>
            <a:r>
              <a:rPr lang="en-US" sz="1100" b="0" i="0" cap="none"/>
              <a:t>. Each system has its own features and benefits, so it’s important to choose one that best fits the needs of the insurance company.</a:t>
            </a:r>
          </a:p>
          <a:p>
            <a:pPr algn="l">
              <a:lnSpc>
                <a:spcPct val="90000"/>
              </a:lnSpc>
              <a:buFont typeface="Arial"/>
              <a:buChar char="•"/>
            </a:pPr>
            <a:endParaRPr lang="en-US" sz="1100" cap="none"/>
          </a:p>
        </p:txBody>
      </p:sp>
    </p:spTree>
    <p:extLst>
      <p:ext uri="{BB962C8B-B14F-4D97-AF65-F5344CB8AC3E}">
        <p14:creationId xmlns:p14="http://schemas.microsoft.com/office/powerpoint/2010/main" val="11867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DF208-5D50-1612-D3A5-5123B8FFD377}"/>
              </a:ext>
            </a:extLst>
          </p:cNvPr>
          <p:cNvSpPr>
            <a:spLocks noGrp="1"/>
          </p:cNvSpPr>
          <p:nvPr>
            <p:ph type="title"/>
          </p:nvPr>
        </p:nvSpPr>
        <p:spPr>
          <a:xfrm>
            <a:off x="685799" y="1150076"/>
            <a:ext cx="3659389" cy="4557849"/>
          </a:xfrm>
        </p:spPr>
        <p:txBody>
          <a:bodyPr>
            <a:normAutofit/>
          </a:bodyPr>
          <a:lstStyle/>
          <a:p>
            <a:pPr algn="r"/>
            <a:r>
              <a:rPr lang="en-US" b="1">
                <a:latin typeface="Crimson Pro" pitchFamily="34" charset="0"/>
                <a:ea typeface="Crimson Pro" pitchFamily="34" charset="-122"/>
                <a:cs typeface="Crimson Pro" pitchFamily="34" charset="-120"/>
              </a:rPr>
              <a:t>Life Insurance Policy</a:t>
            </a:r>
            <a:br>
              <a:rPr lang="en-US"/>
            </a:br>
            <a:endParaRPr lang="en-IN"/>
          </a:p>
        </p:txBody>
      </p:sp>
      <p:cxnSp>
        <p:nvCxnSpPr>
          <p:cNvPr id="15" name="Straight Connector 1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05B25D-8B42-DCC0-39A1-A50345ADAD23}"/>
              </a:ext>
            </a:extLst>
          </p:cNvPr>
          <p:cNvSpPr>
            <a:spLocks noGrp="1"/>
          </p:cNvSpPr>
          <p:nvPr>
            <p:ph idx="1"/>
          </p:nvPr>
        </p:nvSpPr>
        <p:spPr>
          <a:xfrm>
            <a:off x="4988658" y="1150076"/>
            <a:ext cx="6517543" cy="4557849"/>
          </a:xfrm>
        </p:spPr>
        <p:txBody>
          <a:bodyPr>
            <a:normAutofit/>
          </a:bodyPr>
          <a:lstStyle/>
          <a:p>
            <a:r>
              <a:rPr lang="en-US" b="0" i="0">
                <a:effectLst/>
                <a:latin typeface="-apple-system"/>
              </a:rPr>
              <a:t>A life insurance policy is a contract between an insurance company and a policyholder. </a:t>
            </a:r>
            <a:r>
              <a:rPr lang="en-US">
                <a:latin typeface="-apple-system"/>
              </a:rPr>
              <a:t>The insurer promises to pay a fixed amount of money in return for a premium, after a set period or upon the death of the insured.</a:t>
            </a:r>
            <a:endParaRPr lang="en-IN"/>
          </a:p>
        </p:txBody>
      </p:sp>
    </p:spTree>
    <p:extLst>
      <p:ext uri="{BB962C8B-B14F-4D97-AF65-F5344CB8AC3E}">
        <p14:creationId xmlns:p14="http://schemas.microsoft.com/office/powerpoint/2010/main" val="362836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0">
            <a:extLst>
              <a:ext uri="{FF2B5EF4-FFF2-40B4-BE49-F238E27FC236}">
                <a16:creationId xmlns:a16="http://schemas.microsoft.com/office/drawing/2014/main" id="{F12DED71-9BC1-12A0-5186-47C1B18D07C7}"/>
              </a:ext>
            </a:extLst>
          </p:cNvPr>
          <p:cNvPicPr>
            <a:picLocks noChangeAspect="1"/>
          </p:cNvPicPr>
          <p:nvPr/>
        </p:nvPicPr>
        <p:blipFill rotWithShape="1">
          <a:blip r:embed="rId3"/>
          <a:srcRect t="2738" r="1" b="6442"/>
          <a:stretch/>
        </p:blipFill>
        <p:spPr>
          <a:xfrm>
            <a:off x="643467" y="643467"/>
            <a:ext cx="10905066" cy="5571066"/>
          </a:xfrm>
          <a:prstGeom prst="rect">
            <a:avLst/>
          </a:prstGeom>
        </p:spPr>
      </p:pic>
    </p:spTree>
    <p:extLst>
      <p:ext uri="{BB962C8B-B14F-4D97-AF65-F5344CB8AC3E}">
        <p14:creationId xmlns:p14="http://schemas.microsoft.com/office/powerpoint/2010/main" val="21304021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55B38-B5B5-C4C0-373C-42599EF4142E}"/>
              </a:ext>
            </a:extLst>
          </p:cNvPr>
          <p:cNvSpPr>
            <a:spLocks noGrp="1"/>
          </p:cNvSpPr>
          <p:nvPr>
            <p:ph type="title"/>
          </p:nvPr>
        </p:nvSpPr>
        <p:spPr>
          <a:xfrm>
            <a:off x="685799" y="1150076"/>
            <a:ext cx="3659389" cy="4557849"/>
          </a:xfrm>
        </p:spPr>
        <p:txBody>
          <a:bodyPr>
            <a:normAutofit/>
          </a:bodyPr>
          <a:lstStyle/>
          <a:p>
            <a:pPr algn="r"/>
            <a:r>
              <a:rPr lang="en-US" b="1" dirty="0">
                <a:latin typeface="Crimson Pro" pitchFamily="34" charset="0"/>
                <a:ea typeface="Crimson Pro" pitchFamily="34" charset="-122"/>
                <a:cs typeface="Crimson Pro" pitchFamily="34" charset="-120"/>
              </a:rPr>
              <a:t>Term Insurance Policy -</a:t>
            </a:r>
            <a:br>
              <a:rPr lang="en-US" b="1" dirty="0">
                <a:latin typeface="Crimson Pro" pitchFamily="34" charset="0"/>
                <a:ea typeface="Crimson Pro" pitchFamily="34" charset="-122"/>
                <a:cs typeface="Crimson Pro" pitchFamily="34" charset="-120"/>
              </a:rPr>
            </a:br>
            <a:endParaRPr lang="en-IN" dirty="0"/>
          </a:p>
        </p:txBody>
      </p:sp>
      <p:cxnSp>
        <p:nvCxnSpPr>
          <p:cNvPr id="18" name="Straight Connector 17">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155A1DC5-22FC-AC8F-0FBB-09766F30A7FE}"/>
              </a:ext>
            </a:extLst>
          </p:cNvPr>
          <p:cNvSpPr>
            <a:spLocks noGrp="1"/>
          </p:cNvSpPr>
          <p:nvPr>
            <p:ph idx="1"/>
          </p:nvPr>
        </p:nvSpPr>
        <p:spPr>
          <a:xfrm>
            <a:off x="4988658" y="1150076"/>
            <a:ext cx="6517543" cy="4557849"/>
          </a:xfrm>
        </p:spPr>
        <p:txBody>
          <a:bodyPr>
            <a:normAutofit/>
          </a:bodyPr>
          <a:lstStyle/>
          <a:p>
            <a:r>
              <a:rPr lang="en-US" b="0" i="0" dirty="0">
                <a:effectLst/>
                <a:latin typeface="-apple-system"/>
              </a:rPr>
              <a:t>Term insurance is a type of life insurance policy that provides coverage for a specific period of time. </a:t>
            </a:r>
            <a:r>
              <a:rPr lang="en-US" dirty="0">
                <a:latin typeface="-apple-system"/>
              </a:rPr>
              <a:t>If the insured person dies during the policy term, a death benefit is paid to the nominees</a:t>
            </a:r>
            <a:br>
              <a:rPr lang="en-IN" dirty="0"/>
            </a:br>
            <a:br>
              <a:rPr lang="en-US" dirty="0"/>
            </a:br>
            <a:endParaRPr lang="en-IN" dirty="0"/>
          </a:p>
        </p:txBody>
      </p:sp>
    </p:spTree>
    <p:extLst>
      <p:ext uri="{BB962C8B-B14F-4D97-AF65-F5344CB8AC3E}">
        <p14:creationId xmlns:p14="http://schemas.microsoft.com/office/powerpoint/2010/main" val="111047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a:extLst>
              <a:ext uri="{FF2B5EF4-FFF2-40B4-BE49-F238E27FC236}">
                <a16:creationId xmlns:a16="http://schemas.microsoft.com/office/drawing/2014/main" id="{38D5AFEA-6596-C773-C3ED-4C69CDD35E0D}"/>
              </a:ext>
            </a:extLst>
          </p:cNvPr>
          <p:cNvPicPr>
            <a:picLocks noChangeAspect="1"/>
          </p:cNvPicPr>
          <p:nvPr/>
        </p:nvPicPr>
        <p:blipFill rotWithShape="1">
          <a:blip r:embed="rId3"/>
          <a:srcRect t="9179" r="1" b="1"/>
          <a:stretch/>
        </p:blipFill>
        <p:spPr>
          <a:xfrm>
            <a:off x="643467" y="643467"/>
            <a:ext cx="10905066" cy="5571066"/>
          </a:xfrm>
          <a:prstGeom prst="rect">
            <a:avLst/>
          </a:prstGeom>
        </p:spPr>
      </p:pic>
    </p:spTree>
    <p:extLst>
      <p:ext uri="{BB962C8B-B14F-4D97-AF65-F5344CB8AC3E}">
        <p14:creationId xmlns:p14="http://schemas.microsoft.com/office/powerpoint/2010/main" val="17358339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163D8-0AC1-5C09-1C5E-2AA57EB38901}"/>
              </a:ext>
            </a:extLst>
          </p:cNvPr>
          <p:cNvSpPr>
            <a:spLocks noGrp="1"/>
          </p:cNvSpPr>
          <p:nvPr>
            <p:ph type="title"/>
          </p:nvPr>
        </p:nvSpPr>
        <p:spPr>
          <a:xfrm>
            <a:off x="685799" y="1150076"/>
            <a:ext cx="3659389" cy="4557849"/>
          </a:xfrm>
        </p:spPr>
        <p:txBody>
          <a:bodyPr>
            <a:normAutofit/>
          </a:bodyPr>
          <a:lstStyle/>
          <a:p>
            <a:pPr algn="r"/>
            <a:r>
              <a:rPr lang="en-US" b="1">
                <a:latin typeface="Crimson Pro" pitchFamily="34" charset="0"/>
                <a:ea typeface="Crimson Pro" pitchFamily="34" charset="-122"/>
                <a:cs typeface="Crimson Pro" pitchFamily="34" charset="-120"/>
              </a:rPr>
              <a:t>Vehicle Insurance Policy -</a:t>
            </a:r>
            <a:br>
              <a:rPr lang="en-US"/>
            </a:br>
            <a:endParaRPr lang="en-IN"/>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F6B66C-B43A-0366-4519-276E7EE093BE}"/>
              </a:ext>
            </a:extLst>
          </p:cNvPr>
          <p:cNvSpPr>
            <a:spLocks noGrp="1"/>
          </p:cNvSpPr>
          <p:nvPr>
            <p:ph idx="1"/>
          </p:nvPr>
        </p:nvSpPr>
        <p:spPr>
          <a:xfrm>
            <a:off x="4988658" y="1150076"/>
            <a:ext cx="6517543" cy="4557849"/>
          </a:xfrm>
        </p:spPr>
        <p:txBody>
          <a:bodyPr>
            <a:normAutofit/>
          </a:bodyPr>
          <a:lstStyle/>
          <a:p>
            <a:r>
              <a:rPr lang="en-US" b="0" i="0" dirty="0">
                <a:effectLst/>
                <a:latin typeface="-apple-system"/>
              </a:rPr>
              <a:t>A vehicle insurance policy is a mandatory insurance policy designed for vehicles plying on the roads. </a:t>
            </a:r>
            <a:r>
              <a:rPr lang="en-US" dirty="0">
                <a:latin typeface="-apple-system"/>
              </a:rPr>
              <a:t>It provides financial protection to you and your vehicle against any loss or damages resulting from accidents, theft, fire, calamities, and third-party person or </a:t>
            </a:r>
            <a:r>
              <a:rPr lang="en-US" b="0" i="0" dirty="0">
                <a:effectLst/>
                <a:latin typeface="-apple-system"/>
              </a:rPr>
              <a:t>property</a:t>
            </a:r>
            <a:endParaRPr lang="en-IN" dirty="0"/>
          </a:p>
        </p:txBody>
      </p:sp>
    </p:spTree>
    <p:extLst>
      <p:ext uri="{BB962C8B-B14F-4D97-AF65-F5344CB8AC3E}">
        <p14:creationId xmlns:p14="http://schemas.microsoft.com/office/powerpoint/2010/main" val="8310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FB946D-2326-449B-B771-9EDB01C8D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224A0EC-9334-468D-849F-BF1FF8C6F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EFFC263-7EB0-4842-BE9B-3176A41A7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a:extLst>
              <a:ext uri="{FF2B5EF4-FFF2-40B4-BE49-F238E27FC236}">
                <a16:creationId xmlns:a16="http://schemas.microsoft.com/office/drawing/2014/main" id="{10E0F117-6FEF-0BAB-7FD8-3C2C6F0BE97B}"/>
              </a:ext>
            </a:extLst>
          </p:cNvPr>
          <p:cNvPicPr>
            <a:picLocks noChangeAspect="1"/>
          </p:cNvPicPr>
          <p:nvPr/>
        </p:nvPicPr>
        <p:blipFill rotWithShape="1">
          <a:blip r:embed="rId3"/>
          <a:srcRect t="9179" r="1" b="1"/>
          <a:stretch/>
        </p:blipFill>
        <p:spPr>
          <a:xfrm>
            <a:off x="643467" y="643467"/>
            <a:ext cx="10905066" cy="5571066"/>
          </a:xfrm>
          <a:prstGeom prst="rect">
            <a:avLst/>
          </a:prstGeom>
        </p:spPr>
      </p:pic>
    </p:spTree>
    <p:extLst>
      <p:ext uri="{BB962C8B-B14F-4D97-AF65-F5344CB8AC3E}">
        <p14:creationId xmlns:p14="http://schemas.microsoft.com/office/powerpoint/2010/main" val="17130018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495</TotalTime>
  <Words>613</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Amasis MT Pro Black</vt:lpstr>
      <vt:lpstr>Amasis MT Pro Medium</vt:lpstr>
      <vt:lpstr>-apple-system</vt:lpstr>
      <vt:lpstr>Arial</vt:lpstr>
      <vt:lpstr>Calibri</vt:lpstr>
      <vt:lpstr>Calibri Light</vt:lpstr>
      <vt:lpstr>Copperplate Gothic Bold</vt:lpstr>
      <vt:lpstr>Crimson Pro</vt:lpstr>
      <vt:lpstr>Celestial</vt:lpstr>
      <vt:lpstr>INTRODUCTION TO C PROGRAMMING </vt:lpstr>
      <vt:lpstr>Presentation By GROUP R - Insurance Policy System    Presented by- ANKUSH SINGHAL,ASHISH CHAUHAN,AYUSH RAWAT     </vt:lpstr>
      <vt:lpstr>INSURANCE POLICIES SYSTEM</vt:lpstr>
      <vt:lpstr>Life Insurance Policy </vt:lpstr>
      <vt:lpstr>PowerPoint Presentation</vt:lpstr>
      <vt:lpstr>Term Insurance Policy - </vt:lpstr>
      <vt:lpstr>PowerPoint Presentation</vt:lpstr>
      <vt:lpstr>Vehicle Insurance Policy - </vt:lpstr>
      <vt:lpstr>PowerPoint Presentation</vt:lpstr>
      <vt:lpstr>Health Insurance Policy - </vt:lpstr>
      <vt:lpstr>PowerPoint Presentation</vt:lpstr>
      <vt:lpstr>Customer and Nominee Details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GROUP R - Insurance Policy System    Presented by- ANKUSH SINGHAL,ANKUSH RAWAT,ASHISH CHAUHAN,AYUSH RAWAT     </dc:title>
  <dc:creator>Ashish Chauhan</dc:creator>
  <cp:lastModifiedBy>Ashish Chauhan</cp:lastModifiedBy>
  <cp:revision>1</cp:revision>
  <dcterms:created xsi:type="dcterms:W3CDTF">2023-12-05T15:58:33Z</dcterms:created>
  <dcterms:modified xsi:type="dcterms:W3CDTF">2023-12-06T08:53:46Z</dcterms:modified>
</cp:coreProperties>
</file>