
<file path=[Content_Types].xml><?xml version="1.0" encoding="utf-8"?>
<Types xmlns="http://schemas.openxmlformats.org/package/2006/content-types">
  <Default Extension="xlsx" ContentType="application/vnd.openxmlformats-officedocument.spreadsheetml.shee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colors4.xml" ContentType="application/vnd.ms-office.chartcolorstyle+xml"/>
  <Override PartName="/ppt/charts/colors5.xml" ContentType="application/vnd.ms-office.chartcolorstyle+xml"/>
  <Override PartName="/ppt/charts/colors6.xml" ContentType="application/vnd.ms-office.chartcolorstyle+xml"/>
  <Override PartName="/ppt/charts/colors7.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charts/style4.xml" ContentType="application/vnd.ms-office.chartstyle+xml"/>
  <Override PartName="/ppt/charts/style5.xml" ContentType="application/vnd.ms-office.chartstyle+xml"/>
  <Override PartName="/ppt/charts/style6.xml" ContentType="application/vnd.ms-office.chartstyle+xml"/>
  <Override PartName="/ppt/charts/style7.xml" ContentType="application/vnd.ms-office.chartstyle+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14.fntdata" ContentType="application/x-fontdata"/>
  <Override PartName="/ppt/fonts/font15.fntdata" ContentType="application/x-fontdata"/>
  <Override PartName="/ppt/fonts/font16.fntdata" ContentType="application/x-fontdata"/>
  <Override PartName="/ppt/fonts/font17.fntdata" ContentType="application/x-fontdata"/>
  <Override PartName="/ppt/fonts/font18.fntdata" ContentType="application/x-fontdata"/>
  <Override PartName="/ppt/fonts/font19.fntdata" ContentType="application/x-fontdata"/>
  <Override PartName="/ppt/fonts/font2.fntdata" ContentType="application/x-fontdata"/>
  <Override PartName="/ppt/fonts/font20.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4"/>
  </p:notesMasterIdLst>
  <p:sldIdLst>
    <p:sldId id="256" r:id="rId3"/>
    <p:sldId id="257" r:id="rId5"/>
    <p:sldId id="260" r:id="rId6"/>
    <p:sldId id="259" r:id="rId7"/>
    <p:sldId id="261" r:id="rId8"/>
    <p:sldId id="264" r:id="rId9"/>
    <p:sldId id="268" r:id="rId10"/>
    <p:sldId id="265" r:id="rId11"/>
    <p:sldId id="266" r:id="rId12"/>
    <p:sldId id="267" r:id="rId13"/>
  </p:sldIdLst>
  <p:sldSz cx="9144000" cy="5143500"/>
  <p:notesSz cx="6858000" cy="9144000"/>
  <p:embeddedFontLst>
    <p:embeddedFont>
      <p:font typeface="Oswald Medium" charset="0"/>
      <p:regular r:id="rId17"/>
      <p:bold r:id="rId18"/>
    </p:embeddedFont>
    <p:embeddedFont>
      <p:font typeface="Montserrat" charset="0"/>
      <p:regular r:id="rId19"/>
      <p:bold r:id="rId20"/>
      <p:italic r:id="rId21"/>
      <p:boldItalic r:id="rId22"/>
    </p:embeddedFont>
    <p:embeddedFont>
      <p:font typeface="Lato" charset="0"/>
      <p:regular r:id="rId23"/>
      <p:bold r:id="rId24"/>
      <p:italic r:id="rId25"/>
      <p:boldItalic r:id="rId26"/>
    </p:embeddedFont>
    <p:embeddedFont>
      <p:font typeface="Oswald Light" charset="0"/>
      <p:regular r:id="rId27"/>
      <p:bold r:id="rId28"/>
    </p:embeddedFont>
    <p:embeddedFont>
      <p:font typeface="Oswald" charset="0"/>
      <p:regular r:id="rId29"/>
      <p:bold r:id="rId30"/>
    </p:embeddedFont>
    <p:embeddedFont>
      <p:font typeface="Playfair Display SemiBold" charset="0"/>
      <p:regular r:id="rId31"/>
      <p:bold r:id="rId32"/>
      <p:italic r:id="rId33"/>
      <p:boldItalic r:id="rId34"/>
    </p:embeddedFont>
    <p:embeddedFont>
      <p:font typeface="Playfair Display Black" charset="0"/>
      <p:bold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67409"/>
    <a:srgbClr val="E6E30C"/>
    <a:srgbClr val="8F46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6" Type="http://schemas.openxmlformats.org/officeDocument/2006/relationships/font" Target="fonts/font20.fntdata"/><Relationship Id="rId35" Type="http://schemas.openxmlformats.org/officeDocument/2006/relationships/font" Target="fonts/font19.fntdata"/><Relationship Id="rId34" Type="http://schemas.openxmlformats.org/officeDocument/2006/relationships/font" Target="fonts/font18.fntdata"/><Relationship Id="rId33" Type="http://schemas.openxmlformats.org/officeDocument/2006/relationships/font" Target="fonts/font17.fntdata"/><Relationship Id="rId32" Type="http://schemas.openxmlformats.org/officeDocument/2006/relationships/font" Target="fonts/font16.fntdata"/><Relationship Id="rId31" Type="http://schemas.openxmlformats.org/officeDocument/2006/relationships/font" Target="fonts/font15.fntdata"/><Relationship Id="rId30" Type="http://schemas.openxmlformats.org/officeDocument/2006/relationships/font" Target="fonts/font14.fntdata"/><Relationship Id="rId3" Type="http://schemas.openxmlformats.org/officeDocument/2006/relationships/slide" Target="slides/slide1.xml"/><Relationship Id="rId29" Type="http://schemas.openxmlformats.org/officeDocument/2006/relationships/font" Target="fonts/font13.fntdata"/><Relationship Id="rId28" Type="http://schemas.openxmlformats.org/officeDocument/2006/relationships/font" Target="fonts/font12.fntdata"/><Relationship Id="rId27" Type="http://schemas.openxmlformats.org/officeDocument/2006/relationships/font" Target="fonts/font11.fntdata"/><Relationship Id="rId26" Type="http://schemas.openxmlformats.org/officeDocument/2006/relationships/font" Target="fonts/font10.fntdata"/><Relationship Id="rId25" Type="http://schemas.openxmlformats.org/officeDocument/2006/relationships/font" Target="fonts/font9.fntdata"/><Relationship Id="rId24" Type="http://schemas.openxmlformats.org/officeDocument/2006/relationships/font" Target="fonts/font8.fntdata"/><Relationship Id="rId23" Type="http://schemas.openxmlformats.org/officeDocument/2006/relationships/font" Target="fonts/font7.fntdata"/><Relationship Id="rId22" Type="http://schemas.openxmlformats.org/officeDocument/2006/relationships/font" Target="fonts/font6.fntdata"/><Relationship Id="rId21" Type="http://schemas.openxmlformats.org/officeDocument/2006/relationships/font" Target="fonts/font5.fntdata"/><Relationship Id="rId20" Type="http://schemas.openxmlformats.org/officeDocument/2006/relationships/font" Target="fonts/font4.fntdata"/><Relationship Id="rId2" Type="http://schemas.openxmlformats.org/officeDocument/2006/relationships/theme" Target="theme/theme1.xml"/><Relationship Id="rId19" Type="http://schemas.openxmlformats.org/officeDocument/2006/relationships/font" Target="fonts/font3.fntdata"/><Relationship Id="rId18" Type="http://schemas.openxmlformats.org/officeDocument/2006/relationships/font" Target="fonts/font2.fntdata"/><Relationship Id="rId17" Type="http://schemas.openxmlformats.org/officeDocument/2006/relationships/font" Target="fonts/font1.fntdata"/><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Workbook2.xlsx"/></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Workbook3.xlsx"/></Relationships>
</file>

<file path=ppt/charts/_rels/chart4.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package" Target="../embeddings/Workbook4.xlsx"/></Relationships>
</file>

<file path=ppt/charts/_rels/chart5.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package" Target="../embeddings/Workbook5.xlsx"/></Relationships>
</file>

<file path=ppt/charts/_rels/chart6.xml.rels><?xml version="1.0" encoding="UTF-8" standalone="yes"?>
<Relationships xmlns="http://schemas.openxmlformats.org/package/2006/relationships"><Relationship Id="rId3" Type="http://schemas.microsoft.com/office/2011/relationships/chartColorStyle" Target="colors6.xml"/><Relationship Id="rId2" Type="http://schemas.microsoft.com/office/2011/relationships/chartStyle" Target="style6.xml"/><Relationship Id="rId1" Type="http://schemas.openxmlformats.org/officeDocument/2006/relationships/package" Target="../embeddings/Workbook6.xlsx"/></Relationships>
</file>

<file path=ppt/charts/_rels/chart7.xml.rels><?xml version="1.0" encoding="UTF-8" standalone="yes"?>
<Relationships xmlns="http://schemas.openxmlformats.org/package/2006/relationships"><Relationship Id="rId3" Type="http://schemas.microsoft.com/office/2011/relationships/chartColorStyle" Target="colors7.xml"/><Relationship Id="rId2" Type="http://schemas.microsoft.com/office/2011/relationships/chartStyle" Target="style7.xml"/><Relationship Id="rId1" Type="http://schemas.openxmlformats.org/officeDocument/2006/relationships/package" Target="../embeddings/Workbook7.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5240174672489"/>
          <c:y val="0.103344768439108"/>
          <c:w val="0.807860262008734"/>
          <c:h val="0.793310463121784"/>
        </c:manualLayout>
      </c:layout>
      <c:doughnutChart>
        <c:varyColors val="1"/>
        <c:ser>
          <c:idx val="0"/>
          <c:order val="0"/>
          <c:tx>
            <c:strRef>
              <c:f>Sheet1!$B$1</c:f>
              <c:strCache>
                <c:ptCount val="1"/>
                <c:pt idx="0">
                  <c:v>Sales</c:v>
                </c:pt>
              </c:strCache>
            </c:strRef>
          </c:tx>
          <c:spPr/>
          <c:explosion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Lbls>
            <c:delete val="1"/>
          </c:dLbls>
          <c:cat>
            <c:numRef>
              <c:f>Sheet1!$A$2:$A$5</c:f>
              <c:numCache>
                <c:ptCount val="0"/>
              </c:numCache>
            </c:numRef>
          </c:cat>
          <c:val>
            <c:numRef>
              <c:f>Sheet1!$B$2:$B$5</c:f>
              <c:numCache>
                <c:formatCode>General</c:formatCode>
                <c:ptCount val="4"/>
                <c:pt idx="0">
                  <c:v>8.2</c:v>
                </c:pt>
                <c:pt idx="1">
                  <c:v>3.2</c:v>
                </c:pt>
                <c:pt idx="2">
                  <c:v>1.4</c:v>
                </c:pt>
                <c:pt idx="3">
                  <c:v>1.2</c:v>
                </c:pt>
              </c:numCache>
            </c:numRef>
          </c:val>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lang="en-US"/>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5240174672489"/>
          <c:y val="0.103344768439108"/>
          <c:w val="0.807860262008734"/>
          <c:h val="0.793310463121784"/>
        </c:manualLayout>
      </c:layout>
      <c:doughnutChart>
        <c:varyColors val="1"/>
        <c:ser>
          <c:idx val="0"/>
          <c:order val="0"/>
          <c:tx>
            <c:strRef>
              <c:f>Sheet1!$B$1</c:f>
              <c:strCache>
                <c:ptCount val="1"/>
                <c:pt idx="0">
                  <c:v>Sales</c:v>
                </c:pt>
              </c:strCache>
            </c:strRef>
          </c:tx>
          <c:spPr/>
          <c:explosion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Lbls>
            <c:delete val="1"/>
          </c:dLbls>
          <c:cat>
            <c:numRef>
              <c:f>Sheet1!$A$2:$A$5</c:f>
              <c:numCache>
                <c:ptCount val="0"/>
              </c:numCache>
            </c:numRef>
          </c:cat>
          <c:val>
            <c:numRef>
              <c:f>Sheet1!$B$2:$B$5</c:f>
              <c:numCache>
                <c:formatCode>General</c:formatCode>
                <c:ptCount val="4"/>
                <c:pt idx="0">
                  <c:v>8.2</c:v>
                </c:pt>
                <c:pt idx="1">
                  <c:v>3.2</c:v>
                </c:pt>
                <c:pt idx="2">
                  <c:v>1.4</c:v>
                </c:pt>
                <c:pt idx="3">
                  <c:v>1.2</c:v>
                </c:pt>
              </c:numCache>
            </c:numRef>
          </c:val>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lang="en-US"/>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5240174672489"/>
          <c:y val="0.103344768439108"/>
          <c:w val="0.807860262008734"/>
          <c:h val="0.793310463121784"/>
        </c:manualLayout>
      </c:layout>
      <c:doughnutChart>
        <c:varyColors val="1"/>
        <c:ser>
          <c:idx val="0"/>
          <c:order val="0"/>
          <c:tx>
            <c:strRef>
              <c:f>Sheet1!$B$1</c:f>
              <c:strCache>
                <c:ptCount val="1"/>
                <c:pt idx="0">
                  <c:v>Sales</c:v>
                </c:pt>
              </c:strCache>
            </c:strRef>
          </c:tx>
          <c:spPr/>
          <c:explosion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Lbls>
            <c:delete val="1"/>
          </c:dLbls>
          <c:cat>
            <c:numRef>
              <c:f>Sheet1!$A$2:$A$5</c:f>
              <c:numCache>
                <c:ptCount val="0"/>
              </c:numCache>
            </c:numRef>
          </c:cat>
          <c:val>
            <c:numRef>
              <c:f>Sheet1!$B$2:$B$5</c:f>
              <c:numCache>
                <c:formatCode>General</c:formatCode>
                <c:ptCount val="4"/>
                <c:pt idx="0">
                  <c:v>8.2</c:v>
                </c:pt>
                <c:pt idx="1">
                  <c:v>3.2</c:v>
                </c:pt>
                <c:pt idx="2">
                  <c:v>1.4</c:v>
                </c:pt>
                <c:pt idx="3">
                  <c:v>1.2</c:v>
                </c:pt>
              </c:numCache>
            </c:numRef>
          </c:val>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lang="en-US"/>
      </a:pP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5240174672489"/>
          <c:y val="0.103344768439108"/>
          <c:w val="0.807860262008734"/>
          <c:h val="0.793310463121784"/>
        </c:manualLayout>
      </c:layout>
      <c:doughnutChart>
        <c:varyColors val="1"/>
        <c:ser>
          <c:idx val="0"/>
          <c:order val="0"/>
          <c:tx>
            <c:strRef>
              <c:f>Sheet1!$B$1</c:f>
              <c:strCache>
                <c:ptCount val="1"/>
                <c:pt idx="0">
                  <c:v>Sales</c:v>
                </c:pt>
              </c:strCache>
            </c:strRef>
          </c:tx>
          <c:spPr/>
          <c:explosion val="0"/>
          <c:dPt>
            <c:idx val="0"/>
            <c:bubble3D val="0"/>
            <c:spPr>
              <a:solidFill>
                <a:schemeClr val="accent1"/>
              </a:solidFill>
              <a:ln w="19050">
                <a:solidFill>
                  <a:schemeClr val="lt1"/>
                </a:solidFill>
              </a:ln>
              <a:effectLst/>
            </c:spPr>
          </c:dPt>
          <c:dPt>
            <c:idx val="1"/>
            <c:bubble3D val="0"/>
            <c:explosion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Lbls>
            <c:delete val="1"/>
          </c:dLbls>
          <c:cat>
            <c:numRef>
              <c:f>Sheet1!$A$2:$A$5</c:f>
              <c:numCache>
                <c:ptCount val="0"/>
              </c:numCache>
            </c:numRef>
          </c:cat>
          <c:val>
            <c:numRef>
              <c:f>Sheet1!$B$2:$B$5</c:f>
              <c:numCache>
                <c:formatCode>General</c:formatCode>
                <c:ptCount val="4"/>
                <c:pt idx="0">
                  <c:v>8.2</c:v>
                </c:pt>
                <c:pt idx="1">
                  <c:v>3.2</c:v>
                </c:pt>
                <c:pt idx="2">
                  <c:v>1.4</c:v>
                </c:pt>
                <c:pt idx="3">
                  <c:v>1.2</c:v>
                </c:pt>
              </c:numCache>
            </c:numRef>
          </c:val>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lang="en-US"/>
      </a:pPr>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5240174672489"/>
          <c:y val="0.103344768439108"/>
          <c:w val="0.807860262008734"/>
          <c:h val="0.793310463121784"/>
        </c:manualLayout>
      </c:layout>
      <c:doughnutChart>
        <c:varyColors val="1"/>
        <c:ser>
          <c:idx val="0"/>
          <c:order val="0"/>
          <c:tx>
            <c:strRef>
              <c:f>Sheet1!$B$1</c:f>
              <c:strCache>
                <c:ptCount val="1"/>
                <c:pt idx="0">
                  <c:v>Sales</c:v>
                </c:pt>
              </c:strCache>
            </c:strRef>
          </c:tx>
          <c:spPr/>
          <c:explosion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Lbls>
            <c:delete val="1"/>
          </c:dLbls>
          <c:cat>
            <c:numRef>
              <c:f>Sheet1!$A$2:$A$5</c:f>
              <c:numCache>
                <c:ptCount val="0"/>
              </c:numCache>
            </c:numRef>
          </c:cat>
          <c:val>
            <c:numRef>
              <c:f>Sheet1!$B$2:$B$5</c:f>
              <c:numCache>
                <c:formatCode>General</c:formatCode>
                <c:ptCount val="4"/>
                <c:pt idx="0">
                  <c:v>8.2</c:v>
                </c:pt>
                <c:pt idx="1">
                  <c:v>3.2</c:v>
                </c:pt>
                <c:pt idx="2">
                  <c:v>1.4</c:v>
                </c:pt>
                <c:pt idx="3">
                  <c:v>1.2</c:v>
                </c:pt>
              </c:numCache>
            </c:numRef>
          </c:val>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lang="en-US"/>
      </a:pPr>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5240174672489"/>
          <c:y val="0.103344768439108"/>
          <c:w val="0.807860262008734"/>
          <c:h val="0.793310463121784"/>
        </c:manualLayout>
      </c:layout>
      <c:doughnutChart>
        <c:varyColors val="1"/>
        <c:ser>
          <c:idx val="0"/>
          <c:order val="0"/>
          <c:tx>
            <c:strRef>
              <c:f>Sheet1!$B$1</c:f>
              <c:strCache>
                <c:ptCount val="1"/>
                <c:pt idx="0">
                  <c:v>Sales</c:v>
                </c:pt>
              </c:strCache>
            </c:strRef>
          </c:tx>
          <c:spPr/>
          <c:explosion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Lbls>
            <c:delete val="1"/>
          </c:dLbls>
          <c:cat>
            <c:numRef>
              <c:f>Sheet1!$A$2:$A$5</c:f>
              <c:numCache>
                <c:ptCount val="0"/>
              </c:numCache>
            </c:numRef>
          </c:cat>
          <c:val>
            <c:numRef>
              <c:f>Sheet1!$B$2:$B$5</c:f>
              <c:numCache>
                <c:formatCode>General</c:formatCode>
                <c:ptCount val="4"/>
                <c:pt idx="0">
                  <c:v>8.2</c:v>
                </c:pt>
                <c:pt idx="1">
                  <c:v>3.2</c:v>
                </c:pt>
                <c:pt idx="2">
                  <c:v>1.4</c:v>
                </c:pt>
                <c:pt idx="3">
                  <c:v>1.2</c:v>
                </c:pt>
              </c:numCache>
            </c:numRef>
          </c:val>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lang="en-US"/>
      </a:pPr>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5240174672489"/>
          <c:y val="0.103344768439108"/>
          <c:w val="0.807860262008734"/>
          <c:h val="0.793310463121784"/>
        </c:manualLayout>
      </c:layout>
      <c:doughnutChart>
        <c:varyColors val="1"/>
        <c:ser>
          <c:idx val="0"/>
          <c:order val="0"/>
          <c:tx>
            <c:strRef>
              <c:f>Sheet1!$B$1</c:f>
              <c:strCache>
                <c:ptCount val="1"/>
                <c:pt idx="0">
                  <c:v>Sales</c:v>
                </c:pt>
              </c:strCache>
            </c:strRef>
          </c:tx>
          <c:spPr/>
          <c:explosion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Lbls>
            <c:delete val="1"/>
          </c:dLbls>
          <c:cat>
            <c:numRef>
              <c:f>Sheet1!$A$2:$A$5</c:f>
              <c:numCache>
                <c:ptCount val="0"/>
              </c:numCache>
            </c:numRef>
          </c:cat>
          <c:val>
            <c:numRef>
              <c:f>Sheet1!$B$2:$B$5</c:f>
              <c:numCache>
                <c:formatCode>General</c:formatCode>
                <c:ptCount val="4"/>
                <c:pt idx="0">
                  <c:v>8.2</c:v>
                </c:pt>
                <c:pt idx="1">
                  <c:v>3.2</c:v>
                </c:pt>
                <c:pt idx="2">
                  <c:v>1.4</c:v>
                </c:pt>
                <c:pt idx="3">
                  <c:v>1.2</c:v>
                </c:pt>
              </c:numCache>
            </c:numRef>
          </c:val>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0" name="Shape 130"/>
        <p:cNvGrpSpPr/>
        <p:nvPr/>
      </p:nvGrpSpPr>
      <p:grpSpPr>
        <a:xfrm>
          <a:off x="0" y="0"/>
          <a:ext cx="0" cy="0"/>
          <a:chOff x="0" y="0"/>
          <a:chExt cx="0" cy="0"/>
        </a:xfrm>
      </p:grpSpPr>
      <p:sp>
        <p:nvSpPr>
          <p:cNvPr id="131" name="Google Shape;131;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8" name="Shape 228"/>
        <p:cNvGrpSpPr/>
        <p:nvPr/>
      </p:nvGrpSpPr>
      <p:grpSpPr>
        <a:xfrm>
          <a:off x="0" y="0"/>
          <a:ext cx="0" cy="0"/>
          <a:chOff x="0" y="0"/>
          <a:chExt cx="0" cy="0"/>
        </a:xfrm>
      </p:grpSpPr>
      <p:sp>
        <p:nvSpPr>
          <p:cNvPr id="229" name="Google Shape;229;g10603a09e05_0_72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10603a09e05_0_72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1" name="Shape 141"/>
        <p:cNvGrpSpPr/>
        <p:nvPr/>
      </p:nvGrpSpPr>
      <p:grpSpPr>
        <a:xfrm>
          <a:off x="0" y="0"/>
          <a:ext cx="0" cy="0"/>
          <a:chOff x="0" y="0"/>
          <a:chExt cx="0" cy="0"/>
        </a:xfrm>
      </p:grpSpPr>
      <p:sp>
        <p:nvSpPr>
          <p:cNvPr id="142" name="Google Shape;142;g10603a09e05_0_48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0603a09e05_0_48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2" name="Shape 162"/>
        <p:cNvGrpSpPr/>
        <p:nvPr/>
      </p:nvGrpSpPr>
      <p:grpSpPr>
        <a:xfrm>
          <a:off x="0" y="0"/>
          <a:ext cx="0" cy="0"/>
          <a:chOff x="0" y="0"/>
          <a:chExt cx="0" cy="0"/>
        </a:xfrm>
      </p:grpSpPr>
      <p:sp>
        <p:nvSpPr>
          <p:cNvPr id="163" name="Google Shape;163;g10603a09e05_0_50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10603a09e05_0_50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5" name="Shape 155"/>
        <p:cNvGrpSpPr/>
        <p:nvPr/>
      </p:nvGrpSpPr>
      <p:grpSpPr>
        <a:xfrm>
          <a:off x="0" y="0"/>
          <a:ext cx="0" cy="0"/>
          <a:chOff x="0" y="0"/>
          <a:chExt cx="0" cy="0"/>
        </a:xfrm>
      </p:grpSpPr>
      <p:sp>
        <p:nvSpPr>
          <p:cNvPr id="156" name="Google Shape;156;g10603a09e05_0_48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10603a09e05_0_48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9" name="Shape 169"/>
        <p:cNvGrpSpPr/>
        <p:nvPr/>
      </p:nvGrpSpPr>
      <p:grpSpPr>
        <a:xfrm>
          <a:off x="0" y="0"/>
          <a:ext cx="0" cy="0"/>
          <a:chOff x="0" y="0"/>
          <a:chExt cx="0" cy="0"/>
        </a:xfrm>
      </p:grpSpPr>
      <p:sp>
        <p:nvSpPr>
          <p:cNvPr id="170" name="Google Shape;170;g10603a09e05_0_50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10603a09e05_0_50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5" name="Shape 205"/>
        <p:cNvGrpSpPr/>
        <p:nvPr/>
      </p:nvGrpSpPr>
      <p:grpSpPr>
        <a:xfrm>
          <a:off x="0" y="0"/>
          <a:ext cx="0" cy="0"/>
          <a:chOff x="0" y="0"/>
          <a:chExt cx="0" cy="0"/>
        </a:xfrm>
      </p:grpSpPr>
      <p:sp>
        <p:nvSpPr>
          <p:cNvPr id="206" name="Google Shape;206;g10603a09e05_0_51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10603a09e05_0_51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5" name="Shape 205"/>
        <p:cNvGrpSpPr/>
        <p:nvPr/>
      </p:nvGrpSpPr>
      <p:grpSpPr>
        <a:xfrm>
          <a:off x="0" y="0"/>
          <a:ext cx="0" cy="0"/>
          <a:chOff x="0" y="0"/>
          <a:chExt cx="0" cy="0"/>
        </a:xfrm>
      </p:grpSpPr>
      <p:sp>
        <p:nvSpPr>
          <p:cNvPr id="206" name="Google Shape;206;g10603a09e05_0_51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10603a09e05_0_51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4" name="Shape 214"/>
        <p:cNvGrpSpPr/>
        <p:nvPr/>
      </p:nvGrpSpPr>
      <p:grpSpPr>
        <a:xfrm>
          <a:off x="0" y="0"/>
          <a:ext cx="0" cy="0"/>
          <a:chOff x="0" y="0"/>
          <a:chExt cx="0" cy="0"/>
        </a:xfrm>
      </p:grpSpPr>
      <p:sp>
        <p:nvSpPr>
          <p:cNvPr id="215" name="Google Shape;215;g10603a09e05_0_70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0603a09e05_0_70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1" name="Shape 221"/>
        <p:cNvGrpSpPr/>
        <p:nvPr/>
      </p:nvGrpSpPr>
      <p:grpSpPr>
        <a:xfrm>
          <a:off x="0" y="0"/>
          <a:ext cx="0" cy="0"/>
          <a:chOff x="0" y="0"/>
          <a:chExt cx="0" cy="0"/>
        </a:xfrm>
      </p:grpSpPr>
      <p:sp>
        <p:nvSpPr>
          <p:cNvPr id="222" name="Google Shape;222;g10603a09e05_0_71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10603a09e05_0_71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 name="Google Shape;16;p2"/>
          <p:cNvSpPr txBox="1"/>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25" name="Google Shape;125;p11"/>
          <p:cNvSpPr txBox="1"/>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127" name="Google Shape;127;p1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28" name="Shape 128"/>
        <p:cNvGrpSpPr/>
        <p:nvPr/>
      </p:nvGrpSpPr>
      <p:grpSpPr>
        <a:xfrm>
          <a:off x="0" y="0"/>
          <a:ext cx="0" cy="0"/>
          <a:chOff x="0" y="0"/>
          <a:chExt cx="0" cy="0"/>
        </a:xfrm>
      </p:grpSpPr>
      <p:sp>
        <p:nvSpPr>
          <p:cNvPr id="129" name="Google Shape;129;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9" name="Google Shape;39;p3"/>
          <p:cNvSpPr txBox="1"/>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5" name="Google Shape;45;p4"/>
          <p:cNvSpPr txBox="1"/>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47" name="Google Shape;47;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2" name="Google Shape;52;p5"/>
          <p:cNvSpPr txBox="1"/>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54" name="Google Shape;54;p5"/>
          <p:cNvSpPr txBox="1"/>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55" name="Google Shape;55;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0" name="Google Shape;60;p6"/>
          <p:cNvSpPr txBox="1"/>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6" name="Google Shape;66;p7"/>
          <p:cNvSpPr txBox="1"/>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68" name="Google Shape;68;p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9" name="Google Shape;89;p8"/>
          <p:cNvSpPr txBox="1"/>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5" name="Google Shape;95;p9"/>
          <p:cNvSpPr txBox="1"/>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98" name="Google Shape;98;p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3" name="Google Shape;103;p10"/>
          <p:cNvSpPr txBox="1"/>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p:txBody>
      </p:sp>
      <p:sp>
        <p:nvSpPr>
          <p:cNvPr id="104" name="Google Shape;104;p1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9" Type="http://schemas.openxmlformats.org/officeDocument/2006/relationships/slideLayout" Target="../slideLayouts/slideLayout3.xml"/><Relationship Id="rId8" Type="http://schemas.openxmlformats.org/officeDocument/2006/relationships/image" Target="../media/image3.png"/><Relationship Id="rId7" Type="http://schemas.openxmlformats.org/officeDocument/2006/relationships/chart" Target="../charts/chart7.xml"/><Relationship Id="rId6" Type="http://schemas.openxmlformats.org/officeDocument/2006/relationships/chart" Target="../charts/chart6.xml"/><Relationship Id="rId5" Type="http://schemas.openxmlformats.org/officeDocument/2006/relationships/chart" Target="../charts/chart5.xml"/><Relationship Id="rId4" Type="http://schemas.openxmlformats.org/officeDocument/2006/relationships/chart" Target="../charts/chart4.xml"/><Relationship Id="rId3" Type="http://schemas.openxmlformats.org/officeDocument/2006/relationships/chart" Target="../charts/chart3.xml"/><Relationship Id="rId2" Type="http://schemas.openxmlformats.org/officeDocument/2006/relationships/chart" Target="../charts/chart2.xml"/><Relationship Id="rId10" Type="http://schemas.openxmlformats.org/officeDocument/2006/relationships/notesSlide" Target="../notesSlides/notesSlide2.xml"/><Relationship Id="rId1" Type="http://schemas.openxmlformats.org/officeDocument/2006/relationships/chart" Target="../charts/char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5.xml"/><Relationship Id="rId7"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3.xml"/><Relationship Id="rId2" Type="http://schemas.openxmlformats.org/officeDocument/2006/relationships/image" Target="../media/image9.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3.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9.xml"/><Relationship Id="rId7" Type="http://schemas.openxmlformats.org/officeDocument/2006/relationships/slideLayout" Target="../slideLayouts/slideLayout3.xml"/><Relationship Id="rId6" Type="http://schemas.openxmlformats.org/officeDocument/2006/relationships/hyperlink" Target="https://www.npmjs.com/" TargetMode="External"/><Relationship Id="rId5" Type="http://schemas.openxmlformats.org/officeDocument/2006/relationships/hyperlink" Target="https://stackoverflow.com/questions/62106304/how-to-connect-between-firebase-authentication-and-firebase-collection-database" TargetMode="External"/><Relationship Id="rId4" Type="http://schemas.openxmlformats.org/officeDocument/2006/relationships/hyperlink" Target="https://stripe.com/in" TargetMode="External"/><Relationship Id="rId3" Type="http://schemas.openxmlformats.org/officeDocument/2006/relationships/hyperlink" Target="https://reactjs.org/" TargetMode="External"/><Relationship Id="rId2" Type="http://schemas.openxmlformats.org/officeDocument/2006/relationships/hyperlink" Target="https://amzncl0ne.web.app/" TargetMode="Externa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33" name="Shape 133"/>
        <p:cNvGrpSpPr/>
        <p:nvPr/>
      </p:nvGrpSpPr>
      <p:grpSpPr>
        <a:xfrm>
          <a:off x="0" y="0"/>
          <a:ext cx="0" cy="0"/>
          <a:chOff x="0" y="0"/>
          <a:chExt cx="0" cy="0"/>
        </a:xfrm>
      </p:grpSpPr>
      <p:sp>
        <p:nvSpPr>
          <p:cNvPr id="134" name="Google Shape;134;p13"/>
          <p:cNvSpPr txBox="1"/>
          <p:nvPr>
            <p:ph type="ctrTitle"/>
          </p:nvPr>
        </p:nvSpPr>
        <p:spPr>
          <a:xfrm>
            <a:off x="461010" y="802640"/>
            <a:ext cx="8221980" cy="578485"/>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US" b="1">
                <a:ln w="6600">
                  <a:solidFill>
                    <a:schemeClr val="accent2"/>
                  </a:solidFill>
                  <a:prstDash val="solid"/>
                </a:ln>
                <a:solidFill>
                  <a:schemeClr val="bg1">
                    <a:lumMod val="50000"/>
                  </a:schemeClr>
                </a:solidFill>
                <a:effectLst>
                  <a:outerShdw dist="38100" dir="2700000" algn="tl" rotWithShape="0">
                    <a:schemeClr val="accent2"/>
                  </a:outerShdw>
                </a:effectLst>
              </a:rPr>
              <a:t>Amazon Clone</a:t>
            </a:r>
            <a:endParaRPr lang="en-US" b="1">
              <a:ln w="6600">
                <a:solidFill>
                  <a:schemeClr val="accent2"/>
                </a:solidFill>
                <a:prstDash val="solid"/>
              </a:ln>
              <a:solidFill>
                <a:schemeClr val="bg1">
                  <a:lumMod val="50000"/>
                </a:schemeClr>
              </a:solidFill>
              <a:effectLst>
                <a:outerShdw dist="38100" dir="2700000" algn="tl" rotWithShape="0">
                  <a:schemeClr val="accent2"/>
                </a:outerShdw>
              </a:effectLst>
            </a:endParaRPr>
          </a:p>
        </p:txBody>
      </p:sp>
      <p:sp>
        <p:nvSpPr>
          <p:cNvPr id="135" name="Google Shape;135;p13"/>
          <p:cNvSpPr txBox="1"/>
          <p:nvPr>
            <p:ph type="subTitle" idx="1"/>
          </p:nvPr>
        </p:nvSpPr>
        <p:spPr>
          <a:xfrm>
            <a:off x="6481445" y="3998595"/>
            <a:ext cx="2662555" cy="1144905"/>
          </a:xfrm>
          <a:prstGeom prst="rect">
            <a:avLst/>
          </a:prstGeom>
        </p:spPr>
        <p:txBody>
          <a:bodyPr spcFirstLastPara="1" wrap="square" lIns="91425" tIns="91425" rIns="91425" bIns="91425" anchor="t" anchorCtr="0">
            <a:normAutofit fontScale="80000"/>
          </a:bodyPr>
          <a:lstStyle/>
          <a:p>
            <a:pPr marL="0" lvl="0" indent="0" algn="ctr" rtl="0">
              <a:lnSpc>
                <a:spcPct val="115000"/>
              </a:lnSpc>
              <a:spcBef>
                <a:spcPts val="0"/>
              </a:spcBef>
              <a:spcAft>
                <a:spcPts val="0"/>
              </a:spcAft>
              <a:buNone/>
            </a:pPr>
            <a:r>
              <a:rPr lang="en-GB" sz="1600" b="1" cap="small">
                <a:solidFill>
                  <a:schemeClr val="bg2">
                    <a:lumMod val="10000"/>
                  </a:schemeClr>
                </a:solidFill>
                <a:latin typeface="Times New Roman"/>
                <a:ea typeface="Times New Roman"/>
                <a:cs typeface="Times New Roman"/>
                <a:sym typeface="Times New Roman"/>
              </a:rPr>
              <a:t>Submitted by :-</a:t>
            </a:r>
            <a:endParaRPr sz="1600" b="1" cap="small">
              <a:solidFill>
                <a:schemeClr val="bg2">
                  <a:lumMod val="10000"/>
                </a:schemeClr>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GB" b="1" cap="small">
                <a:solidFill>
                  <a:schemeClr val="bg1">
                    <a:lumMod val="50000"/>
                  </a:schemeClr>
                </a:solidFill>
                <a:latin typeface="Times New Roman"/>
                <a:ea typeface="Times New Roman"/>
                <a:cs typeface="Times New Roman"/>
                <a:sym typeface="Times New Roman"/>
              </a:rPr>
              <a:t>Abhishek Kumar(0112CS191009)</a:t>
            </a:r>
            <a:endParaRPr b="1" cap="small">
              <a:solidFill>
                <a:schemeClr val="bg1">
                  <a:lumMod val="50000"/>
                </a:schemeClr>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GB" b="1" cap="small">
                <a:solidFill>
                  <a:schemeClr val="bg1">
                    <a:lumMod val="50000"/>
                  </a:schemeClr>
                </a:solidFill>
                <a:latin typeface="Times New Roman"/>
                <a:ea typeface="Times New Roman"/>
                <a:cs typeface="Times New Roman"/>
                <a:sym typeface="Times New Roman"/>
              </a:rPr>
              <a:t>Gyanendra Kumar(0112CS191043)</a:t>
            </a:r>
            <a:endParaRPr b="1" cap="small">
              <a:solidFill>
                <a:schemeClr val="bg1">
                  <a:lumMod val="50000"/>
                </a:schemeClr>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US" altLang="en-GB" b="1" cap="small">
                <a:solidFill>
                  <a:schemeClr val="bg1">
                    <a:lumMod val="50000"/>
                  </a:schemeClr>
                </a:solidFill>
                <a:latin typeface="Times New Roman"/>
                <a:ea typeface="Times New Roman"/>
                <a:cs typeface="Times New Roman"/>
                <a:sym typeface="Times New Roman"/>
              </a:rPr>
              <a:t>Chaitnya dixit</a:t>
            </a:r>
            <a:r>
              <a:rPr lang="en-GB" b="1" cap="small">
                <a:solidFill>
                  <a:schemeClr val="bg1">
                    <a:lumMod val="50000"/>
                  </a:schemeClr>
                </a:solidFill>
                <a:latin typeface="Times New Roman"/>
                <a:ea typeface="Times New Roman"/>
                <a:cs typeface="Times New Roman"/>
                <a:sym typeface="Times New Roman"/>
              </a:rPr>
              <a:t>(0112CS19110</a:t>
            </a:r>
            <a:r>
              <a:rPr lang="en-US" altLang="en-GB" b="1" cap="small">
                <a:solidFill>
                  <a:schemeClr val="bg1">
                    <a:lumMod val="50000"/>
                  </a:schemeClr>
                </a:solidFill>
                <a:latin typeface="Times New Roman"/>
                <a:ea typeface="Times New Roman"/>
                <a:cs typeface="Times New Roman"/>
                <a:sym typeface="Times New Roman"/>
              </a:rPr>
              <a:t>34</a:t>
            </a:r>
            <a:r>
              <a:rPr lang="en-GB" b="1" cap="small">
                <a:solidFill>
                  <a:schemeClr val="bg1">
                    <a:lumMod val="50000"/>
                  </a:schemeClr>
                </a:solidFill>
                <a:latin typeface="Times New Roman"/>
                <a:ea typeface="Times New Roman"/>
                <a:cs typeface="Times New Roman"/>
                <a:sym typeface="Times New Roman"/>
              </a:rPr>
              <a:t>)</a:t>
            </a:r>
            <a:endParaRPr b="1" cap="small">
              <a:solidFill>
                <a:schemeClr val="bg1">
                  <a:lumMod val="50000"/>
                </a:schemeClr>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GB" b="1" cap="small">
                <a:solidFill>
                  <a:schemeClr val="bg1">
                    <a:lumMod val="50000"/>
                  </a:schemeClr>
                </a:solidFill>
                <a:latin typeface="Times New Roman"/>
                <a:ea typeface="Times New Roman"/>
                <a:cs typeface="Times New Roman"/>
                <a:sym typeface="Times New Roman"/>
              </a:rPr>
              <a:t>Pushpraj Jaiswal(0112CS191</a:t>
            </a:r>
            <a:r>
              <a:rPr lang="en-GB" sz="1300" b="1" cap="small">
                <a:solidFill>
                  <a:schemeClr val="bg1">
                    <a:lumMod val="50000"/>
                  </a:schemeClr>
                </a:solidFill>
                <a:latin typeface="Times New Roman"/>
                <a:ea typeface="Times New Roman"/>
                <a:cs typeface="Times New Roman"/>
                <a:sym typeface="Times New Roman"/>
              </a:rPr>
              <a:t>074)</a:t>
            </a:r>
            <a:endParaRPr lang="en-GB" sz="1300" b="1" cap="small">
              <a:solidFill>
                <a:schemeClr val="bg1">
                  <a:lumMod val="50000"/>
                </a:schemeClr>
              </a:solidFill>
              <a:latin typeface="Times New Roman"/>
              <a:ea typeface="Times New Roman"/>
              <a:cs typeface="Times New Roman"/>
              <a:sym typeface="Times New Roman"/>
            </a:endParaRPr>
          </a:p>
        </p:txBody>
      </p:sp>
      <p:sp>
        <p:nvSpPr>
          <p:cNvPr id="136" name="Google Shape;136;p13"/>
          <p:cNvSpPr txBox="1"/>
          <p:nvPr>
            <p:ph type="ctrTitle"/>
          </p:nvPr>
        </p:nvSpPr>
        <p:spPr>
          <a:xfrm>
            <a:off x="166200" y="163675"/>
            <a:ext cx="8811600" cy="726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GB" sz="1800" b="1">
                <a:gradFill>
                  <a:gsLst>
                    <a:gs pos="21000">
                      <a:srgbClr val="53575C"/>
                    </a:gs>
                    <a:gs pos="88000">
                      <a:srgbClr val="C5C7CA"/>
                    </a:gs>
                  </a:gsLst>
                  <a:lin ang="5400000"/>
                </a:gradFill>
                <a:effectLst/>
              </a:rPr>
              <a:t>BANSAL INSTITUTE OF SCIENCE AND TECHNOLOGY BHOPAL (M.P)</a:t>
            </a:r>
            <a:endParaRPr sz="1800" b="1">
              <a:gradFill>
                <a:gsLst>
                  <a:gs pos="21000">
                    <a:srgbClr val="53575C"/>
                  </a:gs>
                  <a:gs pos="88000">
                    <a:srgbClr val="C5C7CA"/>
                  </a:gs>
                </a:gsLst>
                <a:lin ang="5400000"/>
              </a:gradFill>
              <a:effectLst/>
            </a:endParaRPr>
          </a:p>
          <a:p>
            <a:pPr marL="0" lvl="0" indent="0" algn="ctr" rtl="0">
              <a:spcBef>
                <a:spcPts val="0"/>
              </a:spcBef>
              <a:spcAft>
                <a:spcPts val="0"/>
              </a:spcAft>
              <a:buSzPts val="990"/>
              <a:buNone/>
            </a:pPr>
            <a:r>
              <a:rPr lang="en-GB" sz="1800" b="1">
                <a:gradFill>
                  <a:gsLst>
                    <a:gs pos="21000">
                      <a:srgbClr val="53575C"/>
                    </a:gs>
                    <a:gs pos="88000">
                      <a:srgbClr val="C5C7CA"/>
                    </a:gs>
                  </a:gsLst>
                  <a:lin ang="5400000"/>
                </a:gradFill>
                <a:effectLst/>
              </a:rPr>
              <a:t>DEPARTMENT OF  COMPUTER SCIENCE AND ENGINEERING</a:t>
            </a:r>
            <a:endParaRPr lang="en-GB" sz="1800" b="1">
              <a:gradFill>
                <a:gsLst>
                  <a:gs pos="21000">
                    <a:srgbClr val="53575C"/>
                  </a:gs>
                  <a:gs pos="88000">
                    <a:srgbClr val="C5C7CA"/>
                  </a:gs>
                </a:gsLst>
                <a:lin ang="5400000"/>
              </a:gradFill>
              <a:effectLst/>
            </a:endParaRPr>
          </a:p>
        </p:txBody>
      </p:sp>
      <p:pic>
        <p:nvPicPr>
          <p:cNvPr id="137" name="Google Shape;137;p13"/>
          <p:cNvPicPr preferRelativeResize="0"/>
          <p:nvPr/>
        </p:nvPicPr>
        <p:blipFill>
          <a:blip r:embed="rId2"/>
          <a:stretch>
            <a:fillRect/>
          </a:stretch>
        </p:blipFill>
        <p:spPr>
          <a:xfrm>
            <a:off x="2505075" y="1640714"/>
            <a:ext cx="4133849" cy="1381450"/>
          </a:xfrm>
          <a:prstGeom prst="rect">
            <a:avLst/>
          </a:prstGeom>
          <a:noFill/>
          <a:ln>
            <a:noFill/>
          </a:ln>
        </p:spPr>
      </p:pic>
      <p:sp>
        <p:nvSpPr>
          <p:cNvPr id="138" name="Google Shape;138;p13"/>
          <p:cNvSpPr txBox="1"/>
          <p:nvPr>
            <p:ph type="ctrTitle"/>
          </p:nvPr>
        </p:nvSpPr>
        <p:spPr>
          <a:xfrm>
            <a:off x="2691450" y="3022800"/>
            <a:ext cx="3761100" cy="40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GB" sz="1200" b="1">
                <a:solidFill>
                  <a:srgbClr val="3C78D8"/>
                </a:solidFill>
                <a:latin typeface="Arial"/>
                <a:ea typeface="Arial"/>
                <a:cs typeface="Arial"/>
                <a:sym typeface="Arial"/>
              </a:rPr>
              <a:t>B.Tech.  In Computer Science and Engineering</a:t>
            </a:r>
            <a:endParaRPr sz="1200" b="1">
              <a:solidFill>
                <a:srgbClr val="3C78D8"/>
              </a:solidFill>
            </a:endParaRPr>
          </a:p>
        </p:txBody>
      </p:sp>
      <p:sp>
        <p:nvSpPr>
          <p:cNvPr id="139" name="Google Shape;139;p13"/>
          <p:cNvSpPr txBox="1"/>
          <p:nvPr/>
        </p:nvSpPr>
        <p:spPr>
          <a:xfrm>
            <a:off x="0" y="4177955"/>
            <a:ext cx="3000000" cy="9658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500" b="1">
                <a:solidFill>
                  <a:schemeClr val="bg2">
                    <a:lumMod val="25000"/>
                  </a:schemeClr>
                </a:solidFill>
              </a:rPr>
              <a:t>HOD</a:t>
            </a:r>
            <a:endParaRPr sz="1500" b="1">
              <a:solidFill>
                <a:schemeClr val="bg2">
                  <a:lumMod val="25000"/>
                </a:schemeClr>
              </a:solidFill>
            </a:endParaRPr>
          </a:p>
          <a:p>
            <a:pPr marL="0" lvl="0" indent="0" algn="l" rtl="0">
              <a:spcBef>
                <a:spcPts val="0"/>
              </a:spcBef>
              <a:spcAft>
                <a:spcPts val="0"/>
              </a:spcAft>
              <a:buNone/>
            </a:pPr>
            <a:r>
              <a:rPr lang="en-GB" sz="1200">
                <a:solidFill>
                  <a:schemeClr val="bg2">
                    <a:lumMod val="50000"/>
                  </a:schemeClr>
                </a:solidFill>
              </a:rPr>
              <a:t>Prof. Manish Saxena</a:t>
            </a:r>
            <a:endParaRPr sz="1200">
              <a:solidFill>
                <a:schemeClr val="bg2">
                  <a:lumMod val="50000"/>
                </a:schemeClr>
              </a:solidFill>
            </a:endParaRPr>
          </a:p>
          <a:p>
            <a:pPr marL="0" lvl="0" indent="0" algn="l" rtl="0">
              <a:spcBef>
                <a:spcPts val="0"/>
              </a:spcBef>
              <a:spcAft>
                <a:spcPts val="0"/>
              </a:spcAft>
              <a:buNone/>
            </a:pPr>
            <a:r>
              <a:rPr lang="en-GB" sz="1200">
                <a:solidFill>
                  <a:schemeClr val="bg2">
                    <a:lumMod val="50000"/>
                  </a:schemeClr>
                </a:solidFill>
              </a:rPr>
              <a:t>(Asst. Professor, Dept. of CSE, B.I.S.T., Bhopal)</a:t>
            </a:r>
            <a:endParaRPr lang="en-GB" sz="1200">
              <a:solidFill>
                <a:schemeClr val="bg2">
                  <a:lumMod val="50000"/>
                </a:schemeClr>
              </a:solidFill>
            </a:endParaRPr>
          </a:p>
        </p:txBody>
      </p:sp>
      <p:sp>
        <p:nvSpPr>
          <p:cNvPr id="140" name="Google Shape;140;p13"/>
          <p:cNvSpPr txBox="1"/>
          <p:nvPr/>
        </p:nvSpPr>
        <p:spPr>
          <a:xfrm>
            <a:off x="3197550" y="4177955"/>
            <a:ext cx="2748900" cy="9658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500" b="1">
                <a:solidFill>
                  <a:schemeClr val="bg2">
                    <a:lumMod val="25000"/>
                  </a:schemeClr>
                </a:solidFill>
              </a:rPr>
              <a:t>GUIDE BY:</a:t>
            </a:r>
            <a:endParaRPr sz="1500" b="1">
              <a:solidFill>
                <a:schemeClr val="bg2">
                  <a:lumMod val="25000"/>
                </a:schemeClr>
              </a:solidFill>
            </a:endParaRPr>
          </a:p>
          <a:p>
            <a:pPr marL="0" lvl="0" indent="0" algn="l" rtl="0">
              <a:spcBef>
                <a:spcPts val="0"/>
              </a:spcBef>
              <a:spcAft>
                <a:spcPts val="0"/>
              </a:spcAft>
              <a:buNone/>
            </a:pPr>
            <a:r>
              <a:rPr lang="en-GB" sz="1200">
                <a:solidFill>
                  <a:schemeClr val="bg2">
                    <a:lumMod val="50000"/>
                  </a:schemeClr>
                </a:solidFill>
              </a:rPr>
              <a:t>Prof.</a:t>
            </a:r>
            <a:r>
              <a:rPr lang="en-US" altLang="en-GB" sz="1200">
                <a:solidFill>
                  <a:schemeClr val="bg2">
                    <a:lumMod val="50000"/>
                  </a:schemeClr>
                </a:solidFill>
              </a:rPr>
              <a:t> Anshu tiwari</a:t>
            </a:r>
            <a:endParaRPr sz="1200">
              <a:solidFill>
                <a:schemeClr val="bg2">
                  <a:lumMod val="50000"/>
                </a:schemeClr>
              </a:solidFill>
            </a:endParaRPr>
          </a:p>
          <a:p>
            <a:pPr marL="0" lvl="0" indent="0" algn="l" rtl="0">
              <a:spcBef>
                <a:spcPts val="0"/>
              </a:spcBef>
              <a:spcAft>
                <a:spcPts val="0"/>
              </a:spcAft>
              <a:buNone/>
            </a:pPr>
            <a:r>
              <a:rPr lang="en-GB" sz="1200">
                <a:solidFill>
                  <a:schemeClr val="bg2">
                    <a:lumMod val="50000"/>
                  </a:schemeClr>
                </a:solidFill>
              </a:rPr>
              <a:t>(Asst. Professor, Dept. of CSE, </a:t>
            </a:r>
            <a:endParaRPr sz="1200">
              <a:solidFill>
                <a:schemeClr val="bg2">
                  <a:lumMod val="50000"/>
                </a:schemeClr>
              </a:solidFill>
            </a:endParaRPr>
          </a:p>
          <a:p>
            <a:pPr marL="0" lvl="0" indent="0" algn="l" rtl="0">
              <a:spcBef>
                <a:spcPts val="0"/>
              </a:spcBef>
              <a:spcAft>
                <a:spcPts val="0"/>
              </a:spcAft>
              <a:buNone/>
            </a:pPr>
            <a:r>
              <a:rPr lang="en-GB" sz="1200">
                <a:solidFill>
                  <a:schemeClr val="bg2">
                    <a:lumMod val="50000"/>
                  </a:schemeClr>
                </a:solidFill>
              </a:rPr>
              <a:t>B.I.S.T., Bhopal)</a:t>
            </a:r>
            <a:endParaRPr lang="en-GB" sz="1200">
              <a:solidFill>
                <a:schemeClr val="bg2">
                  <a:lumMod val="50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36"/>
                                        </p:tgtEl>
                                        <p:attrNameLst>
                                          <p:attrName>style.visibility</p:attrName>
                                        </p:attrNameLst>
                                      </p:cBhvr>
                                      <p:to>
                                        <p:strVal val="visible"/>
                                      </p:to>
                                    </p:set>
                                    <p:animEffect transition="in" filter="blinds(horizontal)">
                                      <p:cBhvr>
                                        <p:cTn id="7" dur="500"/>
                                        <p:tgtEl>
                                          <p:spTgt spid="136"/>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34"/>
                                        </p:tgtEl>
                                        <p:attrNameLst>
                                          <p:attrName>style.visibility</p:attrName>
                                        </p:attrNameLst>
                                      </p:cBhvr>
                                      <p:to>
                                        <p:strVal val="visible"/>
                                      </p:to>
                                    </p:set>
                                    <p:animEffect transition="in" filter="blinds(horizontal)">
                                      <p:cBhvr>
                                        <p:cTn id="11" dur="500"/>
                                        <p:tgtEl>
                                          <p:spTgt spid="134"/>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137"/>
                                        </p:tgtEl>
                                        <p:attrNameLst>
                                          <p:attrName>style.visibility</p:attrName>
                                        </p:attrNameLst>
                                      </p:cBhvr>
                                      <p:to>
                                        <p:strVal val="visible"/>
                                      </p:to>
                                    </p:set>
                                    <p:animEffect transition="in" filter="blinds(horizontal)">
                                      <p:cBhvr>
                                        <p:cTn id="15" dur="500"/>
                                        <p:tgtEl>
                                          <p:spTgt spid="137"/>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138"/>
                                        </p:tgtEl>
                                        <p:attrNameLst>
                                          <p:attrName>style.visibility</p:attrName>
                                        </p:attrNameLst>
                                      </p:cBhvr>
                                      <p:to>
                                        <p:strVal val="visible"/>
                                      </p:to>
                                    </p:set>
                                    <p:animEffect transition="in" filter="blinds(horizontal)">
                                      <p:cBhvr>
                                        <p:cTn id="19" dur="500"/>
                                        <p:tgtEl>
                                          <p:spTgt spid="138"/>
                                        </p:tgtEl>
                                      </p:cBhvr>
                                    </p:animEffect>
                                  </p:childTnLst>
                                </p:cTn>
                              </p:par>
                            </p:childTnLst>
                          </p:cTn>
                        </p:par>
                        <p:par>
                          <p:cTn id="20" fill="hold">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139"/>
                                        </p:tgtEl>
                                        <p:attrNameLst>
                                          <p:attrName>style.visibility</p:attrName>
                                        </p:attrNameLst>
                                      </p:cBhvr>
                                      <p:to>
                                        <p:strVal val="visible"/>
                                      </p:to>
                                    </p:set>
                                    <p:animEffect transition="in" filter="blinds(horizontal)">
                                      <p:cBhvr>
                                        <p:cTn id="23" dur="500"/>
                                        <p:tgtEl>
                                          <p:spTgt spid="139"/>
                                        </p:tgtEl>
                                      </p:cBhvr>
                                    </p:animEffect>
                                  </p:childTnLst>
                                </p:cTn>
                              </p:par>
                            </p:childTnLst>
                          </p:cTn>
                        </p:par>
                        <p:par>
                          <p:cTn id="24" fill="hold">
                            <p:stCondLst>
                              <p:cond delay="2500"/>
                            </p:stCondLst>
                            <p:childTnLst>
                              <p:par>
                                <p:cTn id="25" presetID="3" presetClass="entr" presetSubtype="10" fill="hold" grpId="0" nodeType="afterEffect">
                                  <p:stCondLst>
                                    <p:cond delay="0"/>
                                  </p:stCondLst>
                                  <p:childTnLst>
                                    <p:set>
                                      <p:cBhvr>
                                        <p:cTn id="26" dur="1" fill="hold">
                                          <p:stCondLst>
                                            <p:cond delay="0"/>
                                          </p:stCondLst>
                                        </p:cTn>
                                        <p:tgtEl>
                                          <p:spTgt spid="140"/>
                                        </p:tgtEl>
                                        <p:attrNameLst>
                                          <p:attrName>style.visibility</p:attrName>
                                        </p:attrNameLst>
                                      </p:cBhvr>
                                      <p:to>
                                        <p:strVal val="visible"/>
                                      </p:to>
                                    </p:set>
                                    <p:animEffect transition="in" filter="blinds(horizontal)">
                                      <p:cBhvr>
                                        <p:cTn id="27" dur="500"/>
                                        <p:tgtEl>
                                          <p:spTgt spid="140"/>
                                        </p:tgtEl>
                                      </p:cBhvr>
                                    </p:animEffect>
                                  </p:childTnLst>
                                </p:cTn>
                              </p:par>
                            </p:childTnLst>
                          </p:cTn>
                        </p:par>
                        <p:par>
                          <p:cTn id="28" fill="hold">
                            <p:stCondLst>
                              <p:cond delay="3000"/>
                            </p:stCondLst>
                            <p:childTnLst>
                              <p:par>
                                <p:cTn id="29" presetID="3" presetClass="entr" presetSubtype="10" fill="hold" grpId="0" nodeType="afterEffect">
                                  <p:stCondLst>
                                    <p:cond delay="0"/>
                                  </p:stCondLst>
                                  <p:childTnLst>
                                    <p:set>
                                      <p:cBhvr>
                                        <p:cTn id="30" dur="1" fill="hold">
                                          <p:stCondLst>
                                            <p:cond delay="0"/>
                                          </p:stCondLst>
                                        </p:cTn>
                                        <p:tgtEl>
                                          <p:spTgt spid="135">
                                            <p:txEl>
                                              <p:pRg st="0" end="0"/>
                                            </p:txEl>
                                          </p:spTgt>
                                        </p:tgtEl>
                                        <p:attrNameLst>
                                          <p:attrName>style.visibility</p:attrName>
                                        </p:attrNameLst>
                                      </p:cBhvr>
                                      <p:to>
                                        <p:strVal val="visible"/>
                                      </p:to>
                                    </p:set>
                                    <p:animEffect transition="in" filter="blinds(horizontal)">
                                      <p:cBhvr>
                                        <p:cTn id="31" dur="500"/>
                                        <p:tgtEl>
                                          <p:spTgt spid="135">
                                            <p:txEl>
                                              <p:pRg st="0" end="0"/>
                                            </p:txEl>
                                          </p:spTgt>
                                        </p:tgtEl>
                                      </p:cBhvr>
                                    </p:animEffect>
                                  </p:childTnLst>
                                </p:cTn>
                              </p:par>
                            </p:childTnLst>
                          </p:cTn>
                        </p:par>
                        <p:par>
                          <p:cTn id="32" fill="hold">
                            <p:stCondLst>
                              <p:cond delay="3500"/>
                            </p:stCondLst>
                            <p:childTnLst>
                              <p:par>
                                <p:cTn id="33" presetID="3" presetClass="entr" presetSubtype="10" fill="hold" grpId="0" nodeType="afterEffect">
                                  <p:stCondLst>
                                    <p:cond delay="0"/>
                                  </p:stCondLst>
                                  <p:childTnLst>
                                    <p:set>
                                      <p:cBhvr>
                                        <p:cTn id="34" dur="1" fill="hold">
                                          <p:stCondLst>
                                            <p:cond delay="0"/>
                                          </p:stCondLst>
                                        </p:cTn>
                                        <p:tgtEl>
                                          <p:spTgt spid="135">
                                            <p:txEl>
                                              <p:pRg st="1" end="1"/>
                                            </p:txEl>
                                          </p:spTgt>
                                        </p:tgtEl>
                                        <p:attrNameLst>
                                          <p:attrName>style.visibility</p:attrName>
                                        </p:attrNameLst>
                                      </p:cBhvr>
                                      <p:to>
                                        <p:strVal val="visible"/>
                                      </p:to>
                                    </p:set>
                                    <p:animEffect transition="in" filter="blinds(horizontal)">
                                      <p:cBhvr>
                                        <p:cTn id="35" dur="500"/>
                                        <p:tgtEl>
                                          <p:spTgt spid="135">
                                            <p:txEl>
                                              <p:pRg st="1" end="1"/>
                                            </p:txEl>
                                          </p:spTgt>
                                        </p:tgtEl>
                                      </p:cBhvr>
                                    </p:animEffect>
                                  </p:childTnLst>
                                </p:cTn>
                              </p:par>
                            </p:childTnLst>
                          </p:cTn>
                        </p:par>
                        <p:par>
                          <p:cTn id="36" fill="hold">
                            <p:stCondLst>
                              <p:cond delay="4000"/>
                            </p:stCondLst>
                            <p:childTnLst>
                              <p:par>
                                <p:cTn id="37" presetID="3" presetClass="entr" presetSubtype="10" fill="hold" grpId="0" nodeType="afterEffect">
                                  <p:stCondLst>
                                    <p:cond delay="0"/>
                                  </p:stCondLst>
                                  <p:childTnLst>
                                    <p:set>
                                      <p:cBhvr>
                                        <p:cTn id="38" dur="1" fill="hold">
                                          <p:stCondLst>
                                            <p:cond delay="0"/>
                                          </p:stCondLst>
                                        </p:cTn>
                                        <p:tgtEl>
                                          <p:spTgt spid="135">
                                            <p:txEl>
                                              <p:pRg st="2" end="2"/>
                                            </p:txEl>
                                          </p:spTgt>
                                        </p:tgtEl>
                                        <p:attrNameLst>
                                          <p:attrName>style.visibility</p:attrName>
                                        </p:attrNameLst>
                                      </p:cBhvr>
                                      <p:to>
                                        <p:strVal val="visible"/>
                                      </p:to>
                                    </p:set>
                                    <p:animEffect transition="in" filter="blinds(horizontal)">
                                      <p:cBhvr>
                                        <p:cTn id="39" dur="500"/>
                                        <p:tgtEl>
                                          <p:spTgt spid="135">
                                            <p:txEl>
                                              <p:pRg st="2" end="2"/>
                                            </p:txEl>
                                          </p:spTgt>
                                        </p:tgtEl>
                                      </p:cBhvr>
                                    </p:animEffect>
                                  </p:childTnLst>
                                </p:cTn>
                              </p:par>
                            </p:childTnLst>
                          </p:cTn>
                        </p:par>
                        <p:par>
                          <p:cTn id="40" fill="hold">
                            <p:stCondLst>
                              <p:cond delay="4500"/>
                            </p:stCondLst>
                            <p:childTnLst>
                              <p:par>
                                <p:cTn id="41" presetID="3" presetClass="entr" presetSubtype="10" fill="hold" grpId="0" nodeType="afterEffect">
                                  <p:stCondLst>
                                    <p:cond delay="0"/>
                                  </p:stCondLst>
                                  <p:childTnLst>
                                    <p:set>
                                      <p:cBhvr>
                                        <p:cTn id="42" dur="1" fill="hold">
                                          <p:stCondLst>
                                            <p:cond delay="0"/>
                                          </p:stCondLst>
                                        </p:cTn>
                                        <p:tgtEl>
                                          <p:spTgt spid="135">
                                            <p:txEl>
                                              <p:pRg st="3" end="3"/>
                                            </p:txEl>
                                          </p:spTgt>
                                        </p:tgtEl>
                                        <p:attrNameLst>
                                          <p:attrName>style.visibility</p:attrName>
                                        </p:attrNameLst>
                                      </p:cBhvr>
                                      <p:to>
                                        <p:strVal val="visible"/>
                                      </p:to>
                                    </p:set>
                                    <p:animEffect transition="in" filter="blinds(horizontal)">
                                      <p:cBhvr>
                                        <p:cTn id="43" dur="500"/>
                                        <p:tgtEl>
                                          <p:spTgt spid="135">
                                            <p:txEl>
                                              <p:pRg st="3" end="3"/>
                                            </p:txEl>
                                          </p:spTgt>
                                        </p:tgtEl>
                                      </p:cBhvr>
                                    </p:animEffect>
                                  </p:childTnLst>
                                </p:cTn>
                              </p:par>
                            </p:childTnLst>
                          </p:cTn>
                        </p:par>
                        <p:par>
                          <p:cTn id="44" fill="hold">
                            <p:stCondLst>
                              <p:cond delay="5000"/>
                            </p:stCondLst>
                            <p:childTnLst>
                              <p:par>
                                <p:cTn id="45" presetID="3" presetClass="entr" presetSubtype="10" fill="hold" grpId="0" nodeType="afterEffect">
                                  <p:stCondLst>
                                    <p:cond delay="0"/>
                                  </p:stCondLst>
                                  <p:childTnLst>
                                    <p:set>
                                      <p:cBhvr>
                                        <p:cTn id="46" dur="1" fill="hold">
                                          <p:stCondLst>
                                            <p:cond delay="0"/>
                                          </p:stCondLst>
                                        </p:cTn>
                                        <p:tgtEl>
                                          <p:spTgt spid="135">
                                            <p:txEl>
                                              <p:pRg st="4" end="4"/>
                                            </p:txEl>
                                          </p:spTgt>
                                        </p:tgtEl>
                                        <p:attrNameLst>
                                          <p:attrName>style.visibility</p:attrName>
                                        </p:attrNameLst>
                                      </p:cBhvr>
                                      <p:to>
                                        <p:strVal val="visible"/>
                                      </p:to>
                                    </p:set>
                                    <p:animEffect transition="in" filter="blinds(horizontal)">
                                      <p:cBhvr>
                                        <p:cTn id="47" dur="500"/>
                                        <p:tgtEl>
                                          <p:spTgt spid="13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p:bldP spid="134" grpId="0"/>
      <p:bldP spid="138" grpId="0"/>
      <p:bldP spid="139" grpId="0"/>
      <p:bldP spid="140" grpId="0"/>
      <p:bldP spid="135"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231" name="Shape 231"/>
        <p:cNvGrpSpPr/>
        <p:nvPr/>
      </p:nvGrpSpPr>
      <p:grpSpPr>
        <a:xfrm>
          <a:off x="0" y="0"/>
          <a:ext cx="0" cy="0"/>
          <a:chOff x="0" y="0"/>
          <a:chExt cx="0" cy="0"/>
        </a:xfrm>
      </p:grpSpPr>
      <p:sp>
        <p:nvSpPr>
          <p:cNvPr id="232" name="Google Shape;232;p2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fld>
            <a:endParaRPr lang="en-GB"/>
          </a:p>
        </p:txBody>
      </p:sp>
      <p:sp>
        <p:nvSpPr>
          <p:cNvPr id="233" name="Google Shape;233;p24"/>
          <p:cNvSpPr/>
          <p:nvPr/>
        </p:nvSpPr>
        <p:spPr>
          <a:xfrm>
            <a:off x="1758315" y="1610995"/>
            <a:ext cx="5627370" cy="1921510"/>
          </a:xfrm>
          <a:prstGeom prst="snip2DiagRect">
            <a:avLst>
              <a:gd name="adj1" fmla="val 0"/>
              <a:gd name="adj2" fmla="val 16667"/>
            </a:avLst>
          </a:prstGeom>
          <a:noFill/>
          <a:ln w="28575" cap="flat" cmpd="dbl">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80000"/>
              </a:lnSpc>
              <a:spcBef>
                <a:spcPts val="0"/>
              </a:spcBef>
              <a:spcAft>
                <a:spcPts val="0"/>
              </a:spcAft>
              <a:buNone/>
            </a:pPr>
            <a:r>
              <a:rPr lang="en-GB" sz="6600">
                <a:gradFill>
                  <a:gsLst>
                    <a:gs pos="36000">
                      <a:srgbClr val="53575C"/>
                    </a:gs>
                    <a:gs pos="67000">
                      <a:srgbClr val="C5C7CA"/>
                    </a:gs>
                  </a:gsLst>
                  <a:lin ang="5400000"/>
                </a:gradFill>
                <a:effectLst/>
                <a:latin typeface="Playfair Display SemiBold"/>
                <a:ea typeface="Playfair Display SemiBold"/>
                <a:cs typeface="Playfair Display SemiBold"/>
                <a:sym typeface="Playfair Display Black"/>
              </a:rPr>
              <a:t>THANK YOU</a:t>
            </a:r>
            <a:endParaRPr lang="en-GB" sz="6600" b="1">
              <a:gradFill>
                <a:gsLst>
                  <a:gs pos="36000">
                    <a:srgbClr val="53575C"/>
                  </a:gs>
                  <a:gs pos="67000">
                    <a:srgbClr val="C5C7CA"/>
                  </a:gs>
                </a:gsLst>
                <a:lin ang="5400000"/>
              </a:gradFill>
              <a:effectLst/>
              <a:latin typeface="Playfair Display SemiBold"/>
              <a:ea typeface="Playfair Display SemiBold"/>
              <a:cs typeface="Playfair Display SemiBold"/>
              <a:sym typeface="Playfair Display Black"/>
            </a:endParaRPr>
          </a:p>
        </p:txBody>
      </p:sp>
    </p:spTree>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2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8"/>
          <a:stretch>
            <a:fillRect/>
          </a:stretch>
        </a:blipFill>
        <a:effectLst/>
      </p:bgPr>
    </p:bg>
    <p:spTree>
      <p:nvGrpSpPr>
        <p:cNvPr id="144" name="Shape 144"/>
        <p:cNvGrpSpPr/>
        <p:nvPr/>
      </p:nvGrpSpPr>
      <p:grpSpPr>
        <a:xfrm>
          <a:off x="0" y="0"/>
          <a:ext cx="0" cy="0"/>
          <a:chOff x="0" y="0"/>
          <a:chExt cx="0" cy="0"/>
        </a:xfrm>
      </p:grpSpPr>
      <p:graphicFrame>
        <p:nvGraphicFramePr>
          <p:cNvPr id="12" name="Chart 11"/>
          <p:cNvGraphicFramePr/>
          <p:nvPr/>
        </p:nvGraphicFramePr>
        <p:xfrm>
          <a:off x="7344410" y="3321685"/>
          <a:ext cx="1799590" cy="1633855"/>
        </p:xfrm>
        <a:graphic>
          <a:graphicData uri="http://schemas.openxmlformats.org/drawingml/2006/chart">
            <c:chart xmlns:c="http://schemas.openxmlformats.org/drawingml/2006/chart" xmlns:r="http://schemas.openxmlformats.org/officeDocument/2006/relationships" r:id="rId1"/>
          </a:graphicData>
        </a:graphic>
      </p:graphicFrame>
      <p:sp>
        <p:nvSpPr>
          <p:cNvPr id="146" name="Google Shape;146;p1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fld>
            <a:endParaRPr lang="en-GB"/>
          </a:p>
        </p:txBody>
      </p:sp>
      <p:sp>
        <p:nvSpPr>
          <p:cNvPr id="147" name="Google Shape;147;p14"/>
          <p:cNvSpPr/>
          <p:nvPr/>
        </p:nvSpPr>
        <p:spPr>
          <a:xfrm>
            <a:off x="2745423" y="173355"/>
            <a:ext cx="3651885" cy="807720"/>
          </a:xfrm>
          <a:prstGeom prst="snip2DiagRect">
            <a:avLst>
              <a:gd name="adj1" fmla="val 0"/>
              <a:gd name="adj2" fmla="val 16667"/>
            </a:avLst>
          </a:prstGeom>
          <a:no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60000"/>
              </a:lnSpc>
              <a:spcBef>
                <a:spcPts val="0"/>
              </a:spcBef>
              <a:spcAft>
                <a:spcPts val="0"/>
              </a:spcAft>
              <a:buNone/>
            </a:pPr>
            <a:r>
              <a:rPr lang="en-US" altLang="en-GB" sz="3200">
                <a:gradFill>
                  <a:gsLst>
                    <a:gs pos="36000">
                      <a:srgbClr val="53575C"/>
                    </a:gs>
                    <a:gs pos="67000">
                      <a:srgbClr val="C5C7CA"/>
                    </a:gs>
                  </a:gsLst>
                  <a:lin ang="5400000"/>
                </a:gradFill>
                <a:effectLst/>
                <a:latin typeface="Playfair Display SemiBold"/>
                <a:ea typeface="Playfair Display SemiBold"/>
                <a:cs typeface="Playfair Display SemiBold"/>
                <a:sym typeface="Playfair Display SemiBold"/>
              </a:rPr>
              <a:t>Presentation Flow</a:t>
            </a:r>
            <a:endParaRPr lang="en-GB" sz="2400">
              <a:solidFill>
                <a:schemeClr val="lt1"/>
              </a:solidFill>
              <a:latin typeface="Playfair Display SemiBold"/>
              <a:ea typeface="Playfair Display SemiBold"/>
              <a:cs typeface="Playfair Display SemiBold"/>
              <a:sym typeface="Playfair Display SemiBold"/>
            </a:endParaRPr>
          </a:p>
        </p:txBody>
      </p:sp>
      <p:graphicFrame>
        <p:nvGraphicFramePr>
          <p:cNvPr id="3" name="Chart 2"/>
          <p:cNvGraphicFramePr/>
          <p:nvPr/>
        </p:nvGraphicFramePr>
        <p:xfrm>
          <a:off x="70485" y="1172210"/>
          <a:ext cx="1799590" cy="1633855"/>
        </p:xfrm>
        <a:graphic>
          <a:graphicData uri="http://schemas.openxmlformats.org/drawingml/2006/chart">
            <c:chart xmlns:c="http://schemas.openxmlformats.org/drawingml/2006/chart" xmlns:r="http://schemas.openxmlformats.org/officeDocument/2006/relationships" r:id="rId2"/>
          </a:graphicData>
        </a:graphic>
      </p:graphicFrame>
      <p:sp>
        <p:nvSpPr>
          <p:cNvPr id="4" name="Right Arrow 3"/>
          <p:cNvSpPr/>
          <p:nvPr/>
        </p:nvSpPr>
        <p:spPr>
          <a:xfrm rot="10800000">
            <a:off x="6629400" y="3935095"/>
            <a:ext cx="866775" cy="407670"/>
          </a:xfrm>
          <a:prstGeom prst="rightArrow">
            <a:avLst/>
          </a:prstGeom>
          <a:gradFill>
            <a:gsLst>
              <a:gs pos="0">
                <a:schemeClr val="tx1"/>
              </a:gs>
              <a:gs pos="66000">
                <a:schemeClr val="bg1">
                  <a:lumMod val="85000"/>
                </a:schemeClr>
              </a:gs>
            </a:gsLst>
            <a:path path="circle">
              <a:fillToRect l="100000" t="100000"/>
            </a:path>
            <a:tileRect r="-100000" b="-100000"/>
          </a:gradFill>
          <a:ln>
            <a:noFill/>
          </a:ln>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gradFill>
                <a:gsLst>
                  <a:gs pos="36000">
                    <a:srgbClr val="53575C"/>
                  </a:gs>
                  <a:gs pos="67000">
                    <a:srgbClr val="C5C7CA"/>
                  </a:gs>
                </a:gsLst>
                <a:lin ang="5400000" scaled="0"/>
              </a:gradFill>
            </a:endParaRPr>
          </a:p>
        </p:txBody>
      </p:sp>
      <p:sp>
        <p:nvSpPr>
          <p:cNvPr id="5" name="Text Box 4"/>
          <p:cNvSpPr txBox="1"/>
          <p:nvPr/>
        </p:nvSpPr>
        <p:spPr>
          <a:xfrm>
            <a:off x="307975" y="1835785"/>
            <a:ext cx="1324610" cy="306705"/>
          </a:xfrm>
          <a:prstGeom prst="rect">
            <a:avLst/>
          </a:prstGeom>
          <a:noFill/>
        </p:spPr>
        <p:txBody>
          <a:bodyPr wrap="square" rtlCol="0">
            <a:spAutoFit/>
          </a:bodyPr>
          <a:p>
            <a:pPr algn="ctr"/>
            <a:r>
              <a:rPr lang="en-US">
                <a:gradFill>
                  <a:gsLst>
                    <a:gs pos="0">
                      <a:srgbClr val="7B32B2"/>
                    </a:gs>
                    <a:gs pos="100000">
                      <a:srgbClr val="401A5D"/>
                    </a:gs>
                  </a:gsLst>
                  <a:lin scaled="0"/>
                </a:gradFill>
              </a:rPr>
              <a:t>Abstract</a:t>
            </a:r>
            <a:endParaRPr lang="en-US">
              <a:gradFill>
                <a:gsLst>
                  <a:gs pos="0">
                    <a:srgbClr val="7B32B2"/>
                  </a:gs>
                  <a:gs pos="100000">
                    <a:srgbClr val="401A5D"/>
                  </a:gs>
                </a:gsLst>
                <a:lin scaled="0"/>
              </a:gradFill>
            </a:endParaRPr>
          </a:p>
        </p:txBody>
      </p:sp>
      <p:graphicFrame>
        <p:nvGraphicFramePr>
          <p:cNvPr id="6" name="Chart 5"/>
          <p:cNvGraphicFramePr/>
          <p:nvPr/>
        </p:nvGraphicFramePr>
        <p:xfrm>
          <a:off x="2531745" y="3321685"/>
          <a:ext cx="1799590" cy="1633855"/>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 Box 6"/>
          <p:cNvSpPr txBox="1"/>
          <p:nvPr/>
        </p:nvSpPr>
        <p:spPr>
          <a:xfrm>
            <a:off x="2746375" y="3985895"/>
            <a:ext cx="1324610" cy="306705"/>
          </a:xfrm>
          <a:prstGeom prst="rect">
            <a:avLst/>
          </a:prstGeom>
          <a:noFill/>
        </p:spPr>
        <p:txBody>
          <a:bodyPr wrap="square" rtlCol="0">
            <a:spAutoFit/>
          </a:bodyPr>
          <a:p>
            <a:pPr algn="ctr"/>
            <a:r>
              <a:rPr lang="en-US">
                <a:gradFill>
                  <a:gsLst>
                    <a:gs pos="0">
                      <a:srgbClr val="7B32B2"/>
                    </a:gs>
                    <a:gs pos="100000">
                      <a:srgbClr val="401A5D"/>
                    </a:gs>
                  </a:gsLst>
                  <a:lin scaled="0"/>
                </a:gradFill>
              </a:rPr>
              <a:t>Thank you</a:t>
            </a:r>
            <a:endParaRPr lang="en-US">
              <a:gradFill>
                <a:gsLst>
                  <a:gs pos="0">
                    <a:srgbClr val="7B32B2"/>
                  </a:gs>
                  <a:gs pos="100000">
                    <a:srgbClr val="401A5D"/>
                  </a:gs>
                </a:gsLst>
                <a:lin scaled="0"/>
              </a:gradFill>
            </a:endParaRPr>
          </a:p>
        </p:txBody>
      </p:sp>
      <p:graphicFrame>
        <p:nvGraphicFramePr>
          <p:cNvPr id="8" name="Chart 7"/>
          <p:cNvGraphicFramePr/>
          <p:nvPr/>
        </p:nvGraphicFramePr>
        <p:xfrm>
          <a:off x="2531745" y="1172210"/>
          <a:ext cx="1799590" cy="1633855"/>
        </p:xfrm>
        <a:graphic>
          <a:graphicData uri="http://schemas.openxmlformats.org/drawingml/2006/chart">
            <c:chart xmlns:c="http://schemas.openxmlformats.org/drawingml/2006/chart" xmlns:r="http://schemas.openxmlformats.org/officeDocument/2006/relationships" r:id="rId4"/>
          </a:graphicData>
        </a:graphic>
      </p:graphicFrame>
      <p:sp>
        <p:nvSpPr>
          <p:cNvPr id="11" name="Text Box 10"/>
          <p:cNvSpPr txBox="1"/>
          <p:nvPr/>
        </p:nvSpPr>
        <p:spPr>
          <a:xfrm>
            <a:off x="7620635" y="3769995"/>
            <a:ext cx="1271270" cy="737235"/>
          </a:xfrm>
          <a:prstGeom prst="rect">
            <a:avLst/>
          </a:prstGeom>
          <a:noFill/>
        </p:spPr>
        <p:txBody>
          <a:bodyPr wrap="square" rtlCol="0">
            <a:spAutoFit/>
          </a:bodyPr>
          <a:p>
            <a:pPr algn="ctr"/>
            <a:r>
              <a:rPr lang="en-US">
                <a:gradFill>
                  <a:gsLst>
                    <a:gs pos="0">
                      <a:srgbClr val="7B32B2"/>
                    </a:gs>
                    <a:gs pos="100000">
                      <a:srgbClr val="401A5D"/>
                    </a:gs>
                  </a:gsLst>
                  <a:lin scaled="0"/>
                </a:gradFill>
                <a:sym typeface="+mn-ea"/>
              </a:rPr>
              <a:t>Conclusion and</a:t>
            </a:r>
            <a:endParaRPr lang="en-US">
              <a:gradFill>
                <a:gsLst>
                  <a:gs pos="0">
                    <a:srgbClr val="7B32B2"/>
                  </a:gs>
                  <a:gs pos="100000">
                    <a:srgbClr val="401A5D"/>
                  </a:gs>
                </a:gsLst>
                <a:lin scaled="0"/>
              </a:gradFill>
              <a:sym typeface="+mn-ea"/>
            </a:endParaRPr>
          </a:p>
          <a:p>
            <a:pPr algn="ctr"/>
            <a:r>
              <a:rPr lang="en-US">
                <a:gradFill>
                  <a:gsLst>
                    <a:gs pos="0">
                      <a:srgbClr val="7B32B2"/>
                    </a:gs>
                    <a:gs pos="100000">
                      <a:srgbClr val="401A5D"/>
                    </a:gs>
                  </a:gsLst>
                  <a:lin scaled="0"/>
                </a:gradFill>
                <a:sym typeface="+mn-ea"/>
              </a:rPr>
              <a:t>Scope</a:t>
            </a:r>
            <a:endParaRPr lang="en-US">
              <a:gradFill>
                <a:gsLst>
                  <a:gs pos="0">
                    <a:srgbClr val="7B32B2"/>
                  </a:gs>
                  <a:gs pos="100000">
                    <a:srgbClr val="401A5D"/>
                  </a:gs>
                </a:gsLst>
                <a:lin scaled="0"/>
              </a:gradFill>
            </a:endParaRPr>
          </a:p>
        </p:txBody>
      </p:sp>
      <p:graphicFrame>
        <p:nvGraphicFramePr>
          <p:cNvPr id="13" name="Chart 12"/>
          <p:cNvGraphicFramePr/>
          <p:nvPr/>
        </p:nvGraphicFramePr>
        <p:xfrm>
          <a:off x="7344410" y="1173480"/>
          <a:ext cx="1799590" cy="1633855"/>
        </p:xfrm>
        <a:graphic>
          <a:graphicData uri="http://schemas.openxmlformats.org/drawingml/2006/chart">
            <c:chart xmlns:c="http://schemas.openxmlformats.org/drawingml/2006/chart" xmlns:r="http://schemas.openxmlformats.org/officeDocument/2006/relationships" r:id="rId5"/>
          </a:graphicData>
        </a:graphic>
      </p:graphicFrame>
      <p:sp>
        <p:nvSpPr>
          <p:cNvPr id="14" name="Text Box 13"/>
          <p:cNvSpPr txBox="1"/>
          <p:nvPr/>
        </p:nvSpPr>
        <p:spPr>
          <a:xfrm>
            <a:off x="7581900" y="1786255"/>
            <a:ext cx="1324610" cy="306705"/>
          </a:xfrm>
          <a:prstGeom prst="rect">
            <a:avLst/>
          </a:prstGeom>
          <a:noFill/>
        </p:spPr>
        <p:txBody>
          <a:bodyPr wrap="square" rtlCol="0">
            <a:spAutoFit/>
          </a:bodyPr>
          <a:p>
            <a:pPr algn="ctr"/>
            <a:r>
              <a:rPr lang="en-US">
                <a:gradFill>
                  <a:gsLst>
                    <a:gs pos="0">
                      <a:srgbClr val="7B32B2"/>
                    </a:gs>
                    <a:gs pos="100000">
                      <a:srgbClr val="401A5D"/>
                    </a:gs>
                  </a:gsLst>
                  <a:lin scaled="0"/>
                </a:gradFill>
              </a:rPr>
              <a:t>Screenshots</a:t>
            </a:r>
            <a:endParaRPr lang="en-US">
              <a:gradFill>
                <a:gsLst>
                  <a:gs pos="0">
                    <a:srgbClr val="7B32B2"/>
                  </a:gs>
                  <a:gs pos="100000">
                    <a:srgbClr val="401A5D"/>
                  </a:gs>
                </a:gsLst>
                <a:lin scaled="0"/>
              </a:gradFill>
            </a:endParaRPr>
          </a:p>
        </p:txBody>
      </p:sp>
      <p:graphicFrame>
        <p:nvGraphicFramePr>
          <p:cNvPr id="15" name="Chart 14"/>
          <p:cNvGraphicFramePr/>
          <p:nvPr/>
        </p:nvGraphicFramePr>
        <p:xfrm>
          <a:off x="4981575" y="1173480"/>
          <a:ext cx="1799590" cy="1633855"/>
        </p:xfrm>
        <a:graphic>
          <a:graphicData uri="http://schemas.openxmlformats.org/drawingml/2006/chart">
            <c:chart xmlns:c="http://schemas.openxmlformats.org/drawingml/2006/chart" xmlns:r="http://schemas.openxmlformats.org/officeDocument/2006/relationships" r:id="rId6"/>
          </a:graphicData>
        </a:graphic>
      </p:graphicFrame>
      <p:sp>
        <p:nvSpPr>
          <p:cNvPr id="16" name="Right Arrow 15"/>
          <p:cNvSpPr/>
          <p:nvPr/>
        </p:nvSpPr>
        <p:spPr>
          <a:xfrm>
            <a:off x="4269740" y="1786255"/>
            <a:ext cx="866775" cy="407670"/>
          </a:xfrm>
          <a:prstGeom prst="rightArrow">
            <a:avLst/>
          </a:prstGeom>
          <a:gradFill>
            <a:gsLst>
              <a:gs pos="0">
                <a:schemeClr val="tx1"/>
              </a:gs>
              <a:gs pos="66000">
                <a:schemeClr val="bg1">
                  <a:lumMod val="85000"/>
                </a:schemeClr>
              </a:gs>
            </a:gsLst>
            <a:path path="circle">
              <a:fillToRect l="100000" t="100000"/>
            </a:path>
            <a:tileRect r="-100000" b="-100000"/>
          </a:gradFill>
          <a:ln>
            <a:noFill/>
          </a:ln>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gradFill>
                <a:gsLst>
                  <a:gs pos="36000">
                    <a:srgbClr val="53575C"/>
                  </a:gs>
                  <a:gs pos="67000">
                    <a:srgbClr val="C5C7CA"/>
                  </a:gs>
                </a:gsLst>
                <a:lin ang="5400000" scaled="0"/>
              </a:gradFill>
            </a:endParaRPr>
          </a:p>
        </p:txBody>
      </p:sp>
      <p:graphicFrame>
        <p:nvGraphicFramePr>
          <p:cNvPr id="17" name="Chart 16"/>
          <p:cNvGraphicFramePr/>
          <p:nvPr/>
        </p:nvGraphicFramePr>
        <p:xfrm>
          <a:off x="4981575" y="3321685"/>
          <a:ext cx="1799590" cy="1633855"/>
        </p:xfrm>
        <a:graphic>
          <a:graphicData uri="http://schemas.openxmlformats.org/drawingml/2006/chart">
            <c:chart xmlns:c="http://schemas.openxmlformats.org/drawingml/2006/chart" xmlns:r="http://schemas.openxmlformats.org/officeDocument/2006/relationships" r:id="rId7"/>
          </a:graphicData>
        </a:graphic>
      </p:graphicFrame>
      <p:sp>
        <p:nvSpPr>
          <p:cNvPr id="18" name="Text Box 17"/>
          <p:cNvSpPr txBox="1"/>
          <p:nvPr/>
        </p:nvSpPr>
        <p:spPr>
          <a:xfrm>
            <a:off x="2788920" y="1835785"/>
            <a:ext cx="1324610" cy="306705"/>
          </a:xfrm>
          <a:prstGeom prst="rect">
            <a:avLst/>
          </a:prstGeom>
          <a:noFill/>
        </p:spPr>
        <p:txBody>
          <a:bodyPr wrap="square" rtlCol="0">
            <a:spAutoFit/>
          </a:bodyPr>
          <a:p>
            <a:pPr algn="ctr"/>
            <a:r>
              <a:rPr lang="en-US">
                <a:gradFill>
                  <a:gsLst>
                    <a:gs pos="0">
                      <a:srgbClr val="7B32B2"/>
                    </a:gs>
                    <a:gs pos="100000">
                      <a:srgbClr val="401A5D"/>
                    </a:gs>
                  </a:gsLst>
                  <a:lin scaled="0"/>
                </a:gradFill>
              </a:rPr>
              <a:t>Introduction</a:t>
            </a:r>
            <a:endParaRPr lang="en-US">
              <a:gradFill>
                <a:gsLst>
                  <a:gs pos="0">
                    <a:srgbClr val="7B32B2"/>
                  </a:gs>
                  <a:gs pos="100000">
                    <a:srgbClr val="401A5D"/>
                  </a:gs>
                </a:gsLst>
                <a:lin scaled="0"/>
              </a:gradFill>
            </a:endParaRPr>
          </a:p>
        </p:txBody>
      </p:sp>
      <p:sp>
        <p:nvSpPr>
          <p:cNvPr id="19" name="Text Box 18"/>
          <p:cNvSpPr txBox="1"/>
          <p:nvPr/>
        </p:nvSpPr>
        <p:spPr>
          <a:xfrm>
            <a:off x="5219065" y="1621790"/>
            <a:ext cx="1324610" cy="737235"/>
          </a:xfrm>
          <a:prstGeom prst="rect">
            <a:avLst/>
          </a:prstGeom>
          <a:noFill/>
        </p:spPr>
        <p:txBody>
          <a:bodyPr wrap="square" rtlCol="0">
            <a:spAutoFit/>
          </a:bodyPr>
          <a:p>
            <a:pPr algn="ctr"/>
            <a:r>
              <a:rPr lang="en-US">
                <a:gradFill>
                  <a:gsLst>
                    <a:gs pos="0">
                      <a:srgbClr val="7B32B2"/>
                    </a:gs>
                    <a:gs pos="100000">
                      <a:srgbClr val="401A5D"/>
                    </a:gs>
                  </a:gsLst>
                  <a:lin scaled="0"/>
                </a:gradFill>
              </a:rPr>
              <a:t>Tools</a:t>
            </a:r>
            <a:endParaRPr lang="en-US">
              <a:gradFill>
                <a:gsLst>
                  <a:gs pos="0">
                    <a:srgbClr val="7B32B2"/>
                  </a:gs>
                  <a:gs pos="100000">
                    <a:srgbClr val="401A5D"/>
                  </a:gs>
                </a:gsLst>
                <a:lin scaled="0"/>
              </a:gradFill>
            </a:endParaRPr>
          </a:p>
          <a:p>
            <a:pPr algn="ctr"/>
            <a:r>
              <a:rPr lang="en-US">
                <a:gradFill>
                  <a:gsLst>
                    <a:gs pos="0">
                      <a:srgbClr val="7B32B2"/>
                    </a:gs>
                    <a:gs pos="100000">
                      <a:srgbClr val="401A5D"/>
                    </a:gs>
                  </a:gsLst>
                  <a:lin scaled="0"/>
                </a:gradFill>
              </a:rPr>
              <a:t>and</a:t>
            </a:r>
            <a:endParaRPr lang="en-US">
              <a:gradFill>
                <a:gsLst>
                  <a:gs pos="0">
                    <a:srgbClr val="7B32B2"/>
                  </a:gs>
                  <a:gs pos="100000">
                    <a:srgbClr val="401A5D"/>
                  </a:gs>
                </a:gsLst>
                <a:lin scaled="0"/>
              </a:gradFill>
            </a:endParaRPr>
          </a:p>
          <a:p>
            <a:pPr algn="ctr"/>
            <a:r>
              <a:rPr lang="en-US">
                <a:gradFill>
                  <a:gsLst>
                    <a:gs pos="0">
                      <a:srgbClr val="7B32B2"/>
                    </a:gs>
                    <a:gs pos="100000">
                      <a:srgbClr val="401A5D"/>
                    </a:gs>
                  </a:gsLst>
                  <a:lin scaled="0"/>
                </a:gradFill>
              </a:rPr>
              <a:t>Tech.</a:t>
            </a:r>
            <a:endParaRPr lang="en-US">
              <a:gradFill>
                <a:gsLst>
                  <a:gs pos="0">
                    <a:srgbClr val="7B32B2"/>
                  </a:gs>
                  <a:gs pos="100000">
                    <a:srgbClr val="401A5D"/>
                  </a:gs>
                </a:gsLst>
                <a:lin scaled="0"/>
              </a:gradFill>
            </a:endParaRPr>
          </a:p>
        </p:txBody>
      </p:sp>
      <p:sp>
        <p:nvSpPr>
          <p:cNvPr id="20" name="Right Arrow 19"/>
          <p:cNvSpPr/>
          <p:nvPr/>
        </p:nvSpPr>
        <p:spPr>
          <a:xfrm>
            <a:off x="6683375" y="1786890"/>
            <a:ext cx="812800" cy="407670"/>
          </a:xfrm>
          <a:prstGeom prst="rightArrow">
            <a:avLst/>
          </a:prstGeom>
          <a:gradFill>
            <a:gsLst>
              <a:gs pos="0">
                <a:schemeClr val="tx1"/>
              </a:gs>
              <a:gs pos="66000">
                <a:schemeClr val="bg1">
                  <a:lumMod val="85000"/>
                </a:schemeClr>
              </a:gs>
            </a:gsLst>
            <a:path path="circle">
              <a:fillToRect l="100000" t="100000"/>
            </a:path>
            <a:tileRect r="-100000" b="-100000"/>
          </a:gradFill>
          <a:ln>
            <a:noFill/>
          </a:ln>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gradFill>
                <a:gsLst>
                  <a:gs pos="36000">
                    <a:srgbClr val="53575C"/>
                  </a:gs>
                  <a:gs pos="67000">
                    <a:srgbClr val="C5C7CA"/>
                  </a:gs>
                </a:gsLst>
                <a:lin ang="5400000" scaled="0"/>
              </a:gradFill>
            </a:endParaRPr>
          </a:p>
        </p:txBody>
      </p:sp>
      <p:sp>
        <p:nvSpPr>
          <p:cNvPr id="21" name="Right Arrow 20"/>
          <p:cNvSpPr/>
          <p:nvPr/>
        </p:nvSpPr>
        <p:spPr>
          <a:xfrm rot="5400000">
            <a:off x="7892415" y="2877185"/>
            <a:ext cx="703580" cy="407670"/>
          </a:xfrm>
          <a:prstGeom prst="rightArrow">
            <a:avLst/>
          </a:prstGeom>
          <a:gradFill>
            <a:gsLst>
              <a:gs pos="0">
                <a:schemeClr val="tx1"/>
              </a:gs>
              <a:gs pos="66000">
                <a:schemeClr val="bg1">
                  <a:lumMod val="85000"/>
                </a:schemeClr>
              </a:gs>
            </a:gsLst>
            <a:path path="circle">
              <a:fillToRect l="100000" t="100000"/>
            </a:path>
            <a:tileRect r="-100000" b="-100000"/>
          </a:gradFill>
          <a:ln>
            <a:noFill/>
          </a:ln>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gradFill>
                <a:gsLst>
                  <a:gs pos="36000">
                    <a:srgbClr val="53575C"/>
                  </a:gs>
                  <a:gs pos="67000">
                    <a:srgbClr val="C5C7CA"/>
                  </a:gs>
                </a:gsLst>
                <a:lin ang="5400000" scaled="0"/>
              </a:gradFill>
            </a:endParaRPr>
          </a:p>
        </p:txBody>
      </p:sp>
      <p:sp>
        <p:nvSpPr>
          <p:cNvPr id="22" name="Right Arrow 21"/>
          <p:cNvSpPr/>
          <p:nvPr/>
        </p:nvSpPr>
        <p:spPr>
          <a:xfrm>
            <a:off x="1777365" y="1784985"/>
            <a:ext cx="866775" cy="407670"/>
          </a:xfrm>
          <a:prstGeom prst="rightArrow">
            <a:avLst/>
          </a:prstGeom>
          <a:gradFill>
            <a:gsLst>
              <a:gs pos="0">
                <a:schemeClr val="tx1"/>
              </a:gs>
              <a:gs pos="66000">
                <a:schemeClr val="bg1">
                  <a:lumMod val="85000"/>
                </a:schemeClr>
              </a:gs>
            </a:gsLst>
            <a:path path="circle">
              <a:fillToRect l="100000" t="100000"/>
            </a:path>
            <a:tileRect r="-100000" b="-100000"/>
          </a:gradFill>
          <a:ln>
            <a:noFill/>
          </a:ln>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gradFill>
                <a:gsLst>
                  <a:gs pos="36000">
                    <a:srgbClr val="53575C"/>
                  </a:gs>
                  <a:gs pos="67000">
                    <a:srgbClr val="C5C7CA"/>
                  </a:gs>
                </a:gsLst>
                <a:lin ang="5400000" scaled="0"/>
              </a:gradFill>
            </a:endParaRPr>
          </a:p>
        </p:txBody>
      </p:sp>
      <p:sp>
        <p:nvSpPr>
          <p:cNvPr id="23" name="Text Box 22"/>
          <p:cNvSpPr txBox="1"/>
          <p:nvPr/>
        </p:nvSpPr>
        <p:spPr>
          <a:xfrm>
            <a:off x="5219065" y="3985260"/>
            <a:ext cx="1324610" cy="306705"/>
          </a:xfrm>
          <a:prstGeom prst="rect">
            <a:avLst/>
          </a:prstGeom>
          <a:noFill/>
        </p:spPr>
        <p:txBody>
          <a:bodyPr wrap="square" rtlCol="0">
            <a:spAutoFit/>
          </a:bodyPr>
          <a:p>
            <a:pPr algn="ctr"/>
            <a:r>
              <a:rPr lang="en-US">
                <a:gradFill>
                  <a:gsLst>
                    <a:gs pos="0">
                      <a:srgbClr val="7B32B2"/>
                    </a:gs>
                    <a:gs pos="100000">
                      <a:srgbClr val="401A5D"/>
                    </a:gs>
                  </a:gsLst>
                  <a:lin scaled="0"/>
                </a:gradFill>
              </a:rPr>
              <a:t>Reference</a:t>
            </a:r>
            <a:endParaRPr lang="en-US">
              <a:gradFill>
                <a:gsLst>
                  <a:gs pos="0">
                    <a:srgbClr val="7B32B2"/>
                  </a:gs>
                  <a:gs pos="100000">
                    <a:srgbClr val="401A5D"/>
                  </a:gs>
                </a:gsLst>
                <a:lin scaled="0"/>
              </a:gradFill>
            </a:endParaRPr>
          </a:p>
        </p:txBody>
      </p:sp>
      <p:sp>
        <p:nvSpPr>
          <p:cNvPr id="24" name="Right Arrow 23"/>
          <p:cNvSpPr/>
          <p:nvPr/>
        </p:nvSpPr>
        <p:spPr>
          <a:xfrm rot="10800000">
            <a:off x="4269740" y="3934460"/>
            <a:ext cx="866775" cy="407670"/>
          </a:xfrm>
          <a:prstGeom prst="rightArrow">
            <a:avLst/>
          </a:prstGeom>
          <a:gradFill>
            <a:gsLst>
              <a:gs pos="0">
                <a:schemeClr val="tx1"/>
              </a:gs>
              <a:gs pos="66000">
                <a:schemeClr val="bg1">
                  <a:lumMod val="85000"/>
                </a:schemeClr>
              </a:gs>
            </a:gsLst>
            <a:path path="circle">
              <a:fillToRect l="100000" t="100000"/>
            </a:path>
            <a:tileRect r="-100000" b="-100000"/>
          </a:gradFill>
          <a:ln>
            <a:noFill/>
          </a:ln>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gradFill>
                <a:gsLst>
                  <a:gs pos="36000">
                    <a:srgbClr val="53575C"/>
                  </a:gs>
                  <a:gs pos="67000">
                    <a:srgbClr val="C5C7CA"/>
                  </a:gs>
                </a:gsLst>
                <a:lin ang="5400000" scaled="0"/>
              </a:gradFill>
            </a:endParaRPr>
          </a:p>
        </p:txBody>
      </p:sp>
    </p:spTree>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147"/>
                                        </p:tgtEl>
                                        <p:attrNameLst>
                                          <p:attrName>style.visibility</p:attrName>
                                        </p:attrNameLst>
                                      </p:cBhvr>
                                      <p:to>
                                        <p:strVal val="visible"/>
                                      </p:to>
                                    </p:set>
                                    <p:animEffect transition="in" filter="strips(downLeft)">
                                      <p:cBhvr>
                                        <p:cTn id="7" dur="500"/>
                                        <p:tgtEl>
                                          <p:spTgt spid="147"/>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linds(horizontal)">
                                      <p:cBhvr>
                                        <p:cTn id="11" dur="500"/>
                                        <p:tgtEl>
                                          <p:spTgt spid="3"/>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par>
                          <p:cTn id="16" fill="hold">
                            <p:stCondLst>
                              <p:cond delay="1500"/>
                            </p:stCondLst>
                            <p:childTnLst>
                              <p:par>
                                <p:cTn id="17" presetID="18" presetClass="entr" presetSubtype="12" fill="hold" grpId="0"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strips(downLeft)">
                                      <p:cBhvr>
                                        <p:cTn id="19" dur="500"/>
                                        <p:tgtEl>
                                          <p:spTgt spid="22"/>
                                        </p:tgtEl>
                                      </p:cBhvr>
                                    </p:animEffect>
                                  </p:childTnLst>
                                </p:cTn>
                              </p:par>
                            </p:childTnLst>
                          </p:cTn>
                        </p:par>
                        <p:par>
                          <p:cTn id="20" fill="hold">
                            <p:stCondLst>
                              <p:cond delay="2000"/>
                            </p:stCondLst>
                            <p:childTnLst>
                              <p:par>
                                <p:cTn id="21" presetID="3" presetClass="entr" presetSubtype="10"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linds(horizontal)">
                                      <p:cBhvr>
                                        <p:cTn id="23" dur="500"/>
                                        <p:tgtEl>
                                          <p:spTgt spid="8"/>
                                        </p:tgtEl>
                                      </p:cBhvr>
                                    </p:animEffect>
                                  </p:childTnLst>
                                </p:cTn>
                              </p:par>
                            </p:childTnLst>
                          </p:cTn>
                        </p:par>
                        <p:par>
                          <p:cTn id="24" fill="hold">
                            <p:stCondLst>
                              <p:cond delay="2500"/>
                            </p:stCondLst>
                            <p:childTnLst>
                              <p:par>
                                <p:cTn id="25" presetID="3" presetClass="entr" presetSubtype="10"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blinds(horizontal)">
                                      <p:cBhvr>
                                        <p:cTn id="27" dur="500"/>
                                        <p:tgtEl>
                                          <p:spTgt spid="18"/>
                                        </p:tgtEl>
                                      </p:cBhvr>
                                    </p:animEffect>
                                  </p:childTnLst>
                                </p:cTn>
                              </p:par>
                            </p:childTnLst>
                          </p:cTn>
                        </p:par>
                        <p:par>
                          <p:cTn id="28" fill="hold">
                            <p:stCondLst>
                              <p:cond delay="3000"/>
                            </p:stCondLst>
                            <p:childTnLst>
                              <p:par>
                                <p:cTn id="29" presetID="18" presetClass="entr" presetSubtype="12"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strips(downLeft)">
                                      <p:cBhvr>
                                        <p:cTn id="31" dur="500"/>
                                        <p:tgtEl>
                                          <p:spTgt spid="16"/>
                                        </p:tgtEl>
                                      </p:cBhvr>
                                    </p:animEffect>
                                  </p:childTnLst>
                                </p:cTn>
                              </p:par>
                            </p:childTnLst>
                          </p:cTn>
                        </p:par>
                        <p:par>
                          <p:cTn id="32" fill="hold">
                            <p:stCondLst>
                              <p:cond delay="3500"/>
                            </p:stCondLst>
                            <p:childTnLst>
                              <p:par>
                                <p:cTn id="33" presetID="3" presetClass="entr" presetSubtype="10" fill="hold"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blinds(horizontal)">
                                      <p:cBhvr>
                                        <p:cTn id="35" dur="500"/>
                                        <p:tgtEl>
                                          <p:spTgt spid="15"/>
                                        </p:tgtEl>
                                      </p:cBhvr>
                                    </p:animEffect>
                                  </p:childTnLst>
                                </p:cTn>
                              </p:par>
                            </p:childTnLst>
                          </p:cTn>
                        </p:par>
                        <p:par>
                          <p:cTn id="36" fill="hold">
                            <p:stCondLst>
                              <p:cond delay="4000"/>
                            </p:stCondLst>
                            <p:childTnLst>
                              <p:par>
                                <p:cTn id="37" presetID="3" presetClass="entr" presetSubtype="10" fill="hold" grpId="0" nodeType="after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blinds(horizontal)">
                                      <p:cBhvr>
                                        <p:cTn id="39" dur="500"/>
                                        <p:tgtEl>
                                          <p:spTgt spid="19"/>
                                        </p:tgtEl>
                                      </p:cBhvr>
                                    </p:animEffect>
                                  </p:childTnLst>
                                </p:cTn>
                              </p:par>
                            </p:childTnLst>
                          </p:cTn>
                        </p:par>
                        <p:par>
                          <p:cTn id="40" fill="hold">
                            <p:stCondLst>
                              <p:cond delay="4500"/>
                            </p:stCondLst>
                            <p:childTnLst>
                              <p:par>
                                <p:cTn id="41" presetID="18" presetClass="entr" presetSubtype="12" fill="hold" grpId="0" nodeType="after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strips(downLeft)">
                                      <p:cBhvr>
                                        <p:cTn id="43" dur="500"/>
                                        <p:tgtEl>
                                          <p:spTgt spid="20"/>
                                        </p:tgtEl>
                                      </p:cBhvr>
                                    </p:animEffect>
                                  </p:childTnLst>
                                </p:cTn>
                              </p:par>
                            </p:childTnLst>
                          </p:cTn>
                        </p:par>
                        <p:par>
                          <p:cTn id="44" fill="hold">
                            <p:stCondLst>
                              <p:cond delay="5000"/>
                            </p:stCondLst>
                            <p:childTnLst>
                              <p:par>
                                <p:cTn id="45" presetID="3" presetClass="entr" presetSubtype="10" fill="hold"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blinds(horizontal)">
                                      <p:cBhvr>
                                        <p:cTn id="47" dur="500"/>
                                        <p:tgtEl>
                                          <p:spTgt spid="13"/>
                                        </p:tgtEl>
                                      </p:cBhvr>
                                    </p:animEffect>
                                  </p:childTnLst>
                                </p:cTn>
                              </p:par>
                            </p:childTnLst>
                          </p:cTn>
                        </p:par>
                        <p:par>
                          <p:cTn id="48" fill="hold">
                            <p:stCondLst>
                              <p:cond delay="5500"/>
                            </p:stCondLst>
                            <p:childTnLst>
                              <p:par>
                                <p:cTn id="49" presetID="3" presetClass="entr" presetSubtype="10" fill="hold" grpId="0" nodeType="after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blinds(horizontal)">
                                      <p:cBhvr>
                                        <p:cTn id="51" dur="500"/>
                                        <p:tgtEl>
                                          <p:spTgt spid="14"/>
                                        </p:tgtEl>
                                      </p:cBhvr>
                                    </p:animEffect>
                                  </p:childTnLst>
                                </p:cTn>
                              </p:par>
                            </p:childTnLst>
                          </p:cTn>
                        </p:par>
                        <p:par>
                          <p:cTn id="52" fill="hold">
                            <p:stCondLst>
                              <p:cond delay="6000"/>
                            </p:stCondLst>
                            <p:childTnLst>
                              <p:par>
                                <p:cTn id="53" presetID="18" presetClass="entr" presetSubtype="12" fill="hold" grpId="0" nodeType="after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strips(downLeft)">
                                      <p:cBhvr>
                                        <p:cTn id="55" dur="500"/>
                                        <p:tgtEl>
                                          <p:spTgt spid="21"/>
                                        </p:tgtEl>
                                      </p:cBhvr>
                                    </p:animEffect>
                                  </p:childTnLst>
                                </p:cTn>
                              </p:par>
                            </p:childTnLst>
                          </p:cTn>
                        </p:par>
                        <p:par>
                          <p:cTn id="56" fill="hold">
                            <p:stCondLst>
                              <p:cond delay="6500"/>
                            </p:stCondLst>
                            <p:childTnLst>
                              <p:par>
                                <p:cTn id="57" presetID="3" presetClass="entr" presetSubtype="10" fill="hold" nodeType="afterEffect">
                                  <p:stCondLst>
                                    <p:cond delay="0"/>
                                  </p:stCondLst>
                                  <p:childTnLst>
                                    <p:set>
                                      <p:cBhvr>
                                        <p:cTn id="58" dur="1" fill="hold">
                                          <p:stCondLst>
                                            <p:cond delay="0"/>
                                          </p:stCondLst>
                                        </p:cTn>
                                        <p:tgtEl>
                                          <p:spTgt spid="12"/>
                                        </p:tgtEl>
                                        <p:attrNameLst>
                                          <p:attrName>style.visibility</p:attrName>
                                        </p:attrNameLst>
                                      </p:cBhvr>
                                      <p:to>
                                        <p:strVal val="visible"/>
                                      </p:to>
                                    </p:set>
                                    <p:animEffect transition="in" filter="blinds(horizontal)">
                                      <p:cBhvr>
                                        <p:cTn id="59" dur="500"/>
                                        <p:tgtEl>
                                          <p:spTgt spid="12"/>
                                        </p:tgtEl>
                                      </p:cBhvr>
                                    </p:animEffect>
                                  </p:childTnLst>
                                </p:cTn>
                              </p:par>
                            </p:childTnLst>
                          </p:cTn>
                        </p:par>
                        <p:par>
                          <p:cTn id="60" fill="hold">
                            <p:stCondLst>
                              <p:cond delay="7000"/>
                            </p:stCondLst>
                            <p:childTnLst>
                              <p:par>
                                <p:cTn id="61" presetID="3" presetClass="entr" presetSubtype="10" fill="hold" grpId="0" nodeType="afterEffect">
                                  <p:stCondLst>
                                    <p:cond delay="0"/>
                                  </p:stCondLst>
                                  <p:childTnLst>
                                    <p:set>
                                      <p:cBhvr>
                                        <p:cTn id="62" dur="1" fill="hold">
                                          <p:stCondLst>
                                            <p:cond delay="0"/>
                                          </p:stCondLst>
                                        </p:cTn>
                                        <p:tgtEl>
                                          <p:spTgt spid="11"/>
                                        </p:tgtEl>
                                        <p:attrNameLst>
                                          <p:attrName>style.visibility</p:attrName>
                                        </p:attrNameLst>
                                      </p:cBhvr>
                                      <p:to>
                                        <p:strVal val="visible"/>
                                      </p:to>
                                    </p:set>
                                    <p:animEffect transition="in" filter="blinds(horizontal)">
                                      <p:cBhvr>
                                        <p:cTn id="63" dur="500"/>
                                        <p:tgtEl>
                                          <p:spTgt spid="11"/>
                                        </p:tgtEl>
                                      </p:cBhvr>
                                    </p:animEffect>
                                  </p:childTnLst>
                                </p:cTn>
                              </p:par>
                            </p:childTnLst>
                          </p:cTn>
                        </p:par>
                        <p:par>
                          <p:cTn id="64" fill="hold">
                            <p:stCondLst>
                              <p:cond delay="7500"/>
                            </p:stCondLst>
                            <p:childTnLst>
                              <p:par>
                                <p:cTn id="65" presetID="18" presetClass="entr" presetSubtype="12" fill="hold" grpId="0" nodeType="afterEffect">
                                  <p:stCondLst>
                                    <p:cond delay="0"/>
                                  </p:stCondLst>
                                  <p:childTnLst>
                                    <p:set>
                                      <p:cBhvr>
                                        <p:cTn id="66" dur="1" fill="hold">
                                          <p:stCondLst>
                                            <p:cond delay="0"/>
                                          </p:stCondLst>
                                        </p:cTn>
                                        <p:tgtEl>
                                          <p:spTgt spid="4"/>
                                        </p:tgtEl>
                                        <p:attrNameLst>
                                          <p:attrName>style.visibility</p:attrName>
                                        </p:attrNameLst>
                                      </p:cBhvr>
                                      <p:to>
                                        <p:strVal val="visible"/>
                                      </p:to>
                                    </p:set>
                                    <p:animEffect transition="in" filter="strips(downLeft)">
                                      <p:cBhvr>
                                        <p:cTn id="67" dur="500"/>
                                        <p:tgtEl>
                                          <p:spTgt spid="4"/>
                                        </p:tgtEl>
                                      </p:cBhvr>
                                    </p:animEffect>
                                  </p:childTnLst>
                                </p:cTn>
                              </p:par>
                            </p:childTnLst>
                          </p:cTn>
                        </p:par>
                        <p:par>
                          <p:cTn id="68" fill="hold">
                            <p:stCondLst>
                              <p:cond delay="8000"/>
                            </p:stCondLst>
                            <p:childTnLst>
                              <p:par>
                                <p:cTn id="69" presetID="3" presetClass="entr" presetSubtype="10" fill="hold" nodeType="afterEffect">
                                  <p:stCondLst>
                                    <p:cond delay="0"/>
                                  </p:stCondLst>
                                  <p:childTnLst>
                                    <p:set>
                                      <p:cBhvr>
                                        <p:cTn id="70" dur="1" fill="hold">
                                          <p:stCondLst>
                                            <p:cond delay="0"/>
                                          </p:stCondLst>
                                        </p:cTn>
                                        <p:tgtEl>
                                          <p:spTgt spid="17"/>
                                        </p:tgtEl>
                                        <p:attrNameLst>
                                          <p:attrName>style.visibility</p:attrName>
                                        </p:attrNameLst>
                                      </p:cBhvr>
                                      <p:to>
                                        <p:strVal val="visible"/>
                                      </p:to>
                                    </p:set>
                                    <p:animEffect transition="in" filter="blinds(horizontal)">
                                      <p:cBhvr>
                                        <p:cTn id="71" dur="500"/>
                                        <p:tgtEl>
                                          <p:spTgt spid="17"/>
                                        </p:tgtEl>
                                      </p:cBhvr>
                                    </p:animEffect>
                                  </p:childTnLst>
                                </p:cTn>
                              </p:par>
                            </p:childTnLst>
                          </p:cTn>
                        </p:par>
                        <p:par>
                          <p:cTn id="72" fill="hold">
                            <p:stCondLst>
                              <p:cond delay="8500"/>
                            </p:stCondLst>
                            <p:childTnLst>
                              <p:par>
                                <p:cTn id="73" presetID="3" presetClass="entr" presetSubtype="10" fill="hold" grpId="0" nodeType="afterEffect">
                                  <p:stCondLst>
                                    <p:cond delay="0"/>
                                  </p:stCondLst>
                                  <p:childTnLst>
                                    <p:set>
                                      <p:cBhvr>
                                        <p:cTn id="74" dur="1" fill="hold">
                                          <p:stCondLst>
                                            <p:cond delay="0"/>
                                          </p:stCondLst>
                                        </p:cTn>
                                        <p:tgtEl>
                                          <p:spTgt spid="23"/>
                                        </p:tgtEl>
                                        <p:attrNameLst>
                                          <p:attrName>style.visibility</p:attrName>
                                        </p:attrNameLst>
                                      </p:cBhvr>
                                      <p:to>
                                        <p:strVal val="visible"/>
                                      </p:to>
                                    </p:set>
                                    <p:animEffect transition="in" filter="blinds(horizontal)">
                                      <p:cBhvr>
                                        <p:cTn id="75" dur="500"/>
                                        <p:tgtEl>
                                          <p:spTgt spid="23"/>
                                        </p:tgtEl>
                                      </p:cBhvr>
                                    </p:animEffect>
                                  </p:childTnLst>
                                </p:cTn>
                              </p:par>
                            </p:childTnLst>
                          </p:cTn>
                        </p:par>
                        <p:par>
                          <p:cTn id="76" fill="hold">
                            <p:stCondLst>
                              <p:cond delay="9000"/>
                            </p:stCondLst>
                            <p:childTnLst>
                              <p:par>
                                <p:cTn id="77" presetID="18" presetClass="entr" presetSubtype="12" fill="hold" grpId="0" nodeType="afterEffect">
                                  <p:stCondLst>
                                    <p:cond delay="0"/>
                                  </p:stCondLst>
                                  <p:childTnLst>
                                    <p:set>
                                      <p:cBhvr>
                                        <p:cTn id="78" dur="1" fill="hold">
                                          <p:stCondLst>
                                            <p:cond delay="0"/>
                                          </p:stCondLst>
                                        </p:cTn>
                                        <p:tgtEl>
                                          <p:spTgt spid="24"/>
                                        </p:tgtEl>
                                        <p:attrNameLst>
                                          <p:attrName>style.visibility</p:attrName>
                                        </p:attrNameLst>
                                      </p:cBhvr>
                                      <p:to>
                                        <p:strVal val="visible"/>
                                      </p:to>
                                    </p:set>
                                    <p:animEffect transition="in" filter="strips(downLeft)">
                                      <p:cBhvr>
                                        <p:cTn id="79" dur="500"/>
                                        <p:tgtEl>
                                          <p:spTgt spid="24"/>
                                        </p:tgtEl>
                                      </p:cBhvr>
                                    </p:animEffect>
                                  </p:childTnLst>
                                </p:cTn>
                              </p:par>
                            </p:childTnLst>
                          </p:cTn>
                        </p:par>
                        <p:par>
                          <p:cTn id="80" fill="hold">
                            <p:stCondLst>
                              <p:cond delay="9500"/>
                            </p:stCondLst>
                            <p:childTnLst>
                              <p:par>
                                <p:cTn id="81" presetID="3" presetClass="entr" presetSubtype="10" fill="hold" nodeType="afterEffect">
                                  <p:stCondLst>
                                    <p:cond delay="0"/>
                                  </p:stCondLst>
                                  <p:childTnLst>
                                    <p:set>
                                      <p:cBhvr>
                                        <p:cTn id="82" dur="1" fill="hold">
                                          <p:stCondLst>
                                            <p:cond delay="0"/>
                                          </p:stCondLst>
                                        </p:cTn>
                                        <p:tgtEl>
                                          <p:spTgt spid="6"/>
                                        </p:tgtEl>
                                        <p:attrNameLst>
                                          <p:attrName>style.visibility</p:attrName>
                                        </p:attrNameLst>
                                      </p:cBhvr>
                                      <p:to>
                                        <p:strVal val="visible"/>
                                      </p:to>
                                    </p:set>
                                    <p:animEffect transition="in" filter="blinds(horizontal)">
                                      <p:cBhvr>
                                        <p:cTn id="83" dur="500"/>
                                        <p:tgtEl>
                                          <p:spTgt spid="6"/>
                                        </p:tgtEl>
                                      </p:cBhvr>
                                    </p:animEffect>
                                  </p:childTnLst>
                                </p:cTn>
                              </p:par>
                            </p:childTnLst>
                          </p:cTn>
                        </p:par>
                        <p:par>
                          <p:cTn id="84" fill="hold">
                            <p:stCondLst>
                              <p:cond delay="10000"/>
                            </p:stCondLst>
                            <p:childTnLst>
                              <p:par>
                                <p:cTn id="85" presetID="3" presetClass="entr" presetSubtype="10" fill="hold" grpId="0" nodeType="afterEffect">
                                  <p:stCondLst>
                                    <p:cond delay="0"/>
                                  </p:stCondLst>
                                  <p:childTnLst>
                                    <p:set>
                                      <p:cBhvr>
                                        <p:cTn id="86" dur="1" fill="hold">
                                          <p:stCondLst>
                                            <p:cond delay="0"/>
                                          </p:stCondLst>
                                        </p:cTn>
                                        <p:tgtEl>
                                          <p:spTgt spid="7"/>
                                        </p:tgtEl>
                                        <p:attrNameLst>
                                          <p:attrName>style.visibility</p:attrName>
                                        </p:attrNameLst>
                                      </p:cBhvr>
                                      <p:to>
                                        <p:strVal val="visible"/>
                                      </p:to>
                                    </p:set>
                                    <p:animEffect transition="in" filter="blinds(horizontal)">
                                      <p:cBhvr>
                                        <p:cTn id="8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2" grpId="0" animBg="1"/>
      <p:bldP spid="18" grpId="0"/>
      <p:bldP spid="16" grpId="0" animBg="1"/>
      <p:bldP spid="19" grpId="0"/>
      <p:bldP spid="20" grpId="0" animBg="1"/>
      <p:bldP spid="14" grpId="0"/>
      <p:bldP spid="21" grpId="0" animBg="1"/>
      <p:bldP spid="11" grpId="0"/>
      <p:bldP spid="4" grpId="0" animBg="1"/>
      <p:bldP spid="23" grpId="0"/>
      <p:bldP spid="24" grpId="0" animBg="1"/>
      <p:bldP spid="7" grpId="0"/>
      <p:bldP spid="147"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65" name="Shape 165"/>
        <p:cNvGrpSpPr/>
        <p:nvPr/>
      </p:nvGrpSpPr>
      <p:grpSpPr>
        <a:xfrm>
          <a:off x="0" y="0"/>
          <a:ext cx="0" cy="0"/>
          <a:chOff x="0" y="0"/>
          <a:chExt cx="0" cy="0"/>
        </a:xfrm>
      </p:grpSpPr>
      <p:sp>
        <p:nvSpPr>
          <p:cNvPr id="167" name="Google Shape;167;p1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fld>
            <a:endParaRPr lang="en-GB"/>
          </a:p>
        </p:txBody>
      </p:sp>
      <p:sp>
        <p:nvSpPr>
          <p:cNvPr id="161" name="Google Shape;161;p16"/>
          <p:cNvSpPr/>
          <p:nvPr/>
        </p:nvSpPr>
        <p:spPr>
          <a:xfrm>
            <a:off x="3129450" y="173100"/>
            <a:ext cx="2885100" cy="807900"/>
          </a:xfrm>
          <a:prstGeom prst="snip2DiagRect">
            <a:avLst>
              <a:gd name="adj1" fmla="val 0"/>
              <a:gd name="adj2" fmla="val 16667"/>
            </a:avLst>
          </a:prstGeom>
          <a:no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p>
            <a:pPr marL="0" lvl="0" indent="0" algn="ctr" rtl="0">
              <a:spcBef>
                <a:spcPts val="0"/>
              </a:spcBef>
              <a:spcAft>
                <a:spcPts val="0"/>
              </a:spcAft>
              <a:buNone/>
            </a:pPr>
            <a:r>
              <a:rPr lang="en-US" altLang="en-GB" sz="3200">
                <a:gradFill>
                  <a:gsLst>
                    <a:gs pos="36000">
                      <a:srgbClr val="53575C"/>
                    </a:gs>
                    <a:gs pos="67000">
                      <a:srgbClr val="C5C7CA"/>
                    </a:gs>
                  </a:gsLst>
                  <a:lin ang="5400000"/>
                </a:gradFill>
                <a:effectLst/>
                <a:latin typeface="Playfair Display SemiBold"/>
                <a:ea typeface="Playfair Display SemiBold"/>
                <a:cs typeface="Playfair Display SemiBold"/>
                <a:sym typeface="Playfair Display SemiBold"/>
              </a:rPr>
              <a:t>Abstract</a:t>
            </a:r>
            <a:endParaRPr lang="en-US" altLang="en-GB" sz="3200">
              <a:gradFill>
                <a:gsLst>
                  <a:gs pos="36000">
                    <a:srgbClr val="53575C"/>
                  </a:gs>
                  <a:gs pos="67000">
                    <a:srgbClr val="C5C7CA"/>
                  </a:gs>
                </a:gsLst>
                <a:lin ang="5400000"/>
              </a:gradFill>
              <a:effectLst/>
              <a:latin typeface="Playfair Display SemiBold"/>
              <a:ea typeface="Playfair Display SemiBold"/>
              <a:cs typeface="Playfair Display SemiBold"/>
              <a:sym typeface="Playfair Display SemiBold"/>
            </a:endParaRPr>
          </a:p>
        </p:txBody>
      </p:sp>
      <p:sp>
        <p:nvSpPr>
          <p:cNvPr id="5" name="Round Single Corner Rectangle 4"/>
          <p:cNvSpPr/>
          <p:nvPr/>
        </p:nvSpPr>
        <p:spPr>
          <a:xfrm>
            <a:off x="1042670" y="1529080"/>
            <a:ext cx="7058660" cy="3088640"/>
          </a:xfrm>
          <a:prstGeom prst="round1Rect">
            <a:avLst>
              <a:gd name="adj" fmla="val 21217"/>
            </a:avLst>
          </a:prstGeom>
          <a:noFill/>
          <a:ln w="12700" cmpd="sng">
            <a:solidFill>
              <a:schemeClr val="tx1"/>
            </a:solidFill>
            <a:prstDash val="solid"/>
          </a:ln>
          <a:extLst>
            <a:ext uri="{909E8E84-426E-40DD-AFC4-6F175D3DCCD1}">
              <a14:hiddenFill xmlns:a14="http://schemas.microsoft.com/office/drawing/2010/main">
                <a:solidFill>
                  <a:schemeClr val="lt1"/>
                </a:solidFill>
              </a14:hiddenFill>
            </a:ext>
          </a:extLst>
        </p:spPr>
        <p:style>
          <a:lnRef idx="2">
            <a:schemeClr val="accent3"/>
          </a:lnRef>
          <a:fillRef idx="1">
            <a:schemeClr val="lt1"/>
          </a:fillRef>
          <a:effectRef idx="0">
            <a:schemeClr val="accent3"/>
          </a:effectRef>
          <a:fontRef idx="minor">
            <a:schemeClr val="dk1"/>
          </a:fontRef>
        </p:style>
        <p:txBody>
          <a:bodyPr rtlCol="0" anchor="ctr"/>
          <a:p>
            <a:pPr marL="457200" lvl="0" indent="-323850" algn="just" rtl="0">
              <a:lnSpc>
                <a:spcPct val="150000"/>
              </a:lnSpc>
              <a:spcBef>
                <a:spcPts val="0"/>
              </a:spcBef>
              <a:spcAft>
                <a:spcPts val="0"/>
              </a:spcAft>
              <a:buSzPts val="1500"/>
              <a:buFont typeface="Arial" panose="02080604020202020204" pitchFamily="34" charset="0"/>
              <a:buChar char="•"/>
            </a:pPr>
            <a:r>
              <a:rPr lang="en-GB">
                <a:latin typeface="Oswald Light"/>
                <a:ea typeface="Oswald Light"/>
                <a:cs typeface="Oswald Light"/>
                <a:sym typeface="Oswald Light"/>
              </a:rPr>
              <a:t>This dissertation describes the process of the development of a chat application for developers, from a mere idea to a working cloud service. Our Team has built a real time platform that makes it easy to </a:t>
            </a:r>
            <a:r>
              <a:rPr lang="en-US" altLang="en-GB">
                <a:latin typeface="Oswald Light"/>
                <a:ea typeface="Oswald Light"/>
                <a:cs typeface="Oswald Light"/>
                <a:sym typeface="Oswald Light"/>
              </a:rPr>
              <a:t>purchase and sell products for</a:t>
            </a:r>
            <a:r>
              <a:rPr lang="en-GB">
                <a:latin typeface="Oswald Light"/>
                <a:ea typeface="Oswald Light"/>
                <a:cs typeface="Oswald Light"/>
                <a:sym typeface="Oswald Light"/>
              </a:rPr>
              <a:t> </a:t>
            </a:r>
            <a:r>
              <a:rPr lang="en-US" altLang="en-GB">
                <a:latin typeface="Oswald Light"/>
                <a:ea typeface="Oswald Light"/>
                <a:cs typeface="Oswald Light"/>
                <a:sym typeface="Oswald Light"/>
              </a:rPr>
              <a:t>users</a:t>
            </a:r>
            <a:r>
              <a:rPr lang="en-GB">
                <a:latin typeface="Oswald Light"/>
                <a:ea typeface="Oswald Light"/>
                <a:cs typeface="Oswald Light"/>
                <a:sym typeface="Oswald Light"/>
              </a:rPr>
              <a:t>, share code and stay up to date with their latest repository updates.</a:t>
            </a:r>
            <a:endParaRPr>
              <a:latin typeface="Oswald Light"/>
              <a:ea typeface="Oswald Light"/>
              <a:cs typeface="Oswald Light"/>
              <a:sym typeface="Oswald Light"/>
            </a:endParaRPr>
          </a:p>
          <a:p>
            <a:pPr marL="457200" lvl="0" indent="-323850" algn="just" rtl="0">
              <a:lnSpc>
                <a:spcPct val="150000"/>
              </a:lnSpc>
              <a:spcBef>
                <a:spcPts val="0"/>
              </a:spcBef>
              <a:spcAft>
                <a:spcPts val="0"/>
              </a:spcAft>
              <a:buSzPts val="1500"/>
              <a:buFont typeface="Arial" panose="02080604020202020204" pitchFamily="34" charset="0"/>
              <a:buChar char="•"/>
            </a:pPr>
            <a:r>
              <a:rPr lang="en-GB">
                <a:latin typeface="Oswald Light"/>
                <a:ea typeface="Oswald Light"/>
                <a:cs typeface="Oswald Light"/>
                <a:sym typeface="Oswald Light"/>
              </a:rPr>
              <a:t>It has given us a better understanding of </a:t>
            </a:r>
            <a:r>
              <a:rPr lang="en-US" altLang="en-GB" sz="1200" b="1">
                <a:latin typeface="Oswald Light"/>
                <a:ea typeface="Oswald Light"/>
                <a:cs typeface="Oswald Light"/>
                <a:sym typeface="Oswald Light"/>
              </a:rPr>
              <a:t>React js, React context api, Authentication, Firebase, stripe</a:t>
            </a:r>
            <a:r>
              <a:rPr lang="en-GB" sz="1200" b="1">
                <a:latin typeface="Oswald Light"/>
                <a:ea typeface="Oswald Light"/>
                <a:cs typeface="Oswald Light"/>
                <a:sym typeface="Oswald Light"/>
              </a:rPr>
              <a:t>.</a:t>
            </a:r>
            <a:endParaRPr lang="en-GB" sz="1200" b="1">
              <a:latin typeface="Oswald Light"/>
              <a:ea typeface="Oswald Light"/>
              <a:cs typeface="Oswald Light"/>
              <a:sym typeface="Oswald Light"/>
            </a:endParaRPr>
          </a:p>
        </p:txBody>
      </p:sp>
    </p:spTree>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58" name="Shape 158"/>
        <p:cNvGrpSpPr/>
        <p:nvPr/>
      </p:nvGrpSpPr>
      <p:grpSpPr>
        <a:xfrm>
          <a:off x="0" y="0"/>
          <a:ext cx="0" cy="0"/>
          <a:chOff x="0" y="0"/>
          <a:chExt cx="0" cy="0"/>
        </a:xfrm>
      </p:grpSpPr>
      <p:sp>
        <p:nvSpPr>
          <p:cNvPr id="160" name="Google Shape;160;p1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fld>
            <a:endParaRPr lang="en-GB"/>
          </a:p>
        </p:txBody>
      </p:sp>
      <p:sp>
        <p:nvSpPr>
          <p:cNvPr id="161" name="Google Shape;161;p16"/>
          <p:cNvSpPr/>
          <p:nvPr/>
        </p:nvSpPr>
        <p:spPr>
          <a:xfrm>
            <a:off x="3122465" y="173100"/>
            <a:ext cx="2885100" cy="807900"/>
          </a:xfrm>
          <a:prstGeom prst="snip2DiagRect">
            <a:avLst>
              <a:gd name="adj1" fmla="val 0"/>
              <a:gd name="adj2" fmla="val 16667"/>
            </a:avLst>
          </a:prstGeom>
          <a:no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3200">
                <a:gradFill>
                  <a:gsLst>
                    <a:gs pos="36000">
                      <a:srgbClr val="53575C"/>
                    </a:gs>
                    <a:gs pos="67000">
                      <a:srgbClr val="C5C7CA"/>
                    </a:gs>
                  </a:gsLst>
                  <a:lin ang="5400000"/>
                </a:gradFill>
                <a:effectLst/>
                <a:latin typeface="Playfair Display SemiBold"/>
                <a:ea typeface="Playfair Display SemiBold"/>
                <a:cs typeface="Playfair Display SemiBold"/>
                <a:sym typeface="Playfair Display SemiBold"/>
              </a:rPr>
              <a:t>Introduction</a:t>
            </a:r>
            <a:endParaRPr lang="en-GB" sz="3200">
              <a:gradFill>
                <a:gsLst>
                  <a:gs pos="36000">
                    <a:srgbClr val="53575C"/>
                  </a:gs>
                  <a:gs pos="67000">
                    <a:srgbClr val="C5C7CA"/>
                  </a:gs>
                </a:gsLst>
                <a:lin ang="5400000"/>
              </a:gradFill>
              <a:effectLst/>
              <a:latin typeface="Playfair Display SemiBold"/>
              <a:ea typeface="Playfair Display SemiBold"/>
              <a:cs typeface="Playfair Display SemiBold"/>
              <a:sym typeface="Playfair Display SemiBold"/>
            </a:endParaRPr>
          </a:p>
        </p:txBody>
      </p:sp>
      <p:sp>
        <p:nvSpPr>
          <p:cNvPr id="2" name="Round Single Corner Rectangle 1"/>
          <p:cNvSpPr/>
          <p:nvPr/>
        </p:nvSpPr>
        <p:spPr>
          <a:xfrm>
            <a:off x="926465" y="1637030"/>
            <a:ext cx="7276465" cy="2887980"/>
          </a:xfrm>
          <a:prstGeom prst="round1Rect">
            <a:avLst/>
          </a:prstGeom>
          <a:solidFill>
            <a:schemeClr val="bg1"/>
          </a:solidFill>
          <a:ln w="12700" cmpd="dbl">
            <a:solidFill>
              <a:schemeClr val="tx1"/>
            </a:solidFill>
            <a:prstDash val="solid"/>
          </a:ln>
        </p:spPr>
        <p:style>
          <a:lnRef idx="2">
            <a:schemeClr val="accent3"/>
          </a:lnRef>
          <a:fillRef idx="1">
            <a:schemeClr val="lt1"/>
          </a:fillRef>
          <a:effectRef idx="0">
            <a:schemeClr val="accent3"/>
          </a:effectRef>
          <a:fontRef idx="minor">
            <a:schemeClr val="dk1"/>
          </a:fontRef>
        </p:style>
        <p:txBody>
          <a:bodyPr rtlCol="0" anchor="ctr"/>
          <a:p>
            <a:pPr marL="285750" lvl="3" indent="-285750" algn="just">
              <a:buClr>
                <a:srgbClr val="161616"/>
              </a:buClr>
              <a:buFont typeface="Arial" panose="02080604020202020204" pitchFamily="34" charset="0"/>
              <a:buChar char="•"/>
            </a:pPr>
            <a:r>
              <a:rPr lang="en-US" b="1">
                <a:solidFill>
                  <a:schemeClr val="bg2">
                    <a:lumMod val="25000"/>
                  </a:schemeClr>
                </a:solidFill>
                <a:sym typeface="+mn-ea"/>
              </a:rPr>
              <a:t>Amazon</a:t>
            </a:r>
            <a:r>
              <a:rPr lang="en-US">
                <a:solidFill>
                  <a:schemeClr val="bg2">
                    <a:lumMod val="25000"/>
                  </a:schemeClr>
                </a:solidFill>
                <a:sym typeface="+mn-ea"/>
              </a:rPr>
              <a:t> Marketplace is an e-commerce platform owned and operated by Amazon that enables third-party sellers to sell new or used products on a fixed-price online marketplace alongside Amazon's regular offerings.</a:t>
            </a:r>
            <a:endParaRPr lang="en-US">
              <a:solidFill>
                <a:schemeClr val="bg2">
                  <a:lumMod val="25000"/>
                </a:schemeClr>
              </a:solidFill>
            </a:endParaRPr>
          </a:p>
          <a:p>
            <a:pPr marL="285750" lvl="3" indent="-285750" algn="just">
              <a:buClr>
                <a:srgbClr val="161616"/>
              </a:buClr>
              <a:buFont typeface="Arial" panose="02080604020202020204" pitchFamily="34" charset="0"/>
              <a:buChar char="•"/>
            </a:pPr>
            <a:endParaRPr lang="en-US">
              <a:solidFill>
                <a:schemeClr val="bg2">
                  <a:lumMod val="25000"/>
                </a:schemeClr>
              </a:solidFill>
            </a:endParaRPr>
          </a:p>
          <a:p>
            <a:pPr marL="285750" lvl="3" indent="-285750" algn="just">
              <a:buClr>
                <a:srgbClr val="161616"/>
              </a:buClr>
              <a:buFont typeface="Arial" panose="02080604020202020204" pitchFamily="34" charset="0"/>
              <a:buChar char="•"/>
            </a:pPr>
            <a:r>
              <a:rPr lang="en-US">
                <a:solidFill>
                  <a:schemeClr val="bg2">
                    <a:lumMod val="25000"/>
                  </a:schemeClr>
                </a:solidFill>
                <a:sym typeface="+mn-ea"/>
              </a:rPr>
              <a:t>It is the largest internet retailer in the world by revenue, with 2017 revenues of more than  177 billion.</a:t>
            </a:r>
            <a:endParaRPr lang="en-US">
              <a:solidFill>
                <a:schemeClr val="bg2">
                  <a:lumMod val="25000"/>
                </a:schemeClr>
              </a:solidFill>
            </a:endParaRPr>
          </a:p>
          <a:p>
            <a:pPr marL="285750" lvl="3" indent="-285750" algn="just">
              <a:buClr>
                <a:srgbClr val="161616"/>
              </a:buClr>
              <a:buFont typeface="Arial" panose="02080604020202020204" pitchFamily="34" charset="0"/>
              <a:buChar char="•"/>
            </a:pPr>
            <a:endParaRPr lang="en-US">
              <a:solidFill>
                <a:schemeClr val="bg2">
                  <a:lumMod val="25000"/>
                </a:schemeClr>
              </a:solidFill>
            </a:endParaRPr>
          </a:p>
          <a:p>
            <a:pPr marL="285750" lvl="3" indent="-285750" algn="just">
              <a:buClr>
                <a:srgbClr val="161616"/>
              </a:buClr>
              <a:buFont typeface="Arial" panose="02080604020202020204" pitchFamily="34" charset="0"/>
              <a:buChar char="•"/>
            </a:pPr>
            <a:r>
              <a:rPr lang="en-US">
                <a:solidFill>
                  <a:schemeClr val="bg2">
                    <a:lumMod val="25000"/>
                  </a:schemeClr>
                </a:solidFill>
                <a:sym typeface="+mn-ea"/>
              </a:rPr>
              <a:t>Amazon's online retail services allow businesses to sell their products on the same platform as the Amazon retailer, Amazon.com. After creating an account, businesses are able to upload their product inventory, sell their products and capture their payments online. Amazon payment options are available.</a:t>
            </a:r>
            <a:endParaRPr lang="en-US"/>
          </a:p>
        </p:txBody>
      </p:sp>
    </p:spTree>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72" name="Shape 172"/>
        <p:cNvGrpSpPr/>
        <p:nvPr/>
      </p:nvGrpSpPr>
      <p:grpSpPr>
        <a:xfrm>
          <a:off x="0" y="0"/>
          <a:ext cx="0" cy="0"/>
          <a:chOff x="0" y="0"/>
          <a:chExt cx="0" cy="0"/>
        </a:xfrm>
      </p:grpSpPr>
      <p:sp>
        <p:nvSpPr>
          <p:cNvPr id="174" name="Google Shape;174;p1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fld>
            <a:endParaRPr lang="en-GB"/>
          </a:p>
        </p:txBody>
      </p:sp>
      <p:sp>
        <p:nvSpPr>
          <p:cNvPr id="161" name="Google Shape;161;p16"/>
          <p:cNvSpPr/>
          <p:nvPr/>
        </p:nvSpPr>
        <p:spPr>
          <a:xfrm>
            <a:off x="2373948" y="173355"/>
            <a:ext cx="4396105" cy="807720"/>
          </a:xfrm>
          <a:prstGeom prst="snip2DiagRect">
            <a:avLst>
              <a:gd name="adj1" fmla="val 0"/>
              <a:gd name="adj2" fmla="val 16667"/>
            </a:avLst>
          </a:prstGeom>
          <a:no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60000"/>
              </a:lnSpc>
              <a:spcBef>
                <a:spcPts val="0"/>
              </a:spcBef>
              <a:spcAft>
                <a:spcPts val="0"/>
              </a:spcAft>
              <a:buNone/>
            </a:pPr>
            <a:r>
              <a:rPr lang="en-US" altLang="en-GB" sz="3200">
                <a:gradFill>
                  <a:gsLst>
                    <a:gs pos="36000">
                      <a:srgbClr val="53575C"/>
                    </a:gs>
                    <a:gs pos="67000">
                      <a:srgbClr val="C5C7CA"/>
                    </a:gs>
                  </a:gsLst>
                  <a:lin ang="5400000"/>
                </a:gradFill>
                <a:effectLst/>
                <a:latin typeface="Playfair Display SemiBold"/>
                <a:ea typeface="Playfair Display SemiBold"/>
                <a:cs typeface="Playfair Display SemiBold"/>
                <a:sym typeface="Playfair Display SemiBold"/>
              </a:rPr>
              <a:t>Tools and Technology</a:t>
            </a:r>
            <a:endParaRPr lang="en-US" altLang="en-GB" sz="3200">
              <a:gradFill>
                <a:gsLst>
                  <a:gs pos="36000">
                    <a:srgbClr val="53575C"/>
                  </a:gs>
                  <a:gs pos="67000">
                    <a:srgbClr val="C5C7CA"/>
                  </a:gs>
                </a:gsLst>
                <a:lin ang="5400000"/>
              </a:gradFill>
              <a:effectLst/>
              <a:latin typeface="Playfair Display SemiBold"/>
              <a:ea typeface="Playfair Display SemiBold"/>
              <a:cs typeface="Playfair Display SemiBold"/>
              <a:sym typeface="Playfair Display SemiBold"/>
            </a:endParaRPr>
          </a:p>
        </p:txBody>
      </p:sp>
      <p:sp>
        <p:nvSpPr>
          <p:cNvPr id="3" name="Round Single Corner Rectangle 2"/>
          <p:cNvSpPr/>
          <p:nvPr/>
        </p:nvSpPr>
        <p:spPr>
          <a:xfrm>
            <a:off x="186055" y="1087755"/>
            <a:ext cx="8883650" cy="4065270"/>
          </a:xfrm>
          <a:prstGeom prst="round1Rect">
            <a:avLst/>
          </a:prstGeom>
          <a:noFill/>
          <a:ln>
            <a:noFill/>
          </a:ln>
          <a:extLst>
            <a:ext uri="{909E8E84-426E-40DD-AFC4-6F175D3DCCD1}">
              <a14:hiddenFill xmlns:a14="http://schemas.microsoft.com/office/drawing/2010/main">
                <a:solidFill>
                  <a:srgbClr val="000000">
                    <a:alpha val="0"/>
                  </a:srgbClr>
                </a:solidFill>
              </a14:hiddenFill>
            </a:ext>
          </a:extLst>
        </p:spPr>
        <p:style>
          <a:lnRef idx="2">
            <a:schemeClr val="accent5"/>
          </a:lnRef>
          <a:fillRef idx="1">
            <a:schemeClr val="lt1"/>
          </a:fillRef>
          <a:effectRef idx="0">
            <a:schemeClr val="accent5"/>
          </a:effectRef>
          <a:fontRef idx="minor">
            <a:schemeClr val="dk1"/>
          </a:fontRef>
        </p:style>
        <p:txBody>
          <a:bodyPr rtlCol="0" anchor="ctr"/>
          <a:p>
            <a:pPr algn="l"/>
            <a:endParaRPr lang="en-US">
              <a:solidFill>
                <a:schemeClr val="bg2"/>
              </a:solidFill>
            </a:endParaRPr>
          </a:p>
        </p:txBody>
      </p:sp>
      <p:pic>
        <p:nvPicPr>
          <p:cNvPr id="6" name="Picture 5" descr="javascript"/>
          <p:cNvPicPr>
            <a:picLocks noChangeAspect="1"/>
          </p:cNvPicPr>
          <p:nvPr/>
        </p:nvPicPr>
        <p:blipFill>
          <a:blip r:embed="rId2"/>
          <a:stretch>
            <a:fillRect/>
          </a:stretch>
        </p:blipFill>
        <p:spPr>
          <a:xfrm>
            <a:off x="8169910" y="3531235"/>
            <a:ext cx="777240" cy="777240"/>
          </a:xfrm>
          <a:prstGeom prst="rect">
            <a:avLst/>
          </a:prstGeom>
        </p:spPr>
      </p:pic>
      <p:pic>
        <p:nvPicPr>
          <p:cNvPr id="7" name="Picture 6" descr="node"/>
          <p:cNvPicPr>
            <a:picLocks noChangeAspect="1"/>
          </p:cNvPicPr>
          <p:nvPr/>
        </p:nvPicPr>
        <p:blipFill>
          <a:blip r:embed="rId3"/>
          <a:stretch>
            <a:fillRect/>
          </a:stretch>
        </p:blipFill>
        <p:spPr>
          <a:xfrm>
            <a:off x="261620" y="2753995"/>
            <a:ext cx="777240" cy="777240"/>
          </a:xfrm>
          <a:prstGeom prst="rect">
            <a:avLst/>
          </a:prstGeom>
        </p:spPr>
      </p:pic>
      <p:pic>
        <p:nvPicPr>
          <p:cNvPr id="8" name="Picture 7" descr="reactHD"/>
          <p:cNvPicPr>
            <a:picLocks noChangeAspect="1"/>
          </p:cNvPicPr>
          <p:nvPr/>
        </p:nvPicPr>
        <p:blipFill>
          <a:blip r:embed="rId4"/>
          <a:stretch>
            <a:fillRect/>
          </a:stretch>
        </p:blipFill>
        <p:spPr>
          <a:xfrm>
            <a:off x="261620" y="1130935"/>
            <a:ext cx="836295" cy="836295"/>
          </a:xfrm>
          <a:prstGeom prst="rect">
            <a:avLst/>
          </a:prstGeom>
        </p:spPr>
      </p:pic>
      <p:pic>
        <p:nvPicPr>
          <p:cNvPr id="9" name="Picture 8" descr="redux"/>
          <p:cNvPicPr>
            <a:picLocks noChangeAspect="1"/>
          </p:cNvPicPr>
          <p:nvPr/>
        </p:nvPicPr>
        <p:blipFill>
          <a:blip r:embed="rId5"/>
          <a:stretch>
            <a:fillRect/>
          </a:stretch>
        </p:blipFill>
        <p:spPr>
          <a:xfrm>
            <a:off x="8160385" y="1967230"/>
            <a:ext cx="786765" cy="786765"/>
          </a:xfrm>
          <a:prstGeom prst="rect">
            <a:avLst/>
          </a:prstGeom>
        </p:spPr>
      </p:pic>
      <p:pic>
        <p:nvPicPr>
          <p:cNvPr id="10" name="Picture 9" descr="kisspng-firebase-software-development-kit-application-prog-best-5ac2960bdd91b6.6805707215227018359076"/>
          <p:cNvPicPr>
            <a:picLocks noChangeAspect="1"/>
          </p:cNvPicPr>
          <p:nvPr/>
        </p:nvPicPr>
        <p:blipFill>
          <a:blip r:embed="rId6"/>
          <a:srcRect l="14347" t="28472" r="69530" b="29889"/>
          <a:stretch>
            <a:fillRect/>
          </a:stretch>
        </p:blipFill>
        <p:spPr>
          <a:xfrm>
            <a:off x="352425" y="4230370"/>
            <a:ext cx="553085" cy="615950"/>
          </a:xfrm>
          <a:prstGeom prst="rect">
            <a:avLst/>
          </a:prstGeom>
        </p:spPr>
      </p:pic>
      <p:sp>
        <p:nvSpPr>
          <p:cNvPr id="11" name="Text Box 10"/>
          <p:cNvSpPr txBox="1"/>
          <p:nvPr/>
        </p:nvSpPr>
        <p:spPr>
          <a:xfrm>
            <a:off x="1558925" y="2130425"/>
            <a:ext cx="6497955" cy="460375"/>
          </a:xfrm>
          <a:prstGeom prst="rect">
            <a:avLst/>
          </a:prstGeom>
          <a:ln w="12700" cmpd="sng">
            <a:gradFill>
              <a:gsLst>
                <a:gs pos="0">
                  <a:schemeClr val="bg2">
                    <a:lumMod val="90000"/>
                  </a:schemeClr>
                </a:gs>
                <a:gs pos="74000">
                  <a:schemeClr val="bg2">
                    <a:lumMod val="50000"/>
                  </a:schemeClr>
                </a:gs>
                <a:gs pos="83000">
                  <a:schemeClr val="bg2">
                    <a:lumMod val="50000"/>
                  </a:schemeClr>
                </a:gs>
                <a:gs pos="100000">
                  <a:schemeClr val="bg2">
                    <a:lumMod val="50000"/>
                  </a:schemeClr>
                </a:gs>
              </a:gsLst>
              <a:lin ang="5400000" scaled="1"/>
            </a:gradFill>
            <a:prstDash val="solid"/>
          </a:ln>
        </p:spPr>
        <p:style>
          <a:lnRef idx="2">
            <a:schemeClr val="accent3"/>
          </a:lnRef>
          <a:fillRef idx="1">
            <a:schemeClr val="lt1"/>
          </a:fillRef>
          <a:effectRef idx="0">
            <a:schemeClr val="accent3"/>
          </a:effectRef>
          <a:fontRef idx="minor">
            <a:schemeClr val="dk1"/>
          </a:fontRef>
        </p:style>
        <p:txBody>
          <a:bodyPr vertOverflow="overflow" horzOverflow="overflow" vert="horz" wrap="square" numCol="1" spcCol="0" rtlCol="0" fromWordArt="0" anchor="ctr" anchorCtr="0" forceAA="0" compatLnSpc="1">
            <a:spAutoFit/>
          </a:bodyPr>
          <a:p>
            <a:pPr lvl="0" algn="just">
              <a:buSzTx/>
            </a:pPr>
            <a:r>
              <a:rPr lang="en-US" sz="1000" b="1">
                <a:sym typeface="+mn-ea"/>
              </a:rPr>
              <a:t>Redux</a:t>
            </a:r>
            <a:r>
              <a:rPr lang="en-US" sz="1200">
                <a:sym typeface="+mn-ea"/>
              </a:rPr>
              <a:t> is used mostly for application state management. Redux can be used as a data store for any </a:t>
            </a:r>
            <a:r>
              <a:rPr lang="en-US" sz="1200">
                <a:sym typeface="+mn-ea"/>
              </a:rPr>
              <a:t>UI </a:t>
            </a:r>
            <a:r>
              <a:rPr lang="en-US" sz="1200">
                <a:sym typeface="+mn-ea"/>
              </a:rPr>
              <a:t>layer.</a:t>
            </a:r>
            <a:endParaRPr lang="en-US" sz="1200">
              <a:sym typeface="+mn-ea"/>
            </a:endParaRPr>
          </a:p>
        </p:txBody>
      </p:sp>
      <p:sp>
        <p:nvSpPr>
          <p:cNvPr id="12" name="Text Box 11"/>
          <p:cNvSpPr txBox="1"/>
          <p:nvPr/>
        </p:nvSpPr>
        <p:spPr>
          <a:xfrm>
            <a:off x="1198880" y="1226185"/>
            <a:ext cx="6490970" cy="645160"/>
          </a:xfrm>
          <a:prstGeom prst="rect">
            <a:avLst/>
          </a:prstGeom>
          <a:ln w="12700" cmpd="sng">
            <a:gradFill>
              <a:gsLst>
                <a:gs pos="0">
                  <a:schemeClr val="bg2">
                    <a:lumMod val="90000"/>
                  </a:schemeClr>
                </a:gs>
                <a:gs pos="74000">
                  <a:schemeClr val="bg2">
                    <a:lumMod val="50000"/>
                  </a:schemeClr>
                </a:gs>
                <a:gs pos="83000">
                  <a:schemeClr val="bg2">
                    <a:lumMod val="50000"/>
                  </a:schemeClr>
                </a:gs>
                <a:gs pos="100000">
                  <a:schemeClr val="bg2">
                    <a:lumMod val="50000"/>
                  </a:schemeClr>
                </a:gs>
              </a:gsLst>
              <a:lin ang="5400000" scaled="1"/>
            </a:gradFill>
            <a:prstDash val="solid"/>
          </a:ln>
        </p:spPr>
        <p:style>
          <a:lnRef idx="2">
            <a:schemeClr val="accent3"/>
          </a:lnRef>
          <a:fillRef idx="1">
            <a:schemeClr val="lt1"/>
          </a:fillRef>
          <a:effectRef idx="0">
            <a:schemeClr val="accent3"/>
          </a:effectRef>
          <a:fontRef idx="minor">
            <a:schemeClr val="dk1"/>
          </a:fontRef>
        </p:style>
        <p:txBody>
          <a:bodyPr vertOverflow="overflow" horzOverflow="overflow" vert="horz" wrap="square" numCol="1" spcCol="0" rtlCol="0" fromWordArt="0" anchor="ctr" anchorCtr="0" forceAA="0" compatLnSpc="1">
            <a:spAutoFit/>
          </a:bodyPr>
          <a:p>
            <a:pPr lvl="0" algn="just">
              <a:buSzTx/>
            </a:pPr>
            <a:r>
              <a:rPr lang="en-US" sz="1000" b="1">
                <a:sym typeface="+mn-ea"/>
              </a:rPr>
              <a:t>React. js</a:t>
            </a:r>
            <a:r>
              <a:rPr lang="en-US" sz="1000" b="1">
                <a:sym typeface="+mn-ea"/>
              </a:rPr>
              <a:t> </a:t>
            </a:r>
            <a:r>
              <a:rPr lang="en-US" sz="1200">
                <a:sym typeface="+mn-ea"/>
              </a:rPr>
              <a:t>is an open-source JavaScript library that is used for building user interfaces specifically for single-page applications. It's used for handling the view layer for web and mobile apps. React also allows us to create reusable UI components.</a:t>
            </a:r>
            <a:endParaRPr lang="en-US" sz="1200">
              <a:sym typeface="+mn-ea"/>
            </a:endParaRPr>
          </a:p>
        </p:txBody>
      </p:sp>
      <p:sp>
        <p:nvSpPr>
          <p:cNvPr id="13" name="Text Box 12"/>
          <p:cNvSpPr txBox="1"/>
          <p:nvPr/>
        </p:nvSpPr>
        <p:spPr>
          <a:xfrm>
            <a:off x="1198880" y="2912110"/>
            <a:ext cx="6490970" cy="460375"/>
          </a:xfrm>
          <a:prstGeom prst="rect">
            <a:avLst/>
          </a:prstGeom>
          <a:ln w="12700" cmpd="sng">
            <a:gradFill>
              <a:gsLst>
                <a:gs pos="0">
                  <a:schemeClr val="bg2">
                    <a:lumMod val="90000"/>
                  </a:schemeClr>
                </a:gs>
                <a:gs pos="74000">
                  <a:schemeClr val="bg2">
                    <a:lumMod val="50000"/>
                  </a:schemeClr>
                </a:gs>
                <a:gs pos="83000">
                  <a:schemeClr val="bg2">
                    <a:lumMod val="50000"/>
                  </a:schemeClr>
                </a:gs>
                <a:gs pos="100000">
                  <a:schemeClr val="bg2">
                    <a:lumMod val="50000"/>
                  </a:schemeClr>
                </a:gs>
              </a:gsLst>
              <a:lin ang="5400000" scaled="1"/>
            </a:gradFill>
            <a:prstDash val="solid"/>
          </a:ln>
        </p:spPr>
        <p:style>
          <a:lnRef idx="2">
            <a:schemeClr val="accent3"/>
          </a:lnRef>
          <a:fillRef idx="1">
            <a:schemeClr val="lt1"/>
          </a:fillRef>
          <a:effectRef idx="0">
            <a:schemeClr val="accent3"/>
          </a:effectRef>
          <a:fontRef idx="minor">
            <a:schemeClr val="dk1"/>
          </a:fontRef>
        </p:style>
        <p:txBody>
          <a:bodyPr wrap="square" rtlCol="0">
            <a:spAutoFit/>
          </a:bodyPr>
          <a:p>
            <a:pPr algn="just"/>
            <a:r>
              <a:rPr lang="en-US" sz="1000" b="1"/>
              <a:t>Node.js</a:t>
            </a:r>
            <a:r>
              <a:rPr lang="en-US" sz="1200"/>
              <a:t> is</a:t>
            </a:r>
            <a:r>
              <a:rPr lang="en-US" sz="1200">
                <a:ln>
                  <a:solidFill>
                    <a:schemeClr val="tx1"/>
                  </a:solidFill>
                </a:ln>
              </a:rPr>
              <a:t> </a:t>
            </a:r>
            <a:r>
              <a:rPr lang="en-US" sz="1200"/>
              <a:t>an open-source Chrome’s Javascript runtime environment – allows you to develop scalable web applications effortlessly.</a:t>
            </a:r>
            <a:endParaRPr lang="en-US" sz="1200"/>
          </a:p>
        </p:txBody>
      </p:sp>
      <p:sp>
        <p:nvSpPr>
          <p:cNvPr id="14" name="Text Box 13"/>
          <p:cNvSpPr txBox="1"/>
          <p:nvPr/>
        </p:nvSpPr>
        <p:spPr>
          <a:xfrm>
            <a:off x="1559560" y="3597910"/>
            <a:ext cx="6497320" cy="645160"/>
          </a:xfrm>
          <a:prstGeom prst="rect">
            <a:avLst/>
          </a:prstGeom>
          <a:ln w="12700" cmpd="sng">
            <a:gradFill>
              <a:gsLst>
                <a:gs pos="0">
                  <a:schemeClr val="bg2">
                    <a:lumMod val="90000"/>
                  </a:schemeClr>
                </a:gs>
                <a:gs pos="74000">
                  <a:schemeClr val="bg2">
                    <a:lumMod val="50000"/>
                  </a:schemeClr>
                </a:gs>
                <a:gs pos="83000">
                  <a:schemeClr val="bg2">
                    <a:lumMod val="50000"/>
                  </a:schemeClr>
                </a:gs>
                <a:gs pos="100000">
                  <a:schemeClr val="bg2">
                    <a:lumMod val="50000"/>
                  </a:schemeClr>
                </a:gs>
              </a:gsLst>
              <a:lin ang="5400000" scaled="1"/>
            </a:gradFill>
            <a:prstDash val="solid"/>
          </a:ln>
        </p:spPr>
        <p:style>
          <a:lnRef idx="2">
            <a:schemeClr val="accent3"/>
          </a:lnRef>
          <a:fillRef idx="1">
            <a:schemeClr val="lt1"/>
          </a:fillRef>
          <a:effectRef idx="0">
            <a:schemeClr val="accent3"/>
          </a:effectRef>
          <a:fontRef idx="minor">
            <a:schemeClr val="dk1"/>
          </a:fontRef>
        </p:style>
        <p:txBody>
          <a:bodyPr vertOverflow="overflow" horzOverflow="overflow" vert="horz" wrap="square" numCol="1" spcCol="0" rtlCol="0" fromWordArt="0" anchor="ctr" anchorCtr="0" forceAA="0" compatLnSpc="1">
            <a:spAutoFit/>
          </a:bodyPr>
          <a:p>
            <a:pPr lvl="0" algn="just">
              <a:buSzTx/>
            </a:pPr>
            <a:r>
              <a:rPr lang="en-US" sz="1000" b="1">
                <a:sym typeface="+mn-ea"/>
              </a:rPr>
              <a:t>JavaScript</a:t>
            </a:r>
            <a:r>
              <a:rPr lang="en-US" sz="1200">
                <a:sym typeface="+mn-ea"/>
              </a:rPr>
              <a:t> is a light-weight object-oriented programming language that is used by several websites for scripting the webpages. It</a:t>
            </a:r>
            <a:r>
              <a:rPr lang="en-US" sz="1200">
                <a:sym typeface="+mn-ea"/>
              </a:rPr>
              <a:t> is used to create dynamic and interactive web content.</a:t>
            </a:r>
            <a:endParaRPr lang="en-US" sz="1200">
              <a:sym typeface="+mn-ea"/>
            </a:endParaRPr>
          </a:p>
        </p:txBody>
      </p:sp>
      <p:sp>
        <p:nvSpPr>
          <p:cNvPr id="15" name="Text Box 14"/>
          <p:cNvSpPr txBox="1"/>
          <p:nvPr/>
        </p:nvSpPr>
        <p:spPr>
          <a:xfrm>
            <a:off x="1198880" y="4416425"/>
            <a:ext cx="6490970" cy="460375"/>
          </a:xfrm>
          <a:prstGeom prst="rect">
            <a:avLst/>
          </a:prstGeom>
          <a:ln w="12700" cmpd="sng">
            <a:gradFill>
              <a:gsLst>
                <a:gs pos="0">
                  <a:schemeClr val="bg2">
                    <a:lumMod val="90000"/>
                  </a:schemeClr>
                </a:gs>
                <a:gs pos="74000">
                  <a:schemeClr val="bg2">
                    <a:lumMod val="50000"/>
                  </a:schemeClr>
                </a:gs>
                <a:gs pos="83000">
                  <a:schemeClr val="bg2">
                    <a:lumMod val="50000"/>
                  </a:schemeClr>
                </a:gs>
                <a:gs pos="100000">
                  <a:schemeClr val="bg2">
                    <a:lumMod val="50000"/>
                  </a:schemeClr>
                </a:gs>
              </a:gsLst>
              <a:lin ang="5400000" scaled="1"/>
            </a:gradFill>
            <a:prstDash val="solid"/>
          </a:ln>
        </p:spPr>
        <p:style>
          <a:lnRef idx="2">
            <a:schemeClr val="accent3"/>
          </a:lnRef>
          <a:fillRef idx="1">
            <a:schemeClr val="lt1"/>
          </a:fillRef>
          <a:effectRef idx="0">
            <a:schemeClr val="accent3"/>
          </a:effectRef>
          <a:fontRef idx="minor">
            <a:schemeClr val="dk1"/>
          </a:fontRef>
        </p:style>
        <p:txBody>
          <a:bodyPr vertOverflow="overflow" horzOverflow="overflow" vert="horz" wrap="square" numCol="1" spcCol="0" rtlCol="0" fromWordArt="0" anchor="ctr" anchorCtr="0" forceAA="0" compatLnSpc="1">
            <a:spAutoFit/>
          </a:bodyPr>
          <a:p>
            <a:pPr lvl="0" algn="just">
              <a:buSzTx/>
            </a:pPr>
            <a:r>
              <a:rPr lang="en-US" sz="1000" b="1">
                <a:sym typeface="+mn-ea"/>
              </a:rPr>
              <a:t>The Firebase</a:t>
            </a:r>
            <a:r>
              <a:rPr lang="en-US" sz="1000">
                <a:sym typeface="+mn-ea"/>
              </a:rPr>
              <a:t> </a:t>
            </a:r>
            <a:r>
              <a:rPr lang="en-US" sz="1200">
                <a:sym typeface="+mn-ea"/>
              </a:rPr>
              <a:t>Realtime Database lets you build rich, collaborative applications by allowing secure access to the database directly from client-side code.</a:t>
            </a:r>
            <a:endParaRPr lang="en-US" sz="1200">
              <a:sym typeface="+mn-ea"/>
            </a:endParaRPr>
          </a:p>
        </p:txBody>
      </p:sp>
      <p:sp>
        <p:nvSpPr>
          <p:cNvPr id="16" name="Text Box 15"/>
          <p:cNvSpPr txBox="1"/>
          <p:nvPr/>
        </p:nvSpPr>
        <p:spPr>
          <a:xfrm>
            <a:off x="200025" y="1871345"/>
            <a:ext cx="960120" cy="275590"/>
          </a:xfrm>
          <a:prstGeom prst="rect">
            <a:avLst/>
          </a:prstGeom>
          <a:noFill/>
        </p:spPr>
        <p:txBody>
          <a:bodyPr wrap="square" rtlCol="0">
            <a:spAutoFit/>
          </a:bodyPr>
          <a:p>
            <a:pPr algn="ctr"/>
            <a:r>
              <a:rPr lang="en-US" sz="1200" b="1">
                <a:solidFill>
                  <a:srgbClr val="00B0F0"/>
                </a:solidFill>
              </a:rPr>
              <a:t>React js</a:t>
            </a:r>
            <a:endParaRPr lang="en-US" sz="1200" b="1">
              <a:solidFill>
                <a:srgbClr val="00B0F0"/>
              </a:solidFill>
            </a:endParaRPr>
          </a:p>
        </p:txBody>
      </p:sp>
      <p:sp>
        <p:nvSpPr>
          <p:cNvPr id="17" name="Text Box 16"/>
          <p:cNvSpPr txBox="1"/>
          <p:nvPr/>
        </p:nvSpPr>
        <p:spPr>
          <a:xfrm>
            <a:off x="8129270" y="2700020"/>
            <a:ext cx="859155" cy="306705"/>
          </a:xfrm>
          <a:prstGeom prst="rect">
            <a:avLst/>
          </a:prstGeom>
          <a:noFill/>
        </p:spPr>
        <p:txBody>
          <a:bodyPr wrap="square" rtlCol="0">
            <a:spAutoFit/>
          </a:bodyPr>
          <a:p>
            <a:pPr algn="ctr"/>
            <a:r>
              <a:rPr lang="en-US" b="1">
                <a:solidFill>
                  <a:srgbClr val="8F46C8"/>
                </a:solidFill>
              </a:rPr>
              <a:t>Redux</a:t>
            </a:r>
            <a:endParaRPr lang="en-US" b="1">
              <a:solidFill>
                <a:srgbClr val="8F46C8"/>
              </a:solidFill>
            </a:endParaRPr>
          </a:p>
        </p:txBody>
      </p:sp>
      <p:sp>
        <p:nvSpPr>
          <p:cNvPr id="18" name="Text Box 17"/>
          <p:cNvSpPr txBox="1"/>
          <p:nvPr/>
        </p:nvSpPr>
        <p:spPr>
          <a:xfrm>
            <a:off x="8026400" y="4230370"/>
            <a:ext cx="1064260" cy="275590"/>
          </a:xfrm>
          <a:prstGeom prst="rect">
            <a:avLst/>
          </a:prstGeom>
          <a:noFill/>
        </p:spPr>
        <p:txBody>
          <a:bodyPr wrap="square" rtlCol="0">
            <a:spAutoFit/>
          </a:bodyPr>
          <a:p>
            <a:pPr algn="ctr"/>
            <a:r>
              <a:rPr lang="en-US" sz="1200" b="1">
                <a:solidFill>
                  <a:srgbClr val="E6E30C"/>
                </a:solidFill>
              </a:rPr>
              <a:t>javaScript</a:t>
            </a:r>
            <a:endParaRPr lang="en-US" sz="1200" b="1">
              <a:solidFill>
                <a:srgbClr val="E6E30C"/>
              </a:solidFill>
            </a:endParaRPr>
          </a:p>
        </p:txBody>
      </p:sp>
      <p:sp>
        <p:nvSpPr>
          <p:cNvPr id="19" name="Text Box 18"/>
          <p:cNvSpPr txBox="1"/>
          <p:nvPr/>
        </p:nvSpPr>
        <p:spPr>
          <a:xfrm>
            <a:off x="220345" y="3466465"/>
            <a:ext cx="859155" cy="275590"/>
          </a:xfrm>
          <a:prstGeom prst="rect">
            <a:avLst/>
          </a:prstGeom>
          <a:noFill/>
        </p:spPr>
        <p:txBody>
          <a:bodyPr wrap="square" rtlCol="0">
            <a:spAutoFit/>
          </a:bodyPr>
          <a:p>
            <a:pPr algn="ctr"/>
            <a:r>
              <a:rPr lang="en-US" sz="1200" b="1">
                <a:solidFill>
                  <a:srgbClr val="00B050"/>
                </a:solidFill>
              </a:rPr>
              <a:t>Node JS</a:t>
            </a:r>
            <a:endParaRPr lang="en-US" sz="1200" b="1">
              <a:solidFill>
                <a:srgbClr val="00B050"/>
              </a:solidFill>
            </a:endParaRPr>
          </a:p>
        </p:txBody>
      </p:sp>
      <p:sp>
        <p:nvSpPr>
          <p:cNvPr id="20" name="Text Box 19"/>
          <p:cNvSpPr txBox="1"/>
          <p:nvPr/>
        </p:nvSpPr>
        <p:spPr>
          <a:xfrm>
            <a:off x="114300" y="4846320"/>
            <a:ext cx="1131570" cy="306705"/>
          </a:xfrm>
          <a:prstGeom prst="rect">
            <a:avLst/>
          </a:prstGeom>
          <a:noFill/>
        </p:spPr>
        <p:txBody>
          <a:bodyPr wrap="square" rtlCol="0">
            <a:spAutoFit/>
          </a:bodyPr>
          <a:p>
            <a:pPr algn="ctr"/>
            <a:r>
              <a:rPr lang="en-US" b="1">
                <a:solidFill>
                  <a:srgbClr val="C67409"/>
                </a:solidFill>
              </a:rPr>
              <a:t>Firebase</a:t>
            </a:r>
            <a:endParaRPr lang="en-US" b="1">
              <a:solidFill>
                <a:srgbClr val="C67409"/>
              </a:solidFill>
            </a:endParaRPr>
          </a:p>
        </p:txBody>
      </p:sp>
      <p:pic>
        <p:nvPicPr>
          <p:cNvPr id="21" name="Picture 20" descr="reactHD"/>
          <p:cNvPicPr>
            <a:picLocks noChangeAspect="1"/>
          </p:cNvPicPr>
          <p:nvPr/>
        </p:nvPicPr>
        <p:blipFill>
          <a:blip r:embed="rId4"/>
          <a:stretch>
            <a:fillRect/>
          </a:stretch>
        </p:blipFill>
        <p:spPr>
          <a:xfrm>
            <a:off x="261620" y="1130935"/>
            <a:ext cx="836295" cy="836295"/>
          </a:xfrm>
          <a:prstGeom prst="rect">
            <a:avLst/>
          </a:prstGeom>
        </p:spPr>
      </p:pic>
      <p:sp>
        <p:nvSpPr>
          <p:cNvPr id="2" name="Text Box 1"/>
          <p:cNvSpPr txBox="1"/>
          <p:nvPr/>
        </p:nvSpPr>
        <p:spPr>
          <a:xfrm>
            <a:off x="1198880" y="1226185"/>
            <a:ext cx="6490970" cy="645160"/>
          </a:xfrm>
          <a:prstGeom prst="rect">
            <a:avLst/>
          </a:prstGeom>
          <a:ln w="12700" cmpd="sng">
            <a:gradFill>
              <a:gsLst>
                <a:gs pos="0">
                  <a:schemeClr val="bg2">
                    <a:lumMod val="90000"/>
                  </a:schemeClr>
                </a:gs>
                <a:gs pos="74000">
                  <a:schemeClr val="bg2">
                    <a:lumMod val="50000"/>
                  </a:schemeClr>
                </a:gs>
                <a:gs pos="83000">
                  <a:schemeClr val="bg2">
                    <a:lumMod val="50000"/>
                  </a:schemeClr>
                </a:gs>
                <a:gs pos="100000">
                  <a:schemeClr val="bg2">
                    <a:lumMod val="50000"/>
                  </a:schemeClr>
                </a:gs>
              </a:gsLst>
              <a:lin ang="5400000" scaled="1"/>
            </a:gradFill>
            <a:prstDash val="solid"/>
          </a:ln>
        </p:spPr>
        <p:style>
          <a:lnRef idx="2">
            <a:schemeClr val="accent3"/>
          </a:lnRef>
          <a:fillRef idx="1">
            <a:schemeClr val="lt1"/>
          </a:fillRef>
          <a:effectRef idx="0">
            <a:schemeClr val="accent3"/>
          </a:effectRef>
          <a:fontRef idx="minor">
            <a:schemeClr val="dk1"/>
          </a:fontRef>
        </p:style>
        <p:txBody>
          <a:bodyPr vertOverflow="overflow" horzOverflow="overflow" vert="horz" wrap="square" numCol="1" spcCol="0" rtlCol="0" fromWordArt="0" anchor="ctr" anchorCtr="0" forceAA="0" compatLnSpc="1">
            <a:spAutoFit/>
          </a:bodyPr>
          <a:p>
            <a:pPr lvl="0" algn="just">
              <a:buSzTx/>
            </a:pPr>
            <a:r>
              <a:rPr lang="en-US" sz="1000" b="1">
                <a:sym typeface="+mn-ea"/>
              </a:rPr>
              <a:t>React. js</a:t>
            </a:r>
            <a:r>
              <a:rPr lang="en-US" sz="1000" b="1">
                <a:sym typeface="+mn-ea"/>
              </a:rPr>
              <a:t> </a:t>
            </a:r>
            <a:r>
              <a:rPr lang="en-US" sz="1200">
                <a:sym typeface="+mn-ea"/>
              </a:rPr>
              <a:t>is an open-source JavaScript library that is used for building user interfaces specifically for single-page applications. It's used for handling the view layer for web and mobile apps. React also allows us to create reusable UI components.</a:t>
            </a:r>
            <a:endParaRPr lang="en-US" sz="1200">
              <a:sym typeface="+mn-ea"/>
            </a:endParaRPr>
          </a:p>
        </p:txBody>
      </p:sp>
      <p:sp>
        <p:nvSpPr>
          <p:cNvPr id="4" name="Text Box 3"/>
          <p:cNvSpPr txBox="1"/>
          <p:nvPr/>
        </p:nvSpPr>
        <p:spPr>
          <a:xfrm>
            <a:off x="200025" y="1871345"/>
            <a:ext cx="960120" cy="275590"/>
          </a:xfrm>
          <a:prstGeom prst="rect">
            <a:avLst/>
          </a:prstGeom>
          <a:noFill/>
        </p:spPr>
        <p:txBody>
          <a:bodyPr wrap="square" rtlCol="0">
            <a:spAutoFit/>
          </a:bodyPr>
          <a:p>
            <a:pPr algn="ctr"/>
            <a:r>
              <a:rPr lang="en-US" sz="1200" b="1">
                <a:solidFill>
                  <a:srgbClr val="00B0F0"/>
                </a:solidFill>
              </a:rPr>
              <a:t>React js</a:t>
            </a:r>
            <a:endParaRPr lang="en-US" sz="1200" b="1">
              <a:solidFill>
                <a:srgbClr val="00B0F0"/>
              </a:solidFill>
            </a:endParaRPr>
          </a:p>
        </p:txBody>
      </p:sp>
      <p:pic>
        <p:nvPicPr>
          <p:cNvPr id="5" name="Picture 4" descr="reactHD"/>
          <p:cNvPicPr>
            <a:picLocks noChangeAspect="1"/>
          </p:cNvPicPr>
          <p:nvPr/>
        </p:nvPicPr>
        <p:blipFill>
          <a:blip r:embed="rId4"/>
          <a:stretch>
            <a:fillRect/>
          </a:stretch>
        </p:blipFill>
        <p:spPr>
          <a:xfrm>
            <a:off x="261620" y="1130935"/>
            <a:ext cx="836295" cy="836295"/>
          </a:xfrm>
          <a:prstGeom prst="rect">
            <a:avLst/>
          </a:prstGeom>
        </p:spPr>
      </p:pic>
      <p:sp>
        <p:nvSpPr>
          <p:cNvPr id="22" name="Text Box 21"/>
          <p:cNvSpPr txBox="1"/>
          <p:nvPr/>
        </p:nvSpPr>
        <p:spPr>
          <a:xfrm>
            <a:off x="1198880" y="1226185"/>
            <a:ext cx="6490970" cy="645160"/>
          </a:xfrm>
          <a:prstGeom prst="rect">
            <a:avLst/>
          </a:prstGeom>
          <a:ln w="12700" cmpd="sng">
            <a:gradFill>
              <a:gsLst>
                <a:gs pos="0">
                  <a:schemeClr val="bg2">
                    <a:lumMod val="90000"/>
                  </a:schemeClr>
                </a:gs>
                <a:gs pos="74000">
                  <a:schemeClr val="bg2">
                    <a:lumMod val="50000"/>
                  </a:schemeClr>
                </a:gs>
                <a:gs pos="83000">
                  <a:schemeClr val="bg2">
                    <a:lumMod val="50000"/>
                  </a:schemeClr>
                </a:gs>
                <a:gs pos="100000">
                  <a:schemeClr val="bg2">
                    <a:lumMod val="50000"/>
                  </a:schemeClr>
                </a:gs>
              </a:gsLst>
              <a:lin ang="5400000" scaled="1"/>
            </a:gradFill>
            <a:prstDash val="solid"/>
          </a:ln>
        </p:spPr>
        <p:style>
          <a:lnRef idx="2">
            <a:schemeClr val="accent3"/>
          </a:lnRef>
          <a:fillRef idx="1">
            <a:schemeClr val="lt1"/>
          </a:fillRef>
          <a:effectRef idx="0">
            <a:schemeClr val="accent3"/>
          </a:effectRef>
          <a:fontRef idx="minor">
            <a:schemeClr val="dk1"/>
          </a:fontRef>
        </p:style>
        <p:txBody>
          <a:bodyPr vertOverflow="overflow" horzOverflow="overflow" vert="horz" wrap="square" numCol="1" spcCol="0" rtlCol="0" fromWordArt="0" anchor="ctr" anchorCtr="0" forceAA="0" compatLnSpc="1">
            <a:spAutoFit/>
          </a:bodyPr>
          <a:p>
            <a:pPr lvl="0" algn="just">
              <a:buSzTx/>
            </a:pPr>
            <a:r>
              <a:rPr lang="en-US" sz="1000" b="1">
                <a:sym typeface="+mn-ea"/>
              </a:rPr>
              <a:t>React. js</a:t>
            </a:r>
            <a:r>
              <a:rPr lang="en-US" sz="1000" b="1">
                <a:sym typeface="+mn-ea"/>
              </a:rPr>
              <a:t> </a:t>
            </a:r>
            <a:r>
              <a:rPr lang="en-US" sz="1200">
                <a:sym typeface="+mn-ea"/>
              </a:rPr>
              <a:t>is an open-source JavaScript library that is used for building user interfaces specifically for single-page applications. It's used for handling the view layer for web and mobile apps. React also allows us to create reusable UI components.</a:t>
            </a:r>
            <a:endParaRPr lang="en-US" sz="1200">
              <a:sym typeface="+mn-ea"/>
            </a:endParaRPr>
          </a:p>
        </p:txBody>
      </p:sp>
      <p:sp>
        <p:nvSpPr>
          <p:cNvPr id="23" name="Text Box 22"/>
          <p:cNvSpPr txBox="1"/>
          <p:nvPr/>
        </p:nvSpPr>
        <p:spPr>
          <a:xfrm>
            <a:off x="200025" y="1871345"/>
            <a:ext cx="960120" cy="275590"/>
          </a:xfrm>
          <a:prstGeom prst="rect">
            <a:avLst/>
          </a:prstGeom>
          <a:noFill/>
        </p:spPr>
        <p:txBody>
          <a:bodyPr wrap="square" rtlCol="0">
            <a:spAutoFit/>
          </a:bodyPr>
          <a:p>
            <a:pPr algn="ctr"/>
            <a:r>
              <a:rPr lang="en-US" sz="1200" b="1">
                <a:solidFill>
                  <a:srgbClr val="00B0F0"/>
                </a:solidFill>
              </a:rPr>
              <a:t>React js</a:t>
            </a:r>
            <a:endParaRPr lang="en-US" sz="1200" b="1">
              <a:solidFill>
                <a:srgbClr val="00B0F0"/>
              </a:solidFill>
            </a:endParaRPr>
          </a:p>
        </p:txBody>
      </p:sp>
      <p:pic>
        <p:nvPicPr>
          <p:cNvPr id="24" name="Picture 23" descr="reactHD"/>
          <p:cNvPicPr>
            <a:picLocks noChangeAspect="1"/>
          </p:cNvPicPr>
          <p:nvPr/>
        </p:nvPicPr>
        <p:blipFill>
          <a:blip r:embed="rId4"/>
          <a:stretch>
            <a:fillRect/>
          </a:stretch>
        </p:blipFill>
        <p:spPr>
          <a:xfrm>
            <a:off x="261620" y="1130935"/>
            <a:ext cx="836295" cy="836295"/>
          </a:xfrm>
          <a:prstGeom prst="rect">
            <a:avLst/>
          </a:prstGeom>
        </p:spPr>
      </p:pic>
      <p:pic>
        <p:nvPicPr>
          <p:cNvPr id="25" name="Picture 24" descr="javascript"/>
          <p:cNvPicPr>
            <a:picLocks noChangeAspect="1"/>
          </p:cNvPicPr>
          <p:nvPr/>
        </p:nvPicPr>
        <p:blipFill>
          <a:blip r:embed="rId2"/>
          <a:stretch>
            <a:fillRect/>
          </a:stretch>
        </p:blipFill>
        <p:spPr>
          <a:xfrm>
            <a:off x="8169910" y="3531235"/>
            <a:ext cx="777240" cy="777240"/>
          </a:xfrm>
          <a:prstGeom prst="rect">
            <a:avLst/>
          </a:prstGeom>
        </p:spPr>
      </p:pic>
      <p:pic>
        <p:nvPicPr>
          <p:cNvPr id="26" name="Picture 25" descr="node"/>
          <p:cNvPicPr>
            <a:picLocks noChangeAspect="1"/>
          </p:cNvPicPr>
          <p:nvPr/>
        </p:nvPicPr>
        <p:blipFill>
          <a:blip r:embed="rId3"/>
          <a:stretch>
            <a:fillRect/>
          </a:stretch>
        </p:blipFill>
        <p:spPr>
          <a:xfrm>
            <a:off x="261620" y="2753995"/>
            <a:ext cx="777240" cy="777240"/>
          </a:xfrm>
          <a:prstGeom prst="rect">
            <a:avLst/>
          </a:prstGeom>
        </p:spPr>
      </p:pic>
      <p:pic>
        <p:nvPicPr>
          <p:cNvPr id="27" name="Picture 26" descr="kisspng-firebase-software-development-kit-application-prog-best-5ac2960bdd91b6.6805707215227018359076"/>
          <p:cNvPicPr>
            <a:picLocks noChangeAspect="1"/>
          </p:cNvPicPr>
          <p:nvPr/>
        </p:nvPicPr>
        <p:blipFill>
          <a:blip r:embed="rId6"/>
          <a:srcRect l="14347" t="28472" r="69530" b="29889"/>
          <a:stretch>
            <a:fillRect/>
          </a:stretch>
        </p:blipFill>
        <p:spPr>
          <a:xfrm>
            <a:off x="352425" y="4230370"/>
            <a:ext cx="553085" cy="615950"/>
          </a:xfrm>
          <a:prstGeom prst="rect">
            <a:avLst/>
          </a:prstGeom>
        </p:spPr>
      </p:pic>
      <p:sp>
        <p:nvSpPr>
          <p:cNvPr id="28" name="Text Box 27"/>
          <p:cNvSpPr txBox="1"/>
          <p:nvPr/>
        </p:nvSpPr>
        <p:spPr>
          <a:xfrm>
            <a:off x="1198880" y="2912110"/>
            <a:ext cx="6490970" cy="460375"/>
          </a:xfrm>
          <a:prstGeom prst="rect">
            <a:avLst/>
          </a:prstGeom>
          <a:ln w="12700" cmpd="sng">
            <a:gradFill>
              <a:gsLst>
                <a:gs pos="0">
                  <a:schemeClr val="bg2">
                    <a:lumMod val="90000"/>
                  </a:schemeClr>
                </a:gs>
                <a:gs pos="74000">
                  <a:schemeClr val="bg2">
                    <a:lumMod val="50000"/>
                  </a:schemeClr>
                </a:gs>
                <a:gs pos="83000">
                  <a:schemeClr val="bg2">
                    <a:lumMod val="50000"/>
                  </a:schemeClr>
                </a:gs>
                <a:gs pos="100000">
                  <a:schemeClr val="bg2">
                    <a:lumMod val="50000"/>
                  </a:schemeClr>
                </a:gs>
              </a:gsLst>
              <a:lin ang="5400000" scaled="1"/>
            </a:gradFill>
            <a:prstDash val="solid"/>
          </a:ln>
        </p:spPr>
        <p:style>
          <a:lnRef idx="2">
            <a:schemeClr val="accent3"/>
          </a:lnRef>
          <a:fillRef idx="1">
            <a:schemeClr val="lt1"/>
          </a:fillRef>
          <a:effectRef idx="0">
            <a:schemeClr val="accent3"/>
          </a:effectRef>
          <a:fontRef idx="minor">
            <a:schemeClr val="dk1"/>
          </a:fontRef>
        </p:style>
        <p:txBody>
          <a:bodyPr wrap="square" rtlCol="0">
            <a:spAutoFit/>
          </a:bodyPr>
          <a:p>
            <a:pPr algn="just"/>
            <a:r>
              <a:rPr lang="en-US" sz="1000" b="1"/>
              <a:t>Node.js</a:t>
            </a:r>
            <a:r>
              <a:rPr lang="en-US" sz="1200"/>
              <a:t> is</a:t>
            </a:r>
            <a:r>
              <a:rPr lang="en-US" sz="1200">
                <a:ln>
                  <a:solidFill>
                    <a:schemeClr val="tx1"/>
                  </a:solidFill>
                </a:ln>
              </a:rPr>
              <a:t> </a:t>
            </a:r>
            <a:r>
              <a:rPr lang="en-US" sz="1200"/>
              <a:t>an open-source Chrome’s Javascript runtime environment – allows you to develop scalable web applications effortlessly.</a:t>
            </a:r>
            <a:endParaRPr lang="en-US" sz="1200"/>
          </a:p>
        </p:txBody>
      </p:sp>
      <p:sp>
        <p:nvSpPr>
          <p:cNvPr id="29" name="Text Box 28"/>
          <p:cNvSpPr txBox="1"/>
          <p:nvPr/>
        </p:nvSpPr>
        <p:spPr>
          <a:xfrm>
            <a:off x="1559560" y="3597910"/>
            <a:ext cx="6497320" cy="645160"/>
          </a:xfrm>
          <a:prstGeom prst="rect">
            <a:avLst/>
          </a:prstGeom>
          <a:ln w="12700" cmpd="sng">
            <a:gradFill>
              <a:gsLst>
                <a:gs pos="0">
                  <a:schemeClr val="bg2">
                    <a:lumMod val="90000"/>
                  </a:schemeClr>
                </a:gs>
                <a:gs pos="74000">
                  <a:schemeClr val="bg2">
                    <a:lumMod val="50000"/>
                  </a:schemeClr>
                </a:gs>
                <a:gs pos="83000">
                  <a:schemeClr val="bg2">
                    <a:lumMod val="50000"/>
                  </a:schemeClr>
                </a:gs>
                <a:gs pos="100000">
                  <a:schemeClr val="bg2">
                    <a:lumMod val="50000"/>
                  </a:schemeClr>
                </a:gs>
              </a:gsLst>
              <a:lin ang="5400000" scaled="1"/>
            </a:gradFill>
            <a:prstDash val="solid"/>
          </a:ln>
        </p:spPr>
        <p:style>
          <a:lnRef idx="2">
            <a:schemeClr val="accent3"/>
          </a:lnRef>
          <a:fillRef idx="1">
            <a:schemeClr val="lt1"/>
          </a:fillRef>
          <a:effectRef idx="0">
            <a:schemeClr val="accent3"/>
          </a:effectRef>
          <a:fontRef idx="minor">
            <a:schemeClr val="dk1"/>
          </a:fontRef>
        </p:style>
        <p:txBody>
          <a:bodyPr vertOverflow="overflow" horzOverflow="overflow" vert="horz" wrap="square" numCol="1" spcCol="0" rtlCol="0" fromWordArt="0" anchor="ctr" anchorCtr="0" forceAA="0" compatLnSpc="1">
            <a:spAutoFit/>
          </a:bodyPr>
          <a:p>
            <a:pPr lvl="0" algn="just">
              <a:buSzTx/>
            </a:pPr>
            <a:r>
              <a:rPr lang="en-US" sz="1000" b="1">
                <a:sym typeface="+mn-ea"/>
              </a:rPr>
              <a:t>JavaScript</a:t>
            </a:r>
            <a:r>
              <a:rPr lang="en-US" sz="1200">
                <a:sym typeface="+mn-ea"/>
              </a:rPr>
              <a:t> is a light-weight object-oriented programming language that is used by several websites for scripting the webpages. It</a:t>
            </a:r>
            <a:r>
              <a:rPr lang="en-US" sz="1200">
                <a:sym typeface="+mn-ea"/>
              </a:rPr>
              <a:t> is used to create dynamic and interactive web content.</a:t>
            </a:r>
            <a:endParaRPr lang="en-US" sz="1200">
              <a:sym typeface="+mn-ea"/>
            </a:endParaRPr>
          </a:p>
        </p:txBody>
      </p:sp>
      <p:sp>
        <p:nvSpPr>
          <p:cNvPr id="30" name="Text Box 29"/>
          <p:cNvSpPr txBox="1"/>
          <p:nvPr/>
        </p:nvSpPr>
        <p:spPr>
          <a:xfrm>
            <a:off x="1198880" y="4416425"/>
            <a:ext cx="6490970" cy="460375"/>
          </a:xfrm>
          <a:prstGeom prst="rect">
            <a:avLst/>
          </a:prstGeom>
          <a:ln w="12700" cmpd="sng">
            <a:gradFill>
              <a:gsLst>
                <a:gs pos="0">
                  <a:schemeClr val="bg2">
                    <a:lumMod val="90000"/>
                  </a:schemeClr>
                </a:gs>
                <a:gs pos="74000">
                  <a:schemeClr val="bg2">
                    <a:lumMod val="50000"/>
                  </a:schemeClr>
                </a:gs>
                <a:gs pos="83000">
                  <a:schemeClr val="bg2">
                    <a:lumMod val="50000"/>
                  </a:schemeClr>
                </a:gs>
                <a:gs pos="100000">
                  <a:schemeClr val="bg2">
                    <a:lumMod val="50000"/>
                  </a:schemeClr>
                </a:gs>
              </a:gsLst>
              <a:lin ang="5400000" scaled="1"/>
            </a:gradFill>
            <a:prstDash val="solid"/>
          </a:ln>
        </p:spPr>
        <p:style>
          <a:lnRef idx="2">
            <a:schemeClr val="accent3"/>
          </a:lnRef>
          <a:fillRef idx="1">
            <a:schemeClr val="lt1"/>
          </a:fillRef>
          <a:effectRef idx="0">
            <a:schemeClr val="accent3"/>
          </a:effectRef>
          <a:fontRef idx="minor">
            <a:schemeClr val="dk1"/>
          </a:fontRef>
        </p:style>
        <p:txBody>
          <a:bodyPr vertOverflow="overflow" horzOverflow="overflow" vert="horz" wrap="square" numCol="1" spcCol="0" rtlCol="0" fromWordArt="0" anchor="ctr" anchorCtr="0" forceAA="0" compatLnSpc="1">
            <a:spAutoFit/>
          </a:bodyPr>
          <a:p>
            <a:pPr lvl="0" algn="just">
              <a:buSzTx/>
            </a:pPr>
            <a:r>
              <a:rPr lang="en-US" sz="1000" b="1">
                <a:sym typeface="+mn-ea"/>
              </a:rPr>
              <a:t>The Firebase</a:t>
            </a:r>
            <a:r>
              <a:rPr lang="en-US" sz="1000">
                <a:sym typeface="+mn-ea"/>
              </a:rPr>
              <a:t> </a:t>
            </a:r>
            <a:r>
              <a:rPr lang="en-US" sz="1200">
                <a:sym typeface="+mn-ea"/>
              </a:rPr>
              <a:t>Realtime Database lets you build rich, collaborative applications by allowing secure access to the database directly from client-side code.</a:t>
            </a:r>
            <a:endParaRPr lang="en-US" sz="1200">
              <a:sym typeface="+mn-ea"/>
            </a:endParaRPr>
          </a:p>
        </p:txBody>
      </p:sp>
      <p:sp>
        <p:nvSpPr>
          <p:cNvPr id="31" name="Text Box 30"/>
          <p:cNvSpPr txBox="1"/>
          <p:nvPr/>
        </p:nvSpPr>
        <p:spPr>
          <a:xfrm>
            <a:off x="8026400" y="4230370"/>
            <a:ext cx="1064260" cy="275590"/>
          </a:xfrm>
          <a:prstGeom prst="rect">
            <a:avLst/>
          </a:prstGeom>
          <a:noFill/>
        </p:spPr>
        <p:txBody>
          <a:bodyPr wrap="square" rtlCol="0">
            <a:spAutoFit/>
          </a:bodyPr>
          <a:p>
            <a:pPr algn="ctr"/>
            <a:r>
              <a:rPr lang="en-US" sz="1200" b="1">
                <a:solidFill>
                  <a:srgbClr val="E6E30C"/>
                </a:solidFill>
              </a:rPr>
              <a:t>javaScript</a:t>
            </a:r>
            <a:endParaRPr lang="en-US" sz="1200" b="1">
              <a:solidFill>
                <a:srgbClr val="E6E30C"/>
              </a:solidFill>
            </a:endParaRPr>
          </a:p>
        </p:txBody>
      </p:sp>
      <p:sp>
        <p:nvSpPr>
          <p:cNvPr id="32" name="Text Box 31"/>
          <p:cNvSpPr txBox="1"/>
          <p:nvPr/>
        </p:nvSpPr>
        <p:spPr>
          <a:xfrm>
            <a:off x="220345" y="3466465"/>
            <a:ext cx="859155" cy="275590"/>
          </a:xfrm>
          <a:prstGeom prst="rect">
            <a:avLst/>
          </a:prstGeom>
          <a:noFill/>
        </p:spPr>
        <p:txBody>
          <a:bodyPr wrap="square" rtlCol="0">
            <a:spAutoFit/>
          </a:bodyPr>
          <a:p>
            <a:pPr algn="ctr"/>
            <a:r>
              <a:rPr lang="en-US" sz="1200" b="1">
                <a:solidFill>
                  <a:srgbClr val="00B050"/>
                </a:solidFill>
              </a:rPr>
              <a:t>Node JS</a:t>
            </a:r>
            <a:endParaRPr lang="en-US" sz="1200" b="1">
              <a:solidFill>
                <a:srgbClr val="00B050"/>
              </a:solidFill>
            </a:endParaRPr>
          </a:p>
        </p:txBody>
      </p:sp>
      <p:sp>
        <p:nvSpPr>
          <p:cNvPr id="33" name="Text Box 32"/>
          <p:cNvSpPr txBox="1"/>
          <p:nvPr/>
        </p:nvSpPr>
        <p:spPr>
          <a:xfrm>
            <a:off x="114300" y="4846320"/>
            <a:ext cx="1131570" cy="306705"/>
          </a:xfrm>
          <a:prstGeom prst="rect">
            <a:avLst/>
          </a:prstGeom>
          <a:noFill/>
        </p:spPr>
        <p:txBody>
          <a:bodyPr wrap="square" rtlCol="0">
            <a:spAutoFit/>
          </a:bodyPr>
          <a:p>
            <a:pPr algn="ctr"/>
            <a:r>
              <a:rPr lang="en-US" b="1">
                <a:solidFill>
                  <a:srgbClr val="C67409"/>
                </a:solidFill>
              </a:rPr>
              <a:t>Firebase</a:t>
            </a:r>
            <a:endParaRPr lang="en-US" b="1">
              <a:solidFill>
                <a:srgbClr val="C67409"/>
              </a:solidFill>
            </a:endParaRPr>
          </a:p>
        </p:txBody>
      </p:sp>
    </p:spTree>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208" name="Shape 208"/>
        <p:cNvGrpSpPr/>
        <p:nvPr/>
      </p:nvGrpSpPr>
      <p:grpSpPr>
        <a:xfrm>
          <a:off x="0" y="0"/>
          <a:ext cx="0" cy="0"/>
          <a:chOff x="0" y="0"/>
          <a:chExt cx="0" cy="0"/>
        </a:xfrm>
      </p:grpSpPr>
      <p:sp>
        <p:nvSpPr>
          <p:cNvPr id="209" name="Google Shape;209;p2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fld>
            <a:endParaRPr lang="en-GB"/>
          </a:p>
        </p:txBody>
      </p:sp>
      <p:sp>
        <p:nvSpPr>
          <p:cNvPr id="210" name="Google Shape;210;p21"/>
          <p:cNvSpPr/>
          <p:nvPr/>
        </p:nvSpPr>
        <p:spPr>
          <a:xfrm>
            <a:off x="3129450" y="165480"/>
            <a:ext cx="2885100" cy="807900"/>
          </a:xfrm>
          <a:prstGeom prst="snip2DiagRect">
            <a:avLst>
              <a:gd name="adj1" fmla="val 0"/>
              <a:gd name="adj2" fmla="val 16667"/>
            </a:avLst>
          </a:prstGeom>
          <a:no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3200">
                <a:gradFill>
                  <a:gsLst>
                    <a:gs pos="36000">
                      <a:srgbClr val="53575C"/>
                    </a:gs>
                    <a:gs pos="67000">
                      <a:srgbClr val="C5C7CA"/>
                    </a:gs>
                  </a:gsLst>
                  <a:lin ang="5400000"/>
                </a:gradFill>
                <a:effectLst/>
                <a:latin typeface="Playfair Display SemiBold"/>
                <a:ea typeface="Playfair Display SemiBold"/>
                <a:cs typeface="Playfair Display SemiBold"/>
                <a:sym typeface="Playfair Display SemiBold"/>
              </a:rPr>
              <a:t>ScreenShots</a:t>
            </a:r>
            <a:endParaRPr lang="en-GB" sz="2400">
              <a:solidFill>
                <a:schemeClr val="lt1"/>
              </a:solidFill>
              <a:latin typeface="Playfair Display SemiBold"/>
              <a:ea typeface="Playfair Display SemiBold"/>
              <a:cs typeface="Playfair Display SemiBold"/>
              <a:sym typeface="Playfair Display SemiBold"/>
            </a:endParaRPr>
          </a:p>
        </p:txBody>
      </p:sp>
      <p:pic>
        <p:nvPicPr>
          <p:cNvPr id="2" name="Picture 1" descr="Screenshot from 2022-04-06 12-37-10"/>
          <p:cNvPicPr>
            <a:picLocks noChangeAspect="1"/>
          </p:cNvPicPr>
          <p:nvPr/>
        </p:nvPicPr>
        <p:blipFill>
          <a:blip r:embed="rId2"/>
          <a:srcRect l="41486" t="9425" b="4607"/>
          <a:stretch>
            <a:fillRect/>
          </a:stretch>
        </p:blipFill>
        <p:spPr>
          <a:xfrm>
            <a:off x="615950" y="1235710"/>
            <a:ext cx="7912100" cy="3820795"/>
          </a:xfrm>
          <a:prstGeom prst="rect">
            <a:avLst/>
          </a:prstGeom>
          <a:ln>
            <a:solidFill>
              <a:schemeClr val="tx1"/>
            </a:solidFill>
          </a:ln>
        </p:spPr>
      </p:pic>
    </p:spTree>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208" name="Shape 208"/>
        <p:cNvGrpSpPr/>
        <p:nvPr/>
      </p:nvGrpSpPr>
      <p:grpSpPr>
        <a:xfrm>
          <a:off x="0" y="0"/>
          <a:ext cx="0" cy="0"/>
          <a:chOff x="0" y="0"/>
          <a:chExt cx="0" cy="0"/>
        </a:xfrm>
      </p:grpSpPr>
      <p:sp>
        <p:nvSpPr>
          <p:cNvPr id="209" name="Google Shape;209;p2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fld>
            <a:endParaRPr lang="en-GB"/>
          </a:p>
        </p:txBody>
      </p:sp>
      <p:sp>
        <p:nvSpPr>
          <p:cNvPr id="210" name="Google Shape;210;p21"/>
          <p:cNvSpPr/>
          <p:nvPr/>
        </p:nvSpPr>
        <p:spPr>
          <a:xfrm>
            <a:off x="3129450" y="173100"/>
            <a:ext cx="2885100" cy="807900"/>
          </a:xfrm>
          <a:prstGeom prst="snip2DiagRect">
            <a:avLst>
              <a:gd name="adj1" fmla="val 0"/>
              <a:gd name="adj2" fmla="val 16667"/>
            </a:avLst>
          </a:prstGeom>
          <a:no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3200">
                <a:gradFill>
                  <a:gsLst>
                    <a:gs pos="36000">
                      <a:srgbClr val="53575C"/>
                    </a:gs>
                    <a:gs pos="67000">
                      <a:srgbClr val="C5C7CA"/>
                    </a:gs>
                  </a:gsLst>
                  <a:lin ang="5400000"/>
                </a:gradFill>
                <a:effectLst/>
                <a:latin typeface="Playfair Display SemiBold"/>
                <a:ea typeface="Playfair Display SemiBold"/>
                <a:cs typeface="Playfair Display SemiBold"/>
                <a:sym typeface="Playfair Display SemiBold"/>
              </a:rPr>
              <a:t>ScreenShots</a:t>
            </a:r>
            <a:endParaRPr lang="en-GB" sz="2400">
              <a:solidFill>
                <a:schemeClr val="lt1"/>
              </a:solidFill>
              <a:latin typeface="Playfair Display SemiBold"/>
              <a:ea typeface="Playfair Display SemiBold"/>
              <a:cs typeface="Playfair Display SemiBold"/>
              <a:sym typeface="Playfair Display SemiBold"/>
            </a:endParaRPr>
          </a:p>
        </p:txBody>
      </p:sp>
      <p:pic>
        <p:nvPicPr>
          <p:cNvPr id="2" name="Picture 1" descr="Screenshot from 2022-04-06 12-37-15"/>
          <p:cNvPicPr>
            <a:picLocks noChangeAspect="1"/>
          </p:cNvPicPr>
          <p:nvPr/>
        </p:nvPicPr>
        <p:blipFill>
          <a:blip r:embed="rId2"/>
          <a:srcRect l="63875" t="9172" r="21875" b="48204"/>
          <a:stretch>
            <a:fillRect/>
          </a:stretch>
        </p:blipFill>
        <p:spPr>
          <a:xfrm>
            <a:off x="244475" y="2143125"/>
            <a:ext cx="1854200" cy="1822450"/>
          </a:xfrm>
          <a:prstGeom prst="rect">
            <a:avLst/>
          </a:prstGeom>
          <a:ln>
            <a:solidFill>
              <a:schemeClr val="tx1"/>
            </a:solidFill>
          </a:ln>
        </p:spPr>
      </p:pic>
      <p:pic>
        <p:nvPicPr>
          <p:cNvPr id="3" name="Picture 2" descr="Screenshot from 2022-04-06 12-37-23"/>
          <p:cNvPicPr>
            <a:picLocks noChangeAspect="1"/>
          </p:cNvPicPr>
          <p:nvPr/>
        </p:nvPicPr>
        <p:blipFill>
          <a:blip r:embed="rId3"/>
          <a:srcRect l="41743" t="10461" r="-83" b="4448"/>
          <a:stretch>
            <a:fillRect/>
          </a:stretch>
        </p:blipFill>
        <p:spPr>
          <a:xfrm>
            <a:off x="2720340" y="1444625"/>
            <a:ext cx="5877560" cy="3218815"/>
          </a:xfrm>
          <a:prstGeom prst="rect">
            <a:avLst/>
          </a:prstGeom>
          <a:ln>
            <a:solidFill>
              <a:schemeClr val="tx1"/>
            </a:solidFill>
          </a:ln>
        </p:spPr>
      </p:pic>
    </p:spTree>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217" name="Shape 217"/>
        <p:cNvGrpSpPr/>
        <p:nvPr/>
      </p:nvGrpSpPr>
      <p:grpSpPr>
        <a:xfrm>
          <a:off x="0" y="0"/>
          <a:ext cx="0" cy="0"/>
          <a:chOff x="0" y="0"/>
          <a:chExt cx="0" cy="0"/>
        </a:xfrm>
      </p:grpSpPr>
      <p:sp>
        <p:nvSpPr>
          <p:cNvPr id="218" name="Google Shape;218;p2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fld>
            <a:endParaRPr lang="en-GB"/>
          </a:p>
        </p:txBody>
      </p:sp>
      <p:sp>
        <p:nvSpPr>
          <p:cNvPr id="219" name="Google Shape;219;p22"/>
          <p:cNvSpPr/>
          <p:nvPr/>
        </p:nvSpPr>
        <p:spPr>
          <a:xfrm>
            <a:off x="2371408" y="150495"/>
            <a:ext cx="4401185" cy="723265"/>
          </a:xfrm>
          <a:prstGeom prst="snip2DiagRect">
            <a:avLst>
              <a:gd name="adj1" fmla="val 0"/>
              <a:gd name="adj2" fmla="val 16667"/>
            </a:avLst>
          </a:prstGeom>
          <a:noFill/>
          <a:ln w="1270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30000"/>
              </a:lnSpc>
              <a:spcBef>
                <a:spcPts val="0"/>
              </a:spcBef>
              <a:spcAft>
                <a:spcPts val="0"/>
              </a:spcAft>
              <a:buNone/>
            </a:pPr>
            <a:r>
              <a:rPr lang="en-GB" sz="3200">
                <a:gradFill>
                  <a:gsLst>
                    <a:gs pos="36000">
                      <a:srgbClr val="53575C"/>
                    </a:gs>
                    <a:gs pos="67000">
                      <a:srgbClr val="C5C7CA"/>
                    </a:gs>
                  </a:gsLst>
                  <a:lin ang="5400000"/>
                </a:gradFill>
                <a:effectLst/>
                <a:latin typeface="Playfair Display SemiBold"/>
                <a:ea typeface="Playfair Display SemiBold"/>
                <a:cs typeface="Playfair Display SemiBold"/>
                <a:sym typeface="Playfair Display SemiBold"/>
              </a:rPr>
              <a:t>Conclusion and Scope</a:t>
            </a:r>
            <a:endParaRPr lang="en-GB" sz="2400">
              <a:solidFill>
                <a:schemeClr val="tx1"/>
              </a:solidFill>
              <a:effectLst>
                <a:outerShdw blurRad="38100" dist="19050" dir="2700000" algn="tl" rotWithShape="0">
                  <a:schemeClr val="dk1">
                    <a:alpha val="40000"/>
                  </a:schemeClr>
                </a:outerShdw>
              </a:effectLst>
              <a:latin typeface="Playfair Display SemiBold"/>
              <a:ea typeface="Playfair Display SemiBold"/>
              <a:cs typeface="Playfair Display SemiBold"/>
              <a:sym typeface="Playfair Display SemiBold"/>
            </a:endParaRPr>
          </a:p>
        </p:txBody>
      </p:sp>
      <p:sp>
        <p:nvSpPr>
          <p:cNvPr id="1" name="Round Single Corner Rectangle 0"/>
          <p:cNvSpPr/>
          <p:nvPr/>
        </p:nvSpPr>
        <p:spPr>
          <a:xfrm>
            <a:off x="1009650" y="1351280"/>
            <a:ext cx="7124700" cy="3312160"/>
          </a:xfrm>
          <a:prstGeom prst="round1Rect">
            <a:avLst/>
          </a:prstGeom>
          <a:noFill/>
          <a:ln w="127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marL="285750" lvl="0" indent="-285750" algn="l" rtl="0">
              <a:spcBef>
                <a:spcPts val="0"/>
              </a:spcBef>
              <a:spcAft>
                <a:spcPts val="0"/>
              </a:spcAft>
              <a:buFont typeface="Arial" panose="02080604020202020204" pitchFamily="34" charset="0"/>
              <a:buChar char="•"/>
            </a:pPr>
            <a:r>
              <a:rPr lang="en-GB" sz="1600">
                <a:solidFill>
                  <a:schemeClr val="tx1"/>
                </a:solidFill>
                <a:latin typeface="Oswald Light"/>
                <a:ea typeface="Oswald Light"/>
                <a:cs typeface="Oswald Light"/>
                <a:sym typeface="Oswald Light"/>
              </a:rPr>
              <a:t>There is always a room for improvement in any application but most important thing should be flexible to accept further modification right now we are just dealing with</a:t>
            </a:r>
            <a:r>
              <a:rPr lang="en-US" altLang="en-GB" sz="1600">
                <a:solidFill>
                  <a:schemeClr val="tx1"/>
                </a:solidFill>
                <a:latin typeface="Oswald Light"/>
                <a:ea typeface="Oswald Light"/>
                <a:cs typeface="Oswald Light"/>
                <a:sym typeface="Oswald Light"/>
              </a:rPr>
              <a:t> produces, cart and Authentication.</a:t>
            </a:r>
            <a:endParaRPr sz="1600">
              <a:solidFill>
                <a:schemeClr val="tx1"/>
              </a:solidFill>
              <a:latin typeface="Oswald Light"/>
              <a:ea typeface="Oswald Light"/>
              <a:cs typeface="Oswald Light"/>
              <a:sym typeface="Oswald Light"/>
            </a:endParaRPr>
          </a:p>
          <a:p>
            <a:pPr marL="285750" lvl="0" indent="-285750" algn="l" rtl="0">
              <a:spcBef>
                <a:spcPts val="0"/>
              </a:spcBef>
              <a:spcAft>
                <a:spcPts val="0"/>
              </a:spcAft>
              <a:buFont typeface="Arial" panose="02080604020202020204" pitchFamily="34" charset="0"/>
              <a:buChar char="•"/>
            </a:pPr>
            <a:endParaRPr sz="1600">
              <a:solidFill>
                <a:schemeClr val="tx1"/>
              </a:solidFill>
              <a:latin typeface="Oswald Light"/>
              <a:ea typeface="Oswald Light"/>
              <a:cs typeface="Oswald Light"/>
              <a:sym typeface="Oswald Light"/>
            </a:endParaRPr>
          </a:p>
          <a:p>
            <a:pPr marL="285750" lvl="0" indent="-285750" algn="l" rtl="0">
              <a:spcBef>
                <a:spcPts val="0"/>
              </a:spcBef>
              <a:spcAft>
                <a:spcPts val="0"/>
              </a:spcAft>
              <a:buFont typeface="Arial" panose="02080604020202020204" pitchFamily="34" charset="0"/>
              <a:buChar char="•"/>
            </a:pPr>
            <a:r>
              <a:rPr lang="en-GB" sz="1600">
                <a:solidFill>
                  <a:schemeClr val="tx1"/>
                </a:solidFill>
                <a:latin typeface="Oswald Light"/>
                <a:ea typeface="Oswald Light"/>
                <a:cs typeface="Oswald Light"/>
                <a:sym typeface="Oswald Light"/>
              </a:rPr>
              <a:t>In future this application may be extended to include features such as:</a:t>
            </a:r>
            <a:endParaRPr sz="1600">
              <a:solidFill>
                <a:schemeClr val="bg2">
                  <a:lumMod val="50000"/>
                </a:schemeClr>
              </a:solidFill>
              <a:latin typeface="Oswald Light"/>
              <a:ea typeface="Oswald Light"/>
              <a:cs typeface="Oswald Light"/>
              <a:sym typeface="Oswald Light"/>
            </a:endParaRPr>
          </a:p>
          <a:p>
            <a:pPr marL="285750" lvl="0" indent="-285750" algn="l" rtl="0">
              <a:spcBef>
                <a:spcPts val="0"/>
              </a:spcBef>
              <a:spcAft>
                <a:spcPts val="0"/>
              </a:spcAft>
              <a:buFont typeface="Arial" panose="02080604020202020204" pitchFamily="34" charset="0"/>
              <a:buChar char="•"/>
            </a:pPr>
            <a:r>
              <a:rPr lang="en-US" sz="1600">
                <a:solidFill>
                  <a:schemeClr val="tx1"/>
                </a:solidFill>
              </a:rPr>
              <a:t>Real payemnt can be added in future by using stripe.</a:t>
            </a:r>
            <a:endParaRPr lang="en-US" sz="1600">
              <a:solidFill>
                <a:schemeClr val="tx1"/>
              </a:solidFill>
            </a:endParaRPr>
          </a:p>
          <a:p>
            <a:pPr marL="285750" lvl="0" indent="-285750" algn="l" rtl="0">
              <a:spcBef>
                <a:spcPts val="0"/>
              </a:spcBef>
              <a:spcAft>
                <a:spcPts val="0"/>
              </a:spcAft>
              <a:buFont typeface="Arial" panose="02080604020202020204" pitchFamily="34" charset="0"/>
              <a:buChar char="•"/>
            </a:pPr>
            <a:r>
              <a:rPr lang="en-US" sz="1600">
                <a:solidFill>
                  <a:schemeClr val="tx1"/>
                </a:solidFill>
              </a:rPr>
              <a:t>Coupon feature can be added.</a:t>
            </a:r>
            <a:endParaRPr lang="en-US" sz="1600">
              <a:solidFill>
                <a:schemeClr val="tx1"/>
              </a:solidFill>
            </a:endParaRPr>
          </a:p>
          <a:p>
            <a:pPr marL="285750" lvl="0" indent="-285750" algn="l" rtl="0">
              <a:spcBef>
                <a:spcPts val="0"/>
              </a:spcBef>
              <a:spcAft>
                <a:spcPts val="0"/>
              </a:spcAft>
              <a:buFont typeface="Arial" panose="02080604020202020204" pitchFamily="34" charset="0"/>
              <a:buChar char="•"/>
            </a:pPr>
            <a:r>
              <a:rPr lang="en-US" sz="1600">
                <a:solidFill>
                  <a:schemeClr val="tx1"/>
                </a:solidFill>
              </a:rPr>
              <a:t>It can be assessed on multiple platform like, mobile, pc, tablet.</a:t>
            </a:r>
            <a:endParaRPr lang="en-US" sz="1600">
              <a:solidFill>
                <a:schemeClr val="tx1"/>
              </a:solidFill>
            </a:endParaRPr>
          </a:p>
          <a:p>
            <a:pPr marL="285750" lvl="0" indent="-285750" algn="l" rtl="0">
              <a:spcBef>
                <a:spcPts val="0"/>
              </a:spcBef>
              <a:spcAft>
                <a:spcPts val="0"/>
              </a:spcAft>
              <a:buFont typeface="Arial" panose="02080604020202020204" pitchFamily="34" charset="0"/>
              <a:buChar char="•"/>
            </a:pPr>
            <a:r>
              <a:rPr lang="en-US" sz="1600">
                <a:solidFill>
                  <a:schemeClr val="tx1"/>
                </a:solidFill>
              </a:rPr>
              <a:t>it will be made responsive for moible.</a:t>
            </a:r>
            <a:endParaRPr lang="en-US" sz="1600">
              <a:solidFill>
                <a:schemeClr val="tx1"/>
              </a:solidFill>
            </a:endParaRPr>
          </a:p>
          <a:p>
            <a:pPr marL="285750" lvl="0" indent="-285750" algn="l" rtl="0">
              <a:spcBef>
                <a:spcPts val="0"/>
              </a:spcBef>
              <a:spcAft>
                <a:spcPts val="0"/>
              </a:spcAft>
              <a:buFont typeface="Arial" panose="02080604020202020204" pitchFamily="34" charset="0"/>
              <a:buChar char="•"/>
            </a:pPr>
            <a:endParaRPr lang="en-US" sz="160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224" name="Shape 224"/>
        <p:cNvGrpSpPr/>
        <p:nvPr/>
      </p:nvGrpSpPr>
      <p:grpSpPr>
        <a:xfrm>
          <a:off x="0" y="0"/>
          <a:ext cx="0" cy="0"/>
          <a:chOff x="0" y="0"/>
          <a:chExt cx="0" cy="0"/>
        </a:xfrm>
      </p:grpSpPr>
      <p:sp>
        <p:nvSpPr>
          <p:cNvPr id="225" name="Google Shape;225;p2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fld>
            <a:endParaRPr lang="en-GB"/>
          </a:p>
        </p:txBody>
      </p:sp>
      <p:sp>
        <p:nvSpPr>
          <p:cNvPr id="226" name="Google Shape;226;p23"/>
          <p:cNvSpPr/>
          <p:nvPr/>
        </p:nvSpPr>
        <p:spPr>
          <a:xfrm>
            <a:off x="2883375" y="158050"/>
            <a:ext cx="2575500" cy="807900"/>
          </a:xfrm>
          <a:prstGeom prst="snip2DiagRect">
            <a:avLst>
              <a:gd name="adj1" fmla="val 0"/>
              <a:gd name="adj2" fmla="val 16667"/>
            </a:avLst>
          </a:prstGeom>
          <a:no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3200">
                <a:gradFill>
                  <a:gsLst>
                    <a:gs pos="36000">
                      <a:srgbClr val="53575C"/>
                    </a:gs>
                    <a:gs pos="67000">
                      <a:srgbClr val="C5C7CA"/>
                    </a:gs>
                  </a:gsLst>
                  <a:lin ang="5400000"/>
                </a:gradFill>
                <a:effectLst/>
                <a:latin typeface="Playfair Display SemiBold"/>
                <a:ea typeface="Playfair Display SemiBold"/>
                <a:cs typeface="Playfair Display SemiBold"/>
                <a:sym typeface="Oswald Medium"/>
              </a:rPr>
              <a:t>Reference</a:t>
            </a:r>
            <a:endParaRPr>
              <a:latin typeface="Oswald Medium"/>
              <a:ea typeface="Oswald Medium"/>
              <a:cs typeface="Oswald Medium"/>
              <a:sym typeface="Oswald Medium"/>
            </a:endParaRPr>
          </a:p>
        </p:txBody>
      </p:sp>
      <p:sp>
        <p:nvSpPr>
          <p:cNvPr id="1" name="Round Single Corner Rectangle 0"/>
          <p:cNvSpPr/>
          <p:nvPr/>
        </p:nvSpPr>
        <p:spPr>
          <a:xfrm>
            <a:off x="761365" y="1304925"/>
            <a:ext cx="7620635" cy="3751580"/>
          </a:xfrm>
          <a:prstGeom prst="round1Rect">
            <a:avLst/>
          </a:prstGeom>
          <a:noFill/>
          <a:ln w="127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lvl="0" indent="0" algn="l" rtl="0">
              <a:spcBef>
                <a:spcPts val="1400"/>
              </a:spcBef>
              <a:spcAft>
                <a:spcPts val="0"/>
              </a:spcAft>
              <a:buNone/>
            </a:pPr>
            <a:r>
              <a:rPr lang="en-GB">
                <a:solidFill>
                  <a:schemeClr val="tx1"/>
                </a:solidFill>
                <a:latin typeface="Times New Roman"/>
                <a:ea typeface="Times New Roman"/>
                <a:cs typeface="Times New Roman"/>
                <a:sym typeface="Times New Roman"/>
              </a:rPr>
              <a:t>[1] “</a:t>
            </a:r>
            <a:r>
              <a:rPr lang="en-US" altLang="en-GB">
                <a:solidFill>
                  <a:schemeClr val="tx1"/>
                </a:solidFill>
                <a:latin typeface="Times New Roman"/>
                <a:ea typeface="Times New Roman"/>
                <a:cs typeface="Times New Roman"/>
                <a:sym typeface="Times New Roman"/>
              </a:rPr>
              <a:t>Amazon website </a:t>
            </a:r>
            <a:r>
              <a:rPr lang="en-GB">
                <a:solidFill>
                  <a:schemeClr val="tx1"/>
                </a:solidFill>
                <a:latin typeface="Times New Roman"/>
                <a:ea typeface="Times New Roman"/>
                <a:cs typeface="Times New Roman"/>
                <a:sym typeface="Times New Roman"/>
              </a:rPr>
              <a:t>”</a:t>
            </a:r>
            <a:r>
              <a:rPr lang="en-US" altLang="en-GB">
                <a:solidFill>
                  <a:schemeClr val="tx1"/>
                </a:solidFill>
                <a:latin typeface="Times New Roman"/>
                <a:ea typeface="Times New Roman"/>
                <a:cs typeface="Times New Roman"/>
                <a:sym typeface="Times New Roman"/>
              </a:rPr>
              <a:t> </a:t>
            </a:r>
            <a:r>
              <a:rPr lang="en-GB">
                <a:solidFill>
                  <a:schemeClr val="tx1"/>
                </a:solidFill>
                <a:latin typeface="Times New Roman"/>
                <a:ea typeface="Times New Roman"/>
                <a:cs typeface="Times New Roman"/>
                <a:sym typeface="Times New Roman"/>
              </a:rPr>
              <a:t> </a:t>
            </a:r>
            <a:r>
              <a:rPr lang="en-US">
                <a:sym typeface="+mn-ea"/>
                <a:hlinkClick r:id="rId2" action="ppaction://hlinkfile"/>
              </a:rPr>
              <a:t>https://amzncl0ne.web.app/</a:t>
            </a:r>
            <a:r>
              <a:rPr lang="en-US">
                <a:sym typeface="+mn-ea"/>
              </a:rPr>
              <a:t>.</a:t>
            </a:r>
            <a:endParaRPr>
              <a:solidFill>
                <a:schemeClr val="tx1"/>
              </a:solidFill>
              <a:latin typeface="Times New Roman"/>
              <a:ea typeface="Times New Roman"/>
              <a:cs typeface="Times New Roman"/>
              <a:sym typeface="Times New Roman"/>
            </a:endParaRPr>
          </a:p>
          <a:p>
            <a:pPr marL="0" lvl="0" indent="0" algn="l" rtl="0">
              <a:spcBef>
                <a:spcPts val="1400"/>
              </a:spcBef>
              <a:spcAft>
                <a:spcPts val="0"/>
              </a:spcAft>
              <a:buNone/>
            </a:pPr>
            <a:r>
              <a:rPr lang="en-GB">
                <a:solidFill>
                  <a:schemeClr val="tx1"/>
                </a:solidFill>
                <a:latin typeface="Times New Roman"/>
                <a:ea typeface="Times New Roman"/>
                <a:cs typeface="Times New Roman"/>
                <a:sym typeface="Times New Roman"/>
              </a:rPr>
              <a:t>[2] “</a:t>
            </a:r>
            <a:r>
              <a:rPr lang="en-US" altLang="en-GB">
                <a:solidFill>
                  <a:schemeClr val="tx1"/>
                </a:solidFill>
                <a:latin typeface="Times New Roman"/>
                <a:ea typeface="Times New Roman"/>
                <a:cs typeface="Times New Roman"/>
                <a:sym typeface="Times New Roman"/>
              </a:rPr>
              <a:t>react js</a:t>
            </a:r>
            <a:r>
              <a:rPr lang="en-GB">
                <a:solidFill>
                  <a:schemeClr val="tx1"/>
                </a:solidFill>
                <a:latin typeface="Times New Roman"/>
                <a:ea typeface="Times New Roman"/>
                <a:cs typeface="Times New Roman"/>
                <a:sym typeface="Times New Roman"/>
              </a:rPr>
              <a:t> ” </a:t>
            </a:r>
            <a:r>
              <a:rPr lang="en-GB">
                <a:solidFill>
                  <a:schemeClr val="tx1"/>
                </a:solidFill>
                <a:latin typeface="Times New Roman"/>
                <a:ea typeface="Times New Roman"/>
                <a:cs typeface="Times New Roman"/>
                <a:sym typeface="Times New Roman"/>
                <a:hlinkClick r:id="rId3" action="ppaction://hlinkfile"/>
              </a:rPr>
              <a:t>https://reactjs.org/</a:t>
            </a:r>
            <a:r>
              <a:rPr lang="en-US" altLang="en-GB">
                <a:solidFill>
                  <a:schemeClr val="tx1"/>
                </a:solidFill>
                <a:latin typeface="Times New Roman"/>
                <a:ea typeface="Times New Roman"/>
                <a:cs typeface="Times New Roman"/>
                <a:sym typeface="Times New Roman"/>
                <a:hlinkClick r:id="rId3" action="ppaction://hlinkfile"/>
              </a:rPr>
              <a:t>.</a:t>
            </a:r>
            <a:endParaRPr>
              <a:solidFill>
                <a:schemeClr val="tx1"/>
              </a:solidFill>
              <a:latin typeface="Times New Roman"/>
              <a:ea typeface="Times New Roman"/>
              <a:cs typeface="Times New Roman"/>
              <a:sym typeface="Times New Roman"/>
            </a:endParaRPr>
          </a:p>
          <a:p>
            <a:pPr marL="0" lvl="0" indent="0" algn="l" rtl="0">
              <a:spcBef>
                <a:spcPts val="1400"/>
              </a:spcBef>
              <a:spcAft>
                <a:spcPts val="0"/>
              </a:spcAft>
              <a:buNone/>
            </a:pPr>
            <a:r>
              <a:rPr lang="en-GB">
                <a:solidFill>
                  <a:schemeClr val="tx1"/>
                </a:solidFill>
                <a:latin typeface="Times New Roman"/>
                <a:ea typeface="Times New Roman"/>
                <a:cs typeface="Times New Roman"/>
                <a:sym typeface="Times New Roman"/>
              </a:rPr>
              <a:t>[3] “</a:t>
            </a:r>
            <a:r>
              <a:rPr lang="en-US" altLang="en-GB">
                <a:solidFill>
                  <a:schemeClr val="tx1"/>
                </a:solidFill>
                <a:latin typeface="Times New Roman"/>
                <a:ea typeface="Times New Roman"/>
                <a:cs typeface="Times New Roman"/>
                <a:sym typeface="Times New Roman"/>
              </a:rPr>
              <a:t>Payment method STRIPE </a:t>
            </a:r>
            <a:r>
              <a:rPr lang="en-GB">
                <a:solidFill>
                  <a:schemeClr val="tx1"/>
                </a:solidFill>
                <a:latin typeface="Times New Roman"/>
                <a:ea typeface="Times New Roman"/>
                <a:cs typeface="Times New Roman"/>
                <a:sym typeface="Times New Roman"/>
              </a:rPr>
              <a:t>”</a:t>
            </a:r>
            <a:r>
              <a:rPr lang="en-GB">
                <a:solidFill>
                  <a:schemeClr val="tx1"/>
                </a:solidFill>
                <a:latin typeface="Times New Roman"/>
                <a:ea typeface="Times New Roman"/>
                <a:cs typeface="Times New Roman"/>
                <a:sym typeface="Times New Roman"/>
                <a:hlinkClick r:id="rId4" action="ppaction://hlinkfile"/>
              </a:rPr>
              <a:t> https://stripe.com/in</a:t>
            </a:r>
            <a:r>
              <a:rPr lang="en-GB">
                <a:solidFill>
                  <a:schemeClr val="tx1"/>
                </a:solidFill>
                <a:latin typeface="Times New Roman"/>
                <a:ea typeface="Times New Roman"/>
                <a:cs typeface="Times New Roman"/>
                <a:sym typeface="Times New Roman"/>
              </a:rPr>
              <a:t>.</a:t>
            </a:r>
            <a:endParaRPr>
              <a:solidFill>
                <a:schemeClr val="tx1"/>
              </a:solidFill>
              <a:latin typeface="Times New Roman"/>
              <a:ea typeface="Times New Roman"/>
              <a:cs typeface="Times New Roman"/>
              <a:sym typeface="Times New Roman"/>
            </a:endParaRPr>
          </a:p>
          <a:p>
            <a:pPr marL="0" lvl="0" indent="0" algn="l" rtl="0">
              <a:spcBef>
                <a:spcPts val="1400"/>
              </a:spcBef>
              <a:spcAft>
                <a:spcPts val="0"/>
              </a:spcAft>
              <a:buNone/>
            </a:pPr>
            <a:r>
              <a:rPr lang="en-GB">
                <a:solidFill>
                  <a:schemeClr val="tx1"/>
                </a:solidFill>
                <a:latin typeface="Times New Roman"/>
                <a:ea typeface="Times New Roman"/>
                <a:cs typeface="Times New Roman"/>
                <a:sym typeface="Times New Roman"/>
              </a:rPr>
              <a:t>[4] “</a:t>
            </a:r>
            <a:r>
              <a:rPr lang="en-US" altLang="en-GB">
                <a:solidFill>
                  <a:schemeClr val="tx1"/>
                </a:solidFill>
                <a:latin typeface="Times New Roman"/>
                <a:ea typeface="Times New Roman"/>
                <a:cs typeface="Times New Roman"/>
                <a:sym typeface="Times New Roman"/>
              </a:rPr>
              <a:t>How to connect user to database </a:t>
            </a:r>
            <a:r>
              <a:rPr lang="en-GB">
                <a:solidFill>
                  <a:schemeClr val="tx1"/>
                </a:solidFill>
                <a:latin typeface="Times New Roman"/>
                <a:ea typeface="Times New Roman"/>
                <a:cs typeface="Times New Roman"/>
                <a:sym typeface="Times New Roman"/>
              </a:rPr>
              <a:t>”</a:t>
            </a:r>
            <a:r>
              <a:rPr lang="en-US" altLang="en-GB">
                <a:solidFill>
                  <a:schemeClr val="tx1"/>
                </a:solidFill>
                <a:latin typeface="Times New Roman"/>
                <a:ea typeface="Times New Roman"/>
                <a:cs typeface="Times New Roman"/>
                <a:sym typeface="Times New Roman"/>
              </a:rPr>
              <a:t> </a:t>
            </a:r>
            <a:r>
              <a:rPr lang="en-GB">
                <a:solidFill>
                  <a:schemeClr val="tx1"/>
                </a:solidFill>
                <a:latin typeface="Times New Roman"/>
                <a:ea typeface="Times New Roman"/>
                <a:cs typeface="Times New Roman"/>
                <a:sym typeface="Times New Roman"/>
                <a:hlinkClick r:id="rId5" action="ppaction://hlinkfile"/>
              </a:rPr>
              <a:t>https://stackoverflow.com/questions/62106304/how-to-connect-between-firebase-authentication-and-firebase-collection-database</a:t>
            </a:r>
            <a:r>
              <a:rPr lang="en-US" altLang="en-GB">
                <a:solidFill>
                  <a:schemeClr val="tx1"/>
                </a:solidFill>
                <a:latin typeface="Times New Roman"/>
                <a:ea typeface="Times New Roman"/>
                <a:cs typeface="Times New Roman"/>
                <a:sym typeface="Times New Roman"/>
                <a:hlinkClick r:id="rId5" action="ppaction://hlinkfile"/>
              </a:rPr>
              <a:t>.</a:t>
            </a:r>
            <a:endParaRPr lang="en-GB">
              <a:solidFill>
                <a:schemeClr val="tx1"/>
              </a:solidFill>
              <a:latin typeface="Times New Roman"/>
              <a:ea typeface="Times New Roman"/>
              <a:cs typeface="Times New Roman"/>
              <a:sym typeface="Times New Roman"/>
            </a:endParaRPr>
          </a:p>
          <a:p>
            <a:pPr marL="0" lvl="0" indent="0" algn="l" rtl="0">
              <a:spcBef>
                <a:spcPts val="1400"/>
              </a:spcBef>
              <a:spcAft>
                <a:spcPts val="0"/>
              </a:spcAft>
              <a:buNone/>
            </a:pPr>
            <a:r>
              <a:rPr lang="en-GB">
                <a:solidFill>
                  <a:schemeClr val="tx1"/>
                </a:solidFill>
                <a:latin typeface="Times New Roman"/>
                <a:ea typeface="Times New Roman"/>
                <a:cs typeface="Times New Roman"/>
                <a:sym typeface="Times New Roman"/>
              </a:rPr>
              <a:t>[5] “</a:t>
            </a:r>
            <a:r>
              <a:rPr lang="en-US" altLang="en-GB">
                <a:solidFill>
                  <a:schemeClr val="tx1"/>
                </a:solidFill>
                <a:latin typeface="Times New Roman"/>
                <a:ea typeface="Times New Roman"/>
                <a:cs typeface="Times New Roman"/>
                <a:sym typeface="Times New Roman"/>
              </a:rPr>
              <a:t>react package</a:t>
            </a:r>
            <a:r>
              <a:rPr lang="en-GB">
                <a:solidFill>
                  <a:schemeClr val="tx1"/>
                </a:solidFill>
                <a:latin typeface="Times New Roman"/>
                <a:ea typeface="Times New Roman"/>
                <a:cs typeface="Times New Roman"/>
                <a:sym typeface="Times New Roman"/>
              </a:rPr>
              <a:t>” </a:t>
            </a:r>
            <a:r>
              <a:rPr lang="en-GB">
                <a:solidFill>
                  <a:schemeClr val="tx1"/>
                </a:solidFill>
                <a:latin typeface="Times New Roman"/>
                <a:ea typeface="Times New Roman"/>
                <a:cs typeface="Times New Roman"/>
                <a:sym typeface="Times New Roman"/>
                <a:hlinkClick r:id="rId6" action="ppaction://hlinkfile"/>
              </a:rPr>
              <a:t>https://www.npmjs.com/</a:t>
            </a:r>
            <a:endParaRPr lang="en-GB">
              <a:solidFill>
                <a:schemeClr val="tx1"/>
              </a:solidFill>
              <a:latin typeface="Times New Roman"/>
              <a:ea typeface="Times New Roman"/>
              <a:cs typeface="Times New Roman"/>
              <a:sym typeface="Times New Roman"/>
            </a:endParaRPr>
          </a:p>
          <a:p>
            <a:pPr algn="ctr"/>
            <a:endParaRPr lang="en-US"/>
          </a:p>
        </p:txBody>
      </p:sp>
    </p:spTree>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4337</Words>
  <Application>WPS Presentation</Application>
  <PresentationFormat/>
  <Paragraphs>140</Paragraphs>
  <Slides>10</Slides>
  <Notes>0</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10</vt:i4>
      </vt:variant>
    </vt:vector>
  </HeadingPairs>
  <TitlesOfParts>
    <vt:vector size="29" baseType="lpstr">
      <vt:lpstr>Arial</vt:lpstr>
      <vt:lpstr>SimSun</vt:lpstr>
      <vt:lpstr>Wingdings</vt:lpstr>
      <vt:lpstr>Arial</vt:lpstr>
      <vt:lpstr>DejaVu Sans</vt:lpstr>
      <vt:lpstr>Montserrat</vt:lpstr>
      <vt:lpstr>Gubbi</vt:lpstr>
      <vt:lpstr>Lato</vt:lpstr>
      <vt:lpstr>Times New Roman</vt:lpstr>
      <vt:lpstr>Playfair Display SemiBold</vt:lpstr>
      <vt:lpstr>Oswald Light</vt:lpstr>
      <vt:lpstr>Oswald Medium</vt:lpstr>
      <vt:lpstr>Playfair Display Black</vt:lpstr>
      <vt:lpstr>Microsoft YaHei</vt:lpstr>
      <vt:lpstr>Droid Sans Fallback</vt:lpstr>
      <vt:lpstr>Arial Unicode MS</vt:lpstr>
      <vt:lpstr>OpenSymbol</vt:lpstr>
      <vt:lpstr>Phetsarath OT</vt:lpstr>
      <vt:lpstr>Focus</vt:lpstr>
      <vt:lpstr>B.Tech.  In Computer Science and Engineering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Clone</dc:title>
  <dc:creator/>
  <cp:lastModifiedBy>gyanendra</cp:lastModifiedBy>
  <cp:revision>34</cp:revision>
  <dcterms:created xsi:type="dcterms:W3CDTF">2022-04-07T05:30:28Z</dcterms:created>
  <dcterms:modified xsi:type="dcterms:W3CDTF">2022-04-07T05:30:28Z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1033-11.1.0.10920</vt:lpwstr>
  </property>
</Properties>
</file>