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FDD2EAC-0A58-4D69-8F1E-AFF9E121D990}">
  <a:tblStyle styleId="{3FDD2EAC-0A58-4D69-8F1E-AFF9E121D990}"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link.springer.com/article/10.1007%2Fs00521-015-2142-2" TargetMode="External"/><Relationship Id="rId4" Type="http://schemas.openxmlformats.org/officeDocument/2006/relationships/hyperlink" Target="https://archive.ics.uci.edu/ml/datasets/Parkinson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02.png"/><Relationship Id="rId4" Type="http://schemas.openxmlformats.org/officeDocument/2006/relationships/image" Target="../media/image01.png"/><Relationship Id="rId5" Type="http://schemas.openxmlformats.org/officeDocument/2006/relationships/image" Target="../media/image05.png"/><Relationship Id="rId6"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GB" sz="2500"/>
              <a:t>Parkinson’s disease novel diagnosis using complex-valued artificial neural network and k-means clustering feature weighting method</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rtl="0">
              <a:spcBef>
                <a:spcPts val="0"/>
              </a:spcBef>
              <a:buNone/>
            </a:pPr>
            <a:r>
              <a:rPr lang="en-GB" sz="1400"/>
              <a:t>Aditya Sriram (13IT104)</a:t>
            </a:r>
          </a:p>
          <a:p>
            <a:pPr lvl="0" rtl="0">
              <a:spcBef>
                <a:spcPts val="0"/>
              </a:spcBef>
              <a:buNone/>
            </a:pPr>
            <a:r>
              <a:rPr lang="en-GB" sz="1400"/>
              <a:t>Ashish Kumar Singh (13IT107)</a:t>
            </a:r>
          </a:p>
          <a:p>
            <a:pPr lvl="0" rtl="0">
              <a:spcBef>
                <a:spcPts val="0"/>
              </a:spcBef>
              <a:buNone/>
            </a:pPr>
            <a:r>
              <a:rPr lang="en-GB" sz="1400"/>
              <a:t>Rohan Ramesh Nair (13IT135)</a:t>
            </a:r>
          </a:p>
          <a:p>
            <a:pPr lvl="0">
              <a:spcBef>
                <a:spcPts val="0"/>
              </a:spcBef>
              <a:buNone/>
            </a:pPr>
            <a:r>
              <a:rPr lang="en-GB" sz="1400"/>
              <a:t>Ohileshwar Itagi (13IT251)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Results</a:t>
            </a:r>
          </a:p>
        </p:txBody>
      </p:sp>
      <p:graphicFrame>
        <p:nvGraphicFramePr>
          <p:cNvPr id="123" name="Shape 123"/>
          <p:cNvGraphicFramePr/>
          <p:nvPr/>
        </p:nvGraphicFramePr>
        <p:xfrm>
          <a:off x="878850" y="1326612"/>
          <a:ext cx="3000000" cy="3000000"/>
        </p:xfrm>
        <a:graphic>
          <a:graphicData uri="http://schemas.openxmlformats.org/drawingml/2006/table">
            <a:tbl>
              <a:tblPr>
                <a:noFill/>
                <a:tableStyleId>{3FDD2EAC-0A58-4D69-8F1E-AFF9E121D990}</a:tableStyleId>
              </a:tblPr>
              <a:tblGrid>
                <a:gridCol w="1809750"/>
                <a:gridCol w="1809750"/>
                <a:gridCol w="1809750"/>
                <a:gridCol w="1809750"/>
              </a:tblGrid>
              <a:tr h="381000">
                <a:tc>
                  <a:txBody>
                    <a:bodyPr>
                      <a:noAutofit/>
                    </a:bodyPr>
                    <a:lstStyle/>
                    <a:p>
                      <a:pPr lvl="0" rtl="0" algn="ctr">
                        <a:spcBef>
                          <a:spcPts val="0"/>
                        </a:spcBef>
                        <a:buNone/>
                      </a:pPr>
                      <a:r>
                        <a:rPr lang="en-GB"/>
                        <a:t>Test</a:t>
                      </a:r>
                    </a:p>
                  </a:txBody>
                  <a:tcPr marT="91425" marB="91425" marR="91425" marL="91425"/>
                </a:tc>
                <a:tc>
                  <a:txBody>
                    <a:bodyPr>
                      <a:noAutofit/>
                    </a:bodyPr>
                    <a:lstStyle/>
                    <a:p>
                      <a:pPr lvl="0" rtl="0" algn="ctr">
                        <a:spcBef>
                          <a:spcPts val="0"/>
                        </a:spcBef>
                        <a:buNone/>
                      </a:pPr>
                      <a:r>
                        <a:rPr lang="en-GB"/>
                        <a:t>Total Number of Samples</a:t>
                      </a:r>
                    </a:p>
                  </a:txBody>
                  <a:tcPr marT="91425" marB="91425" marR="91425" marL="91425"/>
                </a:tc>
                <a:tc>
                  <a:txBody>
                    <a:bodyPr>
                      <a:noAutofit/>
                    </a:bodyPr>
                    <a:lstStyle/>
                    <a:p>
                      <a:pPr lvl="0" rtl="0" algn="ctr">
                        <a:spcBef>
                          <a:spcPts val="0"/>
                        </a:spcBef>
                        <a:buNone/>
                      </a:pPr>
                      <a:r>
                        <a:rPr lang="en-GB"/>
                        <a:t>Number of Correctly Predicted Samples</a:t>
                      </a:r>
                    </a:p>
                    <a:p>
                      <a:pPr lvl="0" algn="ctr">
                        <a:spcBef>
                          <a:spcPts val="0"/>
                        </a:spcBef>
                        <a:buNone/>
                      </a:pPr>
                      <a:r>
                        <a:t/>
                      </a:r>
                      <a:endParaRPr/>
                    </a:p>
                  </a:txBody>
                  <a:tcPr marT="91425" marB="91425" marR="91425" marL="91425"/>
                </a:tc>
                <a:tc>
                  <a:txBody>
                    <a:bodyPr>
                      <a:noAutofit/>
                    </a:bodyPr>
                    <a:lstStyle/>
                    <a:p>
                      <a:pPr lvl="0" rtl="0" algn="ctr">
                        <a:spcBef>
                          <a:spcPts val="0"/>
                        </a:spcBef>
                        <a:buNone/>
                      </a:pPr>
                      <a:r>
                        <a:rPr lang="en-GB"/>
                        <a:t>Accuracy(%)</a:t>
                      </a:r>
                    </a:p>
                  </a:txBody>
                  <a:tcPr marT="91425" marB="91425" marR="91425" marL="91425"/>
                </a:tc>
              </a:tr>
              <a:tr h="381000">
                <a:tc>
                  <a:txBody>
                    <a:bodyPr>
                      <a:noAutofit/>
                    </a:bodyPr>
                    <a:lstStyle/>
                    <a:p>
                      <a:pPr lvl="0" algn="ctr">
                        <a:spcBef>
                          <a:spcPts val="0"/>
                        </a:spcBef>
                        <a:buNone/>
                      </a:pPr>
                      <a:r>
                        <a:rPr lang="en-GB"/>
                        <a:t>1</a:t>
                      </a:r>
                    </a:p>
                  </a:txBody>
                  <a:tcPr marT="91425" marB="91425" marR="91425" marL="91425"/>
                </a:tc>
                <a:tc>
                  <a:txBody>
                    <a:bodyPr>
                      <a:noAutofit/>
                    </a:bodyPr>
                    <a:lstStyle/>
                    <a:p>
                      <a:pPr lvl="0" algn="ctr">
                        <a:spcBef>
                          <a:spcPts val="0"/>
                        </a:spcBef>
                        <a:buNone/>
                      </a:pPr>
                      <a:r>
                        <a:rPr lang="en-GB"/>
                        <a:t>195</a:t>
                      </a:r>
                    </a:p>
                  </a:txBody>
                  <a:tcPr marT="91425" marB="91425" marR="91425" marL="91425"/>
                </a:tc>
                <a:tc>
                  <a:txBody>
                    <a:bodyPr>
                      <a:noAutofit/>
                    </a:bodyPr>
                    <a:lstStyle/>
                    <a:p>
                      <a:pPr lvl="0" algn="ctr">
                        <a:spcBef>
                          <a:spcPts val="0"/>
                        </a:spcBef>
                        <a:buNone/>
                      </a:pPr>
                      <a:r>
                        <a:rPr lang="en-GB"/>
                        <a:t>193</a:t>
                      </a:r>
                    </a:p>
                  </a:txBody>
                  <a:tcPr marT="91425" marB="91425" marR="91425" marL="91425"/>
                </a:tc>
                <a:tc>
                  <a:txBody>
                    <a:bodyPr>
                      <a:noAutofit/>
                    </a:bodyPr>
                    <a:lstStyle/>
                    <a:p>
                      <a:pPr lvl="0" algn="ctr">
                        <a:spcBef>
                          <a:spcPts val="0"/>
                        </a:spcBef>
                        <a:buNone/>
                      </a:pPr>
                      <a:r>
                        <a:rPr lang="en-GB"/>
                        <a:t>99.0</a:t>
                      </a:r>
                    </a:p>
                  </a:txBody>
                  <a:tcPr marT="91425" marB="91425" marR="91425" marL="91425"/>
                </a:tc>
              </a:tr>
              <a:tr h="381000">
                <a:tc>
                  <a:txBody>
                    <a:bodyPr>
                      <a:noAutofit/>
                    </a:bodyPr>
                    <a:lstStyle/>
                    <a:p>
                      <a:pPr lvl="0" algn="ctr">
                        <a:spcBef>
                          <a:spcPts val="0"/>
                        </a:spcBef>
                        <a:buNone/>
                      </a:pPr>
                      <a:r>
                        <a:rPr lang="en-GB"/>
                        <a:t>2</a:t>
                      </a:r>
                    </a:p>
                  </a:txBody>
                  <a:tcPr marT="91425" marB="91425" marR="91425" marL="91425"/>
                </a:tc>
                <a:tc>
                  <a:txBody>
                    <a:bodyPr>
                      <a:noAutofit/>
                    </a:bodyPr>
                    <a:lstStyle/>
                    <a:p>
                      <a:pPr lvl="0" algn="ctr">
                        <a:spcBef>
                          <a:spcPts val="0"/>
                        </a:spcBef>
                        <a:buNone/>
                      </a:pPr>
                      <a:r>
                        <a:rPr lang="en-GB"/>
                        <a:t>195</a:t>
                      </a:r>
                    </a:p>
                  </a:txBody>
                  <a:tcPr marT="91425" marB="91425" marR="91425" marL="91425"/>
                </a:tc>
                <a:tc>
                  <a:txBody>
                    <a:bodyPr>
                      <a:noAutofit/>
                    </a:bodyPr>
                    <a:lstStyle/>
                    <a:p>
                      <a:pPr lvl="0" algn="ctr">
                        <a:spcBef>
                          <a:spcPts val="0"/>
                        </a:spcBef>
                        <a:buNone/>
                      </a:pPr>
                      <a:r>
                        <a:rPr lang="en-GB"/>
                        <a:t>190</a:t>
                      </a:r>
                    </a:p>
                  </a:txBody>
                  <a:tcPr marT="91425" marB="91425" marR="91425" marL="91425"/>
                </a:tc>
                <a:tc>
                  <a:txBody>
                    <a:bodyPr>
                      <a:noAutofit/>
                    </a:bodyPr>
                    <a:lstStyle/>
                    <a:p>
                      <a:pPr lvl="0" algn="ctr">
                        <a:spcBef>
                          <a:spcPts val="0"/>
                        </a:spcBef>
                        <a:buNone/>
                      </a:pPr>
                      <a:r>
                        <a:rPr lang="en-GB"/>
                        <a:t>97.5</a:t>
                      </a:r>
                    </a:p>
                  </a:txBody>
                  <a:tcPr marT="91425" marB="91425" marR="91425" marL="91425"/>
                </a:tc>
              </a:tr>
              <a:tr h="381000">
                <a:tc>
                  <a:txBody>
                    <a:bodyPr>
                      <a:noAutofit/>
                    </a:bodyPr>
                    <a:lstStyle/>
                    <a:p>
                      <a:pPr lvl="0" algn="ctr">
                        <a:spcBef>
                          <a:spcPts val="0"/>
                        </a:spcBef>
                        <a:buNone/>
                      </a:pPr>
                      <a:r>
                        <a:rPr lang="en-GB"/>
                        <a:t>3</a:t>
                      </a:r>
                    </a:p>
                  </a:txBody>
                  <a:tcPr marT="91425" marB="91425" marR="91425" marL="91425"/>
                </a:tc>
                <a:tc>
                  <a:txBody>
                    <a:bodyPr>
                      <a:noAutofit/>
                    </a:bodyPr>
                    <a:lstStyle/>
                    <a:p>
                      <a:pPr lvl="0" algn="ctr">
                        <a:spcBef>
                          <a:spcPts val="0"/>
                        </a:spcBef>
                        <a:buNone/>
                      </a:pPr>
                      <a:r>
                        <a:rPr lang="en-GB"/>
                        <a:t>195</a:t>
                      </a:r>
                    </a:p>
                  </a:txBody>
                  <a:tcPr marT="91425" marB="91425" marR="91425" marL="91425"/>
                </a:tc>
                <a:tc>
                  <a:txBody>
                    <a:bodyPr>
                      <a:noAutofit/>
                    </a:bodyPr>
                    <a:lstStyle/>
                    <a:p>
                      <a:pPr lvl="0" algn="ctr">
                        <a:spcBef>
                          <a:spcPts val="0"/>
                        </a:spcBef>
                        <a:buNone/>
                      </a:pPr>
                      <a:r>
                        <a:rPr lang="en-GB"/>
                        <a:t>193</a:t>
                      </a:r>
                    </a:p>
                  </a:txBody>
                  <a:tcPr marT="91425" marB="91425" marR="91425" marL="91425"/>
                </a:tc>
                <a:tc>
                  <a:txBody>
                    <a:bodyPr>
                      <a:noAutofit/>
                    </a:bodyPr>
                    <a:lstStyle/>
                    <a:p>
                      <a:pPr lvl="0" algn="ctr">
                        <a:spcBef>
                          <a:spcPts val="0"/>
                        </a:spcBef>
                        <a:buNone/>
                      </a:pPr>
                      <a:r>
                        <a:rPr lang="en-GB"/>
                        <a:t>99.0</a:t>
                      </a:r>
                    </a:p>
                  </a:txBody>
                  <a:tcPr marT="91425" marB="91425" marR="91425" marL="91425"/>
                </a:tc>
              </a:tr>
              <a:tr h="381000">
                <a:tc>
                  <a:txBody>
                    <a:bodyPr>
                      <a:noAutofit/>
                    </a:bodyPr>
                    <a:lstStyle/>
                    <a:p>
                      <a:pPr lvl="0" algn="ctr">
                        <a:spcBef>
                          <a:spcPts val="0"/>
                        </a:spcBef>
                        <a:buNone/>
                      </a:pPr>
                      <a:r>
                        <a:rPr lang="en-GB"/>
                        <a:t>4</a:t>
                      </a:r>
                    </a:p>
                  </a:txBody>
                  <a:tcPr marT="91425" marB="91425" marR="91425" marL="91425"/>
                </a:tc>
                <a:tc>
                  <a:txBody>
                    <a:bodyPr>
                      <a:noAutofit/>
                    </a:bodyPr>
                    <a:lstStyle/>
                    <a:p>
                      <a:pPr lvl="0" algn="ctr">
                        <a:spcBef>
                          <a:spcPts val="0"/>
                        </a:spcBef>
                        <a:buNone/>
                      </a:pPr>
                      <a:r>
                        <a:rPr lang="en-GB"/>
                        <a:t>195</a:t>
                      </a:r>
                    </a:p>
                  </a:txBody>
                  <a:tcPr marT="91425" marB="91425" marR="91425" marL="91425"/>
                </a:tc>
                <a:tc>
                  <a:txBody>
                    <a:bodyPr>
                      <a:noAutofit/>
                    </a:bodyPr>
                    <a:lstStyle/>
                    <a:p>
                      <a:pPr lvl="0" algn="ctr">
                        <a:spcBef>
                          <a:spcPts val="0"/>
                        </a:spcBef>
                        <a:buNone/>
                      </a:pPr>
                      <a:r>
                        <a:rPr lang="en-GB"/>
                        <a:t>195</a:t>
                      </a:r>
                    </a:p>
                  </a:txBody>
                  <a:tcPr marT="91425" marB="91425" marR="91425" marL="91425"/>
                </a:tc>
                <a:tc>
                  <a:txBody>
                    <a:bodyPr>
                      <a:noAutofit/>
                    </a:bodyPr>
                    <a:lstStyle/>
                    <a:p>
                      <a:pPr lvl="0" algn="ctr">
                        <a:spcBef>
                          <a:spcPts val="0"/>
                        </a:spcBef>
                        <a:buNone/>
                      </a:pPr>
                      <a:r>
                        <a:rPr lang="en-GB"/>
                        <a:t>100.0</a:t>
                      </a:r>
                    </a:p>
                  </a:txBody>
                  <a:tcPr marT="91425" marB="91425" marR="91425" marL="91425"/>
                </a:tc>
              </a:tr>
              <a:tr h="381000">
                <a:tc>
                  <a:txBody>
                    <a:bodyPr>
                      <a:noAutofit/>
                    </a:bodyPr>
                    <a:lstStyle/>
                    <a:p>
                      <a:pPr lvl="0" algn="ctr">
                        <a:spcBef>
                          <a:spcPts val="0"/>
                        </a:spcBef>
                        <a:buNone/>
                      </a:pPr>
                      <a:r>
                        <a:rPr lang="en-GB"/>
                        <a:t>5</a:t>
                      </a:r>
                    </a:p>
                  </a:txBody>
                  <a:tcPr marT="91425" marB="91425" marR="91425" marL="91425"/>
                </a:tc>
                <a:tc>
                  <a:txBody>
                    <a:bodyPr>
                      <a:noAutofit/>
                    </a:bodyPr>
                    <a:lstStyle/>
                    <a:p>
                      <a:pPr lvl="0" algn="ctr">
                        <a:spcBef>
                          <a:spcPts val="0"/>
                        </a:spcBef>
                        <a:buNone/>
                      </a:pPr>
                      <a:r>
                        <a:rPr lang="en-GB"/>
                        <a:t>195</a:t>
                      </a:r>
                    </a:p>
                  </a:txBody>
                  <a:tcPr marT="91425" marB="91425" marR="91425" marL="91425"/>
                </a:tc>
                <a:tc>
                  <a:txBody>
                    <a:bodyPr>
                      <a:noAutofit/>
                    </a:bodyPr>
                    <a:lstStyle/>
                    <a:p>
                      <a:pPr lvl="0" algn="ctr">
                        <a:spcBef>
                          <a:spcPts val="0"/>
                        </a:spcBef>
                        <a:buNone/>
                      </a:pPr>
                      <a:r>
                        <a:rPr lang="en-GB"/>
                        <a:t>166</a:t>
                      </a:r>
                    </a:p>
                  </a:txBody>
                  <a:tcPr marT="91425" marB="91425" marR="91425" marL="91425"/>
                </a:tc>
                <a:tc>
                  <a:txBody>
                    <a:bodyPr>
                      <a:noAutofit/>
                    </a:bodyPr>
                    <a:lstStyle/>
                    <a:p>
                      <a:pPr lvl="0" rtl="0" algn="ctr">
                        <a:spcBef>
                          <a:spcPts val="0"/>
                        </a:spcBef>
                        <a:buNone/>
                      </a:pPr>
                      <a:r>
                        <a:rPr lang="en-GB"/>
                        <a:t>85.0</a:t>
                      </a:r>
                    </a:p>
                  </a:txBody>
                  <a:tcPr marT="91425" marB="91425" marR="91425" marL="91425"/>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Conclusion</a:t>
            </a:r>
          </a:p>
        </p:txBody>
      </p:sp>
      <p:sp>
        <p:nvSpPr>
          <p:cNvPr id="129" name="Shape 12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68300" lvl="0" marL="457200">
              <a:spcBef>
                <a:spcPts val="0"/>
              </a:spcBef>
              <a:buSzPct val="100000"/>
              <a:buChar char="➔"/>
            </a:pPr>
            <a:r>
              <a:rPr lang="en-GB" sz="2200"/>
              <a:t>So we conclude that the system built was able to achieve a good classification accuracy in diagnosing Parkinson’s Disease for a given sample.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151625"/>
            <a:ext cx="8520600" cy="707400"/>
          </a:xfrm>
          <a:prstGeom prst="rect">
            <a:avLst/>
          </a:prstGeom>
        </p:spPr>
        <p:txBody>
          <a:bodyPr anchorCtr="0" anchor="t" bIns="91425" lIns="91425" rIns="91425" tIns="91425">
            <a:noAutofit/>
          </a:bodyPr>
          <a:lstStyle/>
          <a:p>
            <a:pPr lvl="0">
              <a:spcBef>
                <a:spcPts val="0"/>
              </a:spcBef>
              <a:buNone/>
            </a:pPr>
            <a:r>
              <a:rPr lang="en-GB"/>
              <a:t>References</a:t>
            </a:r>
          </a:p>
        </p:txBody>
      </p:sp>
      <p:sp>
        <p:nvSpPr>
          <p:cNvPr id="135" name="Shape 135"/>
          <p:cNvSpPr txBox="1"/>
          <p:nvPr>
            <p:ph idx="1" type="body"/>
          </p:nvPr>
        </p:nvSpPr>
        <p:spPr>
          <a:xfrm>
            <a:off x="311700" y="859025"/>
            <a:ext cx="8520600" cy="4088100"/>
          </a:xfrm>
          <a:prstGeom prst="rect">
            <a:avLst/>
          </a:prstGeom>
        </p:spPr>
        <p:txBody>
          <a:bodyPr anchorCtr="0" anchor="t" bIns="91425" lIns="91425" rIns="91425" tIns="91425">
            <a:noAutofit/>
          </a:bodyPr>
          <a:lstStyle/>
          <a:p>
            <a:pPr indent="-228600" lvl="0" marL="457200" rtl="0">
              <a:lnSpc>
                <a:spcPct val="130000"/>
              </a:lnSpc>
              <a:spcBef>
                <a:spcPts val="0"/>
              </a:spcBef>
              <a:buChar char="➔"/>
            </a:pPr>
            <a:r>
              <a:rPr lang="en-GB"/>
              <a:t>Link to main paper. </a:t>
            </a:r>
            <a:r>
              <a:rPr lang="en-GB" u="sng">
                <a:solidFill>
                  <a:schemeClr val="hlink"/>
                </a:solidFill>
                <a:hlinkClick r:id="rId3"/>
              </a:rPr>
              <a:t>http://link.springer.com/article/10.1007%2Fs00521-015-2142-2</a:t>
            </a:r>
          </a:p>
          <a:p>
            <a:pPr indent="-228600" lvl="0" marL="457200" rtl="0">
              <a:lnSpc>
                <a:spcPct val="130000"/>
              </a:lnSpc>
              <a:spcBef>
                <a:spcPts val="0"/>
              </a:spcBef>
              <a:buChar char="➔"/>
            </a:pPr>
            <a:r>
              <a:rPr lang="en-GB"/>
              <a:t>Parkinsons Dataset. </a:t>
            </a:r>
            <a:r>
              <a:rPr lang="en-GB" u="sng">
                <a:solidFill>
                  <a:schemeClr val="accent5"/>
                </a:solidFill>
                <a:hlinkClick r:id="rId4"/>
              </a:rPr>
              <a:t>https://archive.ics.uci.edu/ml/datasets/Parkinsons</a:t>
            </a:r>
            <a:r>
              <a:rPr lang="en-GB"/>
              <a:t>. </a:t>
            </a:r>
          </a:p>
          <a:p>
            <a:pPr lvl="0" rtl="0">
              <a:lnSpc>
                <a:spcPct val="130000"/>
              </a:lnSpc>
              <a:spcBef>
                <a:spcPts val="0"/>
              </a:spcBef>
              <a:buNone/>
            </a:pPr>
            <a:r>
              <a:rPr lang="en-GB"/>
              <a:t>Other papers referred: </a:t>
            </a:r>
          </a:p>
          <a:p>
            <a:pPr indent="-228600" lvl="0" marL="457200" rtl="0">
              <a:lnSpc>
                <a:spcPct val="130000"/>
              </a:lnSpc>
              <a:spcBef>
                <a:spcPts val="0"/>
              </a:spcBef>
              <a:buChar char="➔"/>
            </a:pPr>
            <a:r>
              <a:rPr lang="en-GB"/>
              <a:t>Gunes S, Polat K, Yosunkaya S (2010) Efficient sleep stage recognition system based on EEG signal using k-means clustering based feature weighting. Expert Syst Appl 37(12):7729–7736</a:t>
            </a:r>
          </a:p>
          <a:p>
            <a:pPr indent="-228600" lvl="0" marL="457200" rtl="0">
              <a:lnSpc>
                <a:spcPct val="130000"/>
              </a:lnSpc>
              <a:spcBef>
                <a:spcPts val="0"/>
              </a:spcBef>
              <a:buChar char="➔"/>
            </a:pPr>
            <a:r>
              <a:rPr lang="en-GB"/>
              <a:t>Sivachitraa M, Savithab R, Sureshb S, Vijayachitrac S (2015) A fully complex-valued fast learning classifier (FC-FLC) for real-valued classification problems. Neurocomputing 149:198–206</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1790300"/>
            <a:ext cx="8520600" cy="707400"/>
          </a:xfrm>
          <a:prstGeom prst="rect">
            <a:avLst/>
          </a:prstGeom>
        </p:spPr>
        <p:txBody>
          <a:bodyPr anchorCtr="0" anchor="t" bIns="91425" lIns="91425" rIns="91425" tIns="91425">
            <a:noAutofit/>
          </a:bodyPr>
          <a:lstStyle/>
          <a:p>
            <a:pPr lvl="0" algn="ctr">
              <a:spcBef>
                <a:spcPts val="0"/>
              </a:spcBef>
              <a:buNone/>
            </a:pPr>
            <a:r>
              <a:rPr lang="en-GB" sz="7200"/>
              <a:t>THANK YOU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Introduction</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buChar char="➔"/>
            </a:pPr>
            <a:r>
              <a:rPr lang="en-GB"/>
              <a:t>Parkinson’s disease is a neurodegenerative disease of the central nervous system that causes partial or complete loss of the motor reflex, speech, behavioral, and mental processes, and other vital functions.</a:t>
            </a:r>
          </a:p>
          <a:p>
            <a:pPr indent="-228600" lvl="0" marL="457200" rtl="0">
              <a:spcBef>
                <a:spcPts val="0"/>
              </a:spcBef>
              <a:buChar char="➔"/>
            </a:pPr>
            <a:r>
              <a:rPr lang="en-GB"/>
              <a:t>Currently, no specific method has been developed for PD diagnosis. Specialists currently use measurement techniques based on the history of the disease. They detect the existence and severity of symptoms. They are time and effort consuming. </a:t>
            </a:r>
          </a:p>
          <a:p>
            <a:pPr indent="-228600" lvl="0" marL="457200">
              <a:spcBef>
                <a:spcPts val="0"/>
              </a:spcBef>
              <a:buChar char="➔"/>
            </a:pPr>
            <a:r>
              <a:rPr lang="en-GB"/>
              <a:t>Studies have proved the relationship between degradation of speech and the disease. Speech samples can be used in computer based solutions research to aid in medical decision making. In our case, diagnosis.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Problem Statement</a:t>
            </a:r>
          </a:p>
        </p:txBody>
      </p:sp>
      <p:sp>
        <p:nvSpPr>
          <p:cNvPr id="79" name="Shape 79"/>
          <p:cNvSpPr txBox="1"/>
          <p:nvPr>
            <p:ph idx="1" type="body"/>
          </p:nvPr>
        </p:nvSpPr>
        <p:spPr>
          <a:xfrm>
            <a:off x="311700" y="1266325"/>
            <a:ext cx="8520600" cy="3302700"/>
          </a:xfrm>
          <a:prstGeom prst="rect">
            <a:avLst/>
          </a:prstGeom>
        </p:spPr>
        <p:txBody>
          <a:bodyPr anchorCtr="0" anchor="ctr" bIns="91425" lIns="91425" rIns="91425" tIns="91425">
            <a:noAutofit/>
          </a:bodyPr>
          <a:lstStyle/>
          <a:p>
            <a:pPr indent="-368300" lvl="0" marL="457200">
              <a:spcBef>
                <a:spcPts val="0"/>
              </a:spcBef>
              <a:buSzPct val="100000"/>
              <a:buChar char="➔"/>
            </a:pPr>
            <a:r>
              <a:rPr lang="en-GB" sz="2200"/>
              <a:t>To build a novel diagnosis system to determine if a patient has Parkinson’s disease or not.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Objectives</a:t>
            </a:r>
          </a:p>
        </p:txBody>
      </p:sp>
      <p:sp>
        <p:nvSpPr>
          <p:cNvPr id="85" name="Shape 85"/>
          <p:cNvSpPr txBox="1"/>
          <p:nvPr>
            <p:ph idx="1" type="body"/>
          </p:nvPr>
        </p:nvSpPr>
        <p:spPr>
          <a:xfrm>
            <a:off x="311700" y="1266325"/>
            <a:ext cx="8520600" cy="3302700"/>
          </a:xfrm>
          <a:prstGeom prst="rect">
            <a:avLst/>
          </a:prstGeom>
        </p:spPr>
        <p:txBody>
          <a:bodyPr anchorCtr="0" anchor="ctr" bIns="91425" lIns="91425" rIns="91425" tIns="91425">
            <a:noAutofit/>
          </a:bodyPr>
          <a:lstStyle/>
          <a:p>
            <a:pPr indent="-368300" lvl="0" marL="457200" rtl="0">
              <a:spcBef>
                <a:spcPts val="0"/>
              </a:spcBef>
              <a:buSzPct val="100000"/>
              <a:buChar char="➔"/>
            </a:pPr>
            <a:r>
              <a:rPr lang="en-GB" sz="2200"/>
              <a:t>To apply the K-Means Clustering Feature Weighting Method to the given dataset</a:t>
            </a:r>
          </a:p>
          <a:p>
            <a:pPr indent="-368300" lvl="0" marL="457200" rtl="0">
              <a:spcBef>
                <a:spcPts val="0"/>
              </a:spcBef>
              <a:buSzPct val="100000"/>
              <a:buChar char="➔"/>
            </a:pPr>
            <a:r>
              <a:rPr lang="en-GB" sz="2200"/>
              <a:t>The output of the KMCFW method is fed into a Complex Valued Artificial Neural Network. </a:t>
            </a:r>
          </a:p>
          <a:p>
            <a:pPr indent="-368300" lvl="0" marL="457200" rtl="0">
              <a:spcBef>
                <a:spcPts val="0"/>
              </a:spcBef>
              <a:buSzPct val="100000"/>
              <a:buChar char="➔"/>
            </a:pPr>
            <a:r>
              <a:rPr lang="en-GB" sz="2200"/>
              <a:t>To classify by comparing the actual labels against the predicted labels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Methodology</a:t>
            </a:r>
          </a:p>
        </p:txBody>
      </p:sp>
      <p:sp>
        <p:nvSpPr>
          <p:cNvPr id="91" name="Shape 9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spcAft>
                <a:spcPts val="0"/>
              </a:spcAft>
              <a:buNone/>
            </a:pPr>
            <a:r>
              <a:rPr lang="en-GB" sz="1400"/>
              <a:t>The working of the KMC algorithm can be summarized as follows:</a:t>
            </a:r>
          </a:p>
          <a:p>
            <a:pPr lvl="0" rtl="0">
              <a:spcBef>
                <a:spcPts val="0"/>
              </a:spcBef>
              <a:spcAft>
                <a:spcPts val="0"/>
              </a:spcAft>
              <a:buNone/>
            </a:pPr>
            <a:r>
              <a:t/>
            </a:r>
            <a:endParaRPr sz="1400"/>
          </a:p>
          <a:p>
            <a:pPr lvl="0" rtl="0">
              <a:spcBef>
                <a:spcPts val="0"/>
              </a:spcBef>
              <a:spcAft>
                <a:spcPts val="0"/>
              </a:spcAft>
              <a:buNone/>
            </a:pPr>
            <a:r>
              <a:rPr lang="en-GB" sz="1400"/>
              <a:t>1. k units are selected randomly as initial cluster centers.</a:t>
            </a:r>
          </a:p>
          <a:p>
            <a:pPr lvl="0" rtl="0">
              <a:spcBef>
                <a:spcPts val="0"/>
              </a:spcBef>
              <a:spcAft>
                <a:spcPts val="0"/>
              </a:spcAft>
              <a:buNone/>
            </a:pPr>
            <a:r>
              <a:rPr lang="en-GB" sz="1400"/>
              <a:t>2. Units without cluster centers are assigned in accordance with the defined distance measure to the clusters that the initial cluster centers belong to.</a:t>
            </a:r>
          </a:p>
          <a:p>
            <a:pPr lvl="0" rtl="0">
              <a:spcBef>
                <a:spcPts val="0"/>
              </a:spcBef>
              <a:spcAft>
                <a:spcPts val="0"/>
              </a:spcAft>
              <a:buNone/>
            </a:pPr>
            <a:r>
              <a:rPr lang="en-GB" sz="1400"/>
              <a:t>3. New cluster centers are created by averaging the variables in k initial sets that were created.</a:t>
            </a:r>
          </a:p>
          <a:p>
            <a:pPr lvl="0" rtl="0">
              <a:spcBef>
                <a:spcPts val="0"/>
              </a:spcBef>
              <a:spcAft>
                <a:spcPts val="0"/>
              </a:spcAft>
              <a:buNone/>
            </a:pPr>
            <a:r>
              <a:rPr lang="en-GB" sz="1400"/>
              <a:t>4. Units are assigned to the closest clusters which are the newly created cluster centers. Distances are calculated.</a:t>
            </a:r>
          </a:p>
          <a:p>
            <a:pPr lvl="0" rtl="0">
              <a:spcBef>
                <a:spcPts val="0"/>
              </a:spcBef>
              <a:spcAft>
                <a:spcPts val="0"/>
              </a:spcAft>
              <a:buNone/>
            </a:pPr>
            <a:r>
              <a:rPr lang="en-GB" sz="1400"/>
              <a:t>5. The distances to the previous cluster centers are compared with the distances to the newly created cluster centers.</a:t>
            </a:r>
          </a:p>
          <a:p>
            <a:pPr lvl="0" rtl="0">
              <a:spcBef>
                <a:spcPts val="0"/>
              </a:spcBef>
              <a:spcAft>
                <a:spcPts val="0"/>
              </a:spcAft>
              <a:buNone/>
            </a:pPr>
            <a:r>
              <a:rPr lang="en-GB" sz="1400"/>
              <a:t>6. If the distances reduce reasonably, return to step 4.</a:t>
            </a:r>
          </a:p>
          <a:p>
            <a:pPr lvl="0" rtl="0">
              <a:spcBef>
                <a:spcPts val="0"/>
              </a:spcBef>
              <a:spcAft>
                <a:spcPts val="0"/>
              </a:spcAft>
              <a:buNone/>
            </a:pPr>
            <a:r>
              <a:rPr lang="en-GB" sz="1400"/>
              <a:t>7. If a fundamental change is not in question, the iteration is finalized and the algorithm is ended.</a:t>
            </a:r>
          </a:p>
          <a:p>
            <a:pPr lvl="0">
              <a:spcBef>
                <a:spcPts val="0"/>
              </a:spcBef>
              <a:spcAft>
                <a:spcPts val="0"/>
              </a:spcAft>
              <a:buNone/>
            </a:pPr>
            <a:r>
              <a:t/>
            </a:r>
            <a:endParaRPr sz="14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363575" y="928212"/>
            <a:ext cx="8416849" cy="3287074"/>
          </a:xfrm>
          <a:prstGeom prst="rect">
            <a:avLst/>
          </a:prstGeom>
          <a:noFill/>
          <a:ln>
            <a:noFill/>
          </a:ln>
        </p:spPr>
      </p:pic>
      <p:sp>
        <p:nvSpPr>
          <p:cNvPr id="97" name="Shape 97"/>
          <p:cNvSpPr txBox="1"/>
          <p:nvPr>
            <p:ph type="title"/>
          </p:nvPr>
        </p:nvSpPr>
        <p:spPr>
          <a:xfrm>
            <a:off x="311700" y="134900"/>
            <a:ext cx="8520600" cy="707400"/>
          </a:xfrm>
          <a:prstGeom prst="rect">
            <a:avLst/>
          </a:prstGeom>
        </p:spPr>
        <p:txBody>
          <a:bodyPr anchorCtr="0" anchor="t" bIns="91425" lIns="91425" rIns="91425" tIns="91425">
            <a:noAutofit/>
          </a:bodyPr>
          <a:lstStyle/>
          <a:p>
            <a:pPr lvl="0" rtl="0">
              <a:spcBef>
                <a:spcPts val="0"/>
              </a:spcBef>
              <a:buNone/>
            </a:pPr>
            <a:r>
              <a:rPr lang="en-GB"/>
              <a:t>Feature Weighting Pseudocode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CVANN Algorithm</a:t>
            </a:r>
          </a:p>
        </p:txBody>
      </p:sp>
      <p:sp>
        <p:nvSpPr>
          <p:cNvPr id="103" name="Shape 103"/>
          <p:cNvSpPr txBox="1"/>
          <p:nvPr>
            <p:ph idx="1" type="body"/>
          </p:nvPr>
        </p:nvSpPr>
        <p:spPr>
          <a:xfrm>
            <a:off x="311700" y="1152425"/>
            <a:ext cx="8520600" cy="3302700"/>
          </a:xfrm>
          <a:prstGeom prst="rect">
            <a:avLst/>
          </a:prstGeom>
        </p:spPr>
        <p:txBody>
          <a:bodyPr anchorCtr="0" anchor="t" bIns="91425" lIns="91425" rIns="91425" tIns="91425">
            <a:noAutofit/>
          </a:bodyPr>
          <a:lstStyle/>
          <a:p>
            <a:pPr lvl="0" rtl="0">
              <a:spcBef>
                <a:spcPts val="0"/>
              </a:spcBef>
              <a:spcAft>
                <a:spcPts val="0"/>
              </a:spcAft>
              <a:buNone/>
            </a:pPr>
            <a:r>
              <a:rPr lang="en-GB" sz="1600"/>
              <a:t>• Initialization: Assign all weight and threshold values as complex numbers.</a:t>
            </a:r>
          </a:p>
          <a:p>
            <a:pPr lvl="0" rtl="0">
              <a:spcBef>
                <a:spcPts val="0"/>
              </a:spcBef>
              <a:spcAft>
                <a:spcPts val="0"/>
              </a:spcAft>
              <a:buNone/>
            </a:pPr>
            <a:r>
              <a:rPr lang="en-GB" sz="1600"/>
              <a:t>• Submission of inputs and outputs (the target): Providing complex-valued input vectors I1, I2, I3, …, IN and corresponding complex-valued output (target) vectors T1, T2, T3, …, TN to the network. N is the number of patterns to be used in training.</a:t>
            </a:r>
          </a:p>
          <a:p>
            <a:pPr lvl="0" rtl="0">
              <a:spcBef>
                <a:spcPts val="0"/>
              </a:spcBef>
              <a:spcAft>
                <a:spcPts val="0"/>
              </a:spcAft>
              <a:buNone/>
            </a:pPr>
            <a:r>
              <a:rPr lang="en-GB" sz="1600"/>
              <a:t>• Calculation of actual output: Calculate the actual output (Yn). Actual output is calculated using Eq. 10.</a:t>
            </a:r>
          </a:p>
          <a:p>
            <a:pPr lvl="0" rtl="0">
              <a:spcBef>
                <a:spcPts val="0"/>
              </a:spcBef>
              <a:spcAft>
                <a:spcPts val="0"/>
              </a:spcAft>
              <a:buNone/>
            </a:pPr>
            <a:r>
              <a:rPr lang="en-GB" sz="1600"/>
              <a:t>• Determining the error value: Calculating the error value depends on the obtained output and the target output value according to Eq. 11.</a:t>
            </a:r>
          </a:p>
          <a:p>
            <a:pPr lvl="0">
              <a:spcBef>
                <a:spcPts val="0"/>
              </a:spcBef>
              <a:spcAft>
                <a:spcPts val="0"/>
              </a:spcAft>
              <a:buNone/>
            </a:pPr>
            <a:r>
              <a:rPr lang="en-GB" sz="1600"/>
              <a:t>• Changing the weight and threshold values: Update the weight and threshold values using the formulas in Eqs. 17–20. Continue this process until the error is minimized.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pic>
        <p:nvPicPr>
          <p:cNvPr id="108" name="Shape 108"/>
          <p:cNvPicPr preferRelativeResize="0"/>
          <p:nvPr/>
        </p:nvPicPr>
        <p:blipFill>
          <a:blip r:embed="rId3">
            <a:alphaModFix/>
          </a:blip>
          <a:stretch>
            <a:fillRect/>
          </a:stretch>
        </p:blipFill>
        <p:spPr>
          <a:xfrm>
            <a:off x="0" y="643665"/>
            <a:ext cx="4638450" cy="3591660"/>
          </a:xfrm>
          <a:prstGeom prst="rect">
            <a:avLst/>
          </a:prstGeom>
          <a:noFill/>
          <a:ln>
            <a:noFill/>
          </a:ln>
        </p:spPr>
      </p:pic>
      <p:pic>
        <p:nvPicPr>
          <p:cNvPr id="109" name="Shape 109"/>
          <p:cNvPicPr preferRelativeResize="0"/>
          <p:nvPr/>
        </p:nvPicPr>
        <p:blipFill>
          <a:blip r:embed="rId4">
            <a:alphaModFix/>
          </a:blip>
          <a:stretch>
            <a:fillRect/>
          </a:stretch>
        </p:blipFill>
        <p:spPr>
          <a:xfrm>
            <a:off x="4638450" y="362154"/>
            <a:ext cx="3871249" cy="1332119"/>
          </a:xfrm>
          <a:prstGeom prst="rect">
            <a:avLst/>
          </a:prstGeom>
          <a:noFill/>
          <a:ln>
            <a:noFill/>
          </a:ln>
        </p:spPr>
      </p:pic>
      <p:pic>
        <p:nvPicPr>
          <p:cNvPr id="110" name="Shape 110"/>
          <p:cNvPicPr preferRelativeResize="0"/>
          <p:nvPr/>
        </p:nvPicPr>
        <p:blipFill>
          <a:blip r:embed="rId5">
            <a:alphaModFix/>
          </a:blip>
          <a:stretch>
            <a:fillRect/>
          </a:stretch>
        </p:blipFill>
        <p:spPr>
          <a:xfrm>
            <a:off x="4638423" y="1694275"/>
            <a:ext cx="3871249" cy="574841"/>
          </a:xfrm>
          <a:prstGeom prst="rect">
            <a:avLst/>
          </a:prstGeom>
          <a:noFill/>
          <a:ln>
            <a:noFill/>
          </a:ln>
        </p:spPr>
      </p:pic>
      <p:pic>
        <p:nvPicPr>
          <p:cNvPr id="111" name="Shape 111"/>
          <p:cNvPicPr preferRelativeResize="0"/>
          <p:nvPr/>
        </p:nvPicPr>
        <p:blipFill>
          <a:blip r:embed="rId6">
            <a:alphaModFix/>
          </a:blip>
          <a:stretch>
            <a:fillRect/>
          </a:stretch>
        </p:blipFill>
        <p:spPr>
          <a:xfrm>
            <a:off x="4638437" y="2196474"/>
            <a:ext cx="3871252" cy="29470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Block Diagram of the Proposed System</a:t>
            </a:r>
          </a:p>
        </p:txBody>
      </p:sp>
      <p:pic>
        <p:nvPicPr>
          <p:cNvPr id="117" name="Shape 117"/>
          <p:cNvPicPr preferRelativeResize="0"/>
          <p:nvPr/>
        </p:nvPicPr>
        <p:blipFill>
          <a:blip r:embed="rId3">
            <a:alphaModFix/>
          </a:blip>
          <a:stretch>
            <a:fillRect/>
          </a:stretch>
        </p:blipFill>
        <p:spPr>
          <a:xfrm>
            <a:off x="261986" y="1409124"/>
            <a:ext cx="8620026" cy="23252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