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3E7774-4985-428E-8CCB-A6A592EB694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7784BB-4091-4D47-986B-195F7183F6D4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A8AF3C-4C94-4DF9-80F0-58C2A2C08E2E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2B84F9-D472-45F1-9EFE-13A06067F0AF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BB89DE-6D5A-49F9-9AF2-A14890075A3C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5040" cy="1126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595959"/>
                </a:solidFill>
                <a:latin typeface="Century Gothic"/>
              </a:rPr>
              <a:t>Click to edit Master subtitle style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 strike="noStrike">
                <a:solidFill>
                  <a:srgbClr val="8b8b8b"/>
                </a:solidFill>
                <a:latin typeface="Century Gothic"/>
              </a:rPr>
              <a:t>17/11/15</a:t>
            </a:r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9" name="CustomShape 30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0" t="0" r="r" b="b"/>
            <a:pathLst>
              <a:path w="373" h="167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3C63AF-63B1-4D6B-81AC-3148B15995F0}" type="slidenum">
              <a:rPr lang="en-IN" sz="2000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1" name="PlaceHolder 3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92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"/>
            </a:pPr>
            <a:r>
              <a:rPr lang="en-US" sz="1600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en-US" sz="1400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"/>
            </a:pPr>
            <a:r>
              <a:rPr lang="en-US" sz="1200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"/>
            </a:pPr>
            <a:r>
              <a:rPr lang="en-US" sz="1200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3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 strike="noStrike">
                <a:solidFill>
                  <a:srgbClr val="8b8b8b"/>
                </a:solidFill>
                <a:latin typeface="Century Gothic"/>
              </a:rPr>
              <a:t>17/11/15</a:t>
            </a:r>
            <a:endParaRPr/>
          </a:p>
        </p:txBody>
      </p:sp>
      <p:sp>
        <p:nvSpPr>
          <p:cNvPr id="94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5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233AD9-EBD9-4DAC-90EE-D5BDA2094ECC}" type="slidenum">
              <a:rPr lang="en-IN" sz="2000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157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 strike="noStrike">
                <a:solidFill>
                  <a:srgbClr val="8b8b8b"/>
                </a:solidFill>
                <a:latin typeface="Century Gothic"/>
              </a:rPr>
              <a:t>17/11/15</a:t>
            </a:r>
            <a:endParaRPr/>
          </a:p>
        </p:txBody>
      </p:sp>
      <p:sp>
        <p:nvSpPr>
          <p:cNvPr id="158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9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3EB8A4-EC05-429D-A038-DDBB971DD13D}" type="slidenum">
              <a:rPr lang="en-IN" sz="2000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61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589120" y="70416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178dbb"/>
                </a:solidFill>
                <a:latin typeface="Century Gothic"/>
              </a:rPr>
              <a:t>TRank: Ranking Twitter Users According to Specific Topics  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2589120" y="4466520"/>
            <a:ext cx="8915040" cy="218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2400" strike="noStrike">
                <a:solidFill>
                  <a:srgbClr val="595959"/>
                </a:solidFill>
                <a:latin typeface="Calibri"/>
              </a:rPr>
              <a:t>                           </a:t>
            </a:r>
            <a:r>
              <a:rPr b="1" lang="en-IN" sz="2400" strike="noStrike">
                <a:solidFill>
                  <a:srgbClr val="595959"/>
                </a:solidFill>
                <a:latin typeface="Calibri"/>
              </a:rPr>
              <a:t>By: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IN" sz="2400" strike="noStrike">
                <a:solidFill>
                  <a:srgbClr val="595959"/>
                </a:solidFill>
                <a:latin typeface="Calibri"/>
              </a:rPr>
              <a:t>Ashish Kumar Singh (13IT107)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IN" sz="2400" strike="noStrike">
                <a:solidFill>
                  <a:srgbClr val="595959"/>
                </a:solidFill>
                <a:latin typeface="Calibri"/>
              </a:rPr>
              <a:t>Anjan Ragh KS (13IT204)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IN" sz="2400" strike="noStrike">
                <a:solidFill>
                  <a:srgbClr val="595959"/>
                </a:solidFill>
                <a:latin typeface="Calibri"/>
              </a:rPr>
              <a:t>Pranav Konanur V (13IT228)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656000" y="144000"/>
            <a:ext cx="10224000" cy="136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Populating Database with Tweets and Calculation of the 3 Influence Parameters</a:t>
            </a:r>
            <a:endParaRPr/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47640" y="1943640"/>
            <a:ext cx="1778760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800000" y="15840"/>
            <a:ext cx="8911440" cy="84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Results For #TipuJayanti</a:t>
            </a:r>
            <a:endParaRPr/>
          </a:p>
        </p:txBody>
      </p:sp>
      <p:graphicFrame>
        <p:nvGraphicFramePr>
          <p:cNvPr id="225" name="Table 2"/>
          <p:cNvGraphicFramePr/>
          <p:nvPr/>
        </p:nvGraphicFramePr>
        <p:xfrm>
          <a:off x="1924560" y="1008360"/>
          <a:ext cx="9235440" cy="5643720"/>
        </p:xfrm>
        <a:graphic>
          <a:graphicData uri="http://schemas.openxmlformats.org/drawingml/2006/table">
            <a:tbl>
              <a:tblPr/>
              <a:tblGrid>
                <a:gridCol w="4617360"/>
                <a:gridCol w="4618440"/>
              </a:tblGrid>
              <a:tr h="5543640">
                <a:tc>
                  <a:txBody>
                    <a:bodyPr lIns="90000" rIns="90000" tIns="46800" bIns="46800"/>
                    <a:p>
                      <a:r>
                        <a:rPr b="1" lang="en-IN" sz="2400">
                          <a:latin typeface="Century Schoolbook L"/>
                        </a:rPr>
                        <a:t>LIMIT : TOP 3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No</a:t>
                      </a:r>
                      <a:r>
                        <a:rPr lang="en-IN" sz="2400" u="sng">
                          <a:latin typeface="Century Schoolbook L"/>
                        </a:rPr>
                        <a:t> highly influential</a:t>
                      </a:r>
                      <a:r>
                        <a:rPr lang="en-IN" sz="2400">
                          <a:latin typeface="Century Schoolbook L"/>
                        </a:rPr>
                        <a:t> users.</a:t>
                      </a:r>
                      <a:endParaRPr/>
                    </a:p>
                    <a:p>
                      <a:r>
                        <a:rPr lang="en-IN" sz="2400" u="sng">
                          <a:latin typeface="Century Schoolbook L"/>
                        </a:rPr>
                        <a:t>Influential Users</a:t>
                      </a:r>
                      <a:r>
                        <a:rPr lang="en-IN" sz="2400">
                          <a:latin typeface="Century Schoolbook L"/>
                        </a:rPr>
                        <a:t> are: 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msm_mukt_karo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NagpuPatel</a:t>
                      </a:r>
                      <a:endParaRPr/>
                    </a:p>
                    <a:p>
                      <a:r>
                        <a:rPr lang="en-IN" sz="2400" u="sng">
                          <a:latin typeface="Century Schoolbook L"/>
                        </a:rPr>
                        <a:t>Potential Influential Users</a:t>
                      </a:r>
                      <a:r>
                        <a:rPr lang="en-IN" sz="2400">
                          <a:latin typeface="Century Schoolbook L"/>
                        </a:rPr>
                        <a:t> are: 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arjunkis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ckkrisshnakumar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deeepakkher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Ranga_RS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Skgautam1962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 sz="2400">
                          <a:latin typeface="Century Schoolbook L"/>
                        </a:rPr>
                        <a:t>LIMIT: TOP 4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No </a:t>
                      </a:r>
                      <a:r>
                        <a:rPr lang="en-IN" sz="2400" u="sng">
                          <a:latin typeface="Century Schoolbook L"/>
                        </a:rPr>
                        <a:t>highly influential</a:t>
                      </a:r>
                      <a:r>
                        <a:rPr lang="en-IN" sz="2400">
                          <a:latin typeface="Century Schoolbook L"/>
                        </a:rPr>
                        <a:t> users.</a:t>
                      </a:r>
                      <a:endParaRPr/>
                    </a:p>
                    <a:p>
                      <a:r>
                        <a:rPr lang="en-IN" sz="2400" u="sng">
                          <a:latin typeface="Century Schoolbook L"/>
                        </a:rPr>
                        <a:t>Influential Users</a:t>
                      </a:r>
                      <a:r>
                        <a:rPr lang="en-IN" sz="2400">
                          <a:latin typeface="Century Schoolbook L"/>
                        </a:rPr>
                        <a:t> are: 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jaiminnair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msm_mukt_karo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NagpuPatel</a:t>
                      </a:r>
                      <a:endParaRPr/>
                    </a:p>
                    <a:p>
                      <a:r>
                        <a:rPr lang="en-IN" sz="2400" u="sng">
                          <a:latin typeface="Century Schoolbook L"/>
                        </a:rPr>
                        <a:t>Potential Influential Users</a:t>
                      </a:r>
                      <a:r>
                        <a:rPr lang="en-IN" sz="2400">
                          <a:latin typeface="Century Schoolbook L"/>
                        </a:rPr>
                        <a:t> are: 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arjunkis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ckkrisshnakumar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deeepakkher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jassie639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Ranga_RS</a:t>
                      </a:r>
                      <a:endParaRPr/>
                    </a:p>
                    <a:p>
                      <a:r>
                        <a:rPr lang="en-IN" sz="2400">
                          <a:latin typeface="Century Schoolbook L"/>
                        </a:rPr>
                        <a:t>Skgautam1962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872000" y="360360"/>
            <a:ext cx="9648000" cy="128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Analysis – Followers Count Vs Influence</a:t>
            </a:r>
            <a:endParaRPr/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240280" y="1896120"/>
            <a:ext cx="8343720" cy="42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944360" y="375840"/>
            <a:ext cx="9632520" cy="99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Analysis – Followers Count Vs Influence</a:t>
            </a:r>
            <a:endParaRPr/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725560" y="1439640"/>
            <a:ext cx="7759440" cy="3960000"/>
          </a:xfrm>
          <a:prstGeom prst="rect">
            <a:avLst/>
          </a:prstGeom>
          <a:ln>
            <a:noFill/>
          </a:ln>
        </p:spPr>
      </p:pic>
      <p:sp>
        <p:nvSpPr>
          <p:cNvPr id="230" name="TextShape 2"/>
          <p:cNvSpPr txBox="1"/>
          <p:nvPr/>
        </p:nvSpPr>
        <p:spPr>
          <a:xfrm>
            <a:off x="1872000" y="5760360"/>
            <a:ext cx="9792000" cy="7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000">
                <a:latin typeface="Century Schoolbook L"/>
              </a:rPr>
              <a:t>In inference of the outputs obtained, we can clearly see that the count of the followers is not a clear indicator of a user’s influence.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800000" y="342720"/>
            <a:ext cx="8911440" cy="88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Conclusion and Extension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1800000" y="1622880"/>
            <a:ext cx="8640000" cy="500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TRank can be used to find the most influential Twitter users on a given topic, as it provides results that are more reasonable than the one obtained by mechanisms based on the sole magnitude of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z="2000" strike="noStrike" u="sng">
                <a:solidFill>
                  <a:srgbClr val="404040"/>
                </a:solidFill>
                <a:latin typeface="Century Gothic"/>
              </a:rPr>
              <a:t>Extension Work Done</a:t>
            </a: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Obtained expansive datasets based on condition such as followers' count, retweet count, favourites count, hashtags(covering types like product luanches, popular local news, tips and tricks of a trade, very popular movie series etc.)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Derived and implemented FI and FvI using our own method and compared the results with the actual formulas which proved to be nearly as accurate.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312000" y="2448000"/>
            <a:ext cx="6840000" cy="12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7200" u="sng">
                <a:solidFill>
                  <a:srgbClr val="0000ff"/>
                </a:solidFill>
                <a:latin typeface="Century Schoolbook L"/>
              </a:rPr>
              <a:t>THANK YOU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593080" y="541800"/>
            <a:ext cx="8911440" cy="829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Problem Statement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2589120" y="1728360"/>
            <a:ext cx="891504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TRank – A method designed to address the problem of identifying the most influential Twitter users on specific topics identified with hashtags.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Combines different Twitter signals (that represent both the user and the user’s tweets) to provide three different indicators that are intended to capture different aspects of being influent.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 u="sng">
                <a:solidFill>
                  <a:srgbClr val="404040"/>
                </a:solidFill>
                <a:latin typeface="Century Gothic"/>
              </a:rPr>
              <a:t>Where can TRank be used?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Business scenario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Politics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Marketing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Existing Methods and their Limitations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2589120" y="2032920"/>
            <a:ext cx="8915040" cy="47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Based on number of followers of a user.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Based on user profile.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Based on analysing the characteristics of the user relationship network and the tweeting activity of users.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What is TRank?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Algorithm to find most influential twitter users based on specific topics.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Not based on the simple magnitude of data like the absolute number of followers or of retweets.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Different Twitter signals used to compute three different indicators that are intended to capture different aspects of </a:t>
            </a:r>
            <a:r>
              <a:rPr i="1" lang="en-US" strike="noStrike">
                <a:solidFill>
                  <a:srgbClr val="404040"/>
                </a:solidFill>
                <a:latin typeface="Century Gothic"/>
              </a:rPr>
              <a:t>being influent</a:t>
            </a:r>
            <a:r>
              <a:rPr lang="en-US" strike="noStrike">
                <a:solidFill>
                  <a:srgbClr val="404040"/>
                </a:solidFill>
                <a:latin typeface="Century Gothic"/>
              </a:rPr>
              <a:t>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the follower influence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the retweet influence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the favourite influence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TRank Algorithm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589120" y="20239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 strike="noStrike" u="sng">
                <a:solidFill>
                  <a:srgbClr val="404040"/>
                </a:solidFill>
                <a:latin typeface="Century Gothic"/>
              </a:rPr>
              <a:t>TRank works in three main steps: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1) Given a hashtag h and time interval I, select all tweets sent in interval I that contain hashtag h.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2) For every such tweet, determine the user that wrote it and score the user with three indicators FI, RI and FVI.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Century Gothic"/>
              </a:rPr>
              <a:t>3) Select and output the best scoring users.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Followers Influence (FI)</a:t>
            </a:r>
            <a:endParaRPr/>
          </a:p>
        </p:txBody>
      </p:sp>
      <p:pic>
        <p:nvPicPr>
          <p:cNvPr id="212" name="Content Placeholder 6" descr=""/>
          <p:cNvPicPr/>
          <p:nvPr/>
        </p:nvPicPr>
        <p:blipFill>
          <a:blip r:embed="rId1"/>
          <a:stretch/>
        </p:blipFill>
        <p:spPr>
          <a:xfrm>
            <a:off x="4778280" y="1990440"/>
            <a:ext cx="3028680" cy="100944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2529000" y="3765960"/>
            <a:ext cx="800964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FI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u 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= User U followers influence indicator.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aFw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i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= Number of active users u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i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is following.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u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1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, u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2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…… u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n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= Other users(followers of user U).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Retweet Influence (RI)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2593080" y="3350520"/>
            <a:ext cx="8615520" cy="24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RI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T 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= Tweet T retweet influence indicator.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Rt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T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= Number of retweets T got.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aF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U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= Number of followers of U that have been active 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  in the time interval I.</a:t>
            </a:r>
            <a:endParaRPr/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5043600" y="1905120"/>
            <a:ext cx="2657160" cy="8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Favourite Influence (FI)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2593080" y="3588120"/>
            <a:ext cx="861552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FVI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T 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= Tweet T Favorite influence indicator.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m = Number of users who marked tweet T as their 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favourite.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Fs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i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 = Number of followers of user u</a:t>
            </a:r>
            <a:r>
              <a:rPr lang="en-IN" sz="2400" strike="noStrike" baseline="-25000">
                <a:solidFill>
                  <a:srgbClr val="000000"/>
                </a:solidFill>
                <a:latin typeface="Century Gothic"/>
              </a:rPr>
              <a:t>i</a:t>
            </a:r>
            <a:r>
              <a:rPr lang="en-IN" sz="2400" strike="noStrike">
                <a:solidFill>
                  <a:srgbClr val="000000"/>
                </a:solidFill>
                <a:latin typeface="Century Gothic"/>
              </a:rPr>
              <a:t>.</a:t>
            </a:r>
            <a:endParaRPr/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4740120" y="1845720"/>
            <a:ext cx="400968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584000" y="1440360"/>
            <a:ext cx="10296000" cy="53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000">
                <a:latin typeface="Century Schoolbook L"/>
              </a:rPr>
              <a:t>The list of steps followed to get the results and perform calculations are as follows :</a:t>
            </a:r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Use Application Authentication to get authentication into the twitter database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Using the TwitterAPI we retrieve status objects for a particular hashtag in a JSON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format.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Process the JSON object to get required data i.e the tweetId,userId,userName,retweet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count, favourite count, followers count, friend count or the followings and the times-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tamp of the tweet and store it into a database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Perform calculations to get the values of FI , RI and FVI .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Sort the users according to each of these values namely FI , RI and FVI and pick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the top 3 users in each.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Find the number of repetitions of each name in all the 3 tables by performing union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all on the tables.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If the count is 3, then that user is Highly Influential. If count is 2, then he is</a:t>
            </a:r>
            <a:endParaRPr/>
          </a:p>
          <a:p>
            <a:pPr>
              <a:buFont typeface="StarSymbol"/>
              <a:buAutoNum type="arabicPeriod"/>
            </a:pPr>
            <a:r>
              <a:rPr lang="en-IN" sz="2000">
                <a:latin typeface="Century Schoolbook L"/>
              </a:rPr>
              <a:t>Influential and if the count is just 1, he is Potential influencial.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1672560" y="1598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178dbb"/>
                </a:solidFill>
                <a:latin typeface="Century Gothic"/>
              </a:rPr>
              <a:t>Implementation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Application>LibreOffice/4.4.6.3$Linux_X86_64 LibreOffice_project/40m0$Build-3</Application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2015-08-30T09:03:07Z</dcterms:created>
  <dc:creator>Ashish</dc:creator>
  <dc:language>en-IN</dc:language>
  <dcterms:modified xsi:type="dcterms:W3CDTF">2015-11-17T15:01:18Z</dcterms:modified>
  <cp:revision>15</cp:revision>
  <dc:title>TRank: Ranking Twitter Users According to Specific Topics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