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fairDispl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Will give u a brief about what our motivation 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First of all lets see how mood is determined.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Shape 13"/>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Shape 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txBox="1"/>
          <p:nvPr>
            <p:ph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p:txBody>
      </p:sp>
      <p:sp>
        <p:nvSpPr>
          <p:cNvPr id="50" name="Shape 50"/>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4" name="Shape 54"/>
        <p:cNvGrpSpPr/>
        <p:nvPr/>
      </p:nvGrpSpPr>
      <p:grpSpPr>
        <a:xfrm>
          <a:off x="0" y="0"/>
          <a:ext cx="0" cy="0"/>
          <a:chOff x="0" y="0"/>
          <a:chExt cx="0" cy="0"/>
        </a:xfrm>
      </p:grpSpPr>
      <p:sp>
        <p:nvSpPr>
          <p:cNvPr id="55" name="Shape 5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0" y="2074950"/>
            <a:ext cx="4372500" cy="993600"/>
          </a:xfrm>
          <a:prstGeom prst="rect">
            <a:avLst/>
          </a:prstGeom>
          <a:solidFill>
            <a:srgbClr val="FF9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type="title"/>
          </p:nvPr>
        </p:nvSpPr>
        <p:spPr>
          <a:xfrm>
            <a:off x="4448700" y="2074900"/>
            <a:ext cx="4341900" cy="993600"/>
          </a:xfrm>
          <a:prstGeom prst="rect">
            <a:avLst/>
          </a:prstGeom>
          <a:noFill/>
        </p:spPr>
        <p:txBody>
          <a:bodyPr anchorCtr="0" anchor="ctr" bIns="91425" lIns="91425" spcFirstLastPara="1" rIns="91425" wrap="square" tIns="91425"/>
          <a:lstStyle>
            <a:lvl1pPr lvl="0" algn="l">
              <a:lnSpc>
                <a:spcPct val="100000"/>
              </a:lnSpc>
              <a:spcBef>
                <a:spcPts val="0"/>
              </a:spcBef>
              <a:spcAft>
                <a:spcPts val="0"/>
              </a:spcAft>
              <a:buClr>
                <a:srgbClr val="434343"/>
              </a:buClr>
              <a:buSzPts val="2400"/>
              <a:buNone/>
              <a:defRPr b="1" sz="2400">
                <a:solidFill>
                  <a:srgbClr val="434343"/>
                </a:solidFill>
              </a:defRPr>
            </a:lvl1pPr>
            <a:lvl2pPr lvl="1" algn="l">
              <a:lnSpc>
                <a:spcPct val="100000"/>
              </a:lnSpc>
              <a:spcBef>
                <a:spcPts val="0"/>
              </a:spcBef>
              <a:spcAft>
                <a:spcPts val="0"/>
              </a:spcAft>
              <a:buClr>
                <a:srgbClr val="434343"/>
              </a:buClr>
              <a:buSzPts val="2400"/>
              <a:buNone/>
              <a:defRPr b="1" sz="2400">
                <a:solidFill>
                  <a:srgbClr val="434343"/>
                </a:solidFill>
              </a:defRPr>
            </a:lvl2pPr>
            <a:lvl3pPr lvl="2" algn="l">
              <a:lnSpc>
                <a:spcPct val="100000"/>
              </a:lnSpc>
              <a:spcBef>
                <a:spcPts val="0"/>
              </a:spcBef>
              <a:spcAft>
                <a:spcPts val="0"/>
              </a:spcAft>
              <a:buClr>
                <a:srgbClr val="434343"/>
              </a:buClr>
              <a:buSzPts val="2400"/>
              <a:buNone/>
              <a:defRPr b="1" sz="2400">
                <a:solidFill>
                  <a:srgbClr val="434343"/>
                </a:solidFill>
              </a:defRPr>
            </a:lvl3pPr>
            <a:lvl4pPr lvl="3" algn="l">
              <a:lnSpc>
                <a:spcPct val="100000"/>
              </a:lnSpc>
              <a:spcBef>
                <a:spcPts val="0"/>
              </a:spcBef>
              <a:spcAft>
                <a:spcPts val="0"/>
              </a:spcAft>
              <a:buClr>
                <a:srgbClr val="434343"/>
              </a:buClr>
              <a:buSzPts val="2400"/>
              <a:buNone/>
              <a:defRPr b="1" sz="2400">
                <a:solidFill>
                  <a:srgbClr val="434343"/>
                </a:solidFill>
              </a:defRPr>
            </a:lvl4pPr>
            <a:lvl5pPr lvl="4" algn="l">
              <a:lnSpc>
                <a:spcPct val="100000"/>
              </a:lnSpc>
              <a:spcBef>
                <a:spcPts val="0"/>
              </a:spcBef>
              <a:spcAft>
                <a:spcPts val="0"/>
              </a:spcAft>
              <a:buClr>
                <a:srgbClr val="434343"/>
              </a:buClr>
              <a:buSzPts val="2400"/>
              <a:buNone/>
              <a:defRPr b="1" sz="2400">
                <a:solidFill>
                  <a:srgbClr val="434343"/>
                </a:solidFill>
              </a:defRPr>
            </a:lvl5pPr>
            <a:lvl6pPr lvl="5" algn="l">
              <a:lnSpc>
                <a:spcPct val="100000"/>
              </a:lnSpc>
              <a:spcBef>
                <a:spcPts val="0"/>
              </a:spcBef>
              <a:spcAft>
                <a:spcPts val="0"/>
              </a:spcAft>
              <a:buClr>
                <a:srgbClr val="434343"/>
              </a:buClr>
              <a:buSzPts val="2400"/>
              <a:buNone/>
              <a:defRPr b="1" sz="2400">
                <a:solidFill>
                  <a:srgbClr val="434343"/>
                </a:solidFill>
              </a:defRPr>
            </a:lvl6pPr>
            <a:lvl7pPr lvl="6" algn="l">
              <a:lnSpc>
                <a:spcPct val="100000"/>
              </a:lnSpc>
              <a:spcBef>
                <a:spcPts val="0"/>
              </a:spcBef>
              <a:spcAft>
                <a:spcPts val="0"/>
              </a:spcAft>
              <a:buClr>
                <a:srgbClr val="434343"/>
              </a:buClr>
              <a:buSzPts val="2400"/>
              <a:buNone/>
              <a:defRPr b="1" sz="2400">
                <a:solidFill>
                  <a:srgbClr val="434343"/>
                </a:solidFill>
              </a:defRPr>
            </a:lvl7pPr>
            <a:lvl8pPr lvl="7" algn="l">
              <a:lnSpc>
                <a:spcPct val="100000"/>
              </a:lnSpc>
              <a:spcBef>
                <a:spcPts val="0"/>
              </a:spcBef>
              <a:spcAft>
                <a:spcPts val="0"/>
              </a:spcAft>
              <a:buClr>
                <a:srgbClr val="434343"/>
              </a:buClr>
              <a:buSzPts val="2400"/>
              <a:buNone/>
              <a:defRPr b="1" sz="2400">
                <a:solidFill>
                  <a:srgbClr val="434343"/>
                </a:solidFill>
              </a:defRPr>
            </a:lvl8pPr>
            <a:lvl9pPr lvl="8" algn="l">
              <a:lnSpc>
                <a:spcPct val="100000"/>
              </a:lnSpc>
              <a:spcBef>
                <a:spcPts val="0"/>
              </a:spcBef>
              <a:spcAft>
                <a:spcPts val="0"/>
              </a:spcAft>
              <a:buClr>
                <a:srgbClr val="434343"/>
              </a:buClr>
              <a:buSzPts val="2400"/>
              <a:buNone/>
              <a:defRPr b="1" sz="2400">
                <a:solidFill>
                  <a:srgbClr val="434343"/>
                </a:solidFill>
              </a:defRPr>
            </a:lvl9pPr>
          </a:lstStyle>
          <a:p/>
        </p:txBody>
      </p:sp>
      <p:sp>
        <p:nvSpPr>
          <p:cNvPr id="58" name="Shape 58"/>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Shape 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Shape 21"/>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Shape 2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Shape 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Shape 3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Shape 4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Shape 7"/>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Music Moods Classification</a:t>
            </a:r>
            <a:endParaRPr/>
          </a:p>
        </p:txBody>
      </p:sp>
      <p:sp>
        <p:nvSpPr>
          <p:cNvPr id="64" name="Shape 64"/>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Final Year, Major Project</a:t>
            </a:r>
            <a:endParaRPr/>
          </a:p>
        </p:txBody>
      </p:sp>
      <p:sp>
        <p:nvSpPr>
          <p:cNvPr id="65" name="Shape 65"/>
          <p:cNvSpPr txBox="1"/>
          <p:nvPr/>
        </p:nvSpPr>
        <p:spPr>
          <a:xfrm>
            <a:off x="5636900" y="4280075"/>
            <a:ext cx="3318000" cy="8139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latin typeface="Montserrat"/>
                <a:ea typeface="Montserrat"/>
                <a:cs typeface="Montserrat"/>
                <a:sym typeface="Montserrat"/>
              </a:rPr>
              <a:t>Apurva Maheshwari, 0801IT141014</a:t>
            </a:r>
            <a:endParaRPr>
              <a:solidFill>
                <a:schemeClr val="lt1"/>
              </a:solidFill>
              <a:latin typeface="Montserrat"/>
              <a:ea typeface="Montserrat"/>
              <a:cs typeface="Montserrat"/>
              <a:sym typeface="Montserrat"/>
            </a:endParaRPr>
          </a:p>
          <a:p>
            <a:pPr indent="0" lvl="0" marL="0">
              <a:spcBef>
                <a:spcPts val="0"/>
              </a:spcBef>
              <a:spcAft>
                <a:spcPts val="0"/>
              </a:spcAft>
              <a:buNone/>
            </a:pPr>
            <a:r>
              <a:rPr lang="en">
                <a:solidFill>
                  <a:schemeClr val="lt1"/>
                </a:solidFill>
                <a:latin typeface="Montserrat"/>
                <a:ea typeface="Montserrat"/>
                <a:cs typeface="Montserrat"/>
                <a:sym typeface="Montserrat"/>
              </a:rPr>
              <a:t>Ekta Raghuvanshi, 0801IT141030</a:t>
            </a:r>
            <a:endParaRPr>
              <a:solidFill>
                <a:schemeClr val="lt1"/>
              </a:solidFill>
              <a:latin typeface="Montserrat"/>
              <a:ea typeface="Montserrat"/>
              <a:cs typeface="Montserrat"/>
              <a:sym typeface="Montserrat"/>
            </a:endParaRPr>
          </a:p>
          <a:p>
            <a:pPr indent="0" lvl="0" marL="0">
              <a:spcBef>
                <a:spcPts val="0"/>
              </a:spcBef>
              <a:spcAft>
                <a:spcPts val="0"/>
              </a:spcAft>
              <a:buNone/>
            </a:pPr>
            <a:r>
              <a:rPr lang="en">
                <a:solidFill>
                  <a:schemeClr val="lt1"/>
                </a:solidFill>
                <a:latin typeface="Montserrat"/>
                <a:ea typeface="Montserrat"/>
                <a:cs typeface="Montserrat"/>
                <a:sym typeface="Montserrat"/>
              </a:rPr>
              <a:t>Ashish Kumar Patel, 0801IT141018</a:t>
            </a:r>
            <a:endParaRPr>
              <a:solidFill>
                <a:schemeClr val="lt1"/>
              </a:solidFill>
              <a:latin typeface="Montserrat"/>
              <a:ea typeface="Montserrat"/>
              <a:cs typeface="Montserrat"/>
              <a:sym typeface="Montserrat"/>
            </a:endParaRPr>
          </a:p>
        </p:txBody>
      </p:sp>
      <p:sp>
        <p:nvSpPr>
          <p:cNvPr id="66" name="Shape 66"/>
          <p:cNvSpPr txBox="1"/>
          <p:nvPr/>
        </p:nvSpPr>
        <p:spPr>
          <a:xfrm>
            <a:off x="189400" y="4437125"/>
            <a:ext cx="3000000" cy="5778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rPr b="1" lang="en">
                <a:solidFill>
                  <a:schemeClr val="lt1"/>
                </a:solidFill>
                <a:latin typeface="Montserrat"/>
                <a:ea typeface="Montserrat"/>
                <a:cs typeface="Montserrat"/>
                <a:sym typeface="Montserrat"/>
              </a:rPr>
              <a:t>Guided by:</a:t>
            </a:r>
            <a:endParaRPr b="1">
              <a:solidFill>
                <a:schemeClr val="lt1"/>
              </a:solidFill>
              <a:latin typeface="Montserrat"/>
              <a:ea typeface="Montserrat"/>
              <a:cs typeface="Montserrat"/>
              <a:sym typeface="Montserrat"/>
            </a:endParaRPr>
          </a:p>
          <a:p>
            <a:pPr indent="0" lvl="0" marL="0">
              <a:spcBef>
                <a:spcPts val="0"/>
              </a:spcBef>
              <a:spcAft>
                <a:spcPts val="0"/>
              </a:spcAft>
              <a:buNone/>
            </a:pPr>
            <a:r>
              <a:rPr lang="en">
                <a:solidFill>
                  <a:schemeClr val="lt1"/>
                </a:solidFill>
                <a:latin typeface="Montserrat"/>
                <a:ea typeface="Montserrat"/>
                <a:cs typeface="Montserrat"/>
                <a:sym typeface="Montserrat"/>
              </a:rPr>
              <a:t>Dr. Sunita Verma</a:t>
            </a:r>
            <a:endParaRPr>
              <a:solidFill>
                <a:schemeClr val="lt1"/>
              </a:solidFill>
              <a:latin typeface="Montserrat"/>
              <a:ea typeface="Montserrat"/>
              <a:cs typeface="Montserrat"/>
              <a:sym typeface="Montserrat"/>
            </a:endParaRPr>
          </a:p>
          <a:p>
            <a:pPr indent="0" lvl="0" marL="0" rtl="0">
              <a:spcBef>
                <a:spcPts val="0"/>
              </a:spcBef>
              <a:spcAft>
                <a:spcPts val="0"/>
              </a:spcAft>
              <a:buNone/>
            </a:pPr>
            <a:r>
              <a:rPr lang="en">
                <a:solidFill>
                  <a:schemeClr val="lt1"/>
                </a:solidFill>
                <a:latin typeface="Montserrat"/>
                <a:ea typeface="Montserrat"/>
                <a:cs typeface="Montserrat"/>
                <a:sym typeface="Montserrat"/>
              </a:rPr>
              <a:t>HOD, Information Technology</a:t>
            </a:r>
            <a:endParaRPr>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Possible Approaches : CLUSTERING</a:t>
            </a:r>
            <a:endParaRPr/>
          </a:p>
          <a:p>
            <a:pPr indent="0" lvl="0" marL="0">
              <a:spcBef>
                <a:spcPts val="0"/>
              </a:spcBef>
              <a:spcAft>
                <a:spcPts val="0"/>
              </a:spcAft>
              <a:buNone/>
            </a:pPr>
            <a:r>
              <a:t/>
            </a:r>
            <a:endParaRPr/>
          </a:p>
        </p:txBody>
      </p:sp>
      <p:sp>
        <p:nvSpPr>
          <p:cNvPr id="121" name="Shape 12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a:solidFill>
                  <a:srgbClr val="231F20"/>
                </a:solidFill>
                <a:highlight>
                  <a:schemeClr val="lt1"/>
                </a:highlight>
                <a:latin typeface="Montserrat"/>
                <a:ea typeface="Montserrat"/>
                <a:cs typeface="Montserrat"/>
                <a:sym typeface="Montserrat"/>
              </a:rPr>
              <a:t>K- Means Clustering</a:t>
            </a:r>
            <a:r>
              <a:rPr lang="en">
                <a:solidFill>
                  <a:srgbClr val="231F20"/>
                </a:solidFill>
                <a:highlight>
                  <a:schemeClr val="lt1"/>
                </a:highlight>
                <a:latin typeface="Montserrat"/>
                <a:ea typeface="Montserrat"/>
                <a:cs typeface="Montserrat"/>
                <a:sym typeface="Montserrat"/>
              </a:rPr>
              <a:t> is a type of </a:t>
            </a:r>
            <a:r>
              <a:rPr b="1" lang="en">
                <a:solidFill>
                  <a:srgbClr val="231F20"/>
                </a:solidFill>
                <a:highlight>
                  <a:schemeClr val="lt1"/>
                </a:highlight>
                <a:latin typeface="Montserrat"/>
                <a:ea typeface="Montserrat"/>
                <a:cs typeface="Montserrat"/>
                <a:sym typeface="Montserrat"/>
              </a:rPr>
              <a:t>unsupervised</a:t>
            </a:r>
            <a:r>
              <a:rPr lang="en">
                <a:solidFill>
                  <a:srgbClr val="231F20"/>
                </a:solidFill>
                <a:highlight>
                  <a:schemeClr val="lt1"/>
                </a:highlight>
                <a:latin typeface="Montserrat"/>
                <a:ea typeface="Montserrat"/>
                <a:cs typeface="Montserrat"/>
                <a:sym typeface="Montserrat"/>
              </a:rPr>
              <a:t> learning, which is used when you have unlabeled data (i.e., data without defined categories or groups). The goal of this algorithm is to find groups in the data, with the number of groups represented by the variable K. The algorithm works iteratively to assign each data point to one of K groups based on the features that are provided. Data points are clustered based on feature similarity.</a:t>
            </a:r>
            <a:endParaRPr>
              <a:solidFill>
                <a:srgbClr val="231F20"/>
              </a:solidFill>
              <a:highlight>
                <a:schemeClr val="lt1"/>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Possible Approaches : NEURAL NETWORKS</a:t>
            </a:r>
            <a:endParaRPr/>
          </a:p>
          <a:p>
            <a:pPr indent="0" lvl="0" marL="0">
              <a:spcBef>
                <a:spcPts val="0"/>
              </a:spcBef>
              <a:spcAft>
                <a:spcPts val="0"/>
              </a:spcAft>
              <a:buNone/>
            </a:pPr>
            <a:r>
              <a:t/>
            </a:r>
            <a:endParaRPr/>
          </a:p>
        </p:txBody>
      </p:sp>
      <p:sp>
        <p:nvSpPr>
          <p:cNvPr id="127" name="Shape 12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100"/>
              <a:buFont typeface="Arial"/>
              <a:buNone/>
            </a:pPr>
            <a:r>
              <a:rPr lang="en">
                <a:solidFill>
                  <a:srgbClr val="231F20"/>
                </a:solidFill>
                <a:highlight>
                  <a:schemeClr val="lt1"/>
                </a:highlight>
                <a:latin typeface="Montserrat"/>
                <a:ea typeface="Montserrat"/>
                <a:cs typeface="Montserrat"/>
                <a:sym typeface="Montserrat"/>
              </a:rPr>
              <a:t>An Artificial Neural Network is an information processing paradigm that is inspired by the way biological nervous systems work. It is composed of a large number of highly interconnected processing elements (neurones) working in unison to solve specific problems. ANNs, like people, learn by example. Learning in biological systems involves adjustments to the synaptic connections that exist between the neurones. This is true of ANNs as well.</a:t>
            </a:r>
            <a:endParaRPr>
              <a:solidFill>
                <a:srgbClr val="231F20"/>
              </a:solidFill>
              <a:highlight>
                <a:schemeClr val="lt1"/>
              </a:highlight>
              <a:latin typeface="Montserrat"/>
              <a:ea typeface="Montserrat"/>
              <a:cs typeface="Montserrat"/>
              <a:sym typeface="Montserrat"/>
            </a:endParaRPr>
          </a:p>
          <a:p>
            <a:pPr indent="0" lvl="0" marL="0" marR="0" rtl="0" algn="just">
              <a:lnSpc>
                <a:spcPct val="115000"/>
              </a:lnSpc>
              <a:spcBef>
                <a:spcPts val="1600"/>
              </a:spcBef>
              <a:spcAft>
                <a:spcPts val="1600"/>
              </a:spcAft>
              <a:buNone/>
            </a:pPr>
            <a:r>
              <a:t/>
            </a:r>
            <a:endParaRPr>
              <a:solidFill>
                <a:srgbClr val="231F20"/>
              </a:solidFill>
              <a:highlight>
                <a:schemeClr val="lt1"/>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Tools</a:t>
            </a:r>
            <a:endParaRPr/>
          </a:p>
        </p:txBody>
      </p:sp>
      <p:sp>
        <p:nvSpPr>
          <p:cNvPr id="133" name="Shape 13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We plan to build our classifier in </a:t>
            </a:r>
            <a:r>
              <a:rPr b="1" lang="en">
                <a:solidFill>
                  <a:srgbClr val="231F20"/>
                </a:solidFill>
                <a:highlight>
                  <a:srgbClr val="FFFFFF"/>
                </a:highlight>
                <a:latin typeface="Montserrat"/>
                <a:ea typeface="Montserrat"/>
                <a:cs typeface="Montserrat"/>
                <a:sym typeface="Montserrat"/>
              </a:rPr>
              <a:t>Python</a:t>
            </a:r>
            <a:r>
              <a:rPr lang="en">
                <a:solidFill>
                  <a:srgbClr val="231F20"/>
                </a:solidFill>
                <a:highlight>
                  <a:srgbClr val="FFFFFF"/>
                </a:highlight>
                <a:latin typeface="Montserrat"/>
                <a:ea typeface="Montserrat"/>
                <a:cs typeface="Montserrat"/>
                <a:sym typeface="Montserrat"/>
              </a:rPr>
              <a:t>, by using its powerful libraries like pandas, scikit-learn,NumPy, etc.</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Any algorithms we manually implement will also be in python.</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For data preparation and inspection audio tools like </a:t>
            </a:r>
            <a:r>
              <a:rPr b="1" lang="en">
                <a:solidFill>
                  <a:srgbClr val="231F20"/>
                </a:solidFill>
                <a:highlight>
                  <a:srgbClr val="FFFFFF"/>
                </a:highlight>
                <a:latin typeface="Montserrat"/>
                <a:ea typeface="Montserrat"/>
                <a:cs typeface="Montserrat"/>
                <a:sym typeface="Montserrat"/>
              </a:rPr>
              <a:t>Audacity</a:t>
            </a:r>
            <a:r>
              <a:rPr lang="en">
                <a:solidFill>
                  <a:srgbClr val="231F20"/>
                </a:solidFill>
                <a:highlight>
                  <a:srgbClr val="FFFFFF"/>
                </a:highlight>
                <a:latin typeface="Montserrat"/>
                <a:ea typeface="Montserrat"/>
                <a:cs typeface="Montserrat"/>
                <a:sym typeface="Montserrat"/>
              </a:rPr>
              <a:t> may be used.</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Visual Analysis of the results may be done using Matlab.</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For web service </a:t>
            </a:r>
            <a:r>
              <a:rPr b="1" lang="en">
                <a:solidFill>
                  <a:srgbClr val="231F20"/>
                </a:solidFill>
                <a:highlight>
                  <a:srgbClr val="FFFFFF"/>
                </a:highlight>
                <a:latin typeface="Montserrat"/>
                <a:ea typeface="Montserrat"/>
                <a:cs typeface="Montserrat"/>
                <a:sym typeface="Montserrat"/>
              </a:rPr>
              <a:t>MEAN stack</a:t>
            </a:r>
            <a:r>
              <a:rPr lang="en">
                <a:solidFill>
                  <a:srgbClr val="231F20"/>
                </a:solidFill>
                <a:highlight>
                  <a:srgbClr val="FFFFFF"/>
                </a:highlight>
                <a:latin typeface="Montserrat"/>
                <a:ea typeface="Montserrat"/>
                <a:cs typeface="Montserrat"/>
                <a:sym typeface="Montserrat"/>
              </a:rPr>
              <a:t> or </a:t>
            </a:r>
            <a:r>
              <a:rPr b="1" lang="en">
                <a:solidFill>
                  <a:srgbClr val="231F20"/>
                </a:solidFill>
                <a:highlight>
                  <a:srgbClr val="FFFFFF"/>
                </a:highlight>
                <a:latin typeface="Montserrat"/>
                <a:ea typeface="Montserrat"/>
                <a:cs typeface="Montserrat"/>
                <a:sym typeface="Montserrat"/>
              </a:rPr>
              <a:t>Flask</a:t>
            </a:r>
            <a:r>
              <a:rPr lang="en">
                <a:solidFill>
                  <a:srgbClr val="231F20"/>
                </a:solidFill>
                <a:highlight>
                  <a:srgbClr val="FFFFFF"/>
                </a:highlight>
                <a:latin typeface="Montserrat"/>
                <a:ea typeface="Montserrat"/>
                <a:cs typeface="Montserrat"/>
                <a:sym typeface="Montserrat"/>
              </a:rPr>
              <a:t> may be used.</a:t>
            </a:r>
            <a:endParaRPr>
              <a:solidFill>
                <a:srgbClr val="231F20"/>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Challenges</a:t>
            </a:r>
            <a:endParaRPr/>
          </a:p>
        </p:txBody>
      </p:sp>
      <p:sp>
        <p:nvSpPr>
          <p:cNvPr id="139" name="Shape 13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rgbClr val="231F20"/>
              </a:buClr>
              <a:buSzPts val="1800"/>
              <a:buFont typeface="Montserrat"/>
              <a:buChar char="●"/>
            </a:pPr>
            <a:r>
              <a:rPr lang="en">
                <a:solidFill>
                  <a:srgbClr val="231F20"/>
                </a:solidFill>
                <a:highlight>
                  <a:schemeClr val="lt1"/>
                </a:highlight>
                <a:latin typeface="Montserrat"/>
                <a:ea typeface="Montserrat"/>
                <a:cs typeface="Montserrat"/>
                <a:sym typeface="Montserrat"/>
              </a:rPr>
              <a:t>Dealing with a large data set consisting of approximately 10,000 songs would be a difficult task.</a:t>
            </a:r>
            <a:endParaRPr>
              <a:solidFill>
                <a:srgbClr val="231F20"/>
              </a:solidFill>
              <a:highlight>
                <a:schemeClr val="lt1"/>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Char char="●"/>
            </a:pPr>
            <a:r>
              <a:rPr lang="en">
                <a:solidFill>
                  <a:srgbClr val="231F20"/>
                </a:solidFill>
                <a:highlight>
                  <a:schemeClr val="lt1"/>
                </a:highlight>
                <a:latin typeface="Montserrat"/>
                <a:ea typeface="Montserrat"/>
                <a:cs typeface="Montserrat"/>
                <a:sym typeface="Montserrat"/>
              </a:rPr>
              <a:t>To generate accurate Happy/Sad labels for the songs contained in the training set.</a:t>
            </a:r>
            <a:endParaRPr>
              <a:solidFill>
                <a:srgbClr val="231F20"/>
              </a:solidFill>
              <a:highlight>
                <a:schemeClr val="lt1"/>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Char char="●"/>
            </a:pPr>
            <a:r>
              <a:rPr lang="en">
                <a:solidFill>
                  <a:srgbClr val="231F20"/>
                </a:solidFill>
                <a:highlight>
                  <a:schemeClr val="lt1"/>
                </a:highlight>
                <a:latin typeface="Montserrat"/>
                <a:ea typeface="Montserrat"/>
                <a:cs typeface="Montserrat"/>
                <a:sym typeface="Montserrat"/>
              </a:rPr>
              <a:t>Having the domain knowledge of music related to the problem is required.</a:t>
            </a:r>
            <a:endParaRPr>
              <a:solidFill>
                <a:srgbClr val="231F20"/>
              </a:solidFill>
              <a:highlight>
                <a:schemeClr val="lt1"/>
              </a:highlight>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448700" y="2074900"/>
            <a:ext cx="4341900" cy="9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ctrTitle"/>
          </p:nvPr>
        </p:nvSpPr>
        <p:spPr>
          <a:xfrm>
            <a:off x="311700" y="744575"/>
            <a:ext cx="8520600" cy="61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800"/>
              <a:t>Contents</a:t>
            </a:r>
            <a:endParaRPr sz="2800"/>
          </a:p>
        </p:txBody>
      </p:sp>
      <p:sp>
        <p:nvSpPr>
          <p:cNvPr id="72" name="Shape 72"/>
          <p:cNvSpPr txBox="1"/>
          <p:nvPr>
            <p:ph idx="1" type="subTitle"/>
          </p:nvPr>
        </p:nvSpPr>
        <p:spPr>
          <a:xfrm>
            <a:off x="311700" y="2109200"/>
            <a:ext cx="8520600" cy="2417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Introduction</a:t>
            </a:r>
            <a:endParaRPr/>
          </a:p>
          <a:p>
            <a:pPr indent="-381000" lvl="0" marL="457200" rtl="0" algn="l">
              <a:spcBef>
                <a:spcPts val="0"/>
              </a:spcBef>
              <a:spcAft>
                <a:spcPts val="0"/>
              </a:spcAft>
              <a:buSzPts val="2400"/>
              <a:buChar char="●"/>
            </a:pPr>
            <a:r>
              <a:rPr lang="en"/>
              <a:t>Problem Domain</a:t>
            </a:r>
            <a:endParaRPr/>
          </a:p>
          <a:p>
            <a:pPr indent="-381000" lvl="0" marL="457200" rtl="0" algn="l">
              <a:spcBef>
                <a:spcPts val="0"/>
              </a:spcBef>
              <a:spcAft>
                <a:spcPts val="0"/>
              </a:spcAft>
              <a:buSzPts val="2400"/>
              <a:buChar char="●"/>
            </a:pPr>
            <a:r>
              <a:rPr lang="en"/>
              <a:t>Possible Solutions</a:t>
            </a:r>
            <a:endParaRPr/>
          </a:p>
          <a:p>
            <a:pPr indent="-381000" lvl="0" marL="457200" rtl="0" algn="l">
              <a:spcBef>
                <a:spcPts val="0"/>
              </a:spcBef>
              <a:spcAft>
                <a:spcPts val="0"/>
              </a:spcAft>
              <a:buSzPts val="2400"/>
              <a:buChar char="●"/>
            </a:pPr>
            <a:r>
              <a:rPr lang="en"/>
              <a:t>Tools and Technologies</a:t>
            </a:r>
            <a:endParaRPr/>
          </a:p>
          <a:p>
            <a:pPr indent="-381000" lvl="0" marL="457200" rtl="0" algn="l">
              <a:spcBef>
                <a:spcPts val="0"/>
              </a:spcBef>
              <a:spcAft>
                <a:spcPts val="0"/>
              </a:spcAft>
              <a:buSzPts val="2400"/>
              <a:buChar char="●"/>
            </a:pPr>
            <a:r>
              <a:rPr lang="en"/>
              <a:t>Challenges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78" name="Shape 7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n">
                <a:solidFill>
                  <a:srgbClr val="231F20"/>
                </a:solidFill>
                <a:highlight>
                  <a:srgbClr val="FFFFFF"/>
                </a:highlight>
                <a:latin typeface="Montserrat"/>
                <a:ea typeface="Montserrat"/>
                <a:cs typeface="Montserrat"/>
                <a:sym typeface="Montserrat"/>
              </a:rPr>
              <a:t>From the drumbeats of our ancient ancestors to today’s unlimited streaming services, </a:t>
            </a:r>
            <a:r>
              <a:rPr b="1" lang="en">
                <a:solidFill>
                  <a:srgbClr val="231F20"/>
                </a:solidFill>
                <a:highlight>
                  <a:srgbClr val="FFFFFF"/>
                </a:highlight>
                <a:latin typeface="Montserrat"/>
                <a:ea typeface="Montserrat"/>
                <a:cs typeface="Montserrat"/>
                <a:sym typeface="Montserrat"/>
              </a:rPr>
              <a:t>music is an integral part of the human experience</a:t>
            </a:r>
            <a:r>
              <a:rPr lang="en">
                <a:solidFill>
                  <a:srgbClr val="231F20"/>
                </a:solidFill>
                <a:highlight>
                  <a:srgbClr val="FFFFFF"/>
                </a:highlight>
                <a:latin typeface="Montserrat"/>
                <a:ea typeface="Montserrat"/>
                <a:cs typeface="Montserrat"/>
                <a:sym typeface="Montserrat"/>
              </a:rPr>
              <a:t>. It inspires and motivates us. It helps elevating our mood.</a:t>
            </a:r>
            <a:endParaRPr>
              <a:solidFill>
                <a:srgbClr val="231F20"/>
              </a:solidFill>
              <a:highlight>
                <a:srgbClr val="FFFFFF"/>
              </a:highlight>
              <a:latin typeface="Montserrat"/>
              <a:ea typeface="Montserrat"/>
              <a:cs typeface="Montserrat"/>
              <a:sym typeface="Montserrat"/>
            </a:endParaRPr>
          </a:p>
          <a:p>
            <a:pPr indent="0" lvl="0" marL="0" algn="just">
              <a:spcBef>
                <a:spcPts val="1600"/>
              </a:spcBef>
              <a:spcAft>
                <a:spcPts val="1600"/>
              </a:spcAft>
              <a:buNone/>
            </a:pPr>
            <a:r>
              <a:rPr lang="en">
                <a:solidFill>
                  <a:srgbClr val="231F20"/>
                </a:solidFill>
                <a:highlight>
                  <a:srgbClr val="FFFFFF"/>
                </a:highlight>
                <a:latin typeface="Montserrat"/>
                <a:ea typeface="Montserrat"/>
                <a:cs typeface="Montserrat"/>
                <a:sym typeface="Montserrat"/>
              </a:rPr>
              <a:t>We listen to music using our phones, walkman and computers. Individually we store around 300 to 1500 songs on our phones. A modern computer system can store more than million songs on its hard disk and using streaming services companies are offering possibly every song available in the world to us. </a:t>
            </a:r>
            <a:r>
              <a:rPr b="1" lang="en">
                <a:solidFill>
                  <a:srgbClr val="231F20"/>
                </a:solidFill>
                <a:highlight>
                  <a:srgbClr val="FFFFFF"/>
                </a:highlight>
                <a:latin typeface="Montserrat"/>
                <a:ea typeface="Montserrat"/>
                <a:cs typeface="Montserrat"/>
                <a:sym typeface="Montserrat"/>
              </a:rPr>
              <a:t>With million of songs at our fingertips</a:t>
            </a:r>
            <a:r>
              <a:rPr lang="en">
                <a:solidFill>
                  <a:srgbClr val="231F20"/>
                </a:solidFill>
                <a:highlight>
                  <a:srgbClr val="FFFFFF"/>
                </a:highlight>
                <a:latin typeface="Montserrat"/>
                <a:ea typeface="Montserrat"/>
                <a:cs typeface="Montserrat"/>
                <a:sym typeface="Montserrat"/>
              </a:rPr>
              <a:t> </a:t>
            </a:r>
            <a:r>
              <a:rPr b="1" lang="en">
                <a:solidFill>
                  <a:srgbClr val="231F20"/>
                </a:solidFill>
                <a:highlight>
                  <a:srgbClr val="FFFFFF"/>
                </a:highlight>
                <a:latin typeface="Montserrat"/>
                <a:ea typeface="Montserrat"/>
                <a:cs typeface="Montserrat"/>
                <a:sym typeface="Montserrat"/>
              </a:rPr>
              <a:t>the challenge is how to manage these songs and how to find the right music to listen to as per our mood.</a:t>
            </a:r>
            <a:r>
              <a:rPr lang="en">
                <a:solidFill>
                  <a:srgbClr val="231F20"/>
                </a:solidFill>
                <a:highlight>
                  <a:srgbClr val="FFFFFF"/>
                </a:highlight>
                <a:latin typeface="Montserrat"/>
                <a:ea typeface="Montserrat"/>
                <a:cs typeface="Montserrat"/>
                <a:sym typeface="Montserrat"/>
              </a:rPr>
              <a:t>  </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Features that determine mood</a:t>
            </a:r>
            <a:endParaRPr/>
          </a:p>
        </p:txBody>
      </p:sp>
      <p:sp>
        <p:nvSpPr>
          <p:cNvPr id="84" name="Shape 8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Tempo: the speed or pace of the piece, measured in beats-per-minute(BPM). This is a time domain feature which captures the rhythm of the song.</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Energy: obtained by integrating over the Power Spectral Density (PSD).</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Mode: indicates if a piece is played in major or minor key.</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Key: identifies which of the 12 keys the song has been played.</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Harmony: relative weighting between notes, characterized as chords or modes.</a:t>
            </a:r>
            <a:endParaRPr>
              <a:solidFill>
                <a:srgbClr val="231F20"/>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 we intend to do?</a:t>
            </a:r>
            <a:endParaRPr/>
          </a:p>
        </p:txBody>
      </p:sp>
      <p:sp>
        <p:nvSpPr>
          <p:cNvPr id="90" name="Shape 9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a:solidFill>
                  <a:srgbClr val="231F20"/>
                </a:solidFill>
                <a:highlight>
                  <a:srgbClr val="FFFFFF"/>
                </a:highlight>
                <a:latin typeface="Montserrat"/>
                <a:ea typeface="Montserrat"/>
                <a:cs typeface="Montserrat"/>
                <a:sym typeface="Montserrat"/>
              </a:rPr>
              <a:t>With the use of machine learning techniques a classifier can be trained using the previously discussed features to classify a song as Happy / Sad.</a:t>
            </a:r>
            <a:endParaRPr>
              <a:solidFill>
                <a:srgbClr val="231F20"/>
              </a:solidFill>
              <a:highlight>
                <a:srgbClr val="FFFFFF"/>
              </a:highlight>
              <a:latin typeface="Montserrat"/>
              <a:ea typeface="Montserrat"/>
              <a:cs typeface="Montserrat"/>
              <a:sym typeface="Montserrat"/>
            </a:endParaRPr>
          </a:p>
          <a:p>
            <a:pPr indent="0" lvl="0" marL="0" marR="0" rtl="0" algn="just">
              <a:lnSpc>
                <a:spcPct val="115000"/>
              </a:lnSpc>
              <a:spcBef>
                <a:spcPts val="1600"/>
              </a:spcBef>
              <a:spcAft>
                <a:spcPts val="0"/>
              </a:spcAft>
              <a:buNone/>
            </a:pPr>
            <a:r>
              <a:t/>
            </a:r>
            <a:endParaRPr>
              <a:solidFill>
                <a:srgbClr val="231F20"/>
              </a:solidFill>
              <a:highlight>
                <a:srgbClr val="FFFFFF"/>
              </a:highlight>
              <a:latin typeface="Montserrat"/>
              <a:ea typeface="Montserrat"/>
              <a:cs typeface="Montserrat"/>
              <a:sym typeface="Montserrat"/>
            </a:endParaRPr>
          </a:p>
          <a:p>
            <a:pPr indent="0" lvl="0" marL="0" marR="0" rtl="0" algn="just">
              <a:lnSpc>
                <a:spcPct val="115000"/>
              </a:lnSpc>
              <a:spcBef>
                <a:spcPts val="1600"/>
              </a:spcBef>
              <a:spcAft>
                <a:spcPts val="1600"/>
              </a:spcAft>
              <a:buNone/>
            </a:pPr>
            <a:r>
              <a:rPr lang="en">
                <a:solidFill>
                  <a:srgbClr val="231F20"/>
                </a:solidFill>
                <a:highlight>
                  <a:srgbClr val="FFFFFF"/>
                </a:highlight>
                <a:latin typeface="Montserrat"/>
                <a:ea typeface="Montserrat"/>
                <a:cs typeface="Montserrat"/>
                <a:sym typeface="Montserrat"/>
              </a:rPr>
              <a:t> </a:t>
            </a:r>
            <a:endParaRPr>
              <a:solidFill>
                <a:srgbClr val="231F20"/>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will we do it?</a:t>
            </a:r>
            <a:endParaRPr/>
          </a:p>
        </p:txBody>
      </p:sp>
      <p:sp>
        <p:nvSpPr>
          <p:cNvPr id="96" name="Shape 9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a:solidFill>
                  <a:srgbClr val="231F20"/>
                </a:solidFill>
                <a:highlight>
                  <a:srgbClr val="FFFFFF"/>
                </a:highlight>
                <a:latin typeface="Montserrat"/>
                <a:ea typeface="Montserrat"/>
                <a:cs typeface="Montserrat"/>
                <a:sym typeface="Montserrat"/>
              </a:rPr>
              <a:t>We will need to go through the following steps to achieve our classifier:</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160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Get the Dataset (Million Song Dataset).</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Get the labels for each song in the data set.</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Extract features.</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Try different approaches ( Models )</a:t>
            </a:r>
            <a:endParaRPr>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sz="1800">
                <a:solidFill>
                  <a:srgbClr val="231F20"/>
                </a:solidFill>
                <a:highlight>
                  <a:srgbClr val="FFFFFF"/>
                </a:highlight>
                <a:latin typeface="Montserrat"/>
                <a:ea typeface="Montserrat"/>
                <a:cs typeface="Montserrat"/>
                <a:sym typeface="Montserrat"/>
              </a:rPr>
              <a:t>Train the model</a:t>
            </a:r>
            <a:endParaRPr sz="1800">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sz="1800">
                <a:solidFill>
                  <a:srgbClr val="231F20"/>
                </a:solidFill>
                <a:highlight>
                  <a:srgbClr val="FFFFFF"/>
                </a:highlight>
                <a:latin typeface="Montserrat"/>
                <a:ea typeface="Montserrat"/>
                <a:cs typeface="Montserrat"/>
                <a:sym typeface="Montserrat"/>
              </a:rPr>
              <a:t>Evaluate on test set</a:t>
            </a:r>
            <a:endParaRPr sz="1800">
              <a:solidFill>
                <a:srgbClr val="231F20"/>
              </a:solidFill>
              <a:highlight>
                <a:srgbClr val="FFFFFF"/>
              </a:highlight>
              <a:latin typeface="Montserrat"/>
              <a:ea typeface="Montserrat"/>
              <a:cs typeface="Montserrat"/>
              <a:sym typeface="Montserrat"/>
            </a:endParaRPr>
          </a:p>
          <a:p>
            <a:pPr indent="-342900" lvl="0" marL="457200" marR="0" rtl="0" algn="just">
              <a:lnSpc>
                <a:spcPct val="115000"/>
              </a:lnSpc>
              <a:spcBef>
                <a:spcPts val="0"/>
              </a:spcBef>
              <a:spcAft>
                <a:spcPts val="0"/>
              </a:spcAft>
              <a:buClr>
                <a:srgbClr val="231F20"/>
              </a:buClr>
              <a:buSzPts val="1800"/>
              <a:buFont typeface="Montserrat"/>
              <a:buAutoNum type="arabicPeriod"/>
            </a:pPr>
            <a:r>
              <a:rPr lang="en">
                <a:solidFill>
                  <a:srgbClr val="231F20"/>
                </a:solidFill>
                <a:highlight>
                  <a:srgbClr val="FFFFFF"/>
                </a:highlight>
                <a:latin typeface="Montserrat"/>
                <a:ea typeface="Montserrat"/>
                <a:cs typeface="Montserrat"/>
                <a:sym typeface="Montserrat"/>
              </a:rPr>
              <a:t>Build a simple web service to classify new songs.</a:t>
            </a:r>
            <a:endParaRPr>
              <a:solidFill>
                <a:srgbClr val="231F20"/>
              </a:solidFill>
              <a:highlight>
                <a:srgbClr val="FFFFFF"/>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Dataset</a:t>
            </a:r>
            <a:endParaRPr/>
          </a:p>
        </p:txBody>
      </p:sp>
      <p:sp>
        <p:nvSpPr>
          <p:cNvPr id="102" name="Shape 102"/>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solidFill>
                  <a:srgbClr val="231F20"/>
                </a:solidFill>
                <a:highlight>
                  <a:schemeClr val="lt1"/>
                </a:highlight>
                <a:latin typeface="Montserrat"/>
                <a:ea typeface="Montserrat"/>
                <a:cs typeface="Montserrat"/>
                <a:sym typeface="Montserrat"/>
              </a:rPr>
              <a:t>Like any other machine learning problem, data is the key to success. </a:t>
            </a:r>
            <a:endParaRPr>
              <a:solidFill>
                <a:srgbClr val="231F20"/>
              </a:solidFill>
              <a:highlight>
                <a:schemeClr val="lt1"/>
              </a:highlight>
              <a:latin typeface="Montserrat"/>
              <a:ea typeface="Montserrat"/>
              <a:cs typeface="Montserrat"/>
              <a:sym typeface="Montserrat"/>
            </a:endParaRPr>
          </a:p>
          <a:p>
            <a:pPr indent="0" lvl="0" marL="0" rtl="0" algn="just">
              <a:spcBef>
                <a:spcPts val="1600"/>
              </a:spcBef>
              <a:spcAft>
                <a:spcPts val="0"/>
              </a:spcAft>
              <a:buClr>
                <a:schemeClr val="dk2"/>
              </a:buClr>
              <a:buSzPts val="1100"/>
              <a:buFont typeface="Arial"/>
              <a:buNone/>
            </a:pPr>
            <a:r>
              <a:rPr lang="en">
                <a:solidFill>
                  <a:srgbClr val="231F20"/>
                </a:solidFill>
                <a:highlight>
                  <a:schemeClr val="lt1"/>
                </a:highlight>
                <a:latin typeface="Montserrat"/>
                <a:ea typeface="Montserrat"/>
                <a:cs typeface="Montserrat"/>
                <a:sym typeface="Montserrat"/>
              </a:rPr>
              <a:t>The Million Song Database (MSD) we have planned to use is a freely-available collection of audio features and metadata for a million contemporary popular music tracks. The entire database of a million songs is 300GB in size. Downloading and unpacking the database alone may take several days, and crawling through the database within the timeframe of this project will turn out to be an infeasible task. Hence, we will largely operate with a subset of the database containing 10,000 songs. </a:t>
            </a:r>
            <a:endParaRPr>
              <a:solidFill>
                <a:srgbClr val="231F20"/>
              </a:solidFill>
              <a:highlight>
                <a:schemeClr val="lt1"/>
              </a:highlight>
              <a:latin typeface="Montserrat"/>
              <a:ea typeface="Montserrat"/>
              <a:cs typeface="Montserrat"/>
              <a:sym typeface="Montserrat"/>
            </a:endParaRPr>
          </a:p>
          <a:p>
            <a:pPr indent="0" lvl="0" marL="0" rtl="0" algn="just">
              <a:spcBef>
                <a:spcPts val="1600"/>
              </a:spcBef>
              <a:spcAft>
                <a:spcPts val="0"/>
              </a:spcAft>
              <a:buClr>
                <a:schemeClr val="dk2"/>
              </a:buClr>
              <a:buSzPts val="1100"/>
              <a:buFont typeface="Arial"/>
              <a:buNone/>
            </a:pPr>
            <a:r>
              <a:t/>
            </a:r>
            <a:endParaRPr>
              <a:solidFill>
                <a:srgbClr val="231F20"/>
              </a:solidFill>
              <a:highlight>
                <a:schemeClr val="lt1"/>
              </a:highlight>
              <a:latin typeface="Montserrat"/>
              <a:ea typeface="Montserrat"/>
              <a:cs typeface="Montserrat"/>
              <a:sym typeface="Montserrat"/>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Preprocessing of audio clip to get the input data</a:t>
            </a:r>
            <a:endParaRPr/>
          </a:p>
          <a:p>
            <a:pPr indent="0" lvl="0" marL="0">
              <a:spcBef>
                <a:spcPts val="0"/>
              </a:spcBef>
              <a:spcAft>
                <a:spcPts val="0"/>
              </a:spcAft>
              <a:buNone/>
            </a:pPr>
            <a:r>
              <a:t/>
            </a:r>
            <a:endParaRPr/>
          </a:p>
        </p:txBody>
      </p:sp>
      <p:sp>
        <p:nvSpPr>
          <p:cNvPr id="108" name="Shape 10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9" name="Shape 109"/>
          <p:cNvPicPr preferRelativeResize="0"/>
          <p:nvPr/>
        </p:nvPicPr>
        <p:blipFill>
          <a:blip r:embed="rId3">
            <a:alphaModFix/>
          </a:blip>
          <a:stretch>
            <a:fillRect/>
          </a:stretch>
        </p:blipFill>
        <p:spPr>
          <a:xfrm>
            <a:off x="311700" y="1234075"/>
            <a:ext cx="6718175" cy="352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Possible Approaches : SVM</a:t>
            </a:r>
            <a:endParaRPr/>
          </a:p>
        </p:txBody>
      </p:sp>
      <p:sp>
        <p:nvSpPr>
          <p:cNvPr id="115" name="Shape 1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None/>
            </a:pPr>
            <a:r>
              <a:rPr lang="en">
                <a:solidFill>
                  <a:srgbClr val="231F20"/>
                </a:solidFill>
                <a:highlight>
                  <a:srgbClr val="FFFFFF"/>
                </a:highlight>
                <a:latin typeface="Montserrat"/>
                <a:ea typeface="Montserrat"/>
                <a:cs typeface="Montserrat"/>
                <a:sym typeface="Montserrat"/>
              </a:rPr>
              <a:t>Support Vector Machine is a </a:t>
            </a:r>
            <a:r>
              <a:rPr b="1" lang="en">
                <a:solidFill>
                  <a:srgbClr val="231F20"/>
                </a:solidFill>
                <a:highlight>
                  <a:srgbClr val="FFFFFF"/>
                </a:highlight>
                <a:latin typeface="Montserrat"/>
                <a:ea typeface="Montserrat"/>
                <a:cs typeface="Montserrat"/>
                <a:sym typeface="Montserrat"/>
              </a:rPr>
              <a:t>supervised</a:t>
            </a:r>
            <a:r>
              <a:rPr lang="en">
                <a:solidFill>
                  <a:srgbClr val="231F20"/>
                </a:solidFill>
                <a:highlight>
                  <a:srgbClr val="FFFFFF"/>
                </a:highlight>
                <a:latin typeface="Montserrat"/>
                <a:ea typeface="Montserrat"/>
                <a:cs typeface="Montserrat"/>
                <a:sym typeface="Montserrat"/>
              </a:rPr>
              <a:t> machine learning algorithm used for classification. In this algorithm, we plot each data item as a point in n-dimensional space (where n is number of features) with the value of each feature being the value of a particular coordinate. Then, we perform classification by finding the hyper-plane that differentiate the two classes very well</a:t>
            </a:r>
            <a:r>
              <a:rPr lang="en" sz="1600">
                <a:solidFill>
                  <a:srgbClr val="231F20"/>
                </a:solidFill>
                <a:highlight>
                  <a:srgbClr val="FFFFFF"/>
                </a:highlight>
                <a:latin typeface="Montserrat"/>
                <a:ea typeface="Montserrat"/>
                <a:cs typeface="Montserrat"/>
                <a:sym typeface="Montserrat"/>
              </a:rPr>
              <a:t>.</a:t>
            </a:r>
            <a:endParaRPr>
              <a:solidFill>
                <a:srgbClr val="231F20"/>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