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Playfair Display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layfairDisplay-bold.fntdata"/><Relationship Id="rId23" Type="http://schemas.openxmlformats.org/officeDocument/2006/relationships/font" Target="fonts/PlayfairDispl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layfairDisplay-boldItalic.fntdata"/><Relationship Id="rId25" Type="http://schemas.openxmlformats.org/officeDocument/2006/relationships/font" Target="fonts/PlayfairDisplay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swald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Oswald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give u a brief about what our motivation is.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http://haythamfayek.com/2016/04/21/speech-processing-for-machine-learning.html</a:t>
            </a:r>
            <a:endParaRPr b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of all lets see how mood is determined.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0" y="2074950"/>
            <a:ext cx="4372500" cy="9936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4448700" y="2074900"/>
            <a:ext cx="4341900" cy="9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1" sz="2400"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1" sz="24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1" sz="24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1" sz="24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1" sz="24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1" sz="24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1" sz="24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1" sz="24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1" sz="2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lucidchart.com/documents/edit/1fc53c75-c0d0-45da-942c-2c13ac4638ce/0?callback=close&amp;name=slides&amp;callback_type=back&amp;v=266&amp;s=720" TargetMode="External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lucidchart.com/documents/edit/9f6c2131-f3f3-4a83-ae33-cfede1212819/0?callback=close&amp;name=slides&amp;callback_type=back&amp;v=1478&amp;s=720" TargetMode="External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Moods Classification</a:t>
            </a:r>
            <a:endParaRPr/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Year, Major Project</a:t>
            </a:r>
            <a:endParaRPr/>
          </a:p>
        </p:txBody>
      </p:sp>
      <p:sp>
        <p:nvSpPr>
          <p:cNvPr id="65" name="Shape 65"/>
          <p:cNvSpPr txBox="1"/>
          <p:nvPr/>
        </p:nvSpPr>
        <p:spPr>
          <a:xfrm>
            <a:off x="5636900" y="4280075"/>
            <a:ext cx="3318000" cy="813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Apurva Maheshwari, 0801IT141014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Ekta Raghuvanshi, 0801IT141030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Ashish Kumar Patel, 0801IT141018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Shape 66"/>
          <p:cNvSpPr txBox="1"/>
          <p:nvPr/>
        </p:nvSpPr>
        <p:spPr>
          <a:xfrm>
            <a:off x="189400" y="4437125"/>
            <a:ext cx="3000000" cy="577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Guided by: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Dr. Sunita Verma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HOD, Information Technology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Learning Example: Using RNN</a:t>
            </a:r>
            <a:endParaRPr/>
          </a:p>
        </p:txBody>
      </p:sp>
      <p:pic>
        <p:nvPicPr>
          <p:cNvPr descr="PTUE8.png"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66360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Classify</a:t>
            </a:r>
            <a:endParaRPr/>
          </a:p>
        </p:txBody>
      </p:sp>
      <p:pic>
        <p:nvPicPr>
          <p:cNvPr descr="Kernel_Machine.png"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17025"/>
            <a:ext cx="7377675" cy="33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231F2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Support Vector Machine is a </a:t>
            </a:r>
            <a:r>
              <a:rPr b="1" lang="en">
                <a:solidFill>
                  <a:srgbClr val="231F2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>
                <a:solidFill>
                  <a:srgbClr val="231F2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machine learning algorithm used for classification. In this algorithm, we plot each data item as a point in n-dimensional space (where n is number of features) with the value of each feature being the value of a particular coordinate. Then, we perform classification by finding the hyperplane that differentiate the two classes very well</a:t>
            </a:r>
            <a:r>
              <a:rPr lang="en" sz="1600">
                <a:solidFill>
                  <a:srgbClr val="231F2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rgbClr val="231F2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will we do it?</a:t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7875"/>
            <a:ext cx="8520600" cy="3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31F2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We will need to go through the following steps:</a:t>
            </a:r>
            <a:endParaRPr>
              <a:solidFill>
                <a:srgbClr val="231F2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231F2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Get the Dataset (Million Song Dataset).</a:t>
            </a:r>
            <a:endParaRPr>
              <a:solidFill>
                <a:srgbClr val="231F2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231F2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Get the labels for each song in the data set.</a:t>
            </a:r>
            <a:endParaRPr>
              <a:solidFill>
                <a:srgbClr val="231F2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231F2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Do FFT</a:t>
            </a:r>
            <a:endParaRPr>
              <a:solidFill>
                <a:srgbClr val="231F2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231F2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Train to earn features using RNN, save the weight matrix</a:t>
            </a:r>
            <a:endParaRPr>
              <a:solidFill>
                <a:srgbClr val="231F2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231F2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Train classifier using SVM, </a:t>
            </a:r>
            <a:r>
              <a:rPr lang="en">
                <a:solidFill>
                  <a:srgbClr val="231F2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save the weight matrix</a:t>
            </a:r>
            <a:endParaRPr>
              <a:solidFill>
                <a:srgbClr val="231F2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231F2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Serve the user through the web api and browser.</a:t>
            </a:r>
            <a:endParaRPr>
              <a:solidFill>
                <a:srgbClr val="231F2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Montserrat"/>
              <a:buAutoNum type="alphaLcPeriod"/>
            </a:pPr>
            <a:r>
              <a:rPr lang="en">
                <a:solidFill>
                  <a:srgbClr val="231F2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Get the song through web request.</a:t>
            </a:r>
            <a:endParaRPr>
              <a:solidFill>
                <a:srgbClr val="231F2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Montserrat"/>
              <a:buAutoNum type="alphaLcPeriod"/>
            </a:pPr>
            <a:r>
              <a:rPr lang="en">
                <a:solidFill>
                  <a:srgbClr val="231F2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Apply FFT</a:t>
            </a:r>
            <a:endParaRPr>
              <a:solidFill>
                <a:srgbClr val="231F2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Montserrat"/>
              <a:buAutoNum type="alphaLcPeriod"/>
            </a:pPr>
            <a:r>
              <a:rPr lang="en">
                <a:solidFill>
                  <a:srgbClr val="231F2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Get features by applying the learned weight matrix, then feed to classifier</a:t>
            </a:r>
            <a:endParaRPr>
              <a:solidFill>
                <a:srgbClr val="231F2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Montserrat"/>
              <a:buAutoNum type="alphaLcPeriod"/>
            </a:pPr>
            <a:r>
              <a:rPr lang="en">
                <a:solidFill>
                  <a:srgbClr val="231F2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Classify using learned weights.</a:t>
            </a:r>
            <a:endParaRPr>
              <a:solidFill>
                <a:srgbClr val="231F2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Montserrat"/>
              <a:buAutoNum type="alphaLcPeriod"/>
            </a:pPr>
            <a:r>
              <a:rPr lang="en">
                <a:solidFill>
                  <a:srgbClr val="231F2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Send response to user</a:t>
            </a:r>
            <a:endParaRPr>
              <a:solidFill>
                <a:srgbClr val="231F2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31F2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System</a:t>
            </a:r>
            <a:endParaRPr/>
          </a:p>
        </p:txBody>
      </p:sp>
      <p:pic>
        <p:nvPicPr>
          <p:cNvPr id="144" name="Shape 14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863" y="1679625"/>
            <a:ext cx="8672274" cy="255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things fit in it</a:t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Shape 15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91973"/>
            <a:ext cx="8520599" cy="497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231F2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We plan to build our classifier in </a:t>
            </a:r>
            <a:r>
              <a:rPr b="1" lang="en">
                <a:solidFill>
                  <a:srgbClr val="231F2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Python</a:t>
            </a:r>
            <a:r>
              <a:rPr lang="en">
                <a:solidFill>
                  <a:srgbClr val="231F2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by using its powerful libraries like pandas, scikit-learn,NumPy, etc.</a:t>
            </a:r>
            <a:endParaRPr>
              <a:solidFill>
                <a:srgbClr val="231F2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231F2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Librosa - audio processing library for Python</a:t>
            </a:r>
            <a:endParaRPr>
              <a:solidFill>
                <a:srgbClr val="231F2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231F2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For data preparation and inspection audio tools like </a:t>
            </a:r>
            <a:r>
              <a:rPr b="1" lang="en">
                <a:solidFill>
                  <a:srgbClr val="231F2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Audacity</a:t>
            </a:r>
            <a:r>
              <a:rPr lang="en">
                <a:solidFill>
                  <a:srgbClr val="231F2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may be used.</a:t>
            </a:r>
            <a:endParaRPr>
              <a:solidFill>
                <a:srgbClr val="231F2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231F2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For web service </a:t>
            </a:r>
            <a:r>
              <a:rPr b="1" lang="en">
                <a:solidFill>
                  <a:srgbClr val="231F2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MEAN stack</a:t>
            </a:r>
            <a:r>
              <a:rPr lang="en">
                <a:solidFill>
                  <a:srgbClr val="231F2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or </a:t>
            </a:r>
            <a:r>
              <a:rPr b="1" lang="en">
                <a:solidFill>
                  <a:srgbClr val="231F2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Flask</a:t>
            </a:r>
            <a:r>
              <a:rPr lang="en">
                <a:solidFill>
                  <a:srgbClr val="231F2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may be used.</a:t>
            </a:r>
            <a:endParaRPr>
              <a:solidFill>
                <a:srgbClr val="231F2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231F2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Dealing with a large data set consisting of approximately 10,000 songs would be a difficult task.</a:t>
            </a:r>
            <a:endParaRPr>
              <a:solidFill>
                <a:srgbClr val="231F2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231F2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To generate accurate Happy/Sad labels for the songs contained in the training set.</a:t>
            </a:r>
            <a:endParaRPr>
              <a:solidFill>
                <a:srgbClr val="231F2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231F2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Having the domain knowledge of music related to the problem is required.</a:t>
            </a:r>
            <a:endParaRPr>
              <a:solidFill>
                <a:srgbClr val="231F2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448700" y="2074900"/>
            <a:ext cx="43419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ctrTitle"/>
          </p:nvPr>
        </p:nvSpPr>
        <p:spPr>
          <a:xfrm>
            <a:off x="311700" y="744575"/>
            <a:ext cx="8520600" cy="61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Contents</a:t>
            </a:r>
            <a:endParaRPr sz="2800"/>
          </a:p>
        </p:txBody>
      </p:sp>
      <p:sp>
        <p:nvSpPr>
          <p:cNvPr id="72" name="Shape 72"/>
          <p:cNvSpPr txBox="1"/>
          <p:nvPr>
            <p:ph idx="1" type="subTitle"/>
          </p:nvPr>
        </p:nvSpPr>
        <p:spPr>
          <a:xfrm>
            <a:off x="311700" y="2109200"/>
            <a:ext cx="8520600" cy="24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Introduction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Problem Domain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Proposed Solution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Tools and Technologies</a:t>
            </a:r>
            <a:endParaRPr/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31F2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From the drumbeats of our ancient ancestors to today’s unlimited streaming services, </a:t>
            </a:r>
            <a:r>
              <a:rPr b="1" lang="en">
                <a:solidFill>
                  <a:srgbClr val="231F2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music is an integral part of the human experience</a:t>
            </a:r>
            <a:r>
              <a:rPr lang="en">
                <a:solidFill>
                  <a:srgbClr val="231F2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 It inspires and motivates us. It helps elevating our mood.</a:t>
            </a:r>
            <a:endParaRPr>
              <a:solidFill>
                <a:srgbClr val="231F2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231F2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We listen to music using our phones, walkman and computers. Individually we store around 300 to 1500 songs on our phones. A modern computer system can store more than million songs on its hard disk and using streaming services companies are offering possibly every song available in the world to us. </a:t>
            </a:r>
            <a:r>
              <a:rPr b="1" lang="en">
                <a:solidFill>
                  <a:srgbClr val="231F2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With million of songs at our fingertips</a:t>
            </a:r>
            <a:r>
              <a:rPr lang="en">
                <a:solidFill>
                  <a:srgbClr val="231F2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solidFill>
                  <a:srgbClr val="231F2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challenge is how to manage these songs and how to find the right music to listen to as per our mood.</a:t>
            </a:r>
            <a:r>
              <a:rPr lang="en">
                <a:solidFill>
                  <a:srgbClr val="231F2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 we intend to do?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31F2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With the use of machine learning techniques a classifier can be trained using features (are to be discussed) to classify a song as Happy / Sad.</a:t>
            </a:r>
            <a:endParaRPr>
              <a:solidFill>
                <a:srgbClr val="231F2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31F2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231F2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231F2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231F2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Like any other machine learning problem, data is the key to success. </a:t>
            </a:r>
            <a:endParaRPr>
              <a:solidFill>
                <a:srgbClr val="231F2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231F2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 Million Song Database (MSD) we have planned to use is a freely-available collection of audio features and metadata for a million contemporary popular music tracks. The entire database of a million songs is 300GB in size.</a:t>
            </a:r>
            <a:endParaRPr>
              <a:solidFill>
                <a:srgbClr val="231F2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231F2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Labels for the supervised learning will be collected from last.fm</a:t>
            </a:r>
            <a:endParaRPr>
              <a:solidFill>
                <a:srgbClr val="231F2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Representation of Data</a:t>
            </a:r>
            <a:endParaRPr/>
          </a:p>
        </p:txBody>
      </p:sp>
      <p:pic>
        <p:nvPicPr>
          <p:cNvPr descr="flow.png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6125"/>
            <a:ext cx="9144000" cy="344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the human perception : </a:t>
            </a:r>
            <a:r>
              <a:rPr lang="en"/>
              <a:t>Mel-scale</a:t>
            </a:r>
            <a:endParaRPr sz="2400"/>
          </a:p>
        </p:txBody>
      </p:sp>
      <p:pic>
        <p:nvPicPr>
          <p:cNvPr descr="mel_filters.jpg"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4095"/>
            <a:ext cx="9143998" cy="2595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that determine mood</a:t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231F2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Tempo: the speed or pace of the piece, measured in beats-per-minute(BPM). This is a time domain feature which captures the rhythm of the song.</a:t>
            </a:r>
            <a:endParaRPr>
              <a:solidFill>
                <a:srgbClr val="231F2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231F2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Energy: obtained by integrating over the Power Spectral Density (PSD).</a:t>
            </a:r>
            <a:endParaRPr>
              <a:solidFill>
                <a:srgbClr val="231F2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231F2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Mode: indicates if a piece is played in major or minor key.</a:t>
            </a:r>
            <a:endParaRPr>
              <a:solidFill>
                <a:srgbClr val="231F2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231F2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Key: identifies which of the 12 keys the song has been played.</a:t>
            </a:r>
            <a:endParaRPr>
              <a:solidFill>
                <a:srgbClr val="231F2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231F2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Harmony: relative weighting between notes, characterized as chords or modes.</a:t>
            </a:r>
            <a:endParaRPr>
              <a:solidFill>
                <a:srgbClr val="231F2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But…….. The problem is </a:t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Its hard to have the domain </a:t>
            </a:r>
            <a:r>
              <a:rPr lang="en"/>
              <a:t>knowledge</a:t>
            </a:r>
            <a:r>
              <a:rPr lang="en"/>
              <a:t> of the music and at the same time. what if some other feature that we don’t know is more important he ones listed previously.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 the solution is </a:t>
            </a:r>
            <a:r>
              <a:rPr b="1" lang="en"/>
              <a:t>Feature Learning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