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572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1008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1B08-E3F9-4EBB-A237-BC84197BE89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35FE-F53C-40C5-8922-FD289DAF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6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1"/>
            <a:ext cx="9144000" cy="896815"/>
          </a:xfrm>
          <a:prstGeom prst="rect">
            <a:avLst/>
          </a:prstGeom>
          <a:solidFill>
            <a:srgbClr val="426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>
            <a:defPPr>
              <a:defRPr kern="1200" smtId="4294967295"/>
            </a:defPPr>
          </a:lstStyle>
          <a:p>
            <a:pPr algn="ctr"/>
            <a:endParaRPr lang="en-US">
              <a:cs typeface="Times New Roman" pitchFamily="18" charset="0"/>
            </a:endParaRPr>
          </a:p>
        </p:txBody>
      </p:sp>
      <p:sp>
        <p:nvSpPr>
          <p:cNvPr id="51" name="Title 11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714375" y="134355"/>
            <a:ext cx="7715250" cy="572278"/>
          </a:xfrm>
          <a:prstGeom prst="rect">
            <a:avLst/>
          </a:prstGeom>
        </p:spPr>
        <p:txBody>
          <a:bodyPr lIns="26664" tIns="13332" rIns="26664" bIns="13332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Tibia Bone Segmentation In 3D MRI image Using U-Net </a:t>
            </a:r>
          </a:p>
          <a:p>
            <a:endParaRPr lang="en-US" sz="1800" b="1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58" name="Text Placeholder 16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281244" y="440103"/>
            <a:ext cx="8572500" cy="513211"/>
          </a:xfrm>
          <a:prstGeom prst="rect">
            <a:avLst/>
          </a:prstGeom>
        </p:spPr>
        <p:txBody>
          <a:bodyPr lIns="26664" tIns="13332" rIns="26664" bIns="13332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Times New Roman" pitchFamily="18" charset="0"/>
              </a:rPr>
              <a:t>Nilesh  </a:t>
            </a:r>
            <a:r>
              <a:rPr lang="en-US" sz="1000" dirty="0">
                <a:solidFill>
                  <a:schemeClr val="bg1"/>
                </a:solidFill>
                <a:cs typeface="Times New Roman" pitchFamily="18" charset="0"/>
              </a:rPr>
              <a:t>S</a:t>
            </a:r>
            <a:r>
              <a:rPr lang="en-US" sz="1000" dirty="0" smtClean="0">
                <a:solidFill>
                  <a:schemeClr val="bg1"/>
                </a:solidFill>
                <a:cs typeface="Times New Roman" pitchFamily="18" charset="0"/>
              </a:rPr>
              <a:t>isodiya,  Ashish  Kumar   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Times New Roman" pitchFamily="18" charset="0"/>
              </a:rPr>
              <a:t>Pace University</a:t>
            </a:r>
          </a:p>
          <a:p>
            <a:pPr algn="ctr"/>
            <a:endParaRPr lang="en-US" sz="8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" name="Rectangle: Rounded Corners 70"/>
          <p:cNvSpPr/>
          <p:nvPr/>
        </p:nvSpPr>
        <p:spPr>
          <a:xfrm>
            <a:off x="6135603" y="4738410"/>
            <a:ext cx="2870200" cy="1062382"/>
          </a:xfrm>
          <a:prstGeom prst="roundRect">
            <a:avLst>
              <a:gd name="adj" fmla="val 39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6" tIns="9523" rIns="19046" bIns="9523" rtlCol="0" anchor="ctr"/>
          <a:lstStyle>
            <a:defPPr>
              <a:defRPr kern="1200" smtId="4294967295"/>
            </a:def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1043F711-D47E-42B5-B443-99A2ED27753E}"/>
              </a:ext>
            </a:extLst>
          </p:cNvPr>
          <p:cNvSpPr txBox="1">
            <a:spLocks noChangeAspect="1"/>
          </p:cNvSpPr>
          <p:nvPr/>
        </p:nvSpPr>
        <p:spPr>
          <a:xfrm>
            <a:off x="6135603" y="4718965"/>
            <a:ext cx="2870200" cy="264358"/>
          </a:xfrm>
          <a:prstGeom prst="rect">
            <a:avLst/>
          </a:prstGeom>
          <a:solidFill>
            <a:srgbClr val="568494"/>
          </a:solidFill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6125442" y="1110628"/>
            <a:ext cx="2870200" cy="2416392"/>
          </a:xfrm>
          <a:prstGeom prst="roundRect">
            <a:avLst>
              <a:gd name="adj" fmla="val 14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6" tIns="9523" rIns="19046" bIns="9523" rtlCol="0" anchor="ctr"/>
          <a:lstStyle>
            <a:defPPr>
              <a:defRPr kern="1200" smtId="4294967295"/>
            </a:defPPr>
          </a:lstStyle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6125443" y="3630025"/>
            <a:ext cx="2870200" cy="939959"/>
          </a:xfrm>
          <a:prstGeom prst="roundRect">
            <a:avLst>
              <a:gd name="adj" fmla="val 15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6" tIns="9523" rIns="19046" bIns="9523" rtlCol="0" anchor="ctr"/>
          <a:lstStyle>
            <a:defPPr>
              <a:defRPr kern="1200" smtId="4294967295"/>
            </a:def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2F9F16DD-B1FB-447B-BA78-9201D1B2D897}"/>
              </a:ext>
            </a:extLst>
          </p:cNvPr>
          <p:cNvSpPr txBox="1">
            <a:spLocks noChangeAspect="1"/>
          </p:cNvSpPr>
          <p:nvPr/>
        </p:nvSpPr>
        <p:spPr>
          <a:xfrm>
            <a:off x="6125443" y="3633707"/>
            <a:ext cx="2870200" cy="264358"/>
          </a:xfrm>
          <a:prstGeom prst="rect">
            <a:avLst/>
          </a:prstGeom>
          <a:solidFill>
            <a:srgbClr val="568494"/>
          </a:solidFill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ctr"/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148358" y="1081454"/>
            <a:ext cx="2870200" cy="1679331"/>
          </a:xfrm>
          <a:prstGeom prst="roundRect">
            <a:avLst>
              <a:gd name="adj" fmla="val 1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6" tIns="9523" rIns="19046" bIns="9523" rtlCol="0" anchor="ctr"/>
          <a:lstStyle>
            <a:defPPr>
              <a:defRPr kern="1200" smtId="4294967295"/>
            </a:defPPr>
          </a:lstStyle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5750" y="1411869"/>
            <a:ext cx="2586404" cy="987633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Many diagnostic applications critically depend on the successful localization of bone structure</a:t>
            </a: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In this project, we have trained a machine learning model (a convolutional neural network called U-Net) to perform bone segmentation on 3D knee magnetic resonance imaging (MRI). </a:t>
            </a: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The goal is to develop a method that can automatically detect the bone area(Tibia bone) from a knee MRI image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148357" y="1081454"/>
            <a:ext cx="2870200" cy="264358"/>
          </a:xfrm>
          <a:prstGeom prst="rect">
            <a:avLst/>
          </a:prstGeom>
          <a:solidFill>
            <a:srgbClr val="568494"/>
          </a:solidFill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143852" y="2909811"/>
            <a:ext cx="2870200" cy="3781508"/>
          </a:xfrm>
          <a:prstGeom prst="roundRect">
            <a:avLst>
              <a:gd name="adj" fmla="val 20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6" tIns="9523" rIns="19046" bIns="9523" rtlCol="0" anchor="ctr"/>
          <a:lstStyle>
            <a:defPPr>
              <a:defRPr kern="1200" smtId="4294967295"/>
            </a:defPPr>
          </a:lstStyle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281244" y="3277110"/>
            <a:ext cx="2586404" cy="1311894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The deep learning used in this project is U-net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.</a:t>
            </a: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The U-Net is a convolutional neural network that was developed for biomedical image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segmentation.</a:t>
            </a: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The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network is based on the fully convolutional network [2] and its architecture was modified and extended to work with fewer training images and to yield more precise segmentations. </a:t>
            </a:r>
            <a:endParaRPr 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Segmentation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of a 512*512 image takes less than a second on a recent GPU.</a:t>
            </a:r>
          </a:p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7DB2E49A-CE7A-4210-AE9F-5037030C938E}"/>
              </a:ext>
            </a:extLst>
          </p:cNvPr>
          <p:cNvSpPr txBox="1">
            <a:spLocks noChangeAspect="1"/>
          </p:cNvSpPr>
          <p:nvPr/>
        </p:nvSpPr>
        <p:spPr>
          <a:xfrm>
            <a:off x="143852" y="2909811"/>
            <a:ext cx="2870200" cy="264358"/>
          </a:xfrm>
          <a:prstGeom prst="rect">
            <a:avLst/>
          </a:prstGeom>
          <a:solidFill>
            <a:srgbClr val="568494"/>
          </a:solidFill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6" y="1213633"/>
            <a:ext cx="1025635" cy="884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6" y="2218096"/>
            <a:ext cx="1025635" cy="884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42" y="2218096"/>
            <a:ext cx="1020817" cy="884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4" y="4536050"/>
            <a:ext cx="1906156" cy="1123208"/>
          </a:xfrm>
          <a:prstGeom prst="rect">
            <a:avLst/>
          </a:prstGeom>
        </p:spPr>
      </p:pic>
      <p:sp>
        <p:nvSpPr>
          <p:cNvPr id="49" name="Rectangle: Rounded Corners 44"/>
          <p:cNvSpPr/>
          <p:nvPr/>
        </p:nvSpPr>
        <p:spPr>
          <a:xfrm>
            <a:off x="3136900" y="1081454"/>
            <a:ext cx="2870200" cy="2206869"/>
          </a:xfrm>
          <a:prstGeom prst="roundRect">
            <a:avLst>
              <a:gd name="adj" fmla="val 15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6" tIns="9523" rIns="19046" bIns="9523" rtlCol="0" anchor="ctr"/>
          <a:lstStyle>
            <a:defPPr>
              <a:defRPr kern="1200" smtId="4294967295"/>
            </a:defPPr>
          </a:lstStyle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3287346" y="1426820"/>
            <a:ext cx="2569308" cy="1850503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Our dataset contains 44 cases of 3D MRI knee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.</a:t>
            </a:r>
          </a:p>
          <a:p>
            <a:endParaRPr 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Out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of 44 cases we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allotted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24 cases for training , 10 cases for validation and 10 cases for testing sets.</a:t>
            </a:r>
            <a:endParaRPr 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Each cases include 160 2D images  of Tibia bone. Each images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contained       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segments which border tibia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bone. </a:t>
            </a: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In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total we had 7040 DICOM images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with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6000 mask generated from 44 cases 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     </a:t>
            </a:r>
            <a:endParaRPr 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Figure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3(a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) provides an example of DICOM images . For each image we have labeled the tibia bone area as shown in Figure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3(b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).Using Matlab code we have generated binary mask for each labeled image as shown in Figure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3(c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).Figure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3(d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) is U-net segmented image generated using U-net code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.</a:t>
            </a:r>
            <a:endParaRPr 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2F9F16DD-B1FB-447B-BA78-9201D1B2D897}"/>
              </a:ext>
            </a:extLst>
          </p:cNvPr>
          <p:cNvSpPr txBox="1">
            <a:spLocks noChangeAspect="1"/>
          </p:cNvSpPr>
          <p:nvPr/>
        </p:nvSpPr>
        <p:spPr>
          <a:xfrm>
            <a:off x="3136900" y="1081454"/>
            <a:ext cx="2870200" cy="264358"/>
          </a:xfrm>
          <a:prstGeom prst="rect">
            <a:avLst/>
          </a:prstGeom>
          <a:solidFill>
            <a:srgbClr val="568494"/>
          </a:solidFill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: Rounded Corners 44"/>
          <p:cNvSpPr/>
          <p:nvPr/>
        </p:nvSpPr>
        <p:spPr>
          <a:xfrm>
            <a:off x="3136900" y="3543537"/>
            <a:ext cx="2870200" cy="3144103"/>
          </a:xfrm>
          <a:prstGeom prst="roundRect">
            <a:avLst>
              <a:gd name="adj" fmla="val 15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6" tIns="9523" rIns="19046" bIns="9523" rtlCol="0" anchor="ctr"/>
          <a:lstStyle>
            <a:defPPr>
              <a:defRPr kern="1200" smtId="4294967295"/>
            </a:defPPr>
          </a:lstStyle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3246606" y="3888904"/>
            <a:ext cx="2610048" cy="1096450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The models produces strong dice coefficients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particular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for 3D-DICOM images , for 29 epochs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training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set gives around 95 % , validation goes for around 90%.The model took around 2 </a:t>
            </a:r>
            <a:r>
              <a:rPr 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hrs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to run all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datasets.</a:t>
            </a:r>
          </a:p>
          <a:p>
            <a:endParaRPr 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Figure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2 plots the graph on training and validation datasets.</a:t>
            </a:r>
          </a:p>
          <a:p>
            <a:endParaRPr 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The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performance of testing dataset in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dice coef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is 88%.The model prediction is accurate for most cases.</a:t>
            </a:r>
          </a:p>
          <a:p>
            <a:endParaRPr lang="en-US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Figure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3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(d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) shows the example of predicted image after 29 epochs.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2F9F16DD-B1FB-447B-BA78-9201D1B2D897}"/>
              </a:ext>
            </a:extLst>
          </p:cNvPr>
          <p:cNvSpPr txBox="1">
            <a:spLocks noChangeAspect="1"/>
          </p:cNvSpPr>
          <p:nvPr/>
        </p:nvSpPr>
        <p:spPr>
          <a:xfrm>
            <a:off x="3136900" y="3543538"/>
            <a:ext cx="2870200" cy="264358"/>
          </a:xfrm>
          <a:prstGeom prst="rect">
            <a:avLst/>
          </a:prstGeom>
          <a:solidFill>
            <a:srgbClr val="568494"/>
          </a:solidFill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endParaRPr lang="en-US" sz="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46" y="5132020"/>
            <a:ext cx="2569308" cy="133283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281243" y="5826800"/>
            <a:ext cx="2586405" cy="665563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For preparing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training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, Validation and testing data , dataset was divided into three different sets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i.e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 60% for Training , 20% for validation and 20 % for testing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.</a:t>
            </a: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Finally we show graphs for training and validation data whereas for testing we showed calculated metrics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i.e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(loss,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dice coef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and similarity)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9" y="98548"/>
            <a:ext cx="715433" cy="6438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43" y="1213633"/>
            <a:ext cx="1020817" cy="884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808015" y="5403612"/>
            <a:ext cx="1371600" cy="126954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Figure 1: U-net Architecture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3542323" y="6560686"/>
            <a:ext cx="2059354" cy="126954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Figure 2: Learning curve of training and validation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6417676" y="3180208"/>
            <a:ext cx="2440574" cy="234676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Figure 3: (a) Raw image (b) Manual segmentation (c)Mask of manual segmentation  (d) U-net segmentation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6241732" y="3978209"/>
            <a:ext cx="2616518" cy="557841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Unet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demonstrates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efficacy and precision in quickly generating accurate segmentation that can be used in monitoring and diagnosis of bone.</a:t>
            </a: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6262445" y="5079453"/>
            <a:ext cx="2616518" cy="450119"/>
          </a:xfrm>
          <a:prstGeom prst="rect">
            <a:avLst/>
          </a:prstGeom>
          <a:noFill/>
        </p:spPr>
        <p:txBody>
          <a:bodyPr wrap="square" lIns="19046" tIns="9523" rIns="19046" bIns="9523" rtlCol="0">
            <a:spAutoFit/>
          </a:bodyPr>
          <a:lstStyle>
            <a:defPPr>
              <a:defRPr kern="1200" smtId="4294967295"/>
            </a:defPPr>
          </a:lstStyle>
          <a:p>
            <a:r>
              <a:rPr lang="nl-NL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[1] U-net https://en.wikipedia.org/wiki/U-Net.</a:t>
            </a:r>
          </a:p>
          <a:p>
            <a:r>
              <a:rPr lang="nl-NL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[2] CNN :https://en.wikipedia.org/wiki/Convolutional_neural_network</a:t>
            </a:r>
          </a:p>
          <a:p>
            <a:r>
              <a:rPr lang="nl-NL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[3] Keras:https://elitedatascience.com/keras-tutorial-deep-learning-in-python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88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499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nilesh78890@gmail.com</dc:creator>
  <cp:lastModifiedBy>nilesh78890@gmail.com</cp:lastModifiedBy>
  <cp:revision>12</cp:revision>
  <dcterms:created xsi:type="dcterms:W3CDTF">2019-05-11T17:46:37Z</dcterms:created>
  <dcterms:modified xsi:type="dcterms:W3CDTF">2019-05-11T20:49:31Z</dcterms:modified>
</cp:coreProperties>
</file>