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3" r:id="rId8"/>
    <p:sldId id="265" r:id="rId9"/>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1" d="100"/>
          <a:sy n="81" d="100"/>
        </p:scale>
        <p:origin x="114" y="180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682468A-F8DF-4E9A-98A9-7A4A4C22BA05}" type="datetime1">
              <a:rPr lang="nl-NL" smtClean="0"/>
              <a:t>20-9-2023</a:t>
            </a:fld>
            <a:endParaRPr lang="en-US"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dirty="0"/>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901C9C1-8869-4164-9103-760A82EA1CDD}" type="datetime1">
              <a:rPr lang="nl-NL" smtClean="0"/>
              <a:t>20-9-2023</a:t>
            </a:fld>
            <a:endParaRPr lang="en-US"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
              <a:t>Klik om de tekststijlen van het model te bewerken</a:t>
            </a:r>
            <a:endParaRPr lang="en-US"/>
          </a:p>
          <a:p>
            <a:pPr lvl="1" rtl="0"/>
            <a:r>
              <a:rPr lang="nl"/>
              <a:t>Tweede niveau</a:t>
            </a:r>
          </a:p>
          <a:p>
            <a:pPr lvl="2" rtl="0"/>
            <a:r>
              <a:rPr lang="nl"/>
              <a:t>Derde niveau</a:t>
            </a:r>
          </a:p>
          <a:p>
            <a:pPr lvl="3" rtl="0"/>
            <a:r>
              <a:rPr lang="nl"/>
              <a:t>Vierde niveau</a:t>
            </a:r>
          </a:p>
          <a:p>
            <a:pPr lvl="4" rtl="0"/>
            <a:r>
              <a:rPr lang="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dirty="0"/>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nl" dirty="0"/>
              <a:t>Klik om de titelstijl van het model te bewerken</a:t>
            </a:r>
            <a:endParaRPr lang="en-US" dirty="0"/>
          </a:p>
        </p:txBody>
      </p:sp>
      <p:sp>
        <p:nvSpPr>
          <p:cNvPr id="3" name="Sub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t>Click to edit Master subtitle style</a:t>
            </a:r>
            <a:endParaRPr lang="en-US" dirty="0"/>
          </a:p>
        </p:txBody>
      </p:sp>
      <p:cxnSp>
        <p:nvCxnSpPr>
          <p:cNvPr id="9" name="Rechte verbindingslijn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C0FA062C-438B-435B-AC72-11EE0553D348}" type="datetime1">
              <a:rPr lang="nl-NL" smtClean="0"/>
              <a:t>20-9-2023</a:t>
            </a:fld>
            <a:endParaRPr lang="en-US"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a:t>Click to edit Master title style</a:t>
            </a:r>
            <a:endParaRPr lang="en-US" dirty="0"/>
          </a:p>
        </p:txBody>
      </p:sp>
      <p:sp>
        <p:nvSpPr>
          <p:cNvPr id="3" name="Tijdelijke aanduiding voor verticale tekst 2"/>
          <p:cNvSpPr>
            <a:spLocks noGrp="1"/>
          </p:cNvSpPr>
          <p:nvPr>
            <p:ph type="body" orient="vert" idx="1"/>
          </p:nvPr>
        </p:nvSpPr>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Tijdelijke aanduiding voor datum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4DE0F8E-8C2A-4EA9-82B4-D806D34B557D}" type="datetime1">
              <a:rPr lang="nl-NL" smtClean="0"/>
              <a:t>20-9-2023</a:t>
            </a:fld>
            <a:endParaRPr lang="en-US" dirty="0"/>
          </a:p>
        </p:txBody>
      </p:sp>
      <p:sp>
        <p:nvSpPr>
          <p:cNvPr id="8" name="Tijdelijke aanduiding voor voettekst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Tijdelijke aanduiding voor dianumm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e titel 1"/>
          <p:cNvSpPr>
            <a:spLocks noGrp="1"/>
          </p:cNvSpPr>
          <p:nvPr>
            <p:ph type="title" orient="vert"/>
          </p:nvPr>
        </p:nvSpPr>
        <p:spPr>
          <a:xfrm>
            <a:off x="8724900" y="412302"/>
            <a:ext cx="2628900" cy="5759898"/>
          </a:xfrm>
        </p:spPr>
        <p:txBody>
          <a:bodyPr vert="eaVert" rtlCol="0"/>
          <a:lstStyle/>
          <a:p>
            <a:pPr rtl="0"/>
            <a:r>
              <a:rPr lang="en-US"/>
              <a:t>Click to edit Master title style</a:t>
            </a:r>
            <a:endParaRPr lang="en-US" dirty="0"/>
          </a:p>
        </p:txBody>
      </p:sp>
      <p:sp>
        <p:nvSpPr>
          <p:cNvPr id="3" name="Tijdelijke aanduiding voor verticale tekst 2"/>
          <p:cNvSpPr>
            <a:spLocks noGrp="1"/>
          </p:cNvSpPr>
          <p:nvPr>
            <p:ph type="body" orient="vert" idx="1"/>
          </p:nvPr>
        </p:nvSpPr>
        <p:spPr>
          <a:xfrm>
            <a:off x="838200" y="412302"/>
            <a:ext cx="7734300" cy="5759898"/>
          </a:xfrm>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Tijdelijke aanduiding voor datum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55C4D6BC-2A99-4B5A-A80A-D2F510080855}" type="datetime1">
              <a:rPr lang="nl-NL" smtClean="0"/>
              <a:t>20-9-2023</a:t>
            </a:fld>
            <a:endParaRPr lang="en-US" dirty="0"/>
          </a:p>
        </p:txBody>
      </p:sp>
      <p:sp>
        <p:nvSpPr>
          <p:cNvPr id="8" name="Tijdelijke aanduiding voor voettekst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Tijdelijke aanduiding voor dianumm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a:t>Click to edit Master title style</a:t>
            </a:r>
            <a:endParaRPr lang="en-US" dirty="0"/>
          </a:p>
        </p:txBody>
      </p:sp>
      <p:sp>
        <p:nvSpPr>
          <p:cNvPr id="3" name="Tijdelijke aanduiding voor inhoud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8F39E6F-C4D3-4233-838E-9ABAB79681C5}" type="datetime1">
              <a:rPr lang="nl-NL" smtClean="0"/>
              <a:t>20-9-2023</a:t>
            </a:fld>
            <a:endParaRPr lang="en-US"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a:t>Click to edit Master title style</a:t>
            </a:r>
            <a:endParaRPr lang="en-US" dirty="0"/>
          </a:p>
        </p:txBody>
      </p:sp>
      <p:sp>
        <p:nvSpPr>
          <p:cNvPr id="3" name="Tijdelijke aanduiding voor tekst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cxnSp>
        <p:nvCxnSpPr>
          <p:cNvPr id="9" name="Rechte verbindingslijn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ijdelijke aanduiding voor datum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760746DE-BCB6-4742-BAD3-23D789492DEA}" type="datetime1">
              <a:rPr lang="nl-NL" smtClean="0"/>
              <a:t>20-9-2023</a:t>
            </a:fld>
            <a:endParaRPr lang="en-US" dirty="0"/>
          </a:p>
        </p:txBody>
      </p:sp>
      <p:sp>
        <p:nvSpPr>
          <p:cNvPr id="8" name="Tijdelijke aanduiding voor voettekst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Tijdelijke aanduiding voor dianumm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en-US"/>
              <a:t>Click to edit Master title style</a:t>
            </a:r>
            <a:endParaRPr lang="en-US" dirty="0"/>
          </a:p>
        </p:txBody>
      </p:sp>
      <p:sp>
        <p:nvSpPr>
          <p:cNvPr id="3" name="Tijdelijke aanduiding voor inhoud 2"/>
          <p:cNvSpPr>
            <a:spLocks noGrp="1"/>
          </p:cNvSpPr>
          <p:nvPr>
            <p:ph sz="half" idx="1" hasCustomPrompt="1"/>
          </p:nvPr>
        </p:nvSpPr>
        <p:spPr>
          <a:xfrm>
            <a:off x="1097280" y="2120900"/>
            <a:ext cx="4639736" cy="3748193"/>
          </a:xfrm>
        </p:spPr>
        <p:txBody>
          <a:bodyPr rtlCol="0"/>
          <a:lstStyle>
            <a:lvl1pPr>
              <a:defRPr/>
            </a:lvl1pPr>
          </a:lstStyle>
          <a:p>
            <a:pPr lvl="0" rtl="0"/>
            <a:r>
              <a:rPr lang="nl" dirty="0"/>
              <a:t>Klik om de tekststijlen van het model te bewerken</a:t>
            </a:r>
          </a:p>
          <a:p>
            <a:pPr lvl="1" rtl="0"/>
            <a:r>
              <a:rPr lang="nl" dirty="0"/>
              <a:t>Tweede niveau</a:t>
            </a:r>
          </a:p>
          <a:p>
            <a:pPr lvl="2" rtl="0"/>
            <a:r>
              <a:rPr lang="nl" dirty="0"/>
              <a:t>Derde niveau</a:t>
            </a:r>
          </a:p>
          <a:p>
            <a:pPr lvl="3" rtl="0"/>
            <a:r>
              <a:rPr lang="nl" dirty="0"/>
              <a:t>Vierde niveau</a:t>
            </a:r>
          </a:p>
          <a:p>
            <a:pPr lvl="4" rtl="0"/>
            <a:r>
              <a:rPr lang="nl" dirty="0"/>
              <a:t>Vijfde niveau</a:t>
            </a:r>
            <a:endParaRPr lang="en-US" dirty="0"/>
          </a:p>
        </p:txBody>
      </p:sp>
      <p:sp>
        <p:nvSpPr>
          <p:cNvPr id="4" name="Tijdelijke aanduiding voor inhoud 3"/>
          <p:cNvSpPr>
            <a:spLocks noGrp="1"/>
          </p:cNvSpPr>
          <p:nvPr>
            <p:ph sz="half" idx="2" hasCustomPrompt="1"/>
          </p:nvPr>
        </p:nvSpPr>
        <p:spPr>
          <a:xfrm>
            <a:off x="6515944" y="2120900"/>
            <a:ext cx="4639736" cy="3748194"/>
          </a:xfrm>
        </p:spPr>
        <p:txBody>
          <a:bodyPr rtlCol="0"/>
          <a:lstStyle>
            <a:lvl1pPr>
              <a:defRPr/>
            </a:lvl1pPr>
          </a:lstStyle>
          <a:p>
            <a:pPr lvl="0" rtl="0"/>
            <a:r>
              <a:rPr lang="nl" dirty="0"/>
              <a:t>Klik om de tekststijlen van het model te bewerken</a:t>
            </a:r>
          </a:p>
          <a:p>
            <a:pPr lvl="1" rtl="0"/>
            <a:r>
              <a:rPr lang="nl" dirty="0"/>
              <a:t>Tweede niveau</a:t>
            </a:r>
          </a:p>
          <a:p>
            <a:pPr lvl="2" rtl="0"/>
            <a:r>
              <a:rPr lang="nl" dirty="0"/>
              <a:t>Derde niveau</a:t>
            </a:r>
          </a:p>
          <a:p>
            <a:pPr lvl="3" rtl="0"/>
            <a:r>
              <a:rPr lang="nl" dirty="0"/>
              <a:t>Vierde niveau</a:t>
            </a:r>
          </a:p>
          <a:p>
            <a:pPr lvl="4" rtl="0"/>
            <a:r>
              <a:rPr lang="nl" dirty="0"/>
              <a:t>Vijfde niveau</a:t>
            </a:r>
            <a:endParaRPr lang="en-US" dirty="0"/>
          </a:p>
        </p:txBody>
      </p:sp>
      <p:sp>
        <p:nvSpPr>
          <p:cNvPr id="2" name="Tijdelijke aanduiding voor datum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F007331-9111-4CF7-BB53-7967C82BE855}" type="datetime1">
              <a:rPr lang="nl-NL" smtClean="0"/>
              <a:t>20-9-2023</a:t>
            </a:fld>
            <a:endParaRPr lang="en-US" dirty="0"/>
          </a:p>
        </p:txBody>
      </p:sp>
      <p:sp>
        <p:nvSpPr>
          <p:cNvPr id="9" name="Tijdelijke aanduiding voor voettekst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Tijdelijke aanduiding voor dianumm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en-US"/>
              <a:t>Click to edit Master title style</a:t>
            </a:r>
            <a:endParaRPr lang="en-US" dirty="0"/>
          </a:p>
        </p:txBody>
      </p:sp>
      <p:sp>
        <p:nvSpPr>
          <p:cNvPr id="3" name="Tijdelijke aanduiding voor tekst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 dirty="0"/>
              <a:t>Klik om de tekststijlen van het model te bewerken</a:t>
            </a:r>
          </a:p>
        </p:txBody>
      </p:sp>
      <p:sp>
        <p:nvSpPr>
          <p:cNvPr id="4" name="Tijdelijke aanduiding voor inhoud 3"/>
          <p:cNvSpPr>
            <a:spLocks noGrp="1"/>
          </p:cNvSpPr>
          <p:nvPr>
            <p:ph sz="half" idx="2" hasCustomPrompt="1"/>
          </p:nvPr>
        </p:nvSpPr>
        <p:spPr>
          <a:xfrm>
            <a:off x="1097280" y="2958274"/>
            <a:ext cx="4639736" cy="2910821"/>
          </a:xfrm>
        </p:spPr>
        <p:txBody>
          <a:bodyPr rtlCol="0"/>
          <a:lstStyle>
            <a:lvl1pPr>
              <a:defRPr/>
            </a:lvl1pPr>
          </a:lstStyle>
          <a:p>
            <a:pPr lvl="0" rtl="0"/>
            <a:r>
              <a:rPr lang="nl" dirty="0"/>
              <a:t>Klik om de tekststijlen van het model te bewerken</a:t>
            </a:r>
          </a:p>
          <a:p>
            <a:pPr lvl="1" rtl="0"/>
            <a:r>
              <a:rPr lang="nl" dirty="0"/>
              <a:t>Tweede niveau</a:t>
            </a:r>
          </a:p>
          <a:p>
            <a:pPr lvl="2" rtl="0"/>
            <a:r>
              <a:rPr lang="nl" dirty="0"/>
              <a:t>Derde niveau</a:t>
            </a:r>
          </a:p>
          <a:p>
            <a:pPr lvl="3" rtl="0"/>
            <a:r>
              <a:rPr lang="nl" dirty="0"/>
              <a:t>Vierde niveau</a:t>
            </a:r>
          </a:p>
          <a:p>
            <a:pPr lvl="4" rtl="0"/>
            <a:r>
              <a:rPr lang="nl" dirty="0"/>
              <a:t>Vijfde niveau</a:t>
            </a:r>
            <a:endParaRPr lang="en-US" dirty="0"/>
          </a:p>
        </p:txBody>
      </p:sp>
      <p:sp>
        <p:nvSpPr>
          <p:cNvPr id="5" name="Tijdelijke aanduiding voor tekst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 dirty="0"/>
              <a:t>Klik om de tekststijlen van het model te bewerken</a:t>
            </a:r>
          </a:p>
        </p:txBody>
      </p:sp>
      <p:sp>
        <p:nvSpPr>
          <p:cNvPr id="6" name="Tijdelijke aanduiding voor inhoud 5"/>
          <p:cNvSpPr>
            <a:spLocks noGrp="1"/>
          </p:cNvSpPr>
          <p:nvPr>
            <p:ph sz="quarter" idx="4" hasCustomPrompt="1"/>
          </p:nvPr>
        </p:nvSpPr>
        <p:spPr>
          <a:xfrm>
            <a:off x="6515944" y="2958273"/>
            <a:ext cx="4639736" cy="2910821"/>
          </a:xfrm>
        </p:spPr>
        <p:txBody>
          <a:bodyPr rtlCol="0"/>
          <a:lstStyle>
            <a:lvl1pPr>
              <a:defRPr/>
            </a:lvl1pPr>
          </a:lstStyle>
          <a:p>
            <a:pPr lvl="0" rtl="0"/>
            <a:r>
              <a:rPr lang="nl" dirty="0"/>
              <a:t>Klik om de tekststijlen van het model te bewerken</a:t>
            </a:r>
          </a:p>
          <a:p>
            <a:pPr lvl="1" rtl="0"/>
            <a:r>
              <a:rPr lang="nl" dirty="0"/>
              <a:t>Tweede niveau</a:t>
            </a:r>
          </a:p>
          <a:p>
            <a:pPr lvl="2" rtl="0"/>
            <a:r>
              <a:rPr lang="nl" dirty="0"/>
              <a:t>Derde niveau</a:t>
            </a:r>
          </a:p>
          <a:p>
            <a:pPr lvl="3" rtl="0"/>
            <a:r>
              <a:rPr lang="nl" dirty="0"/>
              <a:t>Vierde niveau</a:t>
            </a:r>
          </a:p>
          <a:p>
            <a:pPr lvl="4" rtl="0"/>
            <a:r>
              <a:rPr lang="nl" dirty="0"/>
              <a:t>Vijfde niveau</a:t>
            </a:r>
            <a:endParaRPr lang="en-US"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F4AAB0-CA0B-4B50-BAF5-64285225E6D3}" type="datetime1">
              <a:rPr lang="nl-NL" smtClean="0"/>
              <a:t>20-9-2023</a:t>
            </a:fld>
            <a:endParaRPr lang="en-US"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a:t>Click to edit Master title style</a:t>
            </a:r>
            <a:endParaRPr lang="en-US" dirty="0"/>
          </a:p>
        </p:txBody>
      </p:sp>
      <p:sp>
        <p:nvSpPr>
          <p:cNvPr id="6" name="Tijdelijke aanduiding voor datum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7EE9EEA-93A4-4AC0-82A3-AAE045D26265}" type="datetime1">
              <a:rPr lang="nl-NL" smtClean="0"/>
              <a:t>20-9-2023</a:t>
            </a:fld>
            <a:endParaRPr lang="en-US" dirty="0"/>
          </a:p>
        </p:txBody>
      </p:sp>
      <p:sp>
        <p:nvSpPr>
          <p:cNvPr id="7" name="Tijdelijke aanduiding voor voettekst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Tijdelijke aanduiding voor dianumm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5510036-C9F6-4A25-952D-E980D1218E5A}" type="datetime1">
              <a:rPr lang="nl-NL" smtClean="0"/>
              <a:t>20-9-2023</a:t>
            </a:fld>
            <a:endParaRPr lang="en-US"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t>Click to edit Master title style</a:t>
            </a:r>
            <a:endParaRPr lang="en-US" dirty="0"/>
          </a:p>
        </p:txBody>
      </p:sp>
      <p:sp>
        <p:nvSpPr>
          <p:cNvPr id="3" name="Tijdelijke aanduiding voor inhoud 2"/>
          <p:cNvSpPr>
            <a:spLocks noGrp="1"/>
          </p:cNvSpPr>
          <p:nvPr>
            <p:ph idx="1"/>
          </p:nvPr>
        </p:nvSpPr>
        <p:spPr>
          <a:xfrm>
            <a:off x="5458984" y="812799"/>
            <a:ext cx="5928344" cy="5294757"/>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ijdelijke aanduiding voor tekst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Tijdelijke aanduiding voor datum 4"/>
          <p:cNvSpPr>
            <a:spLocks noGrp="1"/>
          </p:cNvSpPr>
          <p:nvPr>
            <p:ph type="dt" sz="half" idx="10"/>
          </p:nvPr>
        </p:nvSpPr>
        <p:spPr>
          <a:xfrm>
            <a:off x="643464" y="6446520"/>
            <a:ext cx="3517568" cy="365125"/>
          </a:xfrm>
        </p:spPr>
        <p:txBody>
          <a:bodyPr rtlCol="0"/>
          <a:lstStyle>
            <a:lvl1pPr algn="l">
              <a:defRPr/>
            </a:lvl1pPr>
          </a:lstStyle>
          <a:p>
            <a:pPr rtl="0"/>
            <a:fld id="{7EC0246C-263D-46C0-97C2-33055410F436}" type="datetime1">
              <a:rPr lang="nl-NL" smtClean="0"/>
              <a:t>20-9-2023</a:t>
            </a:fld>
            <a:endParaRPr lang="en-US" dirty="0"/>
          </a:p>
        </p:txBody>
      </p:sp>
      <p:sp>
        <p:nvSpPr>
          <p:cNvPr id="6" name="Tijdelijke aanduiding voor voettekst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Tijdelijke aanduiding voor dianumm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jdelijke aanduiding voor afbeelding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dirty="0"/>
              <a:t>Click icon to add picture</a:t>
            </a:r>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500" b="0">
                <a:solidFill>
                  <a:srgbClr val="FFFFFF"/>
                </a:solidFill>
              </a:defRPr>
            </a:lvl1pPr>
          </a:lstStyle>
          <a:p>
            <a:pPr rtl="0"/>
            <a:r>
              <a:rPr lang="en-US"/>
              <a:t>Click to edit Master title style</a:t>
            </a:r>
            <a:endParaRPr lang="en-US" dirty="0"/>
          </a:p>
        </p:txBody>
      </p:sp>
      <p:sp>
        <p:nvSpPr>
          <p:cNvPr id="4" name="Tijdelijke aanduiding voor tekst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Tijdelijke aanduiding voor datum 4"/>
          <p:cNvSpPr>
            <a:spLocks noGrp="1"/>
          </p:cNvSpPr>
          <p:nvPr>
            <p:ph type="dt" sz="half" idx="10"/>
          </p:nvPr>
        </p:nvSpPr>
        <p:spPr/>
        <p:txBody>
          <a:bodyPr rtlCol="0"/>
          <a:lstStyle>
            <a:lvl1pPr>
              <a:defRPr/>
            </a:lvl1pPr>
          </a:lstStyle>
          <a:p>
            <a:pPr rtl="0"/>
            <a:fld id="{AC828DE5-5E25-48F8-9D08-0AAF94E065B7}" type="datetime1">
              <a:rPr lang="nl-NL" smtClean="0"/>
              <a:t>20-9-2023</a:t>
            </a:fld>
            <a:endParaRPr lang="en-US" dirty="0"/>
          </a:p>
        </p:txBody>
      </p:sp>
      <p:sp>
        <p:nvSpPr>
          <p:cNvPr id="6" name="Tijdelijke aanduiding voor voettekst 5"/>
          <p:cNvSpPr>
            <a:spLocks noGrp="1"/>
          </p:cNvSpPr>
          <p:nvPr>
            <p:ph type="ftr" sz="quarter" idx="11"/>
          </p:nvPr>
        </p:nvSpPr>
        <p:spPr>
          <a:xfrm>
            <a:off x="1097279" y="6446838"/>
            <a:ext cx="6818262" cy="365125"/>
          </a:xfrm>
        </p:spPr>
        <p:txBody>
          <a:bodyPr rtlCol="0"/>
          <a:lstStyle/>
          <a:p>
            <a:pPr algn="l" rtl="0"/>
            <a:endParaRPr lang="en-US"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
              <a:t>Klik om de titelstijl van het model te bewerken</a:t>
            </a:r>
            <a:endParaRPr lang="en-US" dirty="0"/>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
              <a:t>Klik om de tekststijlen van het model te bewerken</a:t>
            </a:r>
          </a:p>
          <a:p>
            <a:pPr lvl="1" rtl="0"/>
            <a:r>
              <a:rPr lang="nl"/>
              <a:t>Tweede niveau</a:t>
            </a:r>
          </a:p>
          <a:p>
            <a:pPr lvl="2" rtl="0"/>
            <a:r>
              <a:rPr lang="nl"/>
              <a:t>Derde niveau</a:t>
            </a:r>
          </a:p>
          <a:p>
            <a:pPr lvl="3" rtl="0"/>
            <a:r>
              <a:rPr lang="nl"/>
              <a:t>Vierde niveau</a:t>
            </a:r>
          </a:p>
          <a:p>
            <a:pPr lvl="4" rtl="0"/>
            <a:r>
              <a:rPr lang="nl"/>
              <a:t>Vijfde niveau</a:t>
            </a:r>
            <a:endParaRPr lang="en-US" dirty="0"/>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BBDB2E9-45E4-446B-B384-7A1A43730A2E}" type="datetime1">
              <a:rPr lang="nl-NL" smtClean="0"/>
              <a:t>20-9-2023</a:t>
            </a:fld>
            <a:endParaRPr lang="en-US"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Rechte verbindingslijn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www.vecteezy.com/vector-art/590003-vector-cloud-icon" TargetMode="External"/><Relationship Id="rId3" Type="http://schemas.openxmlformats.org/officeDocument/2006/relationships/hyperlink" Target="http://graphicdesign.stackexchange.com/questions/84902/is-there-icon-for-set-default" TargetMode="External"/><Relationship Id="rId7" Type="http://schemas.openxmlformats.org/officeDocument/2006/relationships/hyperlink" Target="https://pixabay.com/en/gear-wheel-mechanical-mechanism-311996/" TargetMode="External"/><Relationship Id="rId12"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hyperlink" Target="https://periph.io/news/2018/v2.2.0/" TargetMode="External"/><Relationship Id="rId5" Type="http://schemas.openxmlformats.org/officeDocument/2006/relationships/hyperlink" Target="https://freepngimg.com/png/31744-coder-transparent-image"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commons.wikimedia.org/wiki/File:Circle-icons-dev.sv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azure/architecture/browse/" TargetMode="External"/><Relationship Id="rId2" Type="http://schemas.openxmlformats.org/officeDocument/2006/relationships/hyperlink" Target="https://azure.microsoft.com/en-us/pricing/calculator/" TargetMode="External"/><Relationship Id="rId1" Type="http://schemas.openxmlformats.org/officeDocument/2006/relationships/slideLayout" Target="../slideLayouts/slideLayout7.xml"/><Relationship Id="rId6" Type="http://schemas.openxmlformats.org/officeDocument/2006/relationships/hyperlink" Target="https://www.sonarsource.com/products/sonarlint/" TargetMode="External"/><Relationship Id="rId5" Type="http://schemas.openxmlformats.org/officeDocument/2006/relationships/hyperlink" Target="https://www.databricks.com/glossary/medallion-architecture" TargetMode="External"/><Relationship Id="rId4" Type="http://schemas.openxmlformats.org/officeDocument/2006/relationships/hyperlink" Target="https://azure.microsoft.com/en-us/products/devops#over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hoe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119148" y="585939"/>
            <a:ext cx="6253317" cy="1564492"/>
          </a:xfrm>
        </p:spPr>
        <p:txBody>
          <a:bodyPr rtlCol="0">
            <a:normAutofit/>
          </a:bodyPr>
          <a:lstStyle/>
          <a:p>
            <a:pPr rtl="0"/>
            <a:r>
              <a:rPr lang="nl" sz="4000" dirty="0"/>
              <a:t>Data Anlytics Solution : XYZ Corp</a:t>
            </a:r>
          </a:p>
        </p:txBody>
      </p:sp>
      <p:sp>
        <p:nvSpPr>
          <p:cNvPr id="3" name="Subtitel 2">
            <a:extLst>
              <a:ext uri="{FF2B5EF4-FFF2-40B4-BE49-F238E27FC236}">
                <a16:creationId xmlns:a16="http://schemas.microsoft.com/office/drawing/2014/main" id="{A8E9CFF2-3777-4FF4-A759-8491175B0B7C}"/>
              </a:ext>
            </a:extLst>
          </p:cNvPr>
          <p:cNvSpPr>
            <a:spLocks noGrp="1"/>
          </p:cNvSpPr>
          <p:nvPr>
            <p:ph type="subTitle" idx="1"/>
          </p:nvPr>
        </p:nvSpPr>
        <p:spPr>
          <a:xfrm>
            <a:off x="5838393" y="5761312"/>
            <a:ext cx="6269347" cy="1021498"/>
          </a:xfrm>
        </p:spPr>
        <p:txBody>
          <a:bodyPr rtlCol="0">
            <a:normAutofit/>
          </a:bodyPr>
          <a:lstStyle/>
          <a:p>
            <a:pPr algn="r" rtl="0"/>
            <a:r>
              <a:rPr lang="nl" sz="1800" dirty="0">
                <a:solidFill>
                  <a:schemeClr val="tx1">
                    <a:lumMod val="85000"/>
                    <a:lumOff val="15000"/>
                  </a:schemeClr>
                </a:solidFill>
                <a:latin typeface="Abadi" panose="020B0604020104020204" pitchFamily="34" charset="0"/>
              </a:rPr>
              <a:t>By- Ashish Rahangdale</a:t>
            </a:r>
          </a:p>
        </p:txBody>
      </p:sp>
      <p:pic>
        <p:nvPicPr>
          <p:cNvPr id="5" name="Afbeelding 4" descr="Een afbeelding met gebouw, zitting, bank, zijkant&#10;&#10;Beschrijving automatisch gegenereer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Rechte verbindingslijn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24200-B160-0FDC-5202-CC53E437C1EF}"/>
              </a:ext>
            </a:extLst>
          </p:cNvPr>
          <p:cNvSpPr>
            <a:spLocks noGrp="1"/>
          </p:cNvSpPr>
          <p:nvPr>
            <p:ph type="dt" sz="half" idx="10"/>
          </p:nvPr>
        </p:nvSpPr>
        <p:spPr/>
        <p:txBody>
          <a:bodyPr/>
          <a:lstStyle/>
          <a:p>
            <a:pPr rtl="0"/>
            <a:fld id="{65510036-C9F6-4A25-952D-E980D1218E5A}" type="datetime1">
              <a:rPr lang="nl-NL" smtClean="0"/>
              <a:t>22-9-2023</a:t>
            </a:fld>
            <a:endParaRPr lang="en-US" dirty="0"/>
          </a:p>
        </p:txBody>
      </p:sp>
      <p:grpSp>
        <p:nvGrpSpPr>
          <p:cNvPr id="6" name="Group 5">
            <a:extLst>
              <a:ext uri="{FF2B5EF4-FFF2-40B4-BE49-F238E27FC236}">
                <a16:creationId xmlns:a16="http://schemas.microsoft.com/office/drawing/2014/main" id="{9D91CC5D-F931-D4D6-982C-2238756B0DA0}"/>
              </a:ext>
            </a:extLst>
          </p:cNvPr>
          <p:cNvGrpSpPr/>
          <p:nvPr/>
        </p:nvGrpSpPr>
        <p:grpSpPr>
          <a:xfrm>
            <a:off x="448784" y="386870"/>
            <a:ext cx="10354492" cy="707886"/>
            <a:chOff x="748937" y="648127"/>
            <a:chExt cx="10354492" cy="707886"/>
          </a:xfrm>
        </p:grpSpPr>
        <p:sp>
          <p:nvSpPr>
            <p:cNvPr id="3" name="Rectangle 2">
              <a:extLst>
                <a:ext uri="{FF2B5EF4-FFF2-40B4-BE49-F238E27FC236}">
                  <a16:creationId xmlns:a16="http://schemas.microsoft.com/office/drawing/2014/main" id="{9BA9E439-184D-95B6-E006-E1BCAB2F8418}"/>
                </a:ext>
              </a:extLst>
            </p:cNvPr>
            <p:cNvSpPr/>
            <p:nvPr/>
          </p:nvSpPr>
          <p:spPr>
            <a:xfrm>
              <a:off x="748937" y="648127"/>
              <a:ext cx="2118593"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ln/>
                  <a:solidFill>
                    <a:schemeClr val="accent4"/>
                  </a:solidFill>
                  <a:effectLst/>
                </a:rPr>
                <a:t>Datasets</a:t>
              </a:r>
              <a:endParaRPr lang="en-US" sz="5400" b="1" cap="none" spc="0" dirty="0">
                <a:ln/>
                <a:solidFill>
                  <a:schemeClr val="accent4"/>
                </a:solidFill>
                <a:effectLst/>
              </a:endParaRPr>
            </a:p>
          </p:txBody>
        </p:sp>
        <p:cxnSp>
          <p:nvCxnSpPr>
            <p:cNvPr id="5" name="Straight Connector 4">
              <a:extLst>
                <a:ext uri="{FF2B5EF4-FFF2-40B4-BE49-F238E27FC236}">
                  <a16:creationId xmlns:a16="http://schemas.microsoft.com/office/drawing/2014/main" id="{25FA3DBA-725D-93DD-F9CA-C15AA5B1DDE8}"/>
                </a:ext>
              </a:extLst>
            </p:cNvPr>
            <p:cNvCxnSpPr/>
            <p:nvPr/>
          </p:nvCxnSpPr>
          <p:spPr>
            <a:xfrm>
              <a:off x="748937" y="1356013"/>
              <a:ext cx="10354492" cy="0"/>
            </a:xfrm>
            <a:prstGeom prst="line">
              <a:avLst/>
            </a:prstGeom>
          </p:spPr>
          <p:style>
            <a:lnRef idx="2">
              <a:schemeClr val="dk1"/>
            </a:lnRef>
            <a:fillRef idx="0">
              <a:schemeClr val="dk1"/>
            </a:fillRef>
            <a:effectRef idx="1">
              <a:schemeClr val="dk1"/>
            </a:effectRef>
            <a:fontRef idx="minor">
              <a:schemeClr val="tx1"/>
            </a:fontRef>
          </p:style>
        </p:cxnSp>
      </p:grpSp>
      <p:sp>
        <p:nvSpPr>
          <p:cNvPr id="8" name="Rectangle 7">
            <a:extLst>
              <a:ext uri="{FF2B5EF4-FFF2-40B4-BE49-F238E27FC236}">
                <a16:creationId xmlns:a16="http://schemas.microsoft.com/office/drawing/2014/main" id="{2AF067DF-20A6-427A-576D-67BD3B7EF1F3}"/>
              </a:ext>
            </a:extLst>
          </p:cNvPr>
          <p:cNvSpPr/>
          <p:nvPr/>
        </p:nvSpPr>
        <p:spPr>
          <a:xfrm>
            <a:off x="4506720" y="3172951"/>
            <a:ext cx="3009001" cy="1486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Refined Dataset Silver layer</a:t>
            </a:r>
            <a:endParaRPr lang="nl-NL" sz="1100" b="0" dirty="0">
              <a:solidFill>
                <a:srgbClr val="000000"/>
              </a:solidFill>
              <a:effectLst/>
              <a:latin typeface="Source Code Pro" panose="020F0502020204030204" pitchFamily="49" charset="0"/>
            </a:endParaRPr>
          </a:p>
          <a:p>
            <a:pPr marL="285750" indent="-285750">
              <a:buFont typeface="Arial" panose="020B0604020202020204" pitchFamily="34" charset="0"/>
              <a:buChar char="•"/>
            </a:pPr>
            <a:r>
              <a:rPr lang="nl-NL" sz="1100" b="0" dirty="0" err="1">
                <a:solidFill>
                  <a:srgbClr val="000000"/>
                </a:solidFill>
                <a:effectLst/>
                <a:latin typeface="Source Code Pro" panose="020F0502020204030204" pitchFamily="49" charset="0"/>
              </a:rPr>
              <a:t>xyz_silver.listing</a:t>
            </a:r>
            <a:endParaRPr lang="nl-NL" sz="1100" b="0" dirty="0">
              <a:solidFill>
                <a:srgbClr val="000000"/>
              </a:solidFill>
              <a:effectLst/>
              <a:latin typeface="Source Code Pro" panose="020F0502020204030204" pitchFamily="49" charset="0"/>
            </a:endParaRPr>
          </a:p>
          <a:p>
            <a:pPr marL="285750" indent="-285750">
              <a:buFont typeface="Arial" panose="020B0604020202020204" pitchFamily="34" charset="0"/>
              <a:buChar char="•"/>
            </a:pPr>
            <a:r>
              <a:rPr lang="nl-NL" sz="1100" b="0" dirty="0" err="1">
                <a:solidFill>
                  <a:srgbClr val="000000"/>
                </a:solidFill>
                <a:effectLst/>
                <a:latin typeface="Source Code Pro" panose="020B0509030403020204" pitchFamily="49" charset="0"/>
              </a:rPr>
              <a:t>xyz_silver.neighbourhoods</a:t>
            </a:r>
            <a:endParaRPr lang="nl-NL" sz="1100" b="0" dirty="0">
              <a:solidFill>
                <a:srgbClr val="000000"/>
              </a:solidFill>
              <a:effectLst/>
              <a:latin typeface="Source Code Pro" panose="020B0509030403020204" pitchFamily="49" charset="0"/>
            </a:endParaRPr>
          </a:p>
          <a:p>
            <a:pPr marL="285750" indent="-285750">
              <a:buFont typeface="Arial" panose="020B0604020202020204" pitchFamily="34" charset="0"/>
              <a:buChar char="•"/>
            </a:pPr>
            <a:r>
              <a:rPr lang="nl-NL" sz="1100" b="0" dirty="0" err="1">
                <a:solidFill>
                  <a:srgbClr val="000000"/>
                </a:solidFill>
                <a:effectLst/>
                <a:latin typeface="Source Code Pro" panose="020B0509030403020204" pitchFamily="49" charset="0"/>
              </a:rPr>
              <a:t>xyz_silver.reviews</a:t>
            </a:r>
            <a:endParaRPr lang="nl-NL" sz="1100" b="0" dirty="0">
              <a:solidFill>
                <a:srgbClr val="000000"/>
              </a:solidFill>
              <a:effectLst/>
              <a:latin typeface="Source Code Pro" panose="020B0509030403020204" pitchFamily="49" charset="0"/>
            </a:endParaRPr>
          </a:p>
          <a:p>
            <a:pPr marL="285750" indent="-285750">
              <a:buFont typeface="Arial" panose="020B0604020202020204" pitchFamily="34" charset="0"/>
              <a:buChar char="•"/>
            </a:pPr>
            <a:r>
              <a:rPr lang="nl-NL" sz="1100" b="0" dirty="0" err="1">
                <a:solidFill>
                  <a:srgbClr val="000000"/>
                </a:solidFill>
                <a:effectLst/>
                <a:latin typeface="Source Code Pro" panose="020B0509030403020204" pitchFamily="49" charset="0"/>
              </a:rPr>
              <a:t>xyz_silver.ListingDates</a:t>
            </a:r>
            <a:endParaRPr lang="en-US" dirty="0"/>
          </a:p>
        </p:txBody>
      </p:sp>
      <p:sp>
        <p:nvSpPr>
          <p:cNvPr id="9" name="Rectangle 8">
            <a:extLst>
              <a:ext uri="{FF2B5EF4-FFF2-40B4-BE49-F238E27FC236}">
                <a16:creationId xmlns:a16="http://schemas.microsoft.com/office/drawing/2014/main" id="{BC7EA3AE-6120-0A2F-C338-F4998BFC2C2B}"/>
              </a:ext>
            </a:extLst>
          </p:cNvPr>
          <p:cNvSpPr/>
          <p:nvPr/>
        </p:nvSpPr>
        <p:spPr>
          <a:xfrm>
            <a:off x="448784" y="1485722"/>
            <a:ext cx="3617121" cy="1720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Base Data(Raw Files) </a:t>
            </a:r>
            <a:r>
              <a:rPr lang="en-US" sz="1100" b="1" dirty="0" err="1"/>
              <a:t>Bronz</a:t>
            </a:r>
            <a:r>
              <a:rPr lang="en-US" sz="1100" b="1" dirty="0"/>
              <a:t> Layer</a:t>
            </a:r>
          </a:p>
          <a:p>
            <a:pPr marL="285750" indent="-285750">
              <a:buFont typeface="Arial" panose="020B0604020202020204" pitchFamily="34" charset="0"/>
              <a:buChar char="•"/>
            </a:pPr>
            <a:r>
              <a:rPr lang="en-US" sz="1100" dirty="0">
                <a:solidFill>
                  <a:schemeClr val="tx1"/>
                </a:solidFill>
              </a:rPr>
              <a:t>Calendar.csv : </a:t>
            </a:r>
            <a:r>
              <a:rPr lang="en-US" sz="1100" dirty="0" err="1">
                <a:solidFill>
                  <a:schemeClr val="tx1"/>
                </a:solidFill>
              </a:rPr>
              <a:t>listing_id,date,available,price</a:t>
            </a:r>
            <a:endParaRPr lang="en-US" sz="1100" dirty="0">
              <a:solidFill>
                <a:schemeClr val="tx1"/>
              </a:solidFill>
            </a:endParaRPr>
          </a:p>
          <a:p>
            <a:pPr marL="285750" indent="-285750">
              <a:buFont typeface="Arial" panose="020B0604020202020204" pitchFamily="34" charset="0"/>
              <a:buChar char="•"/>
            </a:pPr>
            <a:r>
              <a:rPr lang="en-US" sz="1100" dirty="0">
                <a:solidFill>
                  <a:schemeClr val="tx1"/>
                </a:solidFill>
              </a:rPr>
              <a:t>Listing.csv : Detail of offerings on the XYZ system by different hosts.</a:t>
            </a:r>
          </a:p>
          <a:p>
            <a:pPr marL="285750" indent="-285750">
              <a:buFont typeface="Arial" panose="020B0604020202020204" pitchFamily="34" charset="0"/>
              <a:buChar char="•"/>
            </a:pPr>
            <a:r>
              <a:rPr lang="en-US" sz="1100" dirty="0">
                <a:solidFill>
                  <a:schemeClr val="tx1"/>
                </a:solidFill>
              </a:rPr>
              <a:t>Listings_details.csv : Details of the offerings </a:t>
            </a:r>
          </a:p>
          <a:p>
            <a:pPr marL="285750" indent="-285750">
              <a:buFont typeface="Arial" panose="020B0604020202020204" pitchFamily="34" charset="0"/>
              <a:buChar char="•"/>
            </a:pPr>
            <a:r>
              <a:rPr lang="en-US" sz="1100" dirty="0">
                <a:solidFill>
                  <a:schemeClr val="tx1"/>
                </a:solidFill>
              </a:rPr>
              <a:t>Neighbourhood.csv : </a:t>
            </a:r>
            <a:r>
              <a:rPr lang="en-US" sz="1100" dirty="0" err="1">
                <a:solidFill>
                  <a:schemeClr val="tx1"/>
                </a:solidFill>
              </a:rPr>
              <a:t>Neighbourhood</a:t>
            </a:r>
            <a:r>
              <a:rPr lang="en-US" sz="1100" dirty="0">
                <a:solidFill>
                  <a:schemeClr val="tx1"/>
                </a:solidFill>
              </a:rPr>
              <a:t> detail</a:t>
            </a:r>
          </a:p>
          <a:p>
            <a:pPr marL="285750" indent="-285750">
              <a:buFont typeface="Arial" panose="020B0604020202020204" pitchFamily="34" charset="0"/>
              <a:buChar char="•"/>
            </a:pPr>
            <a:r>
              <a:rPr lang="en-US" sz="1100" dirty="0">
                <a:solidFill>
                  <a:schemeClr val="tx1"/>
                </a:solidFill>
              </a:rPr>
              <a:t>Reviews.csv : Reviews received by the listing.</a:t>
            </a:r>
          </a:p>
          <a:p>
            <a:pPr marL="285750" indent="-285750">
              <a:buFont typeface="Arial" panose="020B0604020202020204" pitchFamily="34" charset="0"/>
              <a:buChar char="•"/>
            </a:pPr>
            <a:r>
              <a:rPr lang="en-US" sz="1100" dirty="0">
                <a:solidFill>
                  <a:schemeClr val="tx1"/>
                </a:solidFill>
              </a:rPr>
              <a:t>Reviews_details.csv : Detailed reviews.</a:t>
            </a:r>
          </a:p>
        </p:txBody>
      </p:sp>
      <p:sp>
        <p:nvSpPr>
          <p:cNvPr id="10" name="Rectangle 9">
            <a:extLst>
              <a:ext uri="{FF2B5EF4-FFF2-40B4-BE49-F238E27FC236}">
                <a16:creationId xmlns:a16="http://schemas.microsoft.com/office/drawing/2014/main" id="{4E3515F2-EDBC-04E1-18D0-D5F97864A171}"/>
              </a:ext>
            </a:extLst>
          </p:cNvPr>
          <p:cNvSpPr/>
          <p:nvPr/>
        </p:nvSpPr>
        <p:spPr>
          <a:xfrm>
            <a:off x="8126097" y="1540570"/>
            <a:ext cx="3009001" cy="1486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Refined Dataset gold layer</a:t>
            </a:r>
            <a:endParaRPr lang="nl-NL" sz="1100" b="0" dirty="0">
              <a:solidFill>
                <a:srgbClr val="000000"/>
              </a:solidFill>
              <a:effectLst/>
              <a:latin typeface="Source Code Pro" panose="020F0502020204030204" pitchFamily="49" charset="0"/>
            </a:endParaRPr>
          </a:p>
          <a:p>
            <a:pPr marL="285750" indent="-285750">
              <a:buFont typeface="Arial" panose="020B0604020202020204" pitchFamily="34" charset="0"/>
              <a:buChar char="•"/>
            </a:pPr>
            <a:r>
              <a:rPr lang="nl-NL" sz="1100" b="0" dirty="0" err="1">
                <a:solidFill>
                  <a:srgbClr val="000000"/>
                </a:solidFill>
                <a:effectLst/>
                <a:latin typeface="Source Code Pro" panose="020F0502020204030204" pitchFamily="49" charset="0"/>
              </a:rPr>
              <a:t>xyz_gold.</a:t>
            </a:r>
            <a:r>
              <a:rPr lang="nl-NL" sz="1100" b="0" dirty="0" err="1">
                <a:solidFill>
                  <a:srgbClr val="000000"/>
                </a:solidFill>
                <a:effectLst/>
                <a:latin typeface="Source Code Pro" panose="020B0509030403020204" pitchFamily="49" charset="0"/>
              </a:rPr>
              <a:t>market_trends</a:t>
            </a:r>
            <a:endParaRPr lang="nl-NL" sz="1100" dirty="0">
              <a:solidFill>
                <a:srgbClr val="000000"/>
              </a:solidFill>
              <a:latin typeface="Source Code Pro" panose="020F0502020204030204" pitchFamily="49" charset="0"/>
            </a:endParaRPr>
          </a:p>
          <a:p>
            <a:pPr marL="285750" indent="-285750">
              <a:buFont typeface="Arial" panose="020B0604020202020204" pitchFamily="34" charset="0"/>
              <a:buChar char="•"/>
            </a:pPr>
            <a:r>
              <a:rPr lang="nl-NL" sz="1100" b="0" dirty="0" err="1">
                <a:solidFill>
                  <a:srgbClr val="000000"/>
                </a:solidFill>
                <a:effectLst/>
                <a:latin typeface="Source Code Pro" panose="020F0502020204030204" pitchFamily="49" charset="0"/>
              </a:rPr>
              <a:t>xyz_gold.</a:t>
            </a:r>
            <a:r>
              <a:rPr lang="nl-NL" sz="1100" b="0" dirty="0" err="1">
                <a:solidFill>
                  <a:srgbClr val="000000"/>
                </a:solidFill>
                <a:effectLst/>
                <a:latin typeface="Source Code Pro" panose="020B0509030403020204" pitchFamily="49" charset="0"/>
              </a:rPr>
              <a:t>property_type_statistics</a:t>
            </a:r>
            <a:endParaRPr lang="nl-NL" sz="1100" b="0" dirty="0">
              <a:solidFill>
                <a:srgbClr val="000000"/>
              </a:solidFill>
              <a:effectLst/>
              <a:latin typeface="Source Code Pro" panose="020B0509030403020204" pitchFamily="49" charset="0"/>
            </a:endParaRPr>
          </a:p>
          <a:p>
            <a:pPr marL="285750" indent="-285750">
              <a:buFont typeface="Arial" panose="020B0604020202020204" pitchFamily="34" charset="0"/>
              <a:buChar char="•"/>
            </a:pPr>
            <a:r>
              <a:rPr lang="nl-NL" sz="1100" b="0" dirty="0" err="1">
                <a:solidFill>
                  <a:srgbClr val="000000"/>
                </a:solidFill>
                <a:effectLst/>
                <a:latin typeface="Source Code Pro" panose="020F0502020204030204" pitchFamily="49" charset="0"/>
              </a:rPr>
              <a:t>xyz_gold.</a:t>
            </a:r>
            <a:r>
              <a:rPr lang="nl-NL" sz="1100" b="0" dirty="0" err="1">
                <a:solidFill>
                  <a:srgbClr val="000000"/>
                </a:solidFill>
                <a:effectLst/>
                <a:latin typeface="Source Code Pro" panose="020B0509030403020204" pitchFamily="49" charset="0"/>
              </a:rPr>
              <a:t>neighborhood_statistics</a:t>
            </a:r>
            <a:endParaRPr lang="nl-NL" sz="1100" b="0" dirty="0">
              <a:solidFill>
                <a:srgbClr val="000000"/>
              </a:solidFill>
              <a:effectLst/>
              <a:latin typeface="Source Code Pro" panose="020B0509030403020204" pitchFamily="49" charset="0"/>
            </a:endParaRPr>
          </a:p>
          <a:p>
            <a:pPr marL="285750" indent="-285750">
              <a:buFont typeface="Arial" panose="020B0604020202020204" pitchFamily="34" charset="0"/>
              <a:buChar char="•"/>
            </a:pPr>
            <a:r>
              <a:rPr lang="nl-NL" sz="1100" b="0" dirty="0" err="1">
                <a:solidFill>
                  <a:srgbClr val="000000"/>
                </a:solidFill>
                <a:effectLst/>
                <a:latin typeface="Source Code Pro" panose="020B0509030403020204" pitchFamily="49" charset="0"/>
              </a:rPr>
              <a:t>xyz_gold.user_engagement</a:t>
            </a:r>
            <a:endParaRPr lang="nl-NL" sz="1100" b="0" dirty="0">
              <a:solidFill>
                <a:srgbClr val="000000"/>
              </a:solidFill>
              <a:effectLst/>
              <a:latin typeface="Source Code Pro" panose="020B0509030403020204" pitchFamily="49" charset="0"/>
            </a:endParaRPr>
          </a:p>
          <a:p>
            <a:pPr marL="285750" indent="-285750">
              <a:buFont typeface="Arial" panose="020B0604020202020204" pitchFamily="34" charset="0"/>
              <a:buChar char="•"/>
            </a:pPr>
            <a:endParaRPr lang="nl-NL" sz="1100" b="0" dirty="0">
              <a:solidFill>
                <a:srgbClr val="000000"/>
              </a:solidFill>
              <a:effectLst/>
              <a:latin typeface="Source Code Pro" panose="020B0509030403020204" pitchFamily="49" charset="0"/>
            </a:endParaRPr>
          </a:p>
        </p:txBody>
      </p:sp>
    </p:spTree>
    <p:extLst>
      <p:ext uri="{BB962C8B-B14F-4D97-AF65-F5344CB8AC3E}">
        <p14:creationId xmlns:p14="http://schemas.microsoft.com/office/powerpoint/2010/main" val="174091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24200-B160-0FDC-5202-CC53E437C1EF}"/>
              </a:ext>
            </a:extLst>
          </p:cNvPr>
          <p:cNvSpPr>
            <a:spLocks noGrp="1"/>
          </p:cNvSpPr>
          <p:nvPr>
            <p:ph type="dt" sz="half" idx="10"/>
          </p:nvPr>
        </p:nvSpPr>
        <p:spPr/>
        <p:txBody>
          <a:bodyPr/>
          <a:lstStyle/>
          <a:p>
            <a:pPr rtl="0"/>
            <a:fld id="{65510036-C9F6-4A25-952D-E980D1218E5A}" type="datetime1">
              <a:rPr lang="nl-NL" smtClean="0"/>
              <a:t>20-9-2023</a:t>
            </a:fld>
            <a:endParaRPr lang="en-US" dirty="0"/>
          </a:p>
        </p:txBody>
      </p:sp>
      <p:grpSp>
        <p:nvGrpSpPr>
          <p:cNvPr id="6" name="Group 5">
            <a:extLst>
              <a:ext uri="{FF2B5EF4-FFF2-40B4-BE49-F238E27FC236}">
                <a16:creationId xmlns:a16="http://schemas.microsoft.com/office/drawing/2014/main" id="{9D91CC5D-F931-D4D6-982C-2238756B0DA0}"/>
              </a:ext>
            </a:extLst>
          </p:cNvPr>
          <p:cNvGrpSpPr/>
          <p:nvPr/>
        </p:nvGrpSpPr>
        <p:grpSpPr>
          <a:xfrm>
            <a:off x="448784" y="386870"/>
            <a:ext cx="10354492" cy="707886"/>
            <a:chOff x="748937" y="648127"/>
            <a:chExt cx="10354492" cy="707886"/>
          </a:xfrm>
        </p:grpSpPr>
        <p:sp>
          <p:nvSpPr>
            <p:cNvPr id="3" name="Rectangle 2">
              <a:extLst>
                <a:ext uri="{FF2B5EF4-FFF2-40B4-BE49-F238E27FC236}">
                  <a16:creationId xmlns:a16="http://schemas.microsoft.com/office/drawing/2014/main" id="{9BA9E439-184D-95B6-E006-E1BCAB2F8418}"/>
                </a:ext>
              </a:extLst>
            </p:cNvPr>
            <p:cNvSpPr/>
            <p:nvPr/>
          </p:nvSpPr>
          <p:spPr>
            <a:xfrm>
              <a:off x="748937" y="648127"/>
              <a:ext cx="2742546"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ln/>
                  <a:solidFill>
                    <a:schemeClr val="accent4"/>
                  </a:solidFill>
                  <a:effectLst/>
                </a:rPr>
                <a:t>Report Type</a:t>
              </a:r>
              <a:endParaRPr lang="en-US" sz="5400" b="1" cap="none" spc="0" dirty="0">
                <a:ln/>
                <a:solidFill>
                  <a:schemeClr val="accent4"/>
                </a:solidFill>
                <a:effectLst/>
              </a:endParaRPr>
            </a:p>
          </p:txBody>
        </p:sp>
        <p:cxnSp>
          <p:nvCxnSpPr>
            <p:cNvPr id="5" name="Straight Connector 4">
              <a:extLst>
                <a:ext uri="{FF2B5EF4-FFF2-40B4-BE49-F238E27FC236}">
                  <a16:creationId xmlns:a16="http://schemas.microsoft.com/office/drawing/2014/main" id="{25FA3DBA-725D-93DD-F9CA-C15AA5B1DDE8}"/>
                </a:ext>
              </a:extLst>
            </p:cNvPr>
            <p:cNvCxnSpPr/>
            <p:nvPr/>
          </p:nvCxnSpPr>
          <p:spPr>
            <a:xfrm>
              <a:off x="748937" y="1356013"/>
              <a:ext cx="10354492" cy="0"/>
            </a:xfrm>
            <a:prstGeom prst="line">
              <a:avLst/>
            </a:prstGeom>
          </p:spPr>
          <p:style>
            <a:lnRef idx="2">
              <a:schemeClr val="dk1"/>
            </a:lnRef>
            <a:fillRef idx="0">
              <a:schemeClr val="dk1"/>
            </a:fillRef>
            <a:effectRef idx="1">
              <a:schemeClr val="dk1"/>
            </a:effectRef>
            <a:fontRef idx="minor">
              <a:schemeClr val="tx1"/>
            </a:fontRef>
          </p:style>
        </p:cxnSp>
      </p:grpSp>
      <p:sp>
        <p:nvSpPr>
          <p:cNvPr id="7" name="TextBox 6">
            <a:extLst>
              <a:ext uri="{FF2B5EF4-FFF2-40B4-BE49-F238E27FC236}">
                <a16:creationId xmlns:a16="http://schemas.microsoft.com/office/drawing/2014/main" id="{0962F232-76F6-5FAE-0861-40DBB0F4540E}"/>
              </a:ext>
            </a:extLst>
          </p:cNvPr>
          <p:cNvSpPr txBox="1"/>
          <p:nvPr/>
        </p:nvSpPr>
        <p:spPr>
          <a:xfrm>
            <a:off x="650174" y="1433310"/>
            <a:ext cx="10595758" cy="2956194"/>
          </a:xfrm>
          <a:prstGeom prst="rect">
            <a:avLst/>
          </a:prstGeom>
          <a:noFill/>
        </p:spPr>
        <p:txBody>
          <a:bodyPr wrap="square">
            <a:spAutoFit/>
          </a:bodyPr>
          <a:lstStyle/>
          <a:p>
            <a:pPr>
              <a:lnSpc>
                <a:spcPct val="150000"/>
              </a:lnSpc>
            </a:pPr>
            <a:r>
              <a:rPr lang="en-US" b="1" dirty="0"/>
              <a:t>Heat Map : </a:t>
            </a:r>
            <a:r>
              <a:rPr lang="en-US" dirty="0"/>
              <a:t>A Report showing prices in an area represented in a heat map where red can show higher price.</a:t>
            </a:r>
          </a:p>
          <a:p>
            <a:pPr algn="l">
              <a:lnSpc>
                <a:spcPct val="150000"/>
              </a:lnSpc>
            </a:pPr>
            <a:r>
              <a:rPr lang="en-US" b="1" dirty="0"/>
              <a:t>Market Trend:</a:t>
            </a:r>
            <a:r>
              <a:rPr lang="en-US" b="0" i="0" dirty="0">
                <a:solidFill>
                  <a:srgbClr val="374151"/>
                </a:solidFill>
                <a:effectLst/>
              </a:rPr>
              <a:t> Consideration of implementing machine learning models to predict future market trends, recommend listings to users, or identify anomalies in your data.</a:t>
            </a:r>
          </a:p>
          <a:p>
            <a:pPr>
              <a:lnSpc>
                <a:spcPct val="150000"/>
              </a:lnSpc>
            </a:pPr>
            <a:r>
              <a:rPr lang="nl-NL" b="1" dirty="0"/>
              <a:t>Property Type </a:t>
            </a:r>
            <a:r>
              <a:rPr lang="en-US" b="1" dirty="0"/>
              <a:t>Statistics</a:t>
            </a:r>
            <a:r>
              <a:rPr lang="nl-NL" b="1" dirty="0"/>
              <a:t> : </a:t>
            </a:r>
            <a:r>
              <a:rPr lang="en-US" b="0" i="0" dirty="0">
                <a:solidFill>
                  <a:srgbClr val="374151"/>
                </a:solidFill>
                <a:effectLst/>
              </a:rPr>
              <a:t>To analyze which types of properties are more popular.</a:t>
            </a:r>
          </a:p>
          <a:p>
            <a:pPr>
              <a:lnSpc>
                <a:spcPct val="150000"/>
              </a:lnSpc>
            </a:pPr>
            <a:r>
              <a:rPr lang="en-US" b="1" i="0" dirty="0">
                <a:solidFill>
                  <a:srgbClr val="374151"/>
                </a:solidFill>
                <a:effectLst/>
              </a:rPr>
              <a:t>Neighborhood</a:t>
            </a:r>
            <a:r>
              <a:rPr lang="en-US" b="0" i="0" dirty="0">
                <a:solidFill>
                  <a:srgbClr val="374151"/>
                </a:solidFill>
                <a:effectLst/>
              </a:rPr>
              <a:t> </a:t>
            </a:r>
            <a:r>
              <a:rPr lang="en-US" b="1" dirty="0">
                <a:solidFill>
                  <a:srgbClr val="374151"/>
                </a:solidFill>
              </a:rPr>
              <a:t>S</a:t>
            </a:r>
            <a:r>
              <a:rPr lang="en-US" b="1" i="0" dirty="0">
                <a:solidFill>
                  <a:srgbClr val="374151"/>
                </a:solidFill>
                <a:effectLst/>
              </a:rPr>
              <a:t>tatistics</a:t>
            </a:r>
            <a:r>
              <a:rPr lang="en-US" b="0" i="0" dirty="0">
                <a:solidFill>
                  <a:srgbClr val="374151"/>
                </a:solidFill>
                <a:effectLst/>
              </a:rPr>
              <a:t> </a:t>
            </a:r>
            <a:r>
              <a:rPr lang="nl-NL" b="1" i="0" dirty="0">
                <a:effectLst/>
              </a:rPr>
              <a:t>:</a:t>
            </a:r>
            <a:r>
              <a:rPr lang="en-US" b="0" i="0" dirty="0">
                <a:solidFill>
                  <a:srgbClr val="374151"/>
                </a:solidFill>
                <a:effectLst/>
              </a:rPr>
              <a:t> To understand which neighborhoods are in demand. </a:t>
            </a:r>
            <a:endParaRPr lang="en-US" dirty="0">
              <a:solidFill>
                <a:srgbClr val="374151"/>
              </a:solidFill>
            </a:endParaRPr>
          </a:p>
          <a:p>
            <a:pPr>
              <a:lnSpc>
                <a:spcPct val="150000"/>
              </a:lnSpc>
            </a:pPr>
            <a:r>
              <a:rPr lang="nl-NL" b="1" i="0" dirty="0">
                <a:effectLst/>
              </a:rPr>
              <a:t>User Engagement:</a:t>
            </a:r>
            <a:r>
              <a:rPr lang="en-US" i="0" dirty="0">
                <a:solidFill>
                  <a:srgbClr val="374151"/>
                </a:solidFill>
                <a:effectLst/>
              </a:rPr>
              <a:t> Analysis of customer behavior to see which properties are preferred by different class of customers.</a:t>
            </a:r>
            <a:endParaRPr lang="en-US" dirty="0"/>
          </a:p>
        </p:txBody>
      </p:sp>
    </p:spTree>
    <p:extLst>
      <p:ext uri="{BB962C8B-B14F-4D97-AF65-F5344CB8AC3E}">
        <p14:creationId xmlns:p14="http://schemas.microsoft.com/office/powerpoint/2010/main" val="211994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24200-B160-0FDC-5202-CC53E437C1EF}"/>
              </a:ext>
            </a:extLst>
          </p:cNvPr>
          <p:cNvSpPr>
            <a:spLocks noGrp="1"/>
          </p:cNvSpPr>
          <p:nvPr>
            <p:ph type="dt" sz="half" idx="10"/>
          </p:nvPr>
        </p:nvSpPr>
        <p:spPr/>
        <p:txBody>
          <a:bodyPr/>
          <a:lstStyle/>
          <a:p>
            <a:pPr rtl="0"/>
            <a:fld id="{65510036-C9F6-4A25-952D-E980D1218E5A}" type="datetime1">
              <a:rPr lang="nl-NL" smtClean="0"/>
              <a:t>21-9-2023</a:t>
            </a:fld>
            <a:endParaRPr lang="en-US" dirty="0"/>
          </a:p>
        </p:txBody>
      </p:sp>
      <p:grpSp>
        <p:nvGrpSpPr>
          <p:cNvPr id="6" name="Group 5">
            <a:extLst>
              <a:ext uri="{FF2B5EF4-FFF2-40B4-BE49-F238E27FC236}">
                <a16:creationId xmlns:a16="http://schemas.microsoft.com/office/drawing/2014/main" id="{9D91CC5D-F931-D4D6-982C-2238756B0DA0}"/>
              </a:ext>
            </a:extLst>
          </p:cNvPr>
          <p:cNvGrpSpPr/>
          <p:nvPr/>
        </p:nvGrpSpPr>
        <p:grpSpPr>
          <a:xfrm>
            <a:off x="448784" y="386870"/>
            <a:ext cx="10354492" cy="707886"/>
            <a:chOff x="748937" y="648127"/>
            <a:chExt cx="10354492" cy="707886"/>
          </a:xfrm>
        </p:grpSpPr>
        <p:sp>
          <p:nvSpPr>
            <p:cNvPr id="3" name="Rectangle 2">
              <a:extLst>
                <a:ext uri="{FF2B5EF4-FFF2-40B4-BE49-F238E27FC236}">
                  <a16:creationId xmlns:a16="http://schemas.microsoft.com/office/drawing/2014/main" id="{9BA9E439-184D-95B6-E006-E1BCAB2F8418}"/>
                </a:ext>
              </a:extLst>
            </p:cNvPr>
            <p:cNvSpPr/>
            <p:nvPr/>
          </p:nvSpPr>
          <p:spPr>
            <a:xfrm>
              <a:off x="748937" y="648127"/>
              <a:ext cx="2787430"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ln/>
                  <a:solidFill>
                    <a:schemeClr val="accent4"/>
                  </a:solidFill>
                  <a:effectLst/>
                </a:rPr>
                <a:t>Architecture</a:t>
              </a:r>
              <a:endParaRPr lang="en-US" sz="5400" b="1" cap="none" spc="0" dirty="0">
                <a:ln/>
                <a:solidFill>
                  <a:schemeClr val="accent4"/>
                </a:solidFill>
                <a:effectLst/>
              </a:endParaRPr>
            </a:p>
          </p:txBody>
        </p:sp>
        <p:cxnSp>
          <p:nvCxnSpPr>
            <p:cNvPr id="5" name="Straight Connector 4">
              <a:extLst>
                <a:ext uri="{FF2B5EF4-FFF2-40B4-BE49-F238E27FC236}">
                  <a16:creationId xmlns:a16="http://schemas.microsoft.com/office/drawing/2014/main" id="{25FA3DBA-725D-93DD-F9CA-C15AA5B1DDE8}"/>
                </a:ext>
              </a:extLst>
            </p:cNvPr>
            <p:cNvCxnSpPr/>
            <p:nvPr/>
          </p:nvCxnSpPr>
          <p:spPr>
            <a:xfrm>
              <a:off x="748937" y="1356013"/>
              <a:ext cx="10354492" cy="0"/>
            </a:xfrm>
            <a:prstGeom prst="line">
              <a:avLst/>
            </a:prstGeom>
          </p:spPr>
          <p:style>
            <a:lnRef idx="2">
              <a:schemeClr val="dk1"/>
            </a:lnRef>
            <a:fillRef idx="0">
              <a:schemeClr val="dk1"/>
            </a:fillRef>
            <a:effectRef idx="1">
              <a:schemeClr val="dk1"/>
            </a:effectRef>
            <a:fontRef idx="minor">
              <a:schemeClr val="tx1"/>
            </a:fontRef>
          </p:style>
        </p:cxnSp>
      </p:grpSp>
      <p:pic>
        <p:nvPicPr>
          <p:cNvPr id="1026" name="Picture 2">
            <a:extLst>
              <a:ext uri="{FF2B5EF4-FFF2-40B4-BE49-F238E27FC236}">
                <a16:creationId xmlns:a16="http://schemas.microsoft.com/office/drawing/2014/main" id="{A0E98913-1D4C-4947-4195-F6755E089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793" y="1230828"/>
            <a:ext cx="6667500" cy="2781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C0993B-3510-BBC1-8753-686A08D00BCA}"/>
              </a:ext>
            </a:extLst>
          </p:cNvPr>
          <p:cNvSpPr txBox="1"/>
          <p:nvPr/>
        </p:nvSpPr>
        <p:spPr>
          <a:xfrm>
            <a:off x="448784" y="1230827"/>
            <a:ext cx="482901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Considering the production scenario, it’s advisable to have the process of data onboarding, data quality implementation and business case specific value creation should be modeled in a process. </a:t>
            </a:r>
          </a:p>
          <a:p>
            <a:pPr marL="285750" indent="-285750">
              <a:buFont typeface="Arial" panose="020B0604020202020204" pitchFamily="34" charset="0"/>
              <a:buChar char="•"/>
            </a:pPr>
            <a:r>
              <a:rPr lang="en-US" dirty="0"/>
              <a:t>Databricks prescribes using </a:t>
            </a:r>
            <a:r>
              <a:rPr lang="en-US" dirty="0" err="1"/>
              <a:t>Deltalake</a:t>
            </a:r>
            <a:r>
              <a:rPr lang="en-US" dirty="0"/>
              <a:t> and </a:t>
            </a:r>
            <a:r>
              <a:rPr lang="en-IN" dirty="0"/>
              <a:t>Medallion</a:t>
            </a:r>
            <a:r>
              <a:rPr lang="nl-NL" dirty="0"/>
              <a:t>  </a:t>
            </a:r>
            <a:r>
              <a:rPr lang="en-US" dirty="0"/>
              <a:t>architecture.</a:t>
            </a:r>
          </a:p>
          <a:p>
            <a:pPr marL="742950" lvl="1" indent="-285750">
              <a:buFont typeface="Arial" panose="020B0604020202020204" pitchFamily="34" charset="0"/>
              <a:buChar char="•"/>
            </a:pPr>
            <a:r>
              <a:rPr lang="en-US" dirty="0"/>
              <a:t>Bronze – Raw data with CDC</a:t>
            </a:r>
          </a:p>
          <a:p>
            <a:pPr marL="742950" lvl="1" indent="-285750">
              <a:buFont typeface="Arial" panose="020B0604020202020204" pitchFamily="34" charset="0"/>
              <a:buChar char="•"/>
            </a:pPr>
            <a:r>
              <a:rPr lang="en-US" dirty="0"/>
              <a:t>Silver – Data quality and </a:t>
            </a:r>
            <a:r>
              <a:rPr lang="en-US" dirty="0" err="1"/>
              <a:t>entrerprise</a:t>
            </a:r>
            <a:r>
              <a:rPr lang="en-US" dirty="0"/>
              <a:t> view.</a:t>
            </a:r>
          </a:p>
          <a:p>
            <a:pPr marL="742950" lvl="1" indent="-285750">
              <a:buFont typeface="Arial" panose="020B0604020202020204" pitchFamily="34" charset="0"/>
              <a:buChar char="•"/>
            </a:pPr>
            <a:r>
              <a:rPr lang="en-US" dirty="0"/>
              <a:t>Gold – Consumption ready, project specific data</a:t>
            </a:r>
          </a:p>
          <a:p>
            <a:pPr lvl="1"/>
            <a:endParaRPr lang="en-US" dirty="0"/>
          </a:p>
          <a:p>
            <a:pPr lvl="1"/>
            <a:r>
              <a:rPr lang="en-US" dirty="0"/>
              <a:t>For gold layer we can pick a star schema to create different reports.</a:t>
            </a:r>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860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24200-B160-0FDC-5202-CC53E437C1EF}"/>
              </a:ext>
            </a:extLst>
          </p:cNvPr>
          <p:cNvSpPr>
            <a:spLocks noGrp="1"/>
          </p:cNvSpPr>
          <p:nvPr>
            <p:ph type="dt" sz="half" idx="10"/>
          </p:nvPr>
        </p:nvSpPr>
        <p:spPr/>
        <p:txBody>
          <a:bodyPr/>
          <a:lstStyle/>
          <a:p>
            <a:pPr rtl="0"/>
            <a:fld id="{65510036-C9F6-4A25-952D-E980D1218E5A}" type="datetime1">
              <a:rPr lang="nl-NL" smtClean="0"/>
              <a:t>21-9-2023</a:t>
            </a:fld>
            <a:endParaRPr lang="en-US" dirty="0"/>
          </a:p>
        </p:txBody>
      </p:sp>
      <p:grpSp>
        <p:nvGrpSpPr>
          <p:cNvPr id="6" name="Group 5">
            <a:extLst>
              <a:ext uri="{FF2B5EF4-FFF2-40B4-BE49-F238E27FC236}">
                <a16:creationId xmlns:a16="http://schemas.microsoft.com/office/drawing/2014/main" id="{9D91CC5D-F931-D4D6-982C-2238756B0DA0}"/>
              </a:ext>
            </a:extLst>
          </p:cNvPr>
          <p:cNvGrpSpPr/>
          <p:nvPr/>
        </p:nvGrpSpPr>
        <p:grpSpPr>
          <a:xfrm>
            <a:off x="448784" y="386870"/>
            <a:ext cx="10354492" cy="707886"/>
            <a:chOff x="748937" y="648127"/>
            <a:chExt cx="10354492" cy="707886"/>
          </a:xfrm>
        </p:grpSpPr>
        <p:sp>
          <p:nvSpPr>
            <p:cNvPr id="3" name="Rectangle 2">
              <a:extLst>
                <a:ext uri="{FF2B5EF4-FFF2-40B4-BE49-F238E27FC236}">
                  <a16:creationId xmlns:a16="http://schemas.microsoft.com/office/drawing/2014/main" id="{9BA9E439-184D-95B6-E006-E1BCAB2F8418}"/>
                </a:ext>
              </a:extLst>
            </p:cNvPr>
            <p:cNvSpPr/>
            <p:nvPr/>
          </p:nvSpPr>
          <p:spPr>
            <a:xfrm>
              <a:off x="748937" y="648127"/>
              <a:ext cx="3923190"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ln/>
                  <a:solidFill>
                    <a:schemeClr val="accent4"/>
                  </a:solidFill>
                  <a:effectLst/>
                </a:rPr>
                <a:t>Technology Stack</a:t>
              </a:r>
              <a:endParaRPr lang="en-US" sz="5400" b="1" cap="none" spc="0" dirty="0">
                <a:ln/>
                <a:solidFill>
                  <a:schemeClr val="accent4"/>
                </a:solidFill>
                <a:effectLst/>
              </a:endParaRPr>
            </a:p>
          </p:txBody>
        </p:sp>
        <p:cxnSp>
          <p:nvCxnSpPr>
            <p:cNvPr id="5" name="Straight Connector 4">
              <a:extLst>
                <a:ext uri="{FF2B5EF4-FFF2-40B4-BE49-F238E27FC236}">
                  <a16:creationId xmlns:a16="http://schemas.microsoft.com/office/drawing/2014/main" id="{25FA3DBA-725D-93DD-F9CA-C15AA5B1DDE8}"/>
                </a:ext>
              </a:extLst>
            </p:cNvPr>
            <p:cNvCxnSpPr/>
            <p:nvPr/>
          </p:nvCxnSpPr>
          <p:spPr>
            <a:xfrm>
              <a:off x="748937" y="1356013"/>
              <a:ext cx="10354492" cy="0"/>
            </a:xfrm>
            <a:prstGeom prst="line">
              <a:avLst/>
            </a:prstGeom>
          </p:spPr>
          <p:style>
            <a:lnRef idx="2">
              <a:schemeClr val="dk1"/>
            </a:lnRef>
            <a:fillRef idx="0">
              <a:schemeClr val="dk1"/>
            </a:fillRef>
            <a:effectRef idx="1">
              <a:schemeClr val="dk1"/>
            </a:effectRef>
            <a:fontRef idx="minor">
              <a:schemeClr val="tx1"/>
            </a:fontRef>
          </p:style>
        </p:cxnSp>
      </p:grpSp>
      <p:sp>
        <p:nvSpPr>
          <p:cNvPr id="10" name="TextBox 9">
            <a:extLst>
              <a:ext uri="{FF2B5EF4-FFF2-40B4-BE49-F238E27FC236}">
                <a16:creationId xmlns:a16="http://schemas.microsoft.com/office/drawing/2014/main" id="{A194D4FB-4704-E847-8B04-DB2CA31EC4F7}"/>
              </a:ext>
            </a:extLst>
          </p:cNvPr>
          <p:cNvSpPr txBox="1"/>
          <p:nvPr/>
        </p:nvSpPr>
        <p:spPr>
          <a:xfrm>
            <a:off x="436909" y="1130382"/>
            <a:ext cx="6367652" cy="5078313"/>
          </a:xfrm>
          <a:prstGeom prst="rect">
            <a:avLst/>
          </a:prstGeom>
          <a:noFill/>
        </p:spPr>
        <p:txBody>
          <a:bodyPr wrap="square" rtlCol="0">
            <a:spAutoFit/>
          </a:bodyPr>
          <a:lstStyle/>
          <a:p>
            <a:pPr marL="285750" indent="-285750">
              <a:buFont typeface="Arial" panose="020B0604020202020204" pitchFamily="34" charset="0"/>
              <a:buChar char="•"/>
            </a:pPr>
            <a:r>
              <a:rPr lang="en-US" dirty="0"/>
              <a:t>Azure is the default choice for cloud provider.</a:t>
            </a:r>
          </a:p>
          <a:p>
            <a:pPr marL="285750" indent="-285750">
              <a:buFont typeface="Arial" panose="020B0604020202020204" pitchFamily="34" charset="0"/>
              <a:buChar char="•"/>
            </a:pPr>
            <a:r>
              <a:rPr lang="en-US" b="1" dirty="0"/>
              <a:t>Ingest</a:t>
            </a:r>
            <a:r>
              <a:rPr lang="en-US" dirty="0"/>
              <a:t>: Data factory is utilized for ingesting data from source, depending on type/frequency of data other service can also be utilized.</a:t>
            </a:r>
          </a:p>
          <a:p>
            <a:pPr marL="285750" indent="-285750">
              <a:buFont typeface="Arial" panose="020B0604020202020204" pitchFamily="34" charset="0"/>
              <a:buChar char="•"/>
            </a:pPr>
            <a:r>
              <a:rPr lang="en-US" b="1" dirty="0"/>
              <a:t>Process: </a:t>
            </a:r>
            <a:r>
              <a:rPr lang="en-US" dirty="0"/>
              <a:t>Azure Databricks loads the data into optimized, compressed Delta Lake tables or folders in the Bronze layer in Data Lake Storage</a:t>
            </a:r>
          </a:p>
          <a:p>
            <a:pPr marL="285750" indent="-285750">
              <a:buFont typeface="Arial" panose="020B0604020202020204" pitchFamily="34" charset="0"/>
              <a:buChar char="•"/>
            </a:pPr>
            <a:r>
              <a:rPr lang="en-US" b="1" dirty="0"/>
              <a:t>Storage: </a:t>
            </a:r>
            <a:r>
              <a:rPr lang="en-US" dirty="0"/>
              <a:t>Streaming, scheduled, or triggered Azure Databricks jobs read new transactions from the Data Lake Storage Bronze layer. The jobs join, clean, transform, and aggregate the data before using ACID transactions to load it into curated data sets in the Data Lake Storage Silver and Gold layers in Azure </a:t>
            </a:r>
            <a:r>
              <a:rPr lang="en-US" dirty="0" err="1"/>
              <a:t>datalake</a:t>
            </a:r>
            <a:r>
              <a:rPr lang="en-US" dirty="0"/>
              <a:t> storage</a:t>
            </a:r>
          </a:p>
          <a:p>
            <a:pPr marL="285750" indent="-285750">
              <a:buFont typeface="Arial" panose="020B0604020202020204" pitchFamily="34" charset="0"/>
              <a:buChar char="•"/>
            </a:pPr>
            <a:r>
              <a:rPr lang="en-US" b="1" dirty="0"/>
              <a:t>Visualize</a:t>
            </a:r>
            <a:r>
              <a:rPr lang="en-US" dirty="0"/>
              <a:t> : Depending on the use case, a reporting platform such as </a:t>
            </a:r>
            <a:r>
              <a:rPr lang="en-US" dirty="0" err="1"/>
              <a:t>PowerBI</a:t>
            </a:r>
            <a:r>
              <a:rPr lang="en-US" dirty="0"/>
              <a:t> can be used, where data trends and insights can be visualized.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p:txBody>
      </p:sp>
      <p:pic>
        <p:nvPicPr>
          <p:cNvPr id="14" name="Picture 13">
            <a:extLst>
              <a:ext uri="{FF2B5EF4-FFF2-40B4-BE49-F238E27FC236}">
                <a16:creationId xmlns:a16="http://schemas.microsoft.com/office/drawing/2014/main" id="{36FA2AE6-D4E0-40C8-5698-4494347AAB3A}"/>
              </a:ext>
            </a:extLst>
          </p:cNvPr>
          <p:cNvPicPr>
            <a:picLocks noChangeAspect="1"/>
          </p:cNvPicPr>
          <p:nvPr/>
        </p:nvPicPr>
        <p:blipFill rotWithShape="1">
          <a:blip r:embed="rId2"/>
          <a:srcRect l="3298" t="4798" r="2724" b="4643"/>
          <a:stretch/>
        </p:blipFill>
        <p:spPr>
          <a:xfrm>
            <a:off x="6638306" y="1130382"/>
            <a:ext cx="4842259" cy="2580181"/>
          </a:xfrm>
          <a:prstGeom prst="rect">
            <a:avLst/>
          </a:prstGeom>
        </p:spPr>
      </p:pic>
    </p:spTree>
    <p:extLst>
      <p:ext uri="{BB962C8B-B14F-4D97-AF65-F5344CB8AC3E}">
        <p14:creationId xmlns:p14="http://schemas.microsoft.com/office/powerpoint/2010/main" val="267572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24200-B160-0FDC-5202-CC53E437C1EF}"/>
              </a:ext>
            </a:extLst>
          </p:cNvPr>
          <p:cNvSpPr>
            <a:spLocks noGrp="1"/>
          </p:cNvSpPr>
          <p:nvPr>
            <p:ph type="dt" sz="half" idx="10"/>
          </p:nvPr>
        </p:nvSpPr>
        <p:spPr/>
        <p:txBody>
          <a:bodyPr/>
          <a:lstStyle/>
          <a:p>
            <a:pPr rtl="0"/>
            <a:fld id="{65510036-C9F6-4A25-952D-E980D1218E5A}" type="datetime1">
              <a:rPr lang="nl-NL" smtClean="0"/>
              <a:t>20-9-2023</a:t>
            </a:fld>
            <a:endParaRPr lang="en-US" dirty="0"/>
          </a:p>
        </p:txBody>
      </p:sp>
      <p:grpSp>
        <p:nvGrpSpPr>
          <p:cNvPr id="6" name="Group 5">
            <a:extLst>
              <a:ext uri="{FF2B5EF4-FFF2-40B4-BE49-F238E27FC236}">
                <a16:creationId xmlns:a16="http://schemas.microsoft.com/office/drawing/2014/main" id="{9D91CC5D-F931-D4D6-982C-2238756B0DA0}"/>
              </a:ext>
            </a:extLst>
          </p:cNvPr>
          <p:cNvGrpSpPr/>
          <p:nvPr/>
        </p:nvGrpSpPr>
        <p:grpSpPr>
          <a:xfrm>
            <a:off x="448784" y="386870"/>
            <a:ext cx="10354492" cy="707886"/>
            <a:chOff x="748937" y="648127"/>
            <a:chExt cx="10354492" cy="707886"/>
          </a:xfrm>
        </p:grpSpPr>
        <p:sp>
          <p:nvSpPr>
            <p:cNvPr id="3" name="Rectangle 2">
              <a:extLst>
                <a:ext uri="{FF2B5EF4-FFF2-40B4-BE49-F238E27FC236}">
                  <a16:creationId xmlns:a16="http://schemas.microsoft.com/office/drawing/2014/main" id="{9BA9E439-184D-95B6-E006-E1BCAB2F8418}"/>
                </a:ext>
              </a:extLst>
            </p:cNvPr>
            <p:cNvSpPr/>
            <p:nvPr/>
          </p:nvSpPr>
          <p:spPr>
            <a:xfrm>
              <a:off x="748937" y="648127"/>
              <a:ext cx="6556603"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ln/>
                  <a:solidFill>
                    <a:schemeClr val="accent4"/>
                  </a:solidFill>
                  <a:effectLst/>
                </a:rPr>
                <a:t>Cost Estimation of cloud infra</a:t>
              </a:r>
              <a:endParaRPr lang="en-US" sz="5400" b="1" cap="none" spc="0" dirty="0">
                <a:ln/>
                <a:solidFill>
                  <a:schemeClr val="accent4"/>
                </a:solidFill>
                <a:effectLst/>
              </a:endParaRPr>
            </a:p>
          </p:txBody>
        </p:sp>
        <p:cxnSp>
          <p:nvCxnSpPr>
            <p:cNvPr id="5" name="Straight Connector 4">
              <a:extLst>
                <a:ext uri="{FF2B5EF4-FFF2-40B4-BE49-F238E27FC236}">
                  <a16:creationId xmlns:a16="http://schemas.microsoft.com/office/drawing/2014/main" id="{25FA3DBA-725D-93DD-F9CA-C15AA5B1DDE8}"/>
                </a:ext>
              </a:extLst>
            </p:cNvPr>
            <p:cNvCxnSpPr/>
            <p:nvPr/>
          </p:nvCxnSpPr>
          <p:spPr>
            <a:xfrm>
              <a:off x="748937" y="1356013"/>
              <a:ext cx="10354492" cy="0"/>
            </a:xfrm>
            <a:prstGeom prst="line">
              <a:avLst/>
            </a:prstGeom>
          </p:spPr>
          <p:style>
            <a:lnRef idx="2">
              <a:schemeClr val="dk1"/>
            </a:lnRef>
            <a:fillRef idx="0">
              <a:schemeClr val="dk1"/>
            </a:fillRef>
            <a:effectRef idx="1">
              <a:schemeClr val="dk1"/>
            </a:effectRef>
            <a:fontRef idx="minor">
              <a:schemeClr val="tx1"/>
            </a:fontRef>
          </p:style>
        </p:cxnSp>
      </p:grpSp>
      <p:pic>
        <p:nvPicPr>
          <p:cNvPr id="7" name="Picture 6">
            <a:extLst>
              <a:ext uri="{FF2B5EF4-FFF2-40B4-BE49-F238E27FC236}">
                <a16:creationId xmlns:a16="http://schemas.microsoft.com/office/drawing/2014/main" id="{6A71355D-98BF-1862-68FC-4EF7236419C7}"/>
              </a:ext>
            </a:extLst>
          </p:cNvPr>
          <p:cNvPicPr>
            <a:picLocks noChangeAspect="1"/>
          </p:cNvPicPr>
          <p:nvPr/>
        </p:nvPicPr>
        <p:blipFill>
          <a:blip r:embed="rId2"/>
          <a:stretch>
            <a:fillRect/>
          </a:stretch>
        </p:blipFill>
        <p:spPr>
          <a:xfrm>
            <a:off x="448784" y="1213509"/>
            <a:ext cx="9020360" cy="4903841"/>
          </a:xfrm>
          <a:prstGeom prst="rect">
            <a:avLst/>
          </a:prstGeom>
        </p:spPr>
      </p:pic>
    </p:spTree>
    <p:extLst>
      <p:ext uri="{BB962C8B-B14F-4D97-AF65-F5344CB8AC3E}">
        <p14:creationId xmlns:p14="http://schemas.microsoft.com/office/powerpoint/2010/main" val="201083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24200-B160-0FDC-5202-CC53E437C1EF}"/>
              </a:ext>
            </a:extLst>
          </p:cNvPr>
          <p:cNvSpPr>
            <a:spLocks noGrp="1"/>
          </p:cNvSpPr>
          <p:nvPr>
            <p:ph type="dt" sz="half" idx="10"/>
          </p:nvPr>
        </p:nvSpPr>
        <p:spPr/>
        <p:txBody>
          <a:bodyPr/>
          <a:lstStyle/>
          <a:p>
            <a:pPr rtl="0"/>
            <a:fld id="{65510036-C9F6-4A25-952D-E980D1218E5A}" type="datetime1">
              <a:rPr lang="nl-NL" smtClean="0"/>
              <a:t>22-9-2023</a:t>
            </a:fld>
            <a:endParaRPr lang="en-US" dirty="0"/>
          </a:p>
        </p:txBody>
      </p:sp>
      <p:grpSp>
        <p:nvGrpSpPr>
          <p:cNvPr id="6" name="Group 5">
            <a:extLst>
              <a:ext uri="{FF2B5EF4-FFF2-40B4-BE49-F238E27FC236}">
                <a16:creationId xmlns:a16="http://schemas.microsoft.com/office/drawing/2014/main" id="{9D91CC5D-F931-D4D6-982C-2238756B0DA0}"/>
              </a:ext>
            </a:extLst>
          </p:cNvPr>
          <p:cNvGrpSpPr/>
          <p:nvPr/>
        </p:nvGrpSpPr>
        <p:grpSpPr>
          <a:xfrm>
            <a:off x="448784" y="386870"/>
            <a:ext cx="10354492" cy="707886"/>
            <a:chOff x="748937" y="648127"/>
            <a:chExt cx="10354492" cy="707886"/>
          </a:xfrm>
        </p:grpSpPr>
        <p:sp>
          <p:nvSpPr>
            <p:cNvPr id="3" name="Rectangle 2">
              <a:extLst>
                <a:ext uri="{FF2B5EF4-FFF2-40B4-BE49-F238E27FC236}">
                  <a16:creationId xmlns:a16="http://schemas.microsoft.com/office/drawing/2014/main" id="{9BA9E439-184D-95B6-E006-E1BCAB2F8418}"/>
                </a:ext>
              </a:extLst>
            </p:cNvPr>
            <p:cNvSpPr/>
            <p:nvPr/>
          </p:nvSpPr>
          <p:spPr>
            <a:xfrm>
              <a:off x="748937" y="648127"/>
              <a:ext cx="1470274"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ln/>
                  <a:solidFill>
                    <a:schemeClr val="accent4"/>
                  </a:solidFill>
                  <a:effectLst/>
                </a:rPr>
                <a:t>CI/CD</a:t>
              </a:r>
              <a:endParaRPr lang="en-US" sz="5400" b="1" cap="none" spc="0" dirty="0">
                <a:ln/>
                <a:solidFill>
                  <a:schemeClr val="accent4"/>
                </a:solidFill>
                <a:effectLst/>
              </a:endParaRPr>
            </a:p>
          </p:txBody>
        </p:sp>
        <p:cxnSp>
          <p:nvCxnSpPr>
            <p:cNvPr id="5" name="Straight Connector 4">
              <a:extLst>
                <a:ext uri="{FF2B5EF4-FFF2-40B4-BE49-F238E27FC236}">
                  <a16:creationId xmlns:a16="http://schemas.microsoft.com/office/drawing/2014/main" id="{25FA3DBA-725D-93DD-F9CA-C15AA5B1DDE8}"/>
                </a:ext>
              </a:extLst>
            </p:cNvPr>
            <p:cNvCxnSpPr/>
            <p:nvPr/>
          </p:nvCxnSpPr>
          <p:spPr>
            <a:xfrm>
              <a:off x="748937" y="1356013"/>
              <a:ext cx="10354492" cy="0"/>
            </a:xfrm>
            <a:prstGeom prst="line">
              <a:avLst/>
            </a:prstGeom>
          </p:spPr>
          <p:style>
            <a:lnRef idx="2">
              <a:schemeClr val="dk1"/>
            </a:lnRef>
            <a:fillRef idx="0">
              <a:schemeClr val="dk1"/>
            </a:fillRef>
            <a:effectRef idx="1">
              <a:schemeClr val="dk1"/>
            </a:effectRef>
            <a:fontRef idx="minor">
              <a:schemeClr val="tx1"/>
            </a:fontRef>
          </p:style>
        </p:cxnSp>
      </p:grpSp>
      <p:sp>
        <p:nvSpPr>
          <p:cNvPr id="4" name="TextBox 3">
            <a:extLst>
              <a:ext uri="{FF2B5EF4-FFF2-40B4-BE49-F238E27FC236}">
                <a16:creationId xmlns:a16="http://schemas.microsoft.com/office/drawing/2014/main" id="{857BDEA7-FF88-17BC-697D-BFFE884AAD51}"/>
              </a:ext>
            </a:extLst>
          </p:cNvPr>
          <p:cNvSpPr txBox="1"/>
          <p:nvPr/>
        </p:nvSpPr>
        <p:spPr>
          <a:xfrm>
            <a:off x="448785" y="3310186"/>
            <a:ext cx="10354491" cy="2800767"/>
          </a:xfrm>
          <a:prstGeom prst="rect">
            <a:avLst/>
          </a:prstGeom>
          <a:noFill/>
        </p:spPr>
        <p:txBody>
          <a:bodyPr wrap="square" rtlCol="0">
            <a:spAutoFit/>
          </a:bodyPr>
          <a:lstStyle/>
          <a:p>
            <a:r>
              <a:rPr lang="en-US" sz="2000" b="1" u="sng" dirty="0"/>
              <a:t>Approach</a:t>
            </a:r>
            <a:endParaRPr lang="en-US" b="1" u="sng" dirty="0"/>
          </a:p>
          <a:p>
            <a:pPr marL="285750" indent="-285750">
              <a:buFont typeface="Arial" panose="020B0604020202020204" pitchFamily="34" charset="0"/>
              <a:buChar char="•"/>
            </a:pPr>
            <a:r>
              <a:rPr lang="en-US" b="1" dirty="0"/>
              <a:t>Code :</a:t>
            </a:r>
            <a:r>
              <a:rPr lang="en-US" dirty="0"/>
              <a:t> </a:t>
            </a:r>
            <a:r>
              <a:rPr lang="en-US" sz="1600" dirty="0"/>
              <a:t>Developer writes code</a:t>
            </a:r>
            <a:r>
              <a:rPr lang="en-US" sz="1600" b="1" dirty="0"/>
              <a:t> </a:t>
            </a:r>
          </a:p>
          <a:p>
            <a:pPr marL="285750" indent="-285750">
              <a:buFont typeface="Arial" panose="020B0604020202020204" pitchFamily="34" charset="0"/>
              <a:buChar char="•"/>
            </a:pPr>
            <a:r>
              <a:rPr lang="en-US" b="1" dirty="0"/>
              <a:t>Unit Test : </a:t>
            </a:r>
            <a:r>
              <a:rPr lang="en-US" sz="1600" dirty="0"/>
              <a:t>Testing the developed feature</a:t>
            </a:r>
          </a:p>
          <a:p>
            <a:pPr marL="285750" indent="-285750">
              <a:buFont typeface="Arial" panose="020B0604020202020204" pitchFamily="34" charset="0"/>
              <a:buChar char="•"/>
            </a:pPr>
            <a:r>
              <a:rPr lang="en-US" b="1" dirty="0"/>
              <a:t>Static code analysis </a:t>
            </a:r>
            <a:r>
              <a:rPr lang="en-US" dirty="0"/>
              <a:t>: </a:t>
            </a:r>
            <a:r>
              <a:rPr lang="en-US" sz="1600" dirty="0"/>
              <a:t>Using tools like </a:t>
            </a:r>
            <a:r>
              <a:rPr lang="nl-NL" sz="1600" dirty="0" err="1"/>
              <a:t>SonarQube</a:t>
            </a:r>
            <a:r>
              <a:rPr lang="nl-NL" sz="1600" dirty="0"/>
              <a:t> </a:t>
            </a:r>
            <a:endParaRPr lang="en-US" sz="1600" dirty="0"/>
          </a:p>
          <a:p>
            <a:pPr marL="285750" indent="-285750">
              <a:buFont typeface="Arial" panose="020B0604020202020204" pitchFamily="34" charset="0"/>
              <a:buChar char="•"/>
            </a:pPr>
            <a:r>
              <a:rPr lang="en-US" b="1" dirty="0"/>
              <a:t>Source control : </a:t>
            </a:r>
            <a:r>
              <a:rPr lang="en-US" sz="1600" dirty="0"/>
              <a:t>Git or Azure DevOps Server</a:t>
            </a:r>
            <a:endParaRPr lang="en-US" sz="1600" b="1" dirty="0"/>
          </a:p>
          <a:p>
            <a:pPr marL="285750" indent="-285750">
              <a:buFont typeface="Arial" panose="020B0604020202020204" pitchFamily="34" charset="0"/>
              <a:buChar char="•"/>
            </a:pPr>
            <a:r>
              <a:rPr lang="en-US" b="1" dirty="0"/>
              <a:t>Continuous integration : </a:t>
            </a:r>
            <a:r>
              <a:rPr lang="en-US" sz="1600" dirty="0"/>
              <a:t>Post build Merging with the Master branch </a:t>
            </a:r>
          </a:p>
          <a:p>
            <a:pPr marL="285750" indent="-285750">
              <a:buFont typeface="Arial" panose="020B0604020202020204" pitchFamily="34" charset="0"/>
              <a:buChar char="•"/>
            </a:pPr>
            <a:r>
              <a:rPr lang="en-US" b="1" dirty="0"/>
              <a:t>Continuous deployment : </a:t>
            </a:r>
            <a:r>
              <a:rPr lang="en-US" sz="1600" dirty="0"/>
              <a:t>Deployment to production environment</a:t>
            </a:r>
          </a:p>
          <a:p>
            <a:pPr marL="285750" indent="-285750">
              <a:buFont typeface="Arial" panose="020B0604020202020204" pitchFamily="34" charset="0"/>
              <a:buChar char="•"/>
            </a:pPr>
            <a:endParaRPr lang="en-US" sz="1600" dirty="0"/>
          </a:p>
          <a:p>
            <a:r>
              <a:rPr lang="en-US" sz="1600" b="1" u="sng" dirty="0"/>
              <a:t>Highlights</a:t>
            </a:r>
          </a:p>
          <a:p>
            <a:pPr marL="285750" indent="-285750">
              <a:buFont typeface="Arial" panose="020B0604020202020204" pitchFamily="34" charset="0"/>
              <a:buChar char="•"/>
            </a:pPr>
            <a:r>
              <a:rPr lang="en-US" sz="1600" dirty="0"/>
              <a:t>Shift Left approach to identify issues early in the chain.</a:t>
            </a:r>
            <a:endParaRPr lang="en-US" b="1" dirty="0"/>
          </a:p>
        </p:txBody>
      </p:sp>
      <p:grpSp>
        <p:nvGrpSpPr>
          <p:cNvPr id="66" name="Group 65">
            <a:extLst>
              <a:ext uri="{FF2B5EF4-FFF2-40B4-BE49-F238E27FC236}">
                <a16:creationId xmlns:a16="http://schemas.microsoft.com/office/drawing/2014/main" id="{4E068C29-90D7-1182-682D-98AC59232ED2}"/>
              </a:ext>
            </a:extLst>
          </p:cNvPr>
          <p:cNvGrpSpPr/>
          <p:nvPr/>
        </p:nvGrpSpPr>
        <p:grpSpPr>
          <a:xfrm>
            <a:off x="2442359" y="1258234"/>
            <a:ext cx="7307282" cy="2033932"/>
            <a:chOff x="1319973" y="3042629"/>
            <a:chExt cx="7307282" cy="2033932"/>
          </a:xfrm>
        </p:grpSpPr>
        <p:pic>
          <p:nvPicPr>
            <p:cNvPr id="19" name="Picture 18" descr="A blue circular arrows with a gear in the center&#10;&#10;Description automatically generated">
              <a:extLst>
                <a:ext uri="{FF2B5EF4-FFF2-40B4-BE49-F238E27FC236}">
                  <a16:creationId xmlns:a16="http://schemas.microsoft.com/office/drawing/2014/main" id="{837F63EE-08AD-6D88-FB8E-BAF0B3101A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86632" y="3512155"/>
              <a:ext cx="750227" cy="808323"/>
            </a:xfrm>
            <a:prstGeom prst="rect">
              <a:avLst/>
            </a:prstGeom>
          </p:spPr>
        </p:pic>
        <p:pic>
          <p:nvPicPr>
            <p:cNvPr id="8" name="Picture 7" descr="A computer with blue text&#10;&#10;Description automatically generated">
              <a:extLst>
                <a:ext uri="{FF2B5EF4-FFF2-40B4-BE49-F238E27FC236}">
                  <a16:creationId xmlns:a16="http://schemas.microsoft.com/office/drawing/2014/main" id="{020A57F4-CB41-0E31-65EE-E4DBBEBE671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19973" y="3592252"/>
              <a:ext cx="610845" cy="658148"/>
            </a:xfrm>
            <a:prstGeom prst="rect">
              <a:avLst/>
            </a:prstGeom>
          </p:spPr>
        </p:pic>
        <p:pic>
          <p:nvPicPr>
            <p:cNvPr id="11" name="Picture 10" descr="A close up of a gear&#10;&#10;Description automatically generated">
              <a:extLst>
                <a:ext uri="{FF2B5EF4-FFF2-40B4-BE49-F238E27FC236}">
                  <a16:creationId xmlns:a16="http://schemas.microsoft.com/office/drawing/2014/main" id="{1D2A9849-68DB-0797-D8E7-2DAF0A55EC3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662549" y="3592252"/>
              <a:ext cx="612541" cy="658148"/>
            </a:xfrm>
            <a:prstGeom prst="rect">
              <a:avLst/>
            </a:prstGeom>
          </p:spPr>
        </p:pic>
        <p:pic>
          <p:nvPicPr>
            <p:cNvPr id="13" name="Picture 12" descr="A white symbol on a green circle&#10;&#10;Description automatically generated">
              <a:extLst>
                <a:ext uri="{FF2B5EF4-FFF2-40B4-BE49-F238E27FC236}">
                  <a16:creationId xmlns:a16="http://schemas.microsoft.com/office/drawing/2014/main" id="{23588F53-8D3A-D50E-B12E-3991C6EDAA5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003428" y="3587244"/>
              <a:ext cx="610845" cy="658148"/>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ECC3CDDB-399A-0AF6-1ADE-9494587824CC}"/>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346004" y="3587244"/>
              <a:ext cx="610846" cy="658149"/>
            </a:xfrm>
            <a:prstGeom prst="rect">
              <a:avLst/>
            </a:prstGeom>
          </p:spPr>
        </p:pic>
        <p:pic>
          <p:nvPicPr>
            <p:cNvPr id="22" name="Picture 21" descr="A blue cloud in a grey circle&#10;&#10;Description automatically generated">
              <a:extLst>
                <a:ext uri="{FF2B5EF4-FFF2-40B4-BE49-F238E27FC236}">
                  <a16:creationId xmlns:a16="http://schemas.microsoft.com/office/drawing/2014/main" id="{D9082689-5B8D-3C80-9898-CAC002451A74}"/>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flipH="1">
              <a:off x="7853333" y="3587244"/>
              <a:ext cx="617168" cy="664960"/>
            </a:xfrm>
            <a:prstGeom prst="rect">
              <a:avLst/>
            </a:prstGeom>
          </p:spPr>
        </p:pic>
        <p:cxnSp>
          <p:nvCxnSpPr>
            <p:cNvPr id="24" name="Straight Arrow Connector 23">
              <a:extLst>
                <a:ext uri="{FF2B5EF4-FFF2-40B4-BE49-F238E27FC236}">
                  <a16:creationId xmlns:a16="http://schemas.microsoft.com/office/drawing/2014/main" id="{848BEBBD-4929-3A56-A4A3-B89A46A1D552}"/>
                </a:ext>
              </a:extLst>
            </p:cNvPr>
            <p:cNvCxnSpPr>
              <a:cxnSpLocks/>
              <a:stCxn id="8" idx="3"/>
              <a:endCxn id="11" idx="1"/>
            </p:cNvCxnSpPr>
            <p:nvPr/>
          </p:nvCxnSpPr>
          <p:spPr>
            <a:xfrm>
              <a:off x="1930818" y="3921326"/>
              <a:ext cx="7317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929F36-1E5A-3156-09BE-BBF0A7E06BE3}"/>
                </a:ext>
              </a:extLst>
            </p:cNvPr>
            <p:cNvCxnSpPr>
              <a:cxnSpLocks/>
              <a:stCxn id="11" idx="3"/>
              <a:endCxn id="13" idx="1"/>
            </p:cNvCxnSpPr>
            <p:nvPr/>
          </p:nvCxnSpPr>
          <p:spPr>
            <a:xfrm flipV="1">
              <a:off x="3275090" y="3916318"/>
              <a:ext cx="728338" cy="5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CD8C1A6-C60C-9D3D-7820-E4FDC5944C7D}"/>
                </a:ext>
              </a:extLst>
            </p:cNvPr>
            <p:cNvCxnSpPr>
              <a:cxnSpLocks/>
              <a:stCxn id="13" idx="3"/>
              <a:endCxn id="16" idx="1"/>
            </p:cNvCxnSpPr>
            <p:nvPr/>
          </p:nvCxnSpPr>
          <p:spPr>
            <a:xfrm>
              <a:off x="4614273" y="3916318"/>
              <a:ext cx="7317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C0035DD-8528-C373-042D-1AE05650E925}"/>
                </a:ext>
              </a:extLst>
            </p:cNvPr>
            <p:cNvCxnSpPr>
              <a:cxnSpLocks/>
              <a:stCxn id="16" idx="3"/>
              <a:endCxn id="19" idx="1"/>
            </p:cNvCxnSpPr>
            <p:nvPr/>
          </p:nvCxnSpPr>
          <p:spPr>
            <a:xfrm flipV="1">
              <a:off x="5956850" y="3916317"/>
              <a:ext cx="529782"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01C0625-2C81-960E-7434-F39F0FA4D00A}"/>
                </a:ext>
              </a:extLst>
            </p:cNvPr>
            <p:cNvCxnSpPr>
              <a:cxnSpLocks/>
              <a:stCxn id="19" idx="3"/>
              <a:endCxn id="22" idx="3"/>
            </p:cNvCxnSpPr>
            <p:nvPr/>
          </p:nvCxnSpPr>
          <p:spPr>
            <a:xfrm>
              <a:off x="7236859" y="3916317"/>
              <a:ext cx="616474" cy="3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1AA2178-887C-8794-21F8-E6E2F3E34216}"/>
                </a:ext>
              </a:extLst>
            </p:cNvPr>
            <p:cNvSpPr txBox="1"/>
            <p:nvPr/>
          </p:nvSpPr>
          <p:spPr>
            <a:xfrm>
              <a:off x="6394538" y="3042629"/>
              <a:ext cx="1600849" cy="461665"/>
            </a:xfrm>
            <a:prstGeom prst="rect">
              <a:avLst/>
            </a:prstGeom>
            <a:noFill/>
          </p:spPr>
          <p:txBody>
            <a:bodyPr wrap="square" rtlCol="0">
              <a:spAutoFit/>
            </a:bodyPr>
            <a:lstStyle/>
            <a:p>
              <a:r>
                <a:rPr lang="en-US" sz="1200" dirty="0"/>
                <a:t>Continuous integration</a:t>
              </a:r>
            </a:p>
          </p:txBody>
        </p:sp>
        <p:sp>
          <p:nvSpPr>
            <p:cNvPr id="50" name="TextBox 49">
              <a:extLst>
                <a:ext uri="{FF2B5EF4-FFF2-40B4-BE49-F238E27FC236}">
                  <a16:creationId xmlns:a16="http://schemas.microsoft.com/office/drawing/2014/main" id="{AD73DB8D-043E-255C-4EB6-C80D9DF21F10}"/>
                </a:ext>
              </a:extLst>
            </p:cNvPr>
            <p:cNvSpPr txBox="1"/>
            <p:nvPr/>
          </p:nvSpPr>
          <p:spPr>
            <a:xfrm>
              <a:off x="5142309" y="3160053"/>
              <a:ext cx="1143649" cy="276999"/>
            </a:xfrm>
            <a:prstGeom prst="rect">
              <a:avLst/>
            </a:prstGeom>
            <a:noFill/>
          </p:spPr>
          <p:txBody>
            <a:bodyPr wrap="square" rtlCol="0">
              <a:spAutoFit/>
            </a:bodyPr>
            <a:lstStyle/>
            <a:p>
              <a:r>
                <a:rPr lang="en-US" sz="1200" dirty="0"/>
                <a:t>Source Control</a:t>
              </a:r>
            </a:p>
          </p:txBody>
        </p:sp>
        <p:sp>
          <p:nvSpPr>
            <p:cNvPr id="51" name="TextBox 50">
              <a:extLst>
                <a:ext uri="{FF2B5EF4-FFF2-40B4-BE49-F238E27FC236}">
                  <a16:creationId xmlns:a16="http://schemas.microsoft.com/office/drawing/2014/main" id="{88606BE9-37C9-91FF-B6DE-5F299252360D}"/>
                </a:ext>
              </a:extLst>
            </p:cNvPr>
            <p:cNvSpPr txBox="1"/>
            <p:nvPr/>
          </p:nvSpPr>
          <p:spPr>
            <a:xfrm>
              <a:off x="3914517" y="3130587"/>
              <a:ext cx="1482114" cy="461665"/>
            </a:xfrm>
            <a:prstGeom prst="rect">
              <a:avLst/>
            </a:prstGeom>
            <a:noFill/>
          </p:spPr>
          <p:txBody>
            <a:bodyPr wrap="square" rtlCol="0">
              <a:spAutoFit/>
            </a:bodyPr>
            <a:lstStyle/>
            <a:p>
              <a:r>
                <a:rPr lang="en-US" sz="1200" dirty="0"/>
                <a:t>Static Code </a:t>
              </a:r>
            </a:p>
            <a:p>
              <a:r>
                <a:rPr lang="en-US" sz="1200" dirty="0"/>
                <a:t>Analysis</a:t>
              </a:r>
            </a:p>
          </p:txBody>
        </p:sp>
        <p:sp>
          <p:nvSpPr>
            <p:cNvPr id="52" name="TextBox 51">
              <a:extLst>
                <a:ext uri="{FF2B5EF4-FFF2-40B4-BE49-F238E27FC236}">
                  <a16:creationId xmlns:a16="http://schemas.microsoft.com/office/drawing/2014/main" id="{94F87EFD-FB1C-D0E4-40EE-432D911753F4}"/>
                </a:ext>
              </a:extLst>
            </p:cNvPr>
            <p:cNvSpPr txBox="1"/>
            <p:nvPr/>
          </p:nvSpPr>
          <p:spPr>
            <a:xfrm>
              <a:off x="7483606" y="3050490"/>
              <a:ext cx="1143649" cy="461665"/>
            </a:xfrm>
            <a:prstGeom prst="rect">
              <a:avLst/>
            </a:prstGeom>
            <a:noFill/>
          </p:spPr>
          <p:txBody>
            <a:bodyPr wrap="square" rtlCol="0">
              <a:spAutoFit/>
            </a:bodyPr>
            <a:lstStyle/>
            <a:p>
              <a:r>
                <a:rPr lang="en-US" sz="1200" dirty="0"/>
                <a:t>Continuous Deployment</a:t>
              </a:r>
            </a:p>
          </p:txBody>
        </p:sp>
        <p:sp>
          <p:nvSpPr>
            <p:cNvPr id="53" name="TextBox 52">
              <a:extLst>
                <a:ext uri="{FF2B5EF4-FFF2-40B4-BE49-F238E27FC236}">
                  <a16:creationId xmlns:a16="http://schemas.microsoft.com/office/drawing/2014/main" id="{EEE76B5D-877D-A4EF-AFFE-27F75875D793}"/>
                </a:ext>
              </a:extLst>
            </p:cNvPr>
            <p:cNvSpPr txBox="1"/>
            <p:nvPr/>
          </p:nvSpPr>
          <p:spPr>
            <a:xfrm>
              <a:off x="2662288" y="3158992"/>
              <a:ext cx="1143649" cy="276999"/>
            </a:xfrm>
            <a:prstGeom prst="rect">
              <a:avLst/>
            </a:prstGeom>
            <a:noFill/>
          </p:spPr>
          <p:txBody>
            <a:bodyPr wrap="square" rtlCol="0">
              <a:spAutoFit/>
            </a:bodyPr>
            <a:lstStyle/>
            <a:p>
              <a:r>
                <a:rPr lang="en-US" sz="1200" dirty="0"/>
                <a:t>Unit Test</a:t>
              </a:r>
            </a:p>
          </p:txBody>
        </p:sp>
        <p:sp>
          <p:nvSpPr>
            <p:cNvPr id="54" name="TextBox 53">
              <a:extLst>
                <a:ext uri="{FF2B5EF4-FFF2-40B4-BE49-F238E27FC236}">
                  <a16:creationId xmlns:a16="http://schemas.microsoft.com/office/drawing/2014/main" id="{380A615E-C8B9-8774-BA26-67C59877089B}"/>
                </a:ext>
              </a:extLst>
            </p:cNvPr>
            <p:cNvSpPr txBox="1"/>
            <p:nvPr/>
          </p:nvSpPr>
          <p:spPr>
            <a:xfrm>
              <a:off x="1358993" y="3152001"/>
              <a:ext cx="1143649" cy="276999"/>
            </a:xfrm>
            <a:prstGeom prst="rect">
              <a:avLst/>
            </a:prstGeom>
            <a:noFill/>
          </p:spPr>
          <p:txBody>
            <a:bodyPr wrap="square" rtlCol="0">
              <a:spAutoFit/>
            </a:bodyPr>
            <a:lstStyle/>
            <a:p>
              <a:r>
                <a:rPr lang="en-US" sz="1200" dirty="0"/>
                <a:t>Code</a:t>
              </a:r>
            </a:p>
          </p:txBody>
        </p:sp>
        <p:sp>
          <p:nvSpPr>
            <p:cNvPr id="57" name="Arrow: Right 56">
              <a:extLst>
                <a:ext uri="{FF2B5EF4-FFF2-40B4-BE49-F238E27FC236}">
                  <a16:creationId xmlns:a16="http://schemas.microsoft.com/office/drawing/2014/main" id="{B8DCA98D-026F-18A8-6D16-AE421F3F7EC0}"/>
                </a:ext>
              </a:extLst>
            </p:cNvPr>
            <p:cNvSpPr/>
            <p:nvPr/>
          </p:nvSpPr>
          <p:spPr>
            <a:xfrm rot="10800000">
              <a:off x="1829210" y="4802894"/>
              <a:ext cx="6126068" cy="2736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528722BD-E0C7-FA2B-9060-81CCE59309C5}"/>
                </a:ext>
              </a:extLst>
            </p:cNvPr>
            <p:cNvSpPr/>
            <p:nvPr/>
          </p:nvSpPr>
          <p:spPr>
            <a:xfrm rot="16200000">
              <a:off x="1278809" y="4459132"/>
              <a:ext cx="687524" cy="2736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65E81C9C-B46E-425F-28C4-998AFEF57B57}"/>
                </a:ext>
              </a:extLst>
            </p:cNvPr>
            <p:cNvSpPr/>
            <p:nvPr/>
          </p:nvSpPr>
          <p:spPr>
            <a:xfrm rot="5400000">
              <a:off x="7829437" y="4470415"/>
              <a:ext cx="664959" cy="2736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09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24200-B160-0FDC-5202-CC53E437C1EF}"/>
              </a:ext>
            </a:extLst>
          </p:cNvPr>
          <p:cNvSpPr>
            <a:spLocks noGrp="1"/>
          </p:cNvSpPr>
          <p:nvPr>
            <p:ph type="dt" sz="half" idx="10"/>
          </p:nvPr>
        </p:nvSpPr>
        <p:spPr/>
        <p:txBody>
          <a:bodyPr/>
          <a:lstStyle/>
          <a:p>
            <a:pPr rtl="0"/>
            <a:fld id="{65510036-C9F6-4A25-952D-E980D1218E5A}" type="datetime1">
              <a:rPr lang="nl-NL" smtClean="0"/>
              <a:t>22-9-2023</a:t>
            </a:fld>
            <a:endParaRPr lang="en-US" dirty="0"/>
          </a:p>
        </p:txBody>
      </p:sp>
      <p:grpSp>
        <p:nvGrpSpPr>
          <p:cNvPr id="6" name="Group 5">
            <a:extLst>
              <a:ext uri="{FF2B5EF4-FFF2-40B4-BE49-F238E27FC236}">
                <a16:creationId xmlns:a16="http://schemas.microsoft.com/office/drawing/2014/main" id="{9D91CC5D-F931-D4D6-982C-2238756B0DA0}"/>
              </a:ext>
            </a:extLst>
          </p:cNvPr>
          <p:cNvGrpSpPr/>
          <p:nvPr/>
        </p:nvGrpSpPr>
        <p:grpSpPr>
          <a:xfrm>
            <a:off x="448784" y="413557"/>
            <a:ext cx="10354492" cy="707886"/>
            <a:chOff x="748937" y="674814"/>
            <a:chExt cx="10354492" cy="707886"/>
          </a:xfrm>
        </p:grpSpPr>
        <p:sp>
          <p:nvSpPr>
            <p:cNvPr id="3" name="Rectangle 2">
              <a:extLst>
                <a:ext uri="{FF2B5EF4-FFF2-40B4-BE49-F238E27FC236}">
                  <a16:creationId xmlns:a16="http://schemas.microsoft.com/office/drawing/2014/main" id="{9BA9E439-184D-95B6-E006-E1BCAB2F8418}"/>
                </a:ext>
              </a:extLst>
            </p:cNvPr>
            <p:cNvSpPr/>
            <p:nvPr/>
          </p:nvSpPr>
          <p:spPr>
            <a:xfrm>
              <a:off x="748937" y="674814"/>
              <a:ext cx="2628540"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chemeClr val="accent4"/>
                  </a:solidFill>
                </a:rPr>
                <a:t>References</a:t>
              </a:r>
              <a:endParaRPr lang="en-US" sz="5400" b="1" cap="none" spc="0" dirty="0">
                <a:ln/>
                <a:solidFill>
                  <a:schemeClr val="accent4"/>
                </a:solidFill>
                <a:effectLst/>
              </a:endParaRPr>
            </a:p>
          </p:txBody>
        </p:sp>
        <p:cxnSp>
          <p:nvCxnSpPr>
            <p:cNvPr id="5" name="Straight Connector 4">
              <a:extLst>
                <a:ext uri="{FF2B5EF4-FFF2-40B4-BE49-F238E27FC236}">
                  <a16:creationId xmlns:a16="http://schemas.microsoft.com/office/drawing/2014/main" id="{25FA3DBA-725D-93DD-F9CA-C15AA5B1DDE8}"/>
                </a:ext>
              </a:extLst>
            </p:cNvPr>
            <p:cNvCxnSpPr/>
            <p:nvPr/>
          </p:nvCxnSpPr>
          <p:spPr>
            <a:xfrm>
              <a:off x="748937" y="1356013"/>
              <a:ext cx="10354492" cy="0"/>
            </a:xfrm>
            <a:prstGeom prst="line">
              <a:avLst/>
            </a:prstGeom>
          </p:spPr>
          <p:style>
            <a:lnRef idx="2">
              <a:schemeClr val="dk1"/>
            </a:lnRef>
            <a:fillRef idx="0">
              <a:schemeClr val="dk1"/>
            </a:fillRef>
            <a:effectRef idx="1">
              <a:schemeClr val="dk1"/>
            </a:effectRef>
            <a:fontRef idx="minor">
              <a:schemeClr val="tx1"/>
            </a:fontRef>
          </p:style>
        </p:cxnSp>
      </p:grpSp>
      <p:sp>
        <p:nvSpPr>
          <p:cNvPr id="4" name="TextBox 3">
            <a:extLst>
              <a:ext uri="{FF2B5EF4-FFF2-40B4-BE49-F238E27FC236}">
                <a16:creationId xmlns:a16="http://schemas.microsoft.com/office/drawing/2014/main" id="{857BDEA7-FF88-17BC-697D-BFFE884AAD51}"/>
              </a:ext>
            </a:extLst>
          </p:cNvPr>
          <p:cNvSpPr txBox="1"/>
          <p:nvPr/>
        </p:nvSpPr>
        <p:spPr>
          <a:xfrm>
            <a:off x="448784" y="1281089"/>
            <a:ext cx="10354491" cy="1877437"/>
          </a:xfrm>
          <a:prstGeom prst="rect">
            <a:avLst/>
          </a:prstGeom>
          <a:noFill/>
        </p:spPr>
        <p:txBody>
          <a:bodyPr wrap="square" rtlCol="0">
            <a:spAutoFit/>
          </a:bodyPr>
          <a:lstStyle/>
          <a:p>
            <a:pPr marL="342900" indent="-342900">
              <a:buFont typeface="Arial" panose="020B0604020202020204" pitchFamily="34" charset="0"/>
              <a:buChar char="•"/>
            </a:pPr>
            <a:r>
              <a:rPr lang="en-US" b="1" dirty="0"/>
              <a:t>Microsoft Azure Documentation </a:t>
            </a:r>
          </a:p>
          <a:p>
            <a:pPr marL="800100" lvl="1" indent="-342900">
              <a:buFont typeface="Arial" panose="020B0604020202020204" pitchFamily="34" charset="0"/>
              <a:buChar char="•"/>
            </a:pPr>
            <a:r>
              <a:rPr lang="en-US" sz="1400" dirty="0">
                <a:hlinkClick r:id="rId2"/>
              </a:rPr>
              <a:t>https://azure.microsoft.com/en-us/pricing/calculator/</a:t>
            </a:r>
            <a:endParaRPr lang="en-US" sz="1400" dirty="0"/>
          </a:p>
          <a:p>
            <a:pPr marL="800100" lvl="1" indent="-342900">
              <a:buFont typeface="Arial" panose="020B0604020202020204" pitchFamily="34" charset="0"/>
              <a:buChar char="•"/>
            </a:pPr>
            <a:r>
              <a:rPr lang="en-US" sz="1400" dirty="0">
                <a:hlinkClick r:id="rId3"/>
              </a:rPr>
              <a:t>https://learn.microsoft.com/en-us/azure/architecture/browse/</a:t>
            </a:r>
            <a:endParaRPr lang="en-US" sz="1400" dirty="0"/>
          </a:p>
          <a:p>
            <a:pPr marL="800100" lvl="1" indent="-342900">
              <a:buFont typeface="Arial" panose="020B0604020202020204" pitchFamily="34" charset="0"/>
              <a:buChar char="•"/>
            </a:pPr>
            <a:r>
              <a:rPr lang="en-US" sz="1400" dirty="0">
                <a:hlinkClick r:id="rId4"/>
              </a:rPr>
              <a:t>https://azure.microsoft.com/en-us/products/devops#overview</a:t>
            </a:r>
            <a:endParaRPr lang="en-US" sz="1400" dirty="0"/>
          </a:p>
          <a:p>
            <a:pPr marL="800100" lvl="1" indent="-342900">
              <a:buFont typeface="Arial" panose="020B0604020202020204" pitchFamily="34" charset="0"/>
              <a:buChar char="•"/>
            </a:pPr>
            <a:r>
              <a:rPr lang="en-US" sz="1400" dirty="0">
                <a:hlinkClick r:id="rId5"/>
              </a:rPr>
              <a:t>https://www.databricks.com/glossary/medallion-architecture</a:t>
            </a:r>
            <a:endParaRPr lang="en-US" sz="1400" dirty="0"/>
          </a:p>
          <a:p>
            <a:pPr marL="800100" lvl="1" indent="-342900">
              <a:buFont typeface="Arial" panose="020B0604020202020204" pitchFamily="34" charset="0"/>
              <a:buChar char="•"/>
            </a:pPr>
            <a:r>
              <a:rPr lang="en-US" sz="1400" dirty="0">
                <a:hlinkClick r:id="rId6"/>
              </a:rPr>
              <a:t>https://www.sonarsource.com/products/sonarlint/</a:t>
            </a:r>
            <a:endParaRPr lang="en-US" sz="1400" dirty="0"/>
          </a:p>
          <a:p>
            <a:pPr marL="800100" lvl="1" indent="-342900">
              <a:buFont typeface="Arial" panose="020B0604020202020204" pitchFamily="34" charset="0"/>
              <a:buChar char="•"/>
            </a:pPr>
            <a:endParaRPr lang="en-US" sz="1400" dirty="0"/>
          </a:p>
          <a:p>
            <a:pPr marL="800100" lvl="1" indent="-342900">
              <a:buFont typeface="Arial" panose="020B0604020202020204" pitchFamily="34" charset="0"/>
              <a:buChar char="•"/>
            </a:pPr>
            <a:endParaRPr lang="en-US" sz="1400" dirty="0"/>
          </a:p>
        </p:txBody>
      </p:sp>
    </p:spTree>
    <p:extLst>
      <p:ext uri="{BB962C8B-B14F-4D97-AF65-F5344CB8AC3E}">
        <p14:creationId xmlns:p14="http://schemas.microsoft.com/office/powerpoint/2010/main" val="3537621819"/>
      </p:ext>
    </p:extLst>
  </p:cSld>
  <p:clrMapOvr>
    <a:masterClrMapping/>
  </p:clrMapOvr>
</p:sld>
</file>

<file path=ppt/theme/theme1.xml><?xml version="1.0" encoding="utf-8"?>
<a:theme xmlns:a="http://schemas.openxmlformats.org/drawingml/2006/main" name="Aangepast">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25_TF56160789" id="{80AA9D2D-EE59-4148-A11E-A51EEE828B28}" vid="{AEAFD717-D3C8-4034-8F7E-D5220B0CCEB8}"/>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5b21038-f9e1-4e7d-8ce4-653ce59968ea}" enabled="1" method="Privileged" siteId="{b9fec68c-c92d-461e-9a97-3d03a0f18b82}" contentBits="1" removed="0"/>
</clbl:labelList>
</file>

<file path=docProps/app.xml><?xml version="1.0" encoding="utf-8"?>
<Properties xmlns="http://schemas.openxmlformats.org/officeDocument/2006/extended-properties" xmlns:vt="http://schemas.openxmlformats.org/officeDocument/2006/docPropsVTypes">
  <Template>{494E2D9A-2811-48AE-8D36-D009FEF1B623}tf56160789_win32</Template>
  <TotalTime>2528</TotalTime>
  <Words>613</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Abadi</vt:lpstr>
      <vt:lpstr>Arial</vt:lpstr>
      <vt:lpstr>Bookman Old Style</vt:lpstr>
      <vt:lpstr>Calibri</vt:lpstr>
      <vt:lpstr>Franklin Gothic Book</vt:lpstr>
      <vt:lpstr>Source Code Pro</vt:lpstr>
      <vt:lpstr>Aangepast</vt:lpstr>
      <vt:lpstr>Data Anlytics Solution : XYZ Corp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Anlytics Solution : XYZ Corp</dc:title>
  <dc:creator>Rahangdale, Ashish</dc:creator>
  <cp:lastModifiedBy>Ashish Rahangdale</cp:lastModifiedBy>
  <cp:revision>10</cp:revision>
  <dcterms:created xsi:type="dcterms:W3CDTF">2023-09-20T20:28:18Z</dcterms:created>
  <dcterms:modified xsi:type="dcterms:W3CDTF">2023-09-22T14:36:51Z</dcterms:modified>
</cp:coreProperties>
</file>