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embeddedFontLst>
    <p:embeddedFont>
      <p:font typeface="Amarant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S_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1143000"/>
            <a:ext cx="2209799" cy="91516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981200"/>
            <a:ext cx="2209799" cy="103174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2971800"/>
            <a:ext cx="2209799" cy="9905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962400"/>
            <a:ext cx="2209799" cy="9905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4953000"/>
            <a:ext cx="2209799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-9144" y="5867400"/>
            <a:ext cx="2209799" cy="9905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30275" y="685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82137" y="205852"/>
            <a:ext cx="8431408" cy="11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3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r>
              <a:rPr lang="en-US" sz="38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Human Activity Recognition using Skeleton Data from RGBD Sensors</a:t>
            </a:r>
          </a:p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br>
              <a:rPr lang="en-IN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Cippitelli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Gasparrini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Ennio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Gambi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Susanna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Spinsante</a:t>
            </a:r>
            <a:b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Balthazar"/>
              <a:buNone/>
            </a:pPr>
            <a:endParaRPr sz="4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295400" y="5713800"/>
            <a:ext cx="65532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-Presented By: Dhanesh Pradhan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96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99" name="Shape 99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0" name="Shape 100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1" name="Shape 101"/>
          <p:cNvSpPr/>
          <p:nvPr/>
        </p:nvSpPr>
        <p:spPr>
          <a:xfrm>
            <a:off x="4453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64" y="1612436"/>
            <a:ext cx="4080681" cy="40024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Comparison of Results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0" y="1145032"/>
            <a:ext cx="2209799" cy="5710932"/>
            <a:chOff x="0" y="2032"/>
            <a:chExt cx="2209799" cy="5710932"/>
          </a:xfrm>
        </p:grpSpPr>
        <p:sp>
          <p:nvSpPr>
            <p:cNvPr id="319" name="Shape 319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625283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0" y="1625283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0" y="2436908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0" y="2436908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3248533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0" y="3248533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4060157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0" y="4060157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43" y="254677"/>
            <a:ext cx="8135485" cy="49822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3669" y="5351302"/>
            <a:ext cx="6646459" cy="1118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70C0"/>
                </a:solidFill>
              </a:rPr>
              <a:t>Pradhan, HDC 2017: Precision (81.18 %) and Recall (81.88 %)</a:t>
            </a:r>
          </a:p>
          <a:p>
            <a:pPr algn="ctr"/>
            <a:r>
              <a:rPr lang="en-IN" sz="1800" dirty="0">
                <a:solidFill>
                  <a:srgbClr val="0070C0"/>
                </a:solidFill>
              </a:rPr>
              <a:t>Or</a:t>
            </a:r>
          </a:p>
          <a:p>
            <a:pPr algn="ctr"/>
            <a:r>
              <a:rPr lang="en-IN" sz="1800" dirty="0">
                <a:solidFill>
                  <a:srgbClr val="0070C0"/>
                </a:solidFill>
              </a:rPr>
              <a:t>Pradhan, HDC 2017: Precision (93.04 %) and Recall (94.27 %)</a:t>
            </a:r>
          </a:p>
          <a:p>
            <a:pPr algn="ctr"/>
            <a:r>
              <a:rPr lang="en-IN" sz="1800" dirty="0">
                <a:solidFill>
                  <a:srgbClr val="0070C0"/>
                </a:solidFill>
              </a:rPr>
              <a:t>(Only right handed person)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Conclusion</a:t>
            </a:r>
          </a:p>
        </p:txBody>
      </p:sp>
      <p:grpSp>
        <p:nvGrpSpPr>
          <p:cNvPr id="20" name="Shape 185"/>
          <p:cNvGrpSpPr/>
          <p:nvPr/>
        </p:nvGrpSpPr>
        <p:grpSpPr>
          <a:xfrm>
            <a:off x="-180605" y="1145032"/>
            <a:ext cx="2420092" cy="5785275"/>
            <a:chOff x="-180605" y="2032"/>
            <a:chExt cx="2420092" cy="5785275"/>
          </a:xfrm>
        </p:grpSpPr>
        <p:sp>
          <p:nvSpPr>
            <p:cNvPr id="33" name="Shape 198"/>
            <p:cNvSpPr/>
            <p:nvPr/>
          </p:nvSpPr>
          <p:spPr>
            <a:xfrm>
              <a:off x="-2" y="16559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23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25" name="Shape 190"/>
            <p:cNvSpPr/>
            <p:nvPr/>
          </p:nvSpPr>
          <p:spPr>
            <a:xfrm>
              <a:off x="29688" y="4946124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1"/>
            <p:cNvSpPr txBox="1"/>
            <p:nvPr/>
          </p:nvSpPr>
          <p:spPr>
            <a:xfrm>
              <a:off x="29688" y="1673293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27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2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1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4" name="Shape 199"/>
            <p:cNvSpPr txBox="1"/>
            <p:nvPr/>
          </p:nvSpPr>
          <p:spPr>
            <a:xfrm>
              <a:off x="-180605" y="4956357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IN" sz="2400" dirty="0"/>
              <a:t> </a:t>
            </a:r>
            <a:r>
              <a:rPr lang="en-IN" sz="2500" dirty="0"/>
              <a:t>Precision and Recall can be improved by getting more training data for left handed person</a:t>
            </a:r>
          </a:p>
          <a:p>
            <a:pPr lvl="1"/>
            <a:r>
              <a:rPr lang="en-IN" sz="2500" dirty="0"/>
              <a:t> Record video from Kinect</a:t>
            </a:r>
          </a:p>
          <a:p>
            <a:pPr lvl="1"/>
            <a:r>
              <a:rPr lang="en-IN" sz="2500" dirty="0"/>
              <a:t> Mirror data from right handed person</a:t>
            </a:r>
          </a:p>
          <a:p>
            <a:pPr marL="635000" lvl="1" indent="0">
              <a:buNone/>
            </a:pPr>
            <a:endParaRPr lang="en-IN" sz="2500" dirty="0"/>
          </a:p>
          <a:p>
            <a:pPr marL="692150" indent="-457200"/>
            <a:r>
              <a:rPr lang="en-IN" sz="2500" dirty="0"/>
              <a:t> Spatial and Temporal </a:t>
            </a:r>
            <a:r>
              <a:rPr lang="en-IN" sz="2500" dirty="0" err="1"/>
              <a:t>Hyperdimensional</a:t>
            </a:r>
            <a:r>
              <a:rPr lang="en-IN" sz="2500" dirty="0"/>
              <a:t> Computing needs to be applied together to improve results</a:t>
            </a:r>
          </a:p>
          <a:p>
            <a:pPr marL="234950" indent="0">
              <a:buNone/>
            </a:pPr>
            <a:endParaRPr lang="en-IN" sz="2500" dirty="0"/>
          </a:p>
          <a:p>
            <a:pPr marL="577850" indent="-342900"/>
            <a:r>
              <a:rPr lang="en-IN" sz="2500" dirty="0"/>
              <a:t> Use combination of features: </a:t>
            </a:r>
          </a:p>
          <a:p>
            <a:pPr marL="635000" lvl="1" indent="0">
              <a:buNone/>
            </a:pPr>
            <a:r>
              <a:rPr lang="en-IN" sz="2500" dirty="0"/>
              <a:t>skeleton + joint orientation + HOG RGB + HOG depth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Overview: Problem Statement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buSzPct val="25000"/>
              <a:buNone/>
            </a:pPr>
            <a:r>
              <a:rPr lang="en-IN" sz="2400" dirty="0"/>
              <a:t>Develop Human Activity Recognition Algorithm exploiting skeleton data extracted by RGBD 	sensors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330" y="2545308"/>
            <a:ext cx="6695669" cy="4208706"/>
          </a:xfrm>
          <a:prstGeom prst="rect">
            <a:avLst/>
          </a:prstGeom>
        </p:spPr>
      </p:pic>
      <p:sp>
        <p:nvSpPr>
          <p:cNvPr id="38" name="Shape 188"/>
          <p:cNvSpPr/>
          <p:nvPr/>
        </p:nvSpPr>
        <p:spPr>
          <a:xfrm>
            <a:off x="-1" y="1917153"/>
            <a:ext cx="2209794" cy="772975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" name="Shape 185"/>
          <p:cNvGrpSpPr/>
          <p:nvPr/>
        </p:nvGrpSpPr>
        <p:grpSpPr>
          <a:xfrm>
            <a:off x="-7" y="1145032"/>
            <a:ext cx="2209806" cy="5710932"/>
            <a:chOff x="-7" y="2032"/>
            <a:chExt cx="2209806" cy="5710932"/>
          </a:xfrm>
        </p:grpSpPr>
        <p:sp>
          <p:nvSpPr>
            <p:cNvPr id="24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0"/>
            <p:cNvSpPr/>
            <p:nvPr/>
          </p:nvSpPr>
          <p:spPr>
            <a:xfrm>
              <a:off x="0" y="8015"/>
              <a:ext cx="2209799" cy="76410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26" name="Shape 188"/>
            <p:cNvSpPr/>
            <p:nvPr/>
          </p:nvSpPr>
          <p:spPr>
            <a:xfrm>
              <a:off x="-7" y="1591805"/>
              <a:ext cx="2209794" cy="874660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89"/>
            <p:cNvSpPr txBox="1"/>
            <p:nvPr/>
          </p:nvSpPr>
          <p:spPr>
            <a:xfrm>
              <a:off x="0" y="780181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29" name="Shape 191"/>
            <p:cNvSpPr txBox="1"/>
            <p:nvPr/>
          </p:nvSpPr>
          <p:spPr>
            <a:xfrm>
              <a:off x="91031" y="1678709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30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32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4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6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b="1" dirty="0">
                <a:latin typeface="Amarante"/>
                <a:ea typeface="Amarante"/>
                <a:cs typeface="Amarante"/>
                <a:sym typeface="Amarante"/>
              </a:rPr>
              <a:t>Overview: CAD-60 Dataset</a:t>
            </a:r>
            <a:endParaRPr lang="en-US" sz="440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>
              <a:buNone/>
            </a:pPr>
            <a:r>
              <a:rPr lang="en-IN" sz="2800" u="sng" dirty="0"/>
              <a:t>Description:</a:t>
            </a:r>
          </a:p>
          <a:p>
            <a:r>
              <a:rPr lang="en-IN" sz="2600" dirty="0"/>
              <a:t>60 RGB-D videos</a:t>
            </a:r>
          </a:p>
          <a:p>
            <a:r>
              <a:rPr lang="en-IN" sz="2600" dirty="0"/>
              <a:t>4 subjects</a:t>
            </a:r>
          </a:p>
          <a:p>
            <a:r>
              <a:rPr lang="en-IN" sz="2600" dirty="0"/>
              <a:t>5 different environments</a:t>
            </a:r>
          </a:p>
          <a:p>
            <a:r>
              <a:rPr lang="en-IN" sz="2600" dirty="0"/>
              <a:t>12 activities</a:t>
            </a:r>
          </a:p>
          <a:p>
            <a:pPr marL="203200" indent="0">
              <a:buNone/>
            </a:pPr>
            <a:endParaRPr lang="en-IN" sz="2600" dirty="0"/>
          </a:p>
          <a:p>
            <a:pPr marL="203200" indent="0">
              <a:buNone/>
            </a:pPr>
            <a:r>
              <a:rPr lang="en-IN" sz="2800" u="sng" dirty="0">
                <a:solidFill>
                  <a:srgbClr val="FF0000"/>
                </a:solidFill>
              </a:rPr>
              <a:t>Issues:</a:t>
            </a:r>
          </a:p>
          <a:p>
            <a:pPr marL="203200" indent="0">
              <a:buNone/>
            </a:pPr>
            <a:endParaRPr lang="en-IN" sz="2800" u="sng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2647667" y="4571314"/>
            <a:ext cx="2838734" cy="2173073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3 Right handed person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1 Left handed person</a:t>
            </a:r>
          </a:p>
        </p:txBody>
      </p:sp>
      <p:sp>
        <p:nvSpPr>
          <p:cNvPr id="60" name="Shape 188"/>
          <p:cNvSpPr/>
          <p:nvPr/>
        </p:nvSpPr>
        <p:spPr>
          <a:xfrm>
            <a:off x="-6736" y="1904011"/>
            <a:ext cx="2209794" cy="874660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" name="Shape 185"/>
          <p:cNvGrpSpPr/>
          <p:nvPr/>
        </p:nvGrpSpPr>
        <p:grpSpPr>
          <a:xfrm>
            <a:off x="-7" y="1145032"/>
            <a:ext cx="2305336" cy="5710932"/>
            <a:chOff x="-7" y="2032"/>
            <a:chExt cx="2305336" cy="5710932"/>
          </a:xfrm>
        </p:grpSpPr>
        <p:sp>
          <p:nvSpPr>
            <p:cNvPr id="46" name="Shape 186"/>
            <p:cNvSpPr/>
            <p:nvPr/>
          </p:nvSpPr>
          <p:spPr>
            <a:xfrm>
              <a:off x="0" y="14015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190"/>
            <p:cNvSpPr/>
            <p:nvPr/>
          </p:nvSpPr>
          <p:spPr>
            <a:xfrm>
              <a:off x="0" y="20729"/>
              <a:ext cx="2209799" cy="766262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8" name="Shape 188"/>
            <p:cNvSpPr/>
            <p:nvPr/>
          </p:nvSpPr>
          <p:spPr>
            <a:xfrm>
              <a:off x="-7" y="1591805"/>
              <a:ext cx="2209794" cy="874660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89"/>
            <p:cNvSpPr txBox="1"/>
            <p:nvPr/>
          </p:nvSpPr>
          <p:spPr>
            <a:xfrm>
              <a:off x="95535" y="811699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51" name="Shape 191"/>
            <p:cNvSpPr txBox="1"/>
            <p:nvPr/>
          </p:nvSpPr>
          <p:spPr>
            <a:xfrm>
              <a:off x="0" y="1639223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52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54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56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8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" name="Shape 185"/>
          <p:cNvGrpSpPr/>
          <p:nvPr/>
        </p:nvGrpSpPr>
        <p:grpSpPr>
          <a:xfrm>
            <a:off x="-7" y="1145032"/>
            <a:ext cx="2209806" cy="5710932"/>
            <a:chOff x="-7" y="2032"/>
            <a:chExt cx="2209806" cy="5710932"/>
          </a:xfrm>
        </p:grpSpPr>
        <p:sp>
          <p:nvSpPr>
            <p:cNvPr id="5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53" name="Shape 188"/>
            <p:cNvSpPr/>
            <p:nvPr/>
          </p:nvSpPr>
          <p:spPr>
            <a:xfrm>
              <a:off x="-7" y="1591805"/>
              <a:ext cx="2209794" cy="874660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90"/>
            <p:cNvSpPr/>
            <p:nvPr/>
          </p:nvSpPr>
          <p:spPr>
            <a:xfrm>
              <a:off x="0" y="798877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89"/>
            <p:cNvSpPr txBox="1"/>
            <p:nvPr/>
          </p:nvSpPr>
          <p:spPr>
            <a:xfrm>
              <a:off x="-7" y="77211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56" name="Shape 191"/>
            <p:cNvSpPr txBox="1"/>
            <p:nvPr/>
          </p:nvSpPr>
          <p:spPr>
            <a:xfrm>
              <a:off x="91031" y="1678709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57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5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61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63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7" y="108284"/>
            <a:ext cx="8771426" cy="654548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045958" y="108284"/>
            <a:ext cx="2402006" cy="1502152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03260" y="256310"/>
            <a:ext cx="254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Data pre-processing</a:t>
            </a:r>
          </a:p>
        </p:txBody>
      </p:sp>
      <p:sp>
        <p:nvSpPr>
          <p:cNvPr id="24" name="Oval 23"/>
          <p:cNvSpPr/>
          <p:nvPr/>
        </p:nvSpPr>
        <p:spPr>
          <a:xfrm>
            <a:off x="411707" y="1881179"/>
            <a:ext cx="2402006" cy="1502152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921455" y="1383471"/>
            <a:ext cx="128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</a:rPr>
              <a:t>x,y,z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</a:rPr>
              <a:t> axes</a:t>
            </a:r>
          </a:p>
        </p:txBody>
      </p:sp>
      <p:sp>
        <p:nvSpPr>
          <p:cNvPr id="26" name="Oval 25"/>
          <p:cNvSpPr/>
          <p:nvPr/>
        </p:nvSpPr>
        <p:spPr>
          <a:xfrm>
            <a:off x="2999999" y="1878872"/>
            <a:ext cx="2402006" cy="1502152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813713" y="1186617"/>
            <a:ext cx="268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3">
                    <a:lumMod val="50000"/>
                  </a:schemeClr>
                </a:solidFill>
              </a:rPr>
              <a:t>Kinect gives 14 joints + torso</a:t>
            </a:r>
          </a:p>
        </p:txBody>
      </p:sp>
      <p:sp>
        <p:nvSpPr>
          <p:cNvPr id="28" name="Oval 27"/>
          <p:cNvSpPr/>
          <p:nvPr/>
        </p:nvSpPr>
        <p:spPr>
          <a:xfrm>
            <a:off x="5786650" y="1660358"/>
            <a:ext cx="3029803" cy="1610436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045959" y="3262082"/>
            <a:ext cx="315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MAXL Discrete data levels</a:t>
            </a:r>
          </a:p>
        </p:txBody>
      </p:sp>
      <p:sp>
        <p:nvSpPr>
          <p:cNvPr id="30" name="Oval 29"/>
          <p:cNvSpPr/>
          <p:nvPr/>
        </p:nvSpPr>
        <p:spPr>
          <a:xfrm>
            <a:off x="1016990" y="3874249"/>
            <a:ext cx="3593445" cy="19508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77922" y="5887068"/>
            <a:ext cx="352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Compute training </a:t>
            </a:r>
            <a:r>
              <a:rPr lang="en-IN" sz="1800" dirty="0" err="1">
                <a:solidFill>
                  <a:srgbClr val="FF0000"/>
                </a:solidFill>
              </a:rPr>
              <a:t>hypervector</a:t>
            </a:r>
            <a:r>
              <a:rPr lang="en-IN" sz="1800" dirty="0">
                <a:solidFill>
                  <a:srgbClr val="FF0000"/>
                </a:solidFill>
              </a:rPr>
              <a:t> and store in memory</a:t>
            </a:r>
          </a:p>
        </p:txBody>
      </p:sp>
      <p:sp>
        <p:nvSpPr>
          <p:cNvPr id="33" name="Oval 32"/>
          <p:cNvSpPr/>
          <p:nvPr/>
        </p:nvSpPr>
        <p:spPr>
          <a:xfrm>
            <a:off x="5457411" y="3874249"/>
            <a:ext cx="3593445" cy="195081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253320" y="5612090"/>
            <a:ext cx="254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C000"/>
                </a:solidFill>
              </a:rPr>
              <a:t>Prediction metric = </a:t>
            </a:r>
          </a:p>
          <a:p>
            <a:r>
              <a:rPr lang="en-IN" sz="1800" dirty="0">
                <a:solidFill>
                  <a:srgbClr val="FFC000"/>
                </a:solidFill>
              </a:rPr>
              <a:t>Cosine 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2" grpId="0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Result: Training on Right and Left handed person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0" y="1145032"/>
            <a:ext cx="2209799" cy="5710932"/>
            <a:chOff x="0" y="2032"/>
            <a:chExt cx="2209799" cy="5710932"/>
          </a:xfrm>
        </p:grpSpPr>
        <p:sp>
          <p:nvSpPr>
            <p:cNvPr id="186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1625283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0" y="1625283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039"/>
            <a:ext cx="9144000" cy="6304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9504" y="1592280"/>
            <a:ext cx="90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65 %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0137" y="962957"/>
            <a:ext cx="90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78 %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25576" y="732124"/>
            <a:ext cx="90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82 %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4582" y="5828840"/>
            <a:ext cx="743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Low precision and recall values due to uneven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188"/>
          <p:cNvSpPr/>
          <p:nvPr/>
        </p:nvSpPr>
        <p:spPr>
          <a:xfrm>
            <a:off x="-17840" y="2791925"/>
            <a:ext cx="2209794" cy="772975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" name="Shape 185"/>
          <p:cNvGrpSpPr/>
          <p:nvPr/>
        </p:nvGrpSpPr>
        <p:grpSpPr>
          <a:xfrm>
            <a:off x="-2" y="1145032"/>
            <a:ext cx="2298622" cy="5710932"/>
            <a:chOff x="-2" y="2032"/>
            <a:chExt cx="2298622" cy="5710932"/>
          </a:xfrm>
        </p:grpSpPr>
        <p:sp>
          <p:nvSpPr>
            <p:cNvPr id="4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3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89"/>
            <p:cNvSpPr txBox="1"/>
            <p:nvPr/>
          </p:nvSpPr>
          <p:spPr>
            <a:xfrm>
              <a:off x="88826" y="858686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45" name="Shape 191"/>
            <p:cNvSpPr txBox="1"/>
            <p:nvPr/>
          </p:nvSpPr>
          <p:spPr>
            <a:xfrm>
              <a:off x="0" y="1539810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46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90"/>
            <p:cNvSpPr/>
            <p:nvPr/>
          </p:nvSpPr>
          <p:spPr>
            <a:xfrm>
              <a:off x="0" y="2458292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93"/>
            <p:cNvSpPr txBox="1"/>
            <p:nvPr/>
          </p:nvSpPr>
          <p:spPr>
            <a:xfrm>
              <a:off x="-2" y="248215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4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51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3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latin typeface="Amarante"/>
                <a:ea typeface="Amarante"/>
                <a:cs typeface="Amarante"/>
                <a:sym typeface="Amarante"/>
              </a:rPr>
              <a:t>Result: Training on Right</a:t>
            </a:r>
            <a:endParaRPr lang="en-US" sz="440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1" y="286640"/>
            <a:ext cx="8759098" cy="6569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2131" y="1476140"/>
            <a:ext cx="107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78 %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30119" y="619780"/>
            <a:ext cx="107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94 %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0973" y="6024484"/>
            <a:ext cx="7902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Training and Testing done only on Right handed 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Result: Confusion Matrix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3"/>
          </p:nvPr>
        </p:nvSpPr>
        <p:spPr>
          <a:xfrm>
            <a:off x="2209800" y="1143000"/>
            <a:ext cx="6934199" cy="579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92"/>
          <p:cNvSpPr/>
          <p:nvPr/>
        </p:nvSpPr>
        <p:spPr>
          <a:xfrm>
            <a:off x="0" y="2766562"/>
            <a:ext cx="2209797" cy="772975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185"/>
          <p:cNvGrpSpPr/>
          <p:nvPr/>
        </p:nvGrpSpPr>
        <p:grpSpPr>
          <a:xfrm>
            <a:off x="0" y="1143000"/>
            <a:ext cx="2209801" cy="5710932"/>
            <a:chOff x="-2" y="2032"/>
            <a:chExt cx="2209801" cy="5710932"/>
          </a:xfrm>
        </p:grpSpPr>
        <p:sp>
          <p:nvSpPr>
            <p:cNvPr id="38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0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42" name="Shape 191"/>
            <p:cNvSpPr txBox="1"/>
            <p:nvPr/>
          </p:nvSpPr>
          <p:spPr>
            <a:xfrm>
              <a:off x="0" y="1539810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43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90"/>
            <p:cNvSpPr/>
            <p:nvPr/>
          </p:nvSpPr>
          <p:spPr>
            <a:xfrm>
              <a:off x="0" y="2458292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93"/>
            <p:cNvSpPr txBox="1"/>
            <p:nvPr/>
          </p:nvSpPr>
          <p:spPr>
            <a:xfrm>
              <a:off x="-2" y="248215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46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48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0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695"/>
            <a:ext cx="9144000" cy="5169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marante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Result: Variation of precision and recall with 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2209801" y="1143000"/>
            <a:ext cx="6934199" cy="57912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37" name="Shape 185"/>
          <p:cNvGrpSpPr/>
          <p:nvPr/>
        </p:nvGrpSpPr>
        <p:grpSpPr>
          <a:xfrm>
            <a:off x="-1136" y="1145032"/>
            <a:ext cx="2213213" cy="5710932"/>
            <a:chOff x="-1136" y="2032"/>
            <a:chExt cx="2213213" cy="5710932"/>
          </a:xfrm>
        </p:grpSpPr>
        <p:sp>
          <p:nvSpPr>
            <p:cNvPr id="38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40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42" name="Shape 190"/>
            <p:cNvSpPr/>
            <p:nvPr/>
          </p:nvSpPr>
          <p:spPr>
            <a:xfrm>
              <a:off x="2278" y="3205703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92"/>
            <p:cNvSpPr/>
            <p:nvPr/>
          </p:nvSpPr>
          <p:spPr>
            <a:xfrm>
              <a:off x="0" y="1595837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91"/>
            <p:cNvSpPr txBox="1"/>
            <p:nvPr/>
          </p:nvSpPr>
          <p:spPr>
            <a:xfrm>
              <a:off x="0" y="1527629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45" name="Shape 194"/>
            <p:cNvSpPr/>
            <p:nvPr/>
          </p:nvSpPr>
          <p:spPr>
            <a:xfrm>
              <a:off x="-2" y="2397402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193"/>
            <p:cNvSpPr txBox="1"/>
            <p:nvPr/>
          </p:nvSpPr>
          <p:spPr>
            <a:xfrm>
              <a:off x="0" y="2418007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47" name="Shape 195"/>
            <p:cNvSpPr txBox="1"/>
            <p:nvPr/>
          </p:nvSpPr>
          <p:spPr>
            <a:xfrm>
              <a:off x="-1136" y="3262883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48" name="Shape 196"/>
            <p:cNvSpPr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197"/>
            <p:cNvSpPr txBox="1"/>
            <p:nvPr/>
          </p:nvSpPr>
          <p:spPr>
            <a:xfrm>
              <a:off x="0" y="4128364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50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23" y="350992"/>
            <a:ext cx="8604154" cy="6453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dgm" idx="2"/>
          </p:nvPr>
        </p:nvSpPr>
        <p:spPr>
          <a:xfrm>
            <a:off x="0" y="1143000"/>
            <a:ext cx="2209799" cy="5714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latin typeface="Amarante"/>
                <a:ea typeface="Amarante"/>
                <a:cs typeface="Amarante"/>
                <a:sym typeface="Amarante"/>
              </a:rPr>
              <a:t>Result: Variation of precision and recall with MAXL</a:t>
            </a:r>
            <a:endParaRPr lang="en-US" sz="4400" b="1" i="0" u="none" strike="noStrike" cap="none" dirty="0">
              <a:solidFill>
                <a:schemeClr val="dk1"/>
              </a:solidFill>
              <a:latin typeface="Amarante"/>
              <a:ea typeface="Amarante"/>
              <a:cs typeface="Amarante"/>
              <a:sym typeface="Amarante"/>
            </a:endParaRPr>
          </a:p>
        </p:txBody>
      </p:sp>
      <p:grpSp>
        <p:nvGrpSpPr>
          <p:cNvPr id="20" name="Shape 185"/>
          <p:cNvGrpSpPr/>
          <p:nvPr/>
        </p:nvGrpSpPr>
        <p:grpSpPr>
          <a:xfrm>
            <a:off x="0" y="1145032"/>
            <a:ext cx="2279177" cy="5710932"/>
            <a:chOff x="0" y="2032"/>
            <a:chExt cx="2279177" cy="5710932"/>
          </a:xfrm>
        </p:grpSpPr>
        <p:sp>
          <p:nvSpPr>
            <p:cNvPr id="31" name="Shape 196"/>
            <p:cNvSpPr/>
            <p:nvPr/>
          </p:nvSpPr>
          <p:spPr>
            <a:xfrm>
              <a:off x="0" y="1637816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186"/>
            <p:cNvSpPr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87"/>
            <p:cNvSpPr txBox="1"/>
            <p:nvPr/>
          </p:nvSpPr>
          <p:spPr>
            <a:xfrm>
              <a:off x="0" y="2032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  <p:sp>
          <p:nvSpPr>
            <p:cNvPr id="23" name="Shape 188"/>
            <p:cNvSpPr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89"/>
            <p:cNvSpPr txBox="1"/>
            <p:nvPr/>
          </p:nvSpPr>
          <p:spPr>
            <a:xfrm>
              <a:off x="1" y="813658"/>
              <a:ext cx="2209794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</a:p>
          </p:txBody>
        </p:sp>
        <p:sp>
          <p:nvSpPr>
            <p:cNvPr id="25" name="Shape 190"/>
            <p:cNvSpPr/>
            <p:nvPr/>
          </p:nvSpPr>
          <p:spPr>
            <a:xfrm>
              <a:off x="69378" y="4128363"/>
              <a:ext cx="2209799" cy="841183"/>
            </a:xfrm>
            <a:prstGeom prst="homePlat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192"/>
            <p:cNvSpPr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1"/>
            <p:cNvSpPr txBox="1"/>
            <p:nvPr/>
          </p:nvSpPr>
          <p:spPr>
            <a:xfrm>
              <a:off x="139158" y="1680957"/>
              <a:ext cx="1999504" cy="841183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Result 1</a:t>
              </a:r>
            </a:p>
          </p:txBody>
        </p:sp>
        <p:sp>
          <p:nvSpPr>
            <p:cNvPr id="28" name="Shape 193"/>
            <p:cNvSpPr txBox="1"/>
            <p:nvPr/>
          </p:nvSpPr>
          <p:spPr>
            <a:xfrm>
              <a:off x="0" y="2505115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2</a:t>
              </a:r>
            </a:p>
          </p:txBody>
        </p:sp>
        <p:sp>
          <p:nvSpPr>
            <p:cNvPr id="29" name="Shape 194"/>
            <p:cNvSpPr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95"/>
            <p:cNvSpPr txBox="1"/>
            <p:nvPr/>
          </p:nvSpPr>
          <p:spPr>
            <a:xfrm>
              <a:off x="0" y="331673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3</a:t>
              </a:r>
            </a:p>
          </p:txBody>
        </p:sp>
        <p:sp>
          <p:nvSpPr>
            <p:cNvPr id="32" name="Shape 197"/>
            <p:cNvSpPr txBox="1"/>
            <p:nvPr/>
          </p:nvSpPr>
          <p:spPr>
            <a:xfrm>
              <a:off x="0" y="4147689"/>
              <a:ext cx="2209799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4</a:t>
              </a:r>
            </a:p>
          </p:txBody>
        </p:sp>
        <p:sp>
          <p:nvSpPr>
            <p:cNvPr id="33" name="Shape 198"/>
            <p:cNvSpPr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99"/>
            <p:cNvSpPr txBox="1"/>
            <p:nvPr/>
          </p:nvSpPr>
          <p:spPr>
            <a:xfrm>
              <a:off x="0" y="4939989"/>
              <a:ext cx="2209797" cy="772975"/>
            </a:xfrm>
            <a:prstGeom prst="rect">
              <a:avLst/>
            </a:prstGeom>
            <a:noFill/>
            <a:ln>
              <a:noFill/>
            </a:ln>
          </p:spPr>
          <p:txBody>
            <a:bodyPr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2277820" y="1157287"/>
            <a:ext cx="6934199" cy="5791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35544"/>
            <a:ext cx="8315325" cy="6236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366</Words>
  <Application>Microsoft Office PowerPoint</Application>
  <PresentationFormat>On-screen Show (4:3)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Amarante</vt:lpstr>
      <vt:lpstr>Arial</vt:lpstr>
      <vt:lpstr>Balthazar</vt:lpstr>
      <vt:lpstr>Calibri</vt:lpstr>
      <vt:lpstr>Animated_pointer_and_light-up_text</vt:lpstr>
      <vt:lpstr>          Human Activity Recognition using Skeleton Data from RGBD Sensors  Authors: Enea Cippitelli Samuele Gasparrini  Ennio Gambi  Susanna Spinsante    </vt:lpstr>
      <vt:lpstr>Overview: Problem Statement</vt:lpstr>
      <vt:lpstr>Overview: CAD-60 Dataset</vt:lpstr>
      <vt:lpstr>System Architecture</vt:lpstr>
      <vt:lpstr>Result: Training on Right and Left handed person</vt:lpstr>
      <vt:lpstr>Result: Training on Right</vt:lpstr>
      <vt:lpstr>Result: Confusion Matrix</vt:lpstr>
      <vt:lpstr>Result: Variation of precision and recall with D</vt:lpstr>
      <vt:lpstr>Result: Variation of precision and recall with MAXL</vt:lpstr>
      <vt:lpstr>Comparison of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Human Activity Recognition using Skeleton Data from RGBD Sensors  Authors: Enea Cippitelli Samuele Gasparrini  Ennio Gambi  Susanna Spinsante    </dc:title>
  <cp:lastModifiedBy>dhanesh.pradhan@outlook.com</cp:lastModifiedBy>
  <cp:revision>17</cp:revision>
  <dcterms:modified xsi:type="dcterms:W3CDTF">2017-06-05T10:37:24Z</dcterms:modified>
</cp:coreProperties>
</file>