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Amarante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S_layou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23"/>
          <p:cNvSpPr>
            <a:spLocks noGrp="1"/>
          </p:cNvSpPr>
          <p:nvPr>
            <p:ph type="dgm" idx="2"/>
          </p:nvPr>
        </p:nvSpPr>
        <p:spPr>
          <a:xfrm>
            <a:off x="0" y="1143000"/>
            <a:ext cx="2209799" cy="57149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>
            <a:off x="0" y="1143000"/>
            <a:ext cx="2209799" cy="91516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0" y="1981200"/>
            <a:ext cx="2209799" cy="103174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0" y="2971800"/>
            <a:ext cx="2209799" cy="99059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0" y="3962400"/>
            <a:ext cx="2209799" cy="99059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0" y="4953000"/>
            <a:ext cx="2209799" cy="914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-9144" y="5867400"/>
            <a:ext cx="2209799" cy="99059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930275" y="6858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2209800" y="1143000"/>
            <a:ext cx="6934199" cy="57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100000" flip="none" algn="tl"/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382137" y="205852"/>
            <a:ext cx="8431408" cy="114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Balthazar"/>
              <a:buNone/>
            </a:pPr>
            <a:endParaRPr sz="40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Balthazar"/>
              <a:buNone/>
            </a:pPr>
            <a:endParaRPr sz="40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Balthazar"/>
              <a:buNone/>
            </a:pPr>
            <a:endParaRPr sz="40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Balthazar"/>
              <a:buNone/>
            </a:pPr>
            <a:endParaRPr sz="38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Balthazar"/>
              <a:buNone/>
            </a:pPr>
            <a:endParaRPr sz="38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Balthazar"/>
              <a:buNone/>
            </a:pPr>
            <a:endParaRPr sz="38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Balthazar"/>
              <a:buNone/>
            </a:pPr>
            <a:endParaRPr sz="38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Balthazar"/>
              <a:buNone/>
            </a:pPr>
            <a:endParaRPr sz="38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Balthazar"/>
              <a:buNone/>
            </a:pPr>
            <a:endParaRPr sz="38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Balthazar"/>
              <a:buNone/>
            </a:pPr>
            <a:endParaRPr sz="38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Balthazar"/>
              <a:buNone/>
            </a:pPr>
            <a:r>
              <a:rPr lang="en-US" sz="3800" b="1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Human Activity Recognition using Skeleton Data from RGBD Sensors</a:t>
            </a:r>
          </a:p>
          <a:p>
            <a:pPr lvl="0" algn="l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39285"/>
              <a:buFont typeface="Arial"/>
              <a:buNone/>
            </a:pPr>
            <a:br>
              <a:rPr lang="en-IN" sz="2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Authors:</a:t>
            </a:r>
            <a:endParaRPr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l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Enea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Cippitelli</a:t>
            </a:r>
            <a:b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Samuele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Gasparrini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Ennio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Gambi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Susanna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Spinsante</a:t>
            </a:r>
            <a:b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l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Balthazar"/>
              <a:buNone/>
            </a:pPr>
            <a:endParaRPr sz="40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Balthazar"/>
              <a:buNone/>
            </a:pPr>
            <a:endParaRPr sz="40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1295400" y="5713800"/>
            <a:ext cx="6553200" cy="70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960" b="1" i="0" u="none" strike="noStrike" cap="none" dirty="0">
                <a:solidFill>
                  <a:schemeClr val="dk1"/>
                </a:solidFill>
                <a:latin typeface="Amarante"/>
                <a:ea typeface="Amarante"/>
                <a:cs typeface="Amarante"/>
                <a:sym typeface="Amarante"/>
              </a:rPr>
              <a:t>-Presented By: Dhanesh Pradhan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592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960" b="1" i="0" u="none" strike="noStrike" cap="none" dirty="0">
              <a:solidFill>
                <a:schemeClr val="dk1"/>
              </a:solidFill>
              <a:latin typeface="Amarante"/>
              <a:ea typeface="Amarante"/>
              <a:cs typeface="Amarante"/>
              <a:sym typeface="Amarante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4453217" y="3244333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99" name="Shape 99"/>
          <p:cNvSpPr/>
          <p:nvPr/>
        </p:nvSpPr>
        <p:spPr>
          <a:xfrm>
            <a:off x="4453217" y="3244333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00" name="Shape 100"/>
          <p:cNvSpPr/>
          <p:nvPr/>
        </p:nvSpPr>
        <p:spPr>
          <a:xfrm>
            <a:off x="4453217" y="3244333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01" name="Shape 101"/>
          <p:cNvSpPr/>
          <p:nvPr/>
        </p:nvSpPr>
        <p:spPr>
          <a:xfrm>
            <a:off x="4453217" y="3244333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864" y="1612436"/>
            <a:ext cx="4080681" cy="40024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100000" flip="none" algn="tl"/>
        </a:blip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/>
          </p:cNvSpPr>
          <p:nvPr>
            <p:ph type="dgm" idx="2"/>
          </p:nvPr>
        </p:nvSpPr>
        <p:spPr>
          <a:xfrm>
            <a:off x="0" y="1143000"/>
            <a:ext cx="2209799" cy="57149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marante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Amarante"/>
                <a:ea typeface="Amarante"/>
                <a:cs typeface="Amarante"/>
                <a:sym typeface="Amarante"/>
              </a:rPr>
              <a:t>Comparison of Results</a:t>
            </a:r>
          </a:p>
        </p:txBody>
      </p:sp>
      <p:grpSp>
        <p:nvGrpSpPr>
          <p:cNvPr id="318" name="Shape 318"/>
          <p:cNvGrpSpPr/>
          <p:nvPr/>
        </p:nvGrpSpPr>
        <p:grpSpPr>
          <a:xfrm>
            <a:off x="0" y="1145032"/>
            <a:ext cx="2209799" cy="5710932"/>
            <a:chOff x="0" y="2032"/>
            <a:chExt cx="2209799" cy="5710932"/>
          </a:xfrm>
        </p:grpSpPr>
        <p:sp>
          <p:nvSpPr>
            <p:cNvPr id="319" name="Shape 319"/>
            <p:cNvSpPr/>
            <p:nvPr/>
          </p:nvSpPr>
          <p:spPr>
            <a:xfrm>
              <a:off x="0" y="2032"/>
              <a:ext cx="2209799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 txBox="1"/>
            <p:nvPr/>
          </p:nvSpPr>
          <p:spPr>
            <a:xfrm>
              <a:off x="0" y="2032"/>
              <a:ext cx="2209799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Overview</a:t>
              </a:r>
            </a:p>
          </p:txBody>
        </p:sp>
        <p:sp>
          <p:nvSpPr>
            <p:cNvPr id="321" name="Shape 321"/>
            <p:cNvSpPr/>
            <p:nvPr/>
          </p:nvSpPr>
          <p:spPr>
            <a:xfrm>
              <a:off x="1" y="813658"/>
              <a:ext cx="2209794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 txBox="1"/>
            <p:nvPr/>
          </p:nvSpPr>
          <p:spPr>
            <a:xfrm>
              <a:off x="1" y="813658"/>
              <a:ext cx="2209794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 Architecture</a:t>
              </a:r>
            </a:p>
          </p:txBody>
        </p:sp>
        <p:sp>
          <p:nvSpPr>
            <p:cNvPr id="323" name="Shape 323"/>
            <p:cNvSpPr/>
            <p:nvPr/>
          </p:nvSpPr>
          <p:spPr>
            <a:xfrm>
              <a:off x="0" y="1625283"/>
              <a:ext cx="2209799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 txBox="1"/>
            <p:nvPr/>
          </p:nvSpPr>
          <p:spPr>
            <a:xfrm>
              <a:off x="0" y="1625283"/>
              <a:ext cx="2209799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1</a:t>
              </a:r>
            </a:p>
          </p:txBody>
        </p:sp>
        <p:sp>
          <p:nvSpPr>
            <p:cNvPr id="325" name="Shape 325"/>
            <p:cNvSpPr/>
            <p:nvPr/>
          </p:nvSpPr>
          <p:spPr>
            <a:xfrm>
              <a:off x="0" y="2436908"/>
              <a:ext cx="2209799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 txBox="1"/>
            <p:nvPr/>
          </p:nvSpPr>
          <p:spPr>
            <a:xfrm>
              <a:off x="0" y="2436908"/>
              <a:ext cx="2209799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2</a:t>
              </a:r>
            </a:p>
          </p:txBody>
        </p:sp>
        <p:sp>
          <p:nvSpPr>
            <p:cNvPr id="327" name="Shape 327"/>
            <p:cNvSpPr/>
            <p:nvPr/>
          </p:nvSpPr>
          <p:spPr>
            <a:xfrm>
              <a:off x="0" y="3248533"/>
              <a:ext cx="2209799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 txBox="1"/>
            <p:nvPr/>
          </p:nvSpPr>
          <p:spPr>
            <a:xfrm>
              <a:off x="0" y="3248533"/>
              <a:ext cx="2209799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3</a:t>
              </a:r>
            </a:p>
          </p:txBody>
        </p:sp>
        <p:sp>
          <p:nvSpPr>
            <p:cNvPr id="329" name="Shape 329"/>
            <p:cNvSpPr/>
            <p:nvPr/>
          </p:nvSpPr>
          <p:spPr>
            <a:xfrm>
              <a:off x="0" y="4060157"/>
              <a:ext cx="2209799" cy="841183"/>
            </a:xfrm>
            <a:prstGeom prst="homePlate">
              <a:avLst>
                <a:gd name="adj" fmla="val 50000"/>
              </a:avLst>
            </a:prstGeom>
            <a:solidFill>
              <a:srgbClr val="3F3F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 txBox="1"/>
            <p:nvPr/>
          </p:nvSpPr>
          <p:spPr>
            <a:xfrm>
              <a:off x="0" y="4060157"/>
              <a:ext cx="1999504" cy="841183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Result 4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0" y="4939989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 txBox="1"/>
            <p:nvPr/>
          </p:nvSpPr>
          <p:spPr>
            <a:xfrm>
              <a:off x="0" y="4939989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Conclusion</a:t>
              </a: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643" y="254677"/>
            <a:ext cx="8135485" cy="49822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53669" y="5351302"/>
            <a:ext cx="6646459" cy="1118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rgbClr val="0070C0"/>
                </a:solidFill>
              </a:rPr>
              <a:t>Pradhan, HDC 2017: Precision (81.18 %) and Recall (81.88 %)</a:t>
            </a:r>
          </a:p>
          <a:p>
            <a:pPr algn="ctr"/>
            <a:r>
              <a:rPr lang="en-IN" sz="1800" dirty="0">
                <a:solidFill>
                  <a:srgbClr val="0070C0"/>
                </a:solidFill>
              </a:rPr>
              <a:t>Or</a:t>
            </a:r>
          </a:p>
          <a:p>
            <a:pPr algn="ctr"/>
            <a:r>
              <a:rPr lang="en-IN" sz="1800" dirty="0">
                <a:solidFill>
                  <a:srgbClr val="0070C0"/>
                </a:solidFill>
              </a:rPr>
              <a:t>Pradhan, HDC 2017: Precision (93.04 %) and Recall (94.27 %)</a:t>
            </a:r>
          </a:p>
          <a:p>
            <a:pPr algn="ctr"/>
            <a:r>
              <a:rPr lang="en-IN" sz="1800" dirty="0">
                <a:solidFill>
                  <a:srgbClr val="0070C0"/>
                </a:solidFill>
              </a:rPr>
              <a:t>(Only right handed person)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100000" flip="none" algn="tl"/>
        </a:blip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/>
          </p:cNvSpPr>
          <p:nvPr>
            <p:ph type="dgm" idx="2"/>
          </p:nvPr>
        </p:nvSpPr>
        <p:spPr>
          <a:xfrm>
            <a:off x="0" y="1143000"/>
            <a:ext cx="2209799" cy="57149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marante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Amarante"/>
                <a:ea typeface="Amarante"/>
                <a:cs typeface="Amarante"/>
                <a:sym typeface="Amarante"/>
              </a:rPr>
              <a:t>Conclusion</a:t>
            </a:r>
          </a:p>
        </p:txBody>
      </p:sp>
      <p:grpSp>
        <p:nvGrpSpPr>
          <p:cNvPr id="20" name="Shape 185"/>
          <p:cNvGrpSpPr/>
          <p:nvPr/>
        </p:nvGrpSpPr>
        <p:grpSpPr>
          <a:xfrm>
            <a:off x="-180605" y="1145032"/>
            <a:ext cx="2420092" cy="5785275"/>
            <a:chOff x="-180605" y="2032"/>
            <a:chExt cx="2420092" cy="5785275"/>
          </a:xfrm>
        </p:grpSpPr>
        <p:sp>
          <p:nvSpPr>
            <p:cNvPr id="33" name="Shape 198"/>
            <p:cNvSpPr/>
            <p:nvPr/>
          </p:nvSpPr>
          <p:spPr>
            <a:xfrm>
              <a:off x="-2" y="1655939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" name="Shape 186"/>
            <p:cNvSpPr/>
            <p:nvPr/>
          </p:nvSpPr>
          <p:spPr>
            <a:xfrm>
              <a:off x="0" y="2032"/>
              <a:ext cx="2209799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187"/>
            <p:cNvSpPr txBox="1"/>
            <p:nvPr/>
          </p:nvSpPr>
          <p:spPr>
            <a:xfrm>
              <a:off x="0" y="2032"/>
              <a:ext cx="2209799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Overview</a:t>
              </a:r>
            </a:p>
          </p:txBody>
        </p:sp>
        <p:sp>
          <p:nvSpPr>
            <p:cNvPr id="23" name="Shape 188"/>
            <p:cNvSpPr/>
            <p:nvPr/>
          </p:nvSpPr>
          <p:spPr>
            <a:xfrm>
              <a:off x="1" y="813658"/>
              <a:ext cx="2209794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189"/>
            <p:cNvSpPr txBox="1"/>
            <p:nvPr/>
          </p:nvSpPr>
          <p:spPr>
            <a:xfrm>
              <a:off x="1" y="813658"/>
              <a:ext cx="2209794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 Architecture</a:t>
              </a:r>
            </a:p>
          </p:txBody>
        </p:sp>
        <p:sp>
          <p:nvSpPr>
            <p:cNvPr id="25" name="Shape 190"/>
            <p:cNvSpPr/>
            <p:nvPr/>
          </p:nvSpPr>
          <p:spPr>
            <a:xfrm>
              <a:off x="29688" y="4946124"/>
              <a:ext cx="2209799" cy="841183"/>
            </a:xfrm>
            <a:prstGeom prst="homePlate">
              <a:avLst>
                <a:gd name="adj" fmla="val 50000"/>
              </a:avLst>
            </a:prstGeom>
            <a:solidFill>
              <a:srgbClr val="3F3F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91"/>
            <p:cNvSpPr txBox="1"/>
            <p:nvPr/>
          </p:nvSpPr>
          <p:spPr>
            <a:xfrm>
              <a:off x="29688" y="1673293"/>
              <a:ext cx="1999504" cy="841183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Result 1</a:t>
              </a:r>
            </a:p>
          </p:txBody>
        </p:sp>
        <p:sp>
          <p:nvSpPr>
            <p:cNvPr id="27" name="Shape 192"/>
            <p:cNvSpPr/>
            <p:nvPr/>
          </p:nvSpPr>
          <p:spPr>
            <a:xfrm>
              <a:off x="0" y="2505115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193"/>
            <p:cNvSpPr txBox="1"/>
            <p:nvPr/>
          </p:nvSpPr>
          <p:spPr>
            <a:xfrm>
              <a:off x="0" y="2505115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2</a:t>
              </a:r>
            </a:p>
          </p:txBody>
        </p:sp>
        <p:sp>
          <p:nvSpPr>
            <p:cNvPr id="29" name="Shape 194"/>
            <p:cNvSpPr/>
            <p:nvPr/>
          </p:nvSpPr>
          <p:spPr>
            <a:xfrm>
              <a:off x="0" y="3316739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195"/>
            <p:cNvSpPr txBox="1"/>
            <p:nvPr/>
          </p:nvSpPr>
          <p:spPr>
            <a:xfrm>
              <a:off x="0" y="3316739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3</a:t>
              </a:r>
            </a:p>
          </p:txBody>
        </p:sp>
        <p:sp>
          <p:nvSpPr>
            <p:cNvPr id="31" name="Shape 196"/>
            <p:cNvSpPr/>
            <p:nvPr/>
          </p:nvSpPr>
          <p:spPr>
            <a:xfrm>
              <a:off x="0" y="4128364"/>
              <a:ext cx="2209799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197"/>
            <p:cNvSpPr txBox="1"/>
            <p:nvPr/>
          </p:nvSpPr>
          <p:spPr>
            <a:xfrm>
              <a:off x="0" y="4128364"/>
              <a:ext cx="2209799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4</a:t>
              </a:r>
            </a:p>
          </p:txBody>
        </p:sp>
        <p:sp>
          <p:nvSpPr>
            <p:cNvPr id="34" name="Shape 199"/>
            <p:cNvSpPr txBox="1"/>
            <p:nvPr/>
          </p:nvSpPr>
          <p:spPr>
            <a:xfrm>
              <a:off x="-180605" y="4956357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Conclusion</a:t>
              </a: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203200" indent="0">
              <a:buNone/>
            </a:pPr>
            <a:r>
              <a:rPr lang="en-IN" sz="2200" dirty="0"/>
              <a:t>Code is available at : </a:t>
            </a:r>
            <a:r>
              <a:rPr lang="en-IN" sz="2200" dirty="0"/>
              <a:t>https://github.com/dhaneshp/HDC-Human-Activity-Recognition</a:t>
            </a:r>
            <a:r>
              <a:rPr lang="en-IN" sz="2200" dirty="0"/>
              <a:t> </a:t>
            </a:r>
          </a:p>
          <a:p>
            <a:pPr marL="203200" indent="0">
              <a:buNone/>
            </a:pPr>
            <a:endParaRPr lang="en-IN" sz="2200" dirty="0"/>
          </a:p>
          <a:p>
            <a:r>
              <a:rPr lang="en-IN" sz="2200" dirty="0"/>
              <a:t>Precision and Recall can be improved by getting more training data for left handed person</a:t>
            </a:r>
          </a:p>
          <a:p>
            <a:pPr lvl="1"/>
            <a:r>
              <a:rPr lang="en-IN" sz="2200" dirty="0"/>
              <a:t> Record video from Kinect</a:t>
            </a:r>
          </a:p>
          <a:p>
            <a:pPr lvl="1"/>
            <a:r>
              <a:rPr lang="en-IN" sz="2200" dirty="0"/>
              <a:t> Mirror data from right handed person</a:t>
            </a:r>
          </a:p>
          <a:p>
            <a:pPr marL="635000" lvl="1" indent="0">
              <a:buNone/>
            </a:pPr>
            <a:endParaRPr lang="en-IN" sz="2200" dirty="0"/>
          </a:p>
          <a:p>
            <a:pPr marL="692150" indent="-457200"/>
            <a:r>
              <a:rPr lang="en-IN" sz="2200" dirty="0"/>
              <a:t> Spatial and Temporal </a:t>
            </a:r>
            <a:r>
              <a:rPr lang="en-IN" sz="2200" dirty="0" err="1"/>
              <a:t>Hyperdimensional</a:t>
            </a:r>
            <a:r>
              <a:rPr lang="en-IN" sz="2200" dirty="0"/>
              <a:t> Computing needs to be applied together to improve results</a:t>
            </a:r>
          </a:p>
          <a:p>
            <a:pPr marL="692150" indent="-457200"/>
            <a:endParaRPr lang="en-IN" sz="2200" dirty="0"/>
          </a:p>
          <a:p>
            <a:pPr marL="577850" indent="-342900"/>
            <a:r>
              <a:rPr lang="en-IN" sz="2200" dirty="0"/>
              <a:t> Use combination of features: </a:t>
            </a:r>
          </a:p>
          <a:p>
            <a:pPr marL="635000" lvl="1" indent="0">
              <a:buNone/>
            </a:pPr>
            <a:r>
              <a:rPr lang="en-IN" sz="2200" dirty="0"/>
              <a:t>skeleton + joint orientation + HOG RGB + HOG depth</a:t>
            </a:r>
            <a:r>
              <a:rPr lang="en-IN" sz="2500" dirty="0"/>
              <a:t>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100000" flip="none" algn="tl"/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dgm" idx="2"/>
          </p:nvPr>
        </p:nvSpPr>
        <p:spPr>
          <a:xfrm>
            <a:off x="0" y="1143000"/>
            <a:ext cx="2209799" cy="57149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marante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Amarante"/>
                <a:ea typeface="Amarante"/>
                <a:cs typeface="Amarante"/>
                <a:sym typeface="Amarante"/>
              </a:rPr>
              <a:t>Overview: Problem Statement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3"/>
          </p:nvPr>
        </p:nvSpPr>
        <p:spPr>
          <a:xfrm>
            <a:off x="2209800" y="1143000"/>
            <a:ext cx="6934199" cy="571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 algn="just">
              <a:buSzPct val="25000"/>
              <a:buNone/>
            </a:pPr>
            <a:r>
              <a:rPr lang="en-IN" sz="2400" dirty="0"/>
              <a:t>Develop Human Activity Recognition Algorithm exploiting skeleton data extracted by RGBD 	sensors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330" y="2545308"/>
            <a:ext cx="6695669" cy="4208706"/>
          </a:xfrm>
          <a:prstGeom prst="rect">
            <a:avLst/>
          </a:prstGeom>
        </p:spPr>
      </p:pic>
      <p:sp>
        <p:nvSpPr>
          <p:cNvPr id="38" name="Shape 188"/>
          <p:cNvSpPr/>
          <p:nvPr/>
        </p:nvSpPr>
        <p:spPr>
          <a:xfrm>
            <a:off x="-1" y="1917153"/>
            <a:ext cx="2209794" cy="772975"/>
          </a:xfrm>
          <a:prstGeom prst="rect">
            <a:avLst/>
          </a:prstGeom>
          <a:solidFill>
            <a:srgbClr val="DDD9C3"/>
          </a:solidFill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" name="Shape 185"/>
          <p:cNvGrpSpPr/>
          <p:nvPr/>
        </p:nvGrpSpPr>
        <p:grpSpPr>
          <a:xfrm>
            <a:off x="-7" y="1145032"/>
            <a:ext cx="2209806" cy="5710932"/>
            <a:chOff x="-7" y="2032"/>
            <a:chExt cx="2209806" cy="5710932"/>
          </a:xfrm>
        </p:grpSpPr>
        <p:sp>
          <p:nvSpPr>
            <p:cNvPr id="24" name="Shape 186"/>
            <p:cNvSpPr/>
            <p:nvPr/>
          </p:nvSpPr>
          <p:spPr>
            <a:xfrm>
              <a:off x="0" y="2032"/>
              <a:ext cx="2209799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190"/>
            <p:cNvSpPr/>
            <p:nvPr/>
          </p:nvSpPr>
          <p:spPr>
            <a:xfrm>
              <a:off x="0" y="8015"/>
              <a:ext cx="2209799" cy="764103"/>
            </a:xfrm>
            <a:prstGeom prst="homePlate">
              <a:avLst>
                <a:gd name="adj" fmla="val 50000"/>
              </a:avLst>
            </a:prstGeom>
            <a:solidFill>
              <a:srgbClr val="3F3F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187"/>
            <p:cNvSpPr txBox="1"/>
            <p:nvPr/>
          </p:nvSpPr>
          <p:spPr>
            <a:xfrm>
              <a:off x="0" y="2032"/>
              <a:ext cx="2209799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Overview</a:t>
              </a:r>
            </a:p>
          </p:txBody>
        </p:sp>
        <p:sp>
          <p:nvSpPr>
            <p:cNvPr id="26" name="Shape 188"/>
            <p:cNvSpPr/>
            <p:nvPr/>
          </p:nvSpPr>
          <p:spPr>
            <a:xfrm>
              <a:off x="-7" y="1591805"/>
              <a:ext cx="2209794" cy="874660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189"/>
            <p:cNvSpPr txBox="1"/>
            <p:nvPr/>
          </p:nvSpPr>
          <p:spPr>
            <a:xfrm>
              <a:off x="0" y="780181"/>
              <a:ext cx="2209794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System Architecture</a:t>
              </a:r>
            </a:p>
          </p:txBody>
        </p:sp>
        <p:sp>
          <p:nvSpPr>
            <p:cNvPr id="29" name="Shape 191"/>
            <p:cNvSpPr txBox="1"/>
            <p:nvPr/>
          </p:nvSpPr>
          <p:spPr>
            <a:xfrm>
              <a:off x="91031" y="1678709"/>
              <a:ext cx="1999504" cy="841183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Result 1</a:t>
              </a:r>
            </a:p>
          </p:txBody>
        </p:sp>
        <p:sp>
          <p:nvSpPr>
            <p:cNvPr id="30" name="Shape 192"/>
            <p:cNvSpPr/>
            <p:nvPr/>
          </p:nvSpPr>
          <p:spPr>
            <a:xfrm>
              <a:off x="0" y="2505115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193"/>
            <p:cNvSpPr txBox="1"/>
            <p:nvPr/>
          </p:nvSpPr>
          <p:spPr>
            <a:xfrm>
              <a:off x="0" y="2505115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2</a:t>
              </a:r>
            </a:p>
          </p:txBody>
        </p:sp>
        <p:sp>
          <p:nvSpPr>
            <p:cNvPr id="32" name="Shape 194"/>
            <p:cNvSpPr/>
            <p:nvPr/>
          </p:nvSpPr>
          <p:spPr>
            <a:xfrm>
              <a:off x="0" y="3316739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195"/>
            <p:cNvSpPr txBox="1"/>
            <p:nvPr/>
          </p:nvSpPr>
          <p:spPr>
            <a:xfrm>
              <a:off x="0" y="3316739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3</a:t>
              </a:r>
            </a:p>
          </p:txBody>
        </p:sp>
        <p:sp>
          <p:nvSpPr>
            <p:cNvPr id="34" name="Shape 196"/>
            <p:cNvSpPr/>
            <p:nvPr/>
          </p:nvSpPr>
          <p:spPr>
            <a:xfrm>
              <a:off x="0" y="4128364"/>
              <a:ext cx="2209799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197"/>
            <p:cNvSpPr txBox="1"/>
            <p:nvPr/>
          </p:nvSpPr>
          <p:spPr>
            <a:xfrm>
              <a:off x="0" y="4128364"/>
              <a:ext cx="2209799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4</a:t>
              </a:r>
            </a:p>
          </p:txBody>
        </p:sp>
        <p:sp>
          <p:nvSpPr>
            <p:cNvPr id="36" name="Shape 198"/>
            <p:cNvSpPr/>
            <p:nvPr/>
          </p:nvSpPr>
          <p:spPr>
            <a:xfrm>
              <a:off x="0" y="4939989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199"/>
            <p:cNvSpPr txBox="1"/>
            <p:nvPr/>
          </p:nvSpPr>
          <p:spPr>
            <a:xfrm>
              <a:off x="0" y="4939989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Conclusion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100000" flip="none" algn="tl"/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dgm" idx="2"/>
          </p:nvPr>
        </p:nvSpPr>
        <p:spPr>
          <a:xfrm>
            <a:off x="0" y="1143000"/>
            <a:ext cx="2209799" cy="57149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marante"/>
              <a:buNone/>
            </a:pPr>
            <a:r>
              <a:rPr lang="en-US" b="1" dirty="0">
                <a:latin typeface="Amarante"/>
                <a:ea typeface="Amarante"/>
                <a:cs typeface="Amarante"/>
                <a:sym typeface="Amarante"/>
              </a:rPr>
              <a:t>Overview: CAD-60 Dataset</a:t>
            </a:r>
            <a:endParaRPr lang="en-US" sz="4400" b="1" i="0" u="none" strike="noStrike" cap="none" dirty="0">
              <a:solidFill>
                <a:schemeClr val="dk1"/>
              </a:solidFill>
              <a:latin typeface="Amarante"/>
              <a:ea typeface="Amarante"/>
              <a:cs typeface="Amarante"/>
              <a:sym typeface="Amarante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body" idx="3"/>
          </p:nvPr>
        </p:nvSpPr>
        <p:spPr>
          <a:xfrm>
            <a:off x="2209800" y="1143000"/>
            <a:ext cx="6934199" cy="571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03200" indent="0">
              <a:buNone/>
            </a:pPr>
            <a:r>
              <a:rPr lang="en-IN" sz="2800" u="sng" dirty="0"/>
              <a:t>Description:</a:t>
            </a:r>
          </a:p>
          <a:p>
            <a:r>
              <a:rPr lang="en-IN" sz="2600" dirty="0"/>
              <a:t>60 RGB-D videos</a:t>
            </a:r>
          </a:p>
          <a:p>
            <a:r>
              <a:rPr lang="en-IN" sz="2600" dirty="0"/>
              <a:t>4 subjects</a:t>
            </a:r>
          </a:p>
          <a:p>
            <a:r>
              <a:rPr lang="en-IN" sz="2600" dirty="0"/>
              <a:t>5 different environments</a:t>
            </a:r>
          </a:p>
          <a:p>
            <a:r>
              <a:rPr lang="en-IN" sz="2600" dirty="0"/>
              <a:t>12 activities</a:t>
            </a:r>
          </a:p>
          <a:p>
            <a:pPr marL="203200" indent="0">
              <a:buNone/>
            </a:pPr>
            <a:endParaRPr lang="en-IN" sz="2600" dirty="0"/>
          </a:p>
          <a:p>
            <a:pPr marL="203200" indent="0">
              <a:buNone/>
            </a:pPr>
            <a:r>
              <a:rPr lang="en-IN" sz="2800" u="sng" dirty="0">
                <a:solidFill>
                  <a:srgbClr val="FF0000"/>
                </a:solidFill>
              </a:rPr>
              <a:t>Issues:</a:t>
            </a:r>
          </a:p>
          <a:p>
            <a:pPr marL="203200" indent="0">
              <a:buNone/>
            </a:pPr>
            <a:endParaRPr lang="en-IN" sz="2800" u="sng" dirty="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Oval 1"/>
          <p:cNvSpPr/>
          <p:nvPr/>
        </p:nvSpPr>
        <p:spPr>
          <a:xfrm>
            <a:off x="2647667" y="4571314"/>
            <a:ext cx="2838734" cy="2173073"/>
          </a:xfrm>
          <a:prstGeom prst="ellips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3 Right handed person</a:t>
            </a:r>
          </a:p>
          <a:p>
            <a:pPr algn="ctr"/>
            <a:endParaRPr lang="en-IN" sz="2000" dirty="0"/>
          </a:p>
          <a:p>
            <a:pPr algn="ctr"/>
            <a:r>
              <a:rPr lang="en-IN" sz="2000" dirty="0"/>
              <a:t>1 Left handed person</a:t>
            </a:r>
          </a:p>
        </p:txBody>
      </p:sp>
      <p:sp>
        <p:nvSpPr>
          <p:cNvPr id="60" name="Shape 188"/>
          <p:cNvSpPr/>
          <p:nvPr/>
        </p:nvSpPr>
        <p:spPr>
          <a:xfrm>
            <a:off x="-6736" y="1904011"/>
            <a:ext cx="2209794" cy="874660"/>
          </a:xfrm>
          <a:prstGeom prst="rect">
            <a:avLst/>
          </a:prstGeom>
          <a:solidFill>
            <a:srgbClr val="DDD9C3"/>
          </a:solidFill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5" name="Shape 185"/>
          <p:cNvGrpSpPr/>
          <p:nvPr/>
        </p:nvGrpSpPr>
        <p:grpSpPr>
          <a:xfrm>
            <a:off x="-7" y="1145032"/>
            <a:ext cx="2305336" cy="5710932"/>
            <a:chOff x="-7" y="2032"/>
            <a:chExt cx="2305336" cy="5710932"/>
          </a:xfrm>
        </p:grpSpPr>
        <p:sp>
          <p:nvSpPr>
            <p:cNvPr id="46" name="Shape 186"/>
            <p:cNvSpPr/>
            <p:nvPr/>
          </p:nvSpPr>
          <p:spPr>
            <a:xfrm>
              <a:off x="0" y="14015"/>
              <a:ext cx="2209799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190"/>
            <p:cNvSpPr/>
            <p:nvPr/>
          </p:nvSpPr>
          <p:spPr>
            <a:xfrm>
              <a:off x="0" y="20729"/>
              <a:ext cx="2209799" cy="766262"/>
            </a:xfrm>
            <a:prstGeom prst="homePlate">
              <a:avLst>
                <a:gd name="adj" fmla="val 50000"/>
              </a:avLst>
            </a:prstGeom>
            <a:solidFill>
              <a:srgbClr val="3F3F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187"/>
            <p:cNvSpPr txBox="1"/>
            <p:nvPr/>
          </p:nvSpPr>
          <p:spPr>
            <a:xfrm>
              <a:off x="0" y="2032"/>
              <a:ext cx="2209799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Overview</a:t>
              </a:r>
            </a:p>
          </p:txBody>
        </p:sp>
        <p:sp>
          <p:nvSpPr>
            <p:cNvPr id="48" name="Shape 188"/>
            <p:cNvSpPr/>
            <p:nvPr/>
          </p:nvSpPr>
          <p:spPr>
            <a:xfrm>
              <a:off x="-7" y="1591805"/>
              <a:ext cx="2209794" cy="874660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189"/>
            <p:cNvSpPr txBox="1"/>
            <p:nvPr/>
          </p:nvSpPr>
          <p:spPr>
            <a:xfrm>
              <a:off x="95535" y="811699"/>
              <a:ext cx="2209794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System Architecture</a:t>
              </a:r>
            </a:p>
          </p:txBody>
        </p:sp>
        <p:sp>
          <p:nvSpPr>
            <p:cNvPr id="51" name="Shape 191"/>
            <p:cNvSpPr txBox="1"/>
            <p:nvPr/>
          </p:nvSpPr>
          <p:spPr>
            <a:xfrm>
              <a:off x="0" y="1639223"/>
              <a:ext cx="1999504" cy="841183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Result 1</a:t>
              </a:r>
            </a:p>
          </p:txBody>
        </p:sp>
        <p:sp>
          <p:nvSpPr>
            <p:cNvPr id="52" name="Shape 192"/>
            <p:cNvSpPr/>
            <p:nvPr/>
          </p:nvSpPr>
          <p:spPr>
            <a:xfrm>
              <a:off x="0" y="2505115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193"/>
            <p:cNvSpPr txBox="1"/>
            <p:nvPr/>
          </p:nvSpPr>
          <p:spPr>
            <a:xfrm>
              <a:off x="0" y="2505115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2</a:t>
              </a:r>
            </a:p>
          </p:txBody>
        </p:sp>
        <p:sp>
          <p:nvSpPr>
            <p:cNvPr id="54" name="Shape 194"/>
            <p:cNvSpPr/>
            <p:nvPr/>
          </p:nvSpPr>
          <p:spPr>
            <a:xfrm>
              <a:off x="0" y="3316739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195"/>
            <p:cNvSpPr txBox="1"/>
            <p:nvPr/>
          </p:nvSpPr>
          <p:spPr>
            <a:xfrm>
              <a:off x="0" y="3316739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3</a:t>
              </a:r>
            </a:p>
          </p:txBody>
        </p:sp>
        <p:sp>
          <p:nvSpPr>
            <p:cNvPr id="56" name="Shape 196"/>
            <p:cNvSpPr/>
            <p:nvPr/>
          </p:nvSpPr>
          <p:spPr>
            <a:xfrm>
              <a:off x="0" y="4128364"/>
              <a:ext cx="2209799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197"/>
            <p:cNvSpPr txBox="1"/>
            <p:nvPr/>
          </p:nvSpPr>
          <p:spPr>
            <a:xfrm>
              <a:off x="0" y="4128364"/>
              <a:ext cx="2209799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4</a:t>
              </a:r>
            </a:p>
          </p:txBody>
        </p:sp>
        <p:sp>
          <p:nvSpPr>
            <p:cNvPr id="58" name="Shape 198"/>
            <p:cNvSpPr/>
            <p:nvPr/>
          </p:nvSpPr>
          <p:spPr>
            <a:xfrm>
              <a:off x="0" y="4939989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199"/>
            <p:cNvSpPr txBox="1"/>
            <p:nvPr/>
          </p:nvSpPr>
          <p:spPr>
            <a:xfrm>
              <a:off x="0" y="4939989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Conclusion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100000" flip="none" algn="tl"/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dgm" idx="2"/>
          </p:nvPr>
        </p:nvSpPr>
        <p:spPr>
          <a:xfrm>
            <a:off x="0" y="1143000"/>
            <a:ext cx="2209799" cy="57149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" name="Shape 185"/>
          <p:cNvGrpSpPr/>
          <p:nvPr/>
        </p:nvGrpSpPr>
        <p:grpSpPr>
          <a:xfrm>
            <a:off x="-7" y="1145032"/>
            <a:ext cx="2209806" cy="5710932"/>
            <a:chOff x="-7" y="2032"/>
            <a:chExt cx="2209806" cy="5710932"/>
          </a:xfrm>
        </p:grpSpPr>
        <p:sp>
          <p:nvSpPr>
            <p:cNvPr id="51" name="Shape 186"/>
            <p:cNvSpPr/>
            <p:nvPr/>
          </p:nvSpPr>
          <p:spPr>
            <a:xfrm>
              <a:off x="0" y="2032"/>
              <a:ext cx="2209799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187"/>
            <p:cNvSpPr txBox="1"/>
            <p:nvPr/>
          </p:nvSpPr>
          <p:spPr>
            <a:xfrm>
              <a:off x="0" y="2032"/>
              <a:ext cx="2209799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Overview</a:t>
              </a:r>
            </a:p>
          </p:txBody>
        </p:sp>
        <p:sp>
          <p:nvSpPr>
            <p:cNvPr id="53" name="Shape 188"/>
            <p:cNvSpPr/>
            <p:nvPr/>
          </p:nvSpPr>
          <p:spPr>
            <a:xfrm>
              <a:off x="-7" y="1591805"/>
              <a:ext cx="2209794" cy="874660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190"/>
            <p:cNvSpPr/>
            <p:nvPr/>
          </p:nvSpPr>
          <p:spPr>
            <a:xfrm>
              <a:off x="0" y="798877"/>
              <a:ext cx="2209799" cy="841183"/>
            </a:xfrm>
            <a:prstGeom prst="homePlate">
              <a:avLst>
                <a:gd name="adj" fmla="val 50000"/>
              </a:avLst>
            </a:prstGeom>
            <a:solidFill>
              <a:srgbClr val="3F3F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189"/>
            <p:cNvSpPr txBox="1"/>
            <p:nvPr/>
          </p:nvSpPr>
          <p:spPr>
            <a:xfrm>
              <a:off x="-7" y="772118"/>
              <a:ext cx="2209794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System Architecture</a:t>
              </a:r>
            </a:p>
          </p:txBody>
        </p:sp>
        <p:sp>
          <p:nvSpPr>
            <p:cNvPr id="56" name="Shape 191"/>
            <p:cNvSpPr txBox="1"/>
            <p:nvPr/>
          </p:nvSpPr>
          <p:spPr>
            <a:xfrm>
              <a:off x="91031" y="1678709"/>
              <a:ext cx="1999504" cy="841183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Result 1</a:t>
              </a:r>
            </a:p>
          </p:txBody>
        </p:sp>
        <p:sp>
          <p:nvSpPr>
            <p:cNvPr id="57" name="Shape 192"/>
            <p:cNvSpPr/>
            <p:nvPr/>
          </p:nvSpPr>
          <p:spPr>
            <a:xfrm>
              <a:off x="0" y="2505115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193"/>
            <p:cNvSpPr txBox="1"/>
            <p:nvPr/>
          </p:nvSpPr>
          <p:spPr>
            <a:xfrm>
              <a:off x="0" y="2505115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2</a:t>
              </a:r>
            </a:p>
          </p:txBody>
        </p:sp>
        <p:sp>
          <p:nvSpPr>
            <p:cNvPr id="59" name="Shape 194"/>
            <p:cNvSpPr/>
            <p:nvPr/>
          </p:nvSpPr>
          <p:spPr>
            <a:xfrm>
              <a:off x="0" y="3316739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195"/>
            <p:cNvSpPr txBox="1"/>
            <p:nvPr/>
          </p:nvSpPr>
          <p:spPr>
            <a:xfrm>
              <a:off x="0" y="3316739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3</a:t>
              </a:r>
            </a:p>
          </p:txBody>
        </p:sp>
        <p:sp>
          <p:nvSpPr>
            <p:cNvPr id="61" name="Shape 196"/>
            <p:cNvSpPr/>
            <p:nvPr/>
          </p:nvSpPr>
          <p:spPr>
            <a:xfrm>
              <a:off x="0" y="4128364"/>
              <a:ext cx="2209799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197"/>
            <p:cNvSpPr txBox="1"/>
            <p:nvPr/>
          </p:nvSpPr>
          <p:spPr>
            <a:xfrm>
              <a:off x="0" y="4128364"/>
              <a:ext cx="2209799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4</a:t>
              </a:r>
            </a:p>
          </p:txBody>
        </p:sp>
        <p:sp>
          <p:nvSpPr>
            <p:cNvPr id="63" name="Shape 198"/>
            <p:cNvSpPr/>
            <p:nvPr/>
          </p:nvSpPr>
          <p:spPr>
            <a:xfrm>
              <a:off x="0" y="4939989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199"/>
            <p:cNvSpPr txBox="1"/>
            <p:nvPr/>
          </p:nvSpPr>
          <p:spPr>
            <a:xfrm>
              <a:off x="0" y="4939989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Conclusion</a:t>
              </a:r>
            </a:p>
          </p:txBody>
        </p:sp>
      </p:grp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marante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Amarante"/>
                <a:ea typeface="Amarante"/>
                <a:cs typeface="Amarante"/>
                <a:sym typeface="Amarante"/>
              </a:rPr>
              <a:t>System Architecture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87" y="108284"/>
            <a:ext cx="8771426" cy="654548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6045958" y="108284"/>
            <a:ext cx="2402006" cy="1502152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903260" y="256310"/>
            <a:ext cx="254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accent6">
                    <a:lumMod val="75000"/>
                  </a:schemeClr>
                </a:solidFill>
              </a:rPr>
              <a:t>Data pre-processing</a:t>
            </a:r>
          </a:p>
        </p:txBody>
      </p:sp>
      <p:sp>
        <p:nvSpPr>
          <p:cNvPr id="24" name="Oval 23"/>
          <p:cNvSpPr/>
          <p:nvPr/>
        </p:nvSpPr>
        <p:spPr>
          <a:xfrm>
            <a:off x="411707" y="1881179"/>
            <a:ext cx="2402006" cy="1502152"/>
          </a:xfrm>
          <a:prstGeom prst="ellipse">
            <a:avLst/>
          </a:prstGeom>
          <a:noFill/>
          <a:ln w="381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921455" y="1383471"/>
            <a:ext cx="128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>
                <a:solidFill>
                  <a:schemeClr val="accent5">
                    <a:lumMod val="50000"/>
                  </a:schemeClr>
                </a:solidFill>
              </a:rPr>
              <a:t>x,y,z</a:t>
            </a:r>
            <a:r>
              <a:rPr lang="en-IN" sz="1800" dirty="0">
                <a:solidFill>
                  <a:schemeClr val="accent5">
                    <a:lumMod val="50000"/>
                  </a:schemeClr>
                </a:solidFill>
              </a:rPr>
              <a:t> axes</a:t>
            </a:r>
          </a:p>
        </p:txBody>
      </p:sp>
      <p:sp>
        <p:nvSpPr>
          <p:cNvPr id="26" name="Oval 25"/>
          <p:cNvSpPr/>
          <p:nvPr/>
        </p:nvSpPr>
        <p:spPr>
          <a:xfrm>
            <a:off x="2999999" y="1878872"/>
            <a:ext cx="2402006" cy="1502152"/>
          </a:xfrm>
          <a:prstGeom prst="ellipse">
            <a:avLst/>
          </a:prstGeom>
          <a:noFill/>
          <a:ln w="38100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2813713" y="1186617"/>
            <a:ext cx="268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accent3">
                    <a:lumMod val="50000"/>
                  </a:schemeClr>
                </a:solidFill>
              </a:rPr>
              <a:t>Kinect gives 14 joints + torso</a:t>
            </a:r>
          </a:p>
        </p:txBody>
      </p:sp>
      <p:sp>
        <p:nvSpPr>
          <p:cNvPr id="28" name="Oval 27"/>
          <p:cNvSpPr/>
          <p:nvPr/>
        </p:nvSpPr>
        <p:spPr>
          <a:xfrm>
            <a:off x="5786650" y="1660358"/>
            <a:ext cx="3029803" cy="1610436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6045959" y="3262082"/>
            <a:ext cx="315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MAXL Discrete data levels</a:t>
            </a:r>
          </a:p>
        </p:txBody>
      </p:sp>
      <p:sp>
        <p:nvSpPr>
          <p:cNvPr id="30" name="Oval 29"/>
          <p:cNvSpPr/>
          <p:nvPr/>
        </p:nvSpPr>
        <p:spPr>
          <a:xfrm>
            <a:off x="1016990" y="3874249"/>
            <a:ext cx="3593445" cy="195081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777922" y="5887068"/>
            <a:ext cx="3521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FF0000"/>
                </a:solidFill>
              </a:rPr>
              <a:t>Compute training </a:t>
            </a:r>
            <a:r>
              <a:rPr lang="en-IN" sz="1800" dirty="0" err="1">
                <a:solidFill>
                  <a:srgbClr val="FF0000"/>
                </a:solidFill>
              </a:rPr>
              <a:t>hypervector</a:t>
            </a:r>
            <a:r>
              <a:rPr lang="en-IN" sz="1800" dirty="0">
                <a:solidFill>
                  <a:srgbClr val="FF0000"/>
                </a:solidFill>
              </a:rPr>
              <a:t> and store in memory</a:t>
            </a:r>
          </a:p>
        </p:txBody>
      </p:sp>
      <p:sp>
        <p:nvSpPr>
          <p:cNvPr id="33" name="Oval 32"/>
          <p:cNvSpPr/>
          <p:nvPr/>
        </p:nvSpPr>
        <p:spPr>
          <a:xfrm>
            <a:off x="5457411" y="3874249"/>
            <a:ext cx="3593445" cy="1950812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>
            <a:off x="4253320" y="5612090"/>
            <a:ext cx="254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FFC000"/>
                </a:solidFill>
              </a:rPr>
              <a:t>Prediction metric = </a:t>
            </a:r>
          </a:p>
          <a:p>
            <a:r>
              <a:rPr lang="en-IN" sz="1800" dirty="0">
                <a:solidFill>
                  <a:srgbClr val="FFC000"/>
                </a:solidFill>
              </a:rPr>
              <a:t>Cosine similarity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2" grpId="0"/>
      <p:bldP spid="33" grpId="0" animBg="1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100000" flip="none" algn="tl"/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dgm" idx="2"/>
          </p:nvPr>
        </p:nvSpPr>
        <p:spPr>
          <a:xfrm>
            <a:off x="0" y="1143000"/>
            <a:ext cx="2209799" cy="57149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marante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Amarante"/>
                <a:ea typeface="Amarante"/>
                <a:cs typeface="Amarante"/>
                <a:sym typeface="Amarante"/>
              </a:rPr>
              <a:t>Result: Training on Right and Left handed person</a:t>
            </a:r>
          </a:p>
        </p:txBody>
      </p:sp>
      <p:grpSp>
        <p:nvGrpSpPr>
          <p:cNvPr id="185" name="Shape 185"/>
          <p:cNvGrpSpPr/>
          <p:nvPr/>
        </p:nvGrpSpPr>
        <p:grpSpPr>
          <a:xfrm>
            <a:off x="0" y="1145032"/>
            <a:ext cx="2209799" cy="5710932"/>
            <a:chOff x="0" y="2032"/>
            <a:chExt cx="2209799" cy="5710932"/>
          </a:xfrm>
        </p:grpSpPr>
        <p:sp>
          <p:nvSpPr>
            <p:cNvPr id="186" name="Shape 186"/>
            <p:cNvSpPr/>
            <p:nvPr/>
          </p:nvSpPr>
          <p:spPr>
            <a:xfrm>
              <a:off x="0" y="2032"/>
              <a:ext cx="2209799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 txBox="1"/>
            <p:nvPr/>
          </p:nvSpPr>
          <p:spPr>
            <a:xfrm>
              <a:off x="0" y="2032"/>
              <a:ext cx="2209799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Overview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1" y="813658"/>
              <a:ext cx="2209794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x="1" y="813658"/>
              <a:ext cx="2209794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 Architecture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0" y="1625283"/>
              <a:ext cx="2209799" cy="841183"/>
            </a:xfrm>
            <a:prstGeom prst="homePlate">
              <a:avLst>
                <a:gd name="adj" fmla="val 50000"/>
              </a:avLst>
            </a:prstGeom>
            <a:solidFill>
              <a:srgbClr val="3F3F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0" y="1625283"/>
              <a:ext cx="1999504" cy="841183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Result 1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0" y="2505115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 txBox="1"/>
            <p:nvPr/>
          </p:nvSpPr>
          <p:spPr>
            <a:xfrm>
              <a:off x="0" y="2505115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2</a:t>
              </a:r>
            </a:p>
          </p:txBody>
        </p:sp>
        <p:sp>
          <p:nvSpPr>
            <p:cNvPr id="194" name="Shape 194"/>
            <p:cNvSpPr/>
            <p:nvPr/>
          </p:nvSpPr>
          <p:spPr>
            <a:xfrm>
              <a:off x="0" y="3316739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 txBox="1"/>
            <p:nvPr/>
          </p:nvSpPr>
          <p:spPr>
            <a:xfrm>
              <a:off x="0" y="3316739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3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0" y="4128364"/>
              <a:ext cx="2209799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 txBox="1"/>
            <p:nvPr/>
          </p:nvSpPr>
          <p:spPr>
            <a:xfrm>
              <a:off x="0" y="4128364"/>
              <a:ext cx="2209799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4</a:t>
              </a:r>
            </a:p>
          </p:txBody>
        </p:sp>
        <p:sp>
          <p:nvSpPr>
            <p:cNvPr id="198" name="Shape 198"/>
            <p:cNvSpPr/>
            <p:nvPr/>
          </p:nvSpPr>
          <p:spPr>
            <a:xfrm>
              <a:off x="0" y="4939989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 txBox="1"/>
            <p:nvPr/>
          </p:nvSpPr>
          <p:spPr>
            <a:xfrm>
              <a:off x="0" y="4939989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Conclusion</a:t>
              </a: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7039"/>
            <a:ext cx="9144000" cy="63048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99504" y="1592280"/>
            <a:ext cx="906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65 %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90137" y="962957"/>
            <a:ext cx="906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78 %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25576" y="732124"/>
            <a:ext cx="906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82 %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24582" y="5828840"/>
            <a:ext cx="7438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Low precision and recall values due to uneven training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100000" flip="none" algn="tl"/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dgm" idx="2"/>
          </p:nvPr>
        </p:nvSpPr>
        <p:spPr>
          <a:xfrm>
            <a:off x="0" y="1143000"/>
            <a:ext cx="2209799" cy="57149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5" name="Shape 188"/>
          <p:cNvSpPr/>
          <p:nvPr/>
        </p:nvSpPr>
        <p:spPr>
          <a:xfrm>
            <a:off x="-17840" y="2791925"/>
            <a:ext cx="2209794" cy="772975"/>
          </a:xfrm>
          <a:prstGeom prst="rect">
            <a:avLst/>
          </a:prstGeom>
          <a:solidFill>
            <a:srgbClr val="DDD9C3"/>
          </a:solidFill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" name="Shape 185"/>
          <p:cNvGrpSpPr/>
          <p:nvPr/>
        </p:nvGrpSpPr>
        <p:grpSpPr>
          <a:xfrm>
            <a:off x="-2" y="1145032"/>
            <a:ext cx="2298622" cy="5710932"/>
            <a:chOff x="-2" y="2032"/>
            <a:chExt cx="2298622" cy="5710932"/>
          </a:xfrm>
        </p:grpSpPr>
        <p:sp>
          <p:nvSpPr>
            <p:cNvPr id="41" name="Shape 186"/>
            <p:cNvSpPr/>
            <p:nvPr/>
          </p:nvSpPr>
          <p:spPr>
            <a:xfrm>
              <a:off x="0" y="2032"/>
              <a:ext cx="2209799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187"/>
            <p:cNvSpPr txBox="1"/>
            <p:nvPr/>
          </p:nvSpPr>
          <p:spPr>
            <a:xfrm>
              <a:off x="0" y="2032"/>
              <a:ext cx="2209799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Overview</a:t>
              </a:r>
            </a:p>
          </p:txBody>
        </p:sp>
        <p:sp>
          <p:nvSpPr>
            <p:cNvPr id="43" name="Shape 188"/>
            <p:cNvSpPr/>
            <p:nvPr/>
          </p:nvSpPr>
          <p:spPr>
            <a:xfrm>
              <a:off x="1" y="813658"/>
              <a:ext cx="2209794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189"/>
            <p:cNvSpPr txBox="1"/>
            <p:nvPr/>
          </p:nvSpPr>
          <p:spPr>
            <a:xfrm>
              <a:off x="88826" y="858686"/>
              <a:ext cx="2209794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 Architecture</a:t>
              </a:r>
            </a:p>
          </p:txBody>
        </p:sp>
        <p:sp>
          <p:nvSpPr>
            <p:cNvPr id="45" name="Shape 191"/>
            <p:cNvSpPr txBox="1"/>
            <p:nvPr/>
          </p:nvSpPr>
          <p:spPr>
            <a:xfrm>
              <a:off x="0" y="1539810"/>
              <a:ext cx="1999504" cy="841183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Result 1</a:t>
              </a:r>
            </a:p>
          </p:txBody>
        </p:sp>
        <p:sp>
          <p:nvSpPr>
            <p:cNvPr id="46" name="Shape 192"/>
            <p:cNvSpPr/>
            <p:nvPr/>
          </p:nvSpPr>
          <p:spPr>
            <a:xfrm>
              <a:off x="0" y="2505115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190"/>
            <p:cNvSpPr/>
            <p:nvPr/>
          </p:nvSpPr>
          <p:spPr>
            <a:xfrm>
              <a:off x="0" y="2458292"/>
              <a:ext cx="2209799" cy="841183"/>
            </a:xfrm>
            <a:prstGeom prst="homePlate">
              <a:avLst>
                <a:gd name="adj" fmla="val 50000"/>
              </a:avLst>
            </a:prstGeom>
            <a:solidFill>
              <a:srgbClr val="3F3F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193"/>
            <p:cNvSpPr txBox="1"/>
            <p:nvPr/>
          </p:nvSpPr>
          <p:spPr>
            <a:xfrm>
              <a:off x="-2" y="2482159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Result 2</a:t>
              </a:r>
            </a:p>
          </p:txBody>
        </p:sp>
        <p:sp>
          <p:nvSpPr>
            <p:cNvPr id="49" name="Shape 194"/>
            <p:cNvSpPr/>
            <p:nvPr/>
          </p:nvSpPr>
          <p:spPr>
            <a:xfrm>
              <a:off x="0" y="3316739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195"/>
            <p:cNvSpPr txBox="1"/>
            <p:nvPr/>
          </p:nvSpPr>
          <p:spPr>
            <a:xfrm>
              <a:off x="0" y="3316739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3</a:t>
              </a:r>
            </a:p>
          </p:txBody>
        </p:sp>
        <p:sp>
          <p:nvSpPr>
            <p:cNvPr id="51" name="Shape 196"/>
            <p:cNvSpPr/>
            <p:nvPr/>
          </p:nvSpPr>
          <p:spPr>
            <a:xfrm>
              <a:off x="0" y="4128364"/>
              <a:ext cx="2209799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197"/>
            <p:cNvSpPr txBox="1"/>
            <p:nvPr/>
          </p:nvSpPr>
          <p:spPr>
            <a:xfrm>
              <a:off x="0" y="4128364"/>
              <a:ext cx="2209799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4</a:t>
              </a:r>
            </a:p>
          </p:txBody>
        </p:sp>
        <p:sp>
          <p:nvSpPr>
            <p:cNvPr id="53" name="Shape 198"/>
            <p:cNvSpPr/>
            <p:nvPr/>
          </p:nvSpPr>
          <p:spPr>
            <a:xfrm>
              <a:off x="0" y="4939989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199"/>
            <p:cNvSpPr txBox="1"/>
            <p:nvPr/>
          </p:nvSpPr>
          <p:spPr>
            <a:xfrm>
              <a:off x="0" y="4939989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Conclusion</a:t>
              </a:r>
            </a:p>
          </p:txBody>
        </p:sp>
      </p:grpSp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b="1" dirty="0">
                <a:latin typeface="Amarante"/>
                <a:ea typeface="Amarante"/>
                <a:cs typeface="Amarante"/>
                <a:sym typeface="Amarante"/>
              </a:rPr>
              <a:t>Result: Training on Right</a:t>
            </a:r>
            <a:endParaRPr lang="en-US" sz="4400" b="1" i="0" u="none" strike="noStrike" cap="none" dirty="0">
              <a:solidFill>
                <a:schemeClr val="dk1"/>
              </a:solidFill>
              <a:latin typeface="Amarante"/>
              <a:ea typeface="Amarante"/>
              <a:cs typeface="Amarante"/>
              <a:sym typeface="Amarante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51" y="286640"/>
            <a:ext cx="8759098" cy="65693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52131" y="1476140"/>
            <a:ext cx="1078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78 %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30119" y="619780"/>
            <a:ext cx="1078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94 %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0973" y="6024484"/>
            <a:ext cx="79020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Training and Testing done only on Right handed person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100000" flip="none" algn="tl"/>
        </a:blip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dgm" idx="2"/>
          </p:nvPr>
        </p:nvSpPr>
        <p:spPr>
          <a:xfrm>
            <a:off x="0" y="1143000"/>
            <a:ext cx="2209799" cy="57149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marante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Amarante"/>
                <a:ea typeface="Amarante"/>
                <a:cs typeface="Amarante"/>
                <a:sym typeface="Amarante"/>
              </a:rPr>
              <a:t>Result: Confusion Matrix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body" idx="3"/>
          </p:nvPr>
        </p:nvSpPr>
        <p:spPr>
          <a:xfrm>
            <a:off x="2209800" y="1143000"/>
            <a:ext cx="6934199" cy="579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192"/>
          <p:cNvSpPr/>
          <p:nvPr/>
        </p:nvSpPr>
        <p:spPr>
          <a:xfrm>
            <a:off x="0" y="2766562"/>
            <a:ext cx="2209797" cy="772975"/>
          </a:xfrm>
          <a:prstGeom prst="rect">
            <a:avLst/>
          </a:prstGeom>
          <a:solidFill>
            <a:srgbClr val="DDD9C3"/>
          </a:solidFill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7" name="Shape 185"/>
          <p:cNvGrpSpPr/>
          <p:nvPr/>
        </p:nvGrpSpPr>
        <p:grpSpPr>
          <a:xfrm>
            <a:off x="0" y="1143000"/>
            <a:ext cx="2209801" cy="5710932"/>
            <a:chOff x="-2" y="2032"/>
            <a:chExt cx="2209801" cy="5710932"/>
          </a:xfrm>
        </p:grpSpPr>
        <p:sp>
          <p:nvSpPr>
            <p:cNvPr id="38" name="Shape 186"/>
            <p:cNvSpPr/>
            <p:nvPr/>
          </p:nvSpPr>
          <p:spPr>
            <a:xfrm>
              <a:off x="0" y="2032"/>
              <a:ext cx="2209799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187"/>
            <p:cNvSpPr txBox="1"/>
            <p:nvPr/>
          </p:nvSpPr>
          <p:spPr>
            <a:xfrm>
              <a:off x="0" y="2032"/>
              <a:ext cx="2209799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Overview</a:t>
              </a:r>
            </a:p>
          </p:txBody>
        </p:sp>
        <p:sp>
          <p:nvSpPr>
            <p:cNvPr id="40" name="Shape 188"/>
            <p:cNvSpPr/>
            <p:nvPr/>
          </p:nvSpPr>
          <p:spPr>
            <a:xfrm>
              <a:off x="1" y="813658"/>
              <a:ext cx="2209794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189"/>
            <p:cNvSpPr txBox="1"/>
            <p:nvPr/>
          </p:nvSpPr>
          <p:spPr>
            <a:xfrm>
              <a:off x="1" y="813658"/>
              <a:ext cx="2209794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 Architecture</a:t>
              </a:r>
            </a:p>
          </p:txBody>
        </p:sp>
        <p:sp>
          <p:nvSpPr>
            <p:cNvPr id="42" name="Shape 191"/>
            <p:cNvSpPr txBox="1"/>
            <p:nvPr/>
          </p:nvSpPr>
          <p:spPr>
            <a:xfrm>
              <a:off x="0" y="1539810"/>
              <a:ext cx="1999504" cy="841183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Result 1</a:t>
              </a:r>
            </a:p>
          </p:txBody>
        </p:sp>
        <p:sp>
          <p:nvSpPr>
            <p:cNvPr id="43" name="Shape 192"/>
            <p:cNvSpPr/>
            <p:nvPr/>
          </p:nvSpPr>
          <p:spPr>
            <a:xfrm>
              <a:off x="0" y="2505115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190"/>
            <p:cNvSpPr/>
            <p:nvPr/>
          </p:nvSpPr>
          <p:spPr>
            <a:xfrm>
              <a:off x="0" y="2458292"/>
              <a:ext cx="2209799" cy="841183"/>
            </a:xfrm>
            <a:prstGeom prst="homePlate">
              <a:avLst>
                <a:gd name="adj" fmla="val 50000"/>
              </a:avLst>
            </a:prstGeom>
            <a:solidFill>
              <a:srgbClr val="3F3F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193"/>
            <p:cNvSpPr txBox="1"/>
            <p:nvPr/>
          </p:nvSpPr>
          <p:spPr>
            <a:xfrm>
              <a:off x="-2" y="2482159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Result 2</a:t>
              </a:r>
            </a:p>
          </p:txBody>
        </p:sp>
        <p:sp>
          <p:nvSpPr>
            <p:cNvPr id="46" name="Shape 194"/>
            <p:cNvSpPr/>
            <p:nvPr/>
          </p:nvSpPr>
          <p:spPr>
            <a:xfrm>
              <a:off x="0" y="3316739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195"/>
            <p:cNvSpPr txBox="1"/>
            <p:nvPr/>
          </p:nvSpPr>
          <p:spPr>
            <a:xfrm>
              <a:off x="0" y="3316739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3</a:t>
              </a:r>
            </a:p>
          </p:txBody>
        </p:sp>
        <p:sp>
          <p:nvSpPr>
            <p:cNvPr id="48" name="Shape 196"/>
            <p:cNvSpPr/>
            <p:nvPr/>
          </p:nvSpPr>
          <p:spPr>
            <a:xfrm>
              <a:off x="0" y="4128364"/>
              <a:ext cx="2209799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197"/>
            <p:cNvSpPr txBox="1"/>
            <p:nvPr/>
          </p:nvSpPr>
          <p:spPr>
            <a:xfrm>
              <a:off x="0" y="4128364"/>
              <a:ext cx="2209799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4</a:t>
              </a:r>
            </a:p>
          </p:txBody>
        </p:sp>
        <p:sp>
          <p:nvSpPr>
            <p:cNvPr id="50" name="Shape 198"/>
            <p:cNvSpPr/>
            <p:nvPr/>
          </p:nvSpPr>
          <p:spPr>
            <a:xfrm>
              <a:off x="0" y="4939989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199"/>
            <p:cNvSpPr txBox="1"/>
            <p:nvPr/>
          </p:nvSpPr>
          <p:spPr>
            <a:xfrm>
              <a:off x="0" y="4939989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Conclusion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49695"/>
            <a:ext cx="9144000" cy="51692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100000" flip="none" algn="tl"/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dgm" idx="2"/>
          </p:nvPr>
        </p:nvSpPr>
        <p:spPr>
          <a:xfrm>
            <a:off x="0" y="1143000"/>
            <a:ext cx="2209799" cy="57149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marante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Amarante"/>
                <a:ea typeface="Amarante"/>
                <a:cs typeface="Amarante"/>
                <a:sym typeface="Amarante"/>
              </a:rPr>
              <a:t>Result: Variation of precision and recall with 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3"/>
          </p:nvPr>
        </p:nvSpPr>
        <p:spPr>
          <a:xfrm>
            <a:off x="2209801" y="1143000"/>
            <a:ext cx="6934199" cy="5791200"/>
          </a:xfrm>
        </p:spPr>
        <p:txBody>
          <a:bodyPr/>
          <a:lstStyle/>
          <a:p>
            <a:endParaRPr lang="en-IN" dirty="0"/>
          </a:p>
        </p:txBody>
      </p:sp>
      <p:grpSp>
        <p:nvGrpSpPr>
          <p:cNvPr id="37" name="Shape 185"/>
          <p:cNvGrpSpPr/>
          <p:nvPr/>
        </p:nvGrpSpPr>
        <p:grpSpPr>
          <a:xfrm>
            <a:off x="-1136" y="1145032"/>
            <a:ext cx="2213213" cy="5710932"/>
            <a:chOff x="-1136" y="2032"/>
            <a:chExt cx="2213213" cy="5710932"/>
          </a:xfrm>
        </p:grpSpPr>
        <p:sp>
          <p:nvSpPr>
            <p:cNvPr id="38" name="Shape 186"/>
            <p:cNvSpPr/>
            <p:nvPr/>
          </p:nvSpPr>
          <p:spPr>
            <a:xfrm>
              <a:off x="0" y="2032"/>
              <a:ext cx="2209799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187"/>
            <p:cNvSpPr txBox="1"/>
            <p:nvPr/>
          </p:nvSpPr>
          <p:spPr>
            <a:xfrm>
              <a:off x="0" y="2032"/>
              <a:ext cx="2209799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Overview</a:t>
              </a:r>
            </a:p>
          </p:txBody>
        </p:sp>
        <p:sp>
          <p:nvSpPr>
            <p:cNvPr id="40" name="Shape 188"/>
            <p:cNvSpPr/>
            <p:nvPr/>
          </p:nvSpPr>
          <p:spPr>
            <a:xfrm>
              <a:off x="1" y="813658"/>
              <a:ext cx="2209794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189"/>
            <p:cNvSpPr txBox="1"/>
            <p:nvPr/>
          </p:nvSpPr>
          <p:spPr>
            <a:xfrm>
              <a:off x="1" y="813658"/>
              <a:ext cx="2209794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 Architecture</a:t>
              </a:r>
            </a:p>
          </p:txBody>
        </p:sp>
        <p:sp>
          <p:nvSpPr>
            <p:cNvPr id="42" name="Shape 190"/>
            <p:cNvSpPr/>
            <p:nvPr/>
          </p:nvSpPr>
          <p:spPr>
            <a:xfrm>
              <a:off x="2278" y="3205703"/>
              <a:ext cx="2209799" cy="841183"/>
            </a:xfrm>
            <a:prstGeom prst="homePlate">
              <a:avLst>
                <a:gd name="adj" fmla="val 50000"/>
              </a:avLst>
            </a:prstGeom>
            <a:solidFill>
              <a:srgbClr val="3F3F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192"/>
            <p:cNvSpPr/>
            <p:nvPr/>
          </p:nvSpPr>
          <p:spPr>
            <a:xfrm>
              <a:off x="0" y="1595837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191"/>
            <p:cNvSpPr txBox="1"/>
            <p:nvPr/>
          </p:nvSpPr>
          <p:spPr>
            <a:xfrm>
              <a:off x="0" y="1527629"/>
              <a:ext cx="1999504" cy="841183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Result 1</a:t>
              </a:r>
            </a:p>
          </p:txBody>
        </p:sp>
        <p:sp>
          <p:nvSpPr>
            <p:cNvPr id="45" name="Shape 194"/>
            <p:cNvSpPr/>
            <p:nvPr/>
          </p:nvSpPr>
          <p:spPr>
            <a:xfrm>
              <a:off x="-2" y="2397402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" name="Shape 193"/>
            <p:cNvSpPr txBox="1"/>
            <p:nvPr/>
          </p:nvSpPr>
          <p:spPr>
            <a:xfrm>
              <a:off x="0" y="2418007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2</a:t>
              </a:r>
            </a:p>
          </p:txBody>
        </p:sp>
        <p:sp>
          <p:nvSpPr>
            <p:cNvPr id="47" name="Shape 195"/>
            <p:cNvSpPr txBox="1"/>
            <p:nvPr/>
          </p:nvSpPr>
          <p:spPr>
            <a:xfrm>
              <a:off x="-1136" y="3262883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Result 3</a:t>
              </a:r>
            </a:p>
          </p:txBody>
        </p:sp>
        <p:sp>
          <p:nvSpPr>
            <p:cNvPr id="48" name="Shape 196"/>
            <p:cNvSpPr/>
            <p:nvPr/>
          </p:nvSpPr>
          <p:spPr>
            <a:xfrm>
              <a:off x="0" y="4128364"/>
              <a:ext cx="2209799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197"/>
            <p:cNvSpPr txBox="1"/>
            <p:nvPr/>
          </p:nvSpPr>
          <p:spPr>
            <a:xfrm>
              <a:off x="0" y="4128364"/>
              <a:ext cx="2209799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4</a:t>
              </a:r>
            </a:p>
          </p:txBody>
        </p:sp>
        <p:sp>
          <p:nvSpPr>
            <p:cNvPr id="50" name="Shape 198"/>
            <p:cNvSpPr/>
            <p:nvPr/>
          </p:nvSpPr>
          <p:spPr>
            <a:xfrm>
              <a:off x="0" y="4939989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199"/>
            <p:cNvSpPr txBox="1"/>
            <p:nvPr/>
          </p:nvSpPr>
          <p:spPr>
            <a:xfrm>
              <a:off x="0" y="4939989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Conclusion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23" y="350992"/>
            <a:ext cx="8604154" cy="64531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100000" flip="none" algn="tl"/>
        </a:blip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/>
          </p:cNvSpPr>
          <p:nvPr>
            <p:ph type="dgm" idx="2"/>
          </p:nvPr>
        </p:nvSpPr>
        <p:spPr>
          <a:xfrm>
            <a:off x="0" y="1143000"/>
            <a:ext cx="2209799" cy="57149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b="1" dirty="0">
                <a:latin typeface="Amarante"/>
                <a:ea typeface="Amarante"/>
                <a:cs typeface="Amarante"/>
                <a:sym typeface="Amarante"/>
              </a:rPr>
              <a:t>Result: Variation of precision and recall with MAXL</a:t>
            </a:r>
            <a:endParaRPr lang="en-US" sz="4400" b="1" i="0" u="none" strike="noStrike" cap="none" dirty="0">
              <a:solidFill>
                <a:schemeClr val="dk1"/>
              </a:solidFill>
              <a:latin typeface="Amarante"/>
              <a:ea typeface="Amarante"/>
              <a:cs typeface="Amarante"/>
              <a:sym typeface="Amarante"/>
            </a:endParaRPr>
          </a:p>
        </p:txBody>
      </p:sp>
      <p:grpSp>
        <p:nvGrpSpPr>
          <p:cNvPr id="20" name="Shape 185"/>
          <p:cNvGrpSpPr/>
          <p:nvPr/>
        </p:nvGrpSpPr>
        <p:grpSpPr>
          <a:xfrm>
            <a:off x="0" y="1145032"/>
            <a:ext cx="2279177" cy="5710932"/>
            <a:chOff x="0" y="2032"/>
            <a:chExt cx="2279177" cy="5710932"/>
          </a:xfrm>
        </p:grpSpPr>
        <p:sp>
          <p:nvSpPr>
            <p:cNvPr id="31" name="Shape 196"/>
            <p:cNvSpPr/>
            <p:nvPr/>
          </p:nvSpPr>
          <p:spPr>
            <a:xfrm>
              <a:off x="0" y="1637816"/>
              <a:ext cx="2209799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" name="Shape 186"/>
            <p:cNvSpPr/>
            <p:nvPr/>
          </p:nvSpPr>
          <p:spPr>
            <a:xfrm>
              <a:off x="0" y="2032"/>
              <a:ext cx="2209799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187"/>
            <p:cNvSpPr txBox="1"/>
            <p:nvPr/>
          </p:nvSpPr>
          <p:spPr>
            <a:xfrm>
              <a:off x="0" y="2032"/>
              <a:ext cx="2209799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Overview</a:t>
              </a:r>
            </a:p>
          </p:txBody>
        </p:sp>
        <p:sp>
          <p:nvSpPr>
            <p:cNvPr id="23" name="Shape 188"/>
            <p:cNvSpPr/>
            <p:nvPr/>
          </p:nvSpPr>
          <p:spPr>
            <a:xfrm>
              <a:off x="1" y="813658"/>
              <a:ext cx="2209794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189"/>
            <p:cNvSpPr txBox="1"/>
            <p:nvPr/>
          </p:nvSpPr>
          <p:spPr>
            <a:xfrm>
              <a:off x="1" y="813658"/>
              <a:ext cx="2209794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 Architecture</a:t>
              </a:r>
            </a:p>
          </p:txBody>
        </p:sp>
        <p:sp>
          <p:nvSpPr>
            <p:cNvPr id="25" name="Shape 190"/>
            <p:cNvSpPr/>
            <p:nvPr/>
          </p:nvSpPr>
          <p:spPr>
            <a:xfrm>
              <a:off x="69378" y="4128363"/>
              <a:ext cx="2209799" cy="841183"/>
            </a:xfrm>
            <a:prstGeom prst="homePlate">
              <a:avLst>
                <a:gd name="adj" fmla="val 50000"/>
              </a:avLst>
            </a:prstGeom>
            <a:solidFill>
              <a:srgbClr val="3F3F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" name="Shape 192"/>
            <p:cNvSpPr/>
            <p:nvPr/>
          </p:nvSpPr>
          <p:spPr>
            <a:xfrm>
              <a:off x="0" y="2505115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91"/>
            <p:cNvSpPr txBox="1"/>
            <p:nvPr/>
          </p:nvSpPr>
          <p:spPr>
            <a:xfrm>
              <a:off x="139158" y="1680957"/>
              <a:ext cx="1999504" cy="841183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Result 1</a:t>
              </a:r>
            </a:p>
          </p:txBody>
        </p:sp>
        <p:sp>
          <p:nvSpPr>
            <p:cNvPr id="28" name="Shape 193"/>
            <p:cNvSpPr txBox="1"/>
            <p:nvPr/>
          </p:nvSpPr>
          <p:spPr>
            <a:xfrm>
              <a:off x="0" y="2505115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2</a:t>
              </a:r>
            </a:p>
          </p:txBody>
        </p:sp>
        <p:sp>
          <p:nvSpPr>
            <p:cNvPr id="29" name="Shape 194"/>
            <p:cNvSpPr/>
            <p:nvPr/>
          </p:nvSpPr>
          <p:spPr>
            <a:xfrm>
              <a:off x="0" y="3316739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195"/>
            <p:cNvSpPr txBox="1"/>
            <p:nvPr/>
          </p:nvSpPr>
          <p:spPr>
            <a:xfrm>
              <a:off x="0" y="3316739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3</a:t>
              </a:r>
            </a:p>
          </p:txBody>
        </p:sp>
        <p:sp>
          <p:nvSpPr>
            <p:cNvPr id="32" name="Shape 197"/>
            <p:cNvSpPr txBox="1"/>
            <p:nvPr/>
          </p:nvSpPr>
          <p:spPr>
            <a:xfrm>
              <a:off x="0" y="4147689"/>
              <a:ext cx="2209799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4</a:t>
              </a:r>
            </a:p>
          </p:txBody>
        </p:sp>
        <p:sp>
          <p:nvSpPr>
            <p:cNvPr id="33" name="Shape 198"/>
            <p:cNvSpPr/>
            <p:nvPr/>
          </p:nvSpPr>
          <p:spPr>
            <a:xfrm>
              <a:off x="0" y="4939989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199"/>
            <p:cNvSpPr txBox="1"/>
            <p:nvPr/>
          </p:nvSpPr>
          <p:spPr>
            <a:xfrm>
              <a:off x="0" y="4939989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Conclusion</a:t>
              </a: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3"/>
          </p:nvPr>
        </p:nvSpPr>
        <p:spPr>
          <a:xfrm>
            <a:off x="2277820" y="1157287"/>
            <a:ext cx="6934199" cy="57912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" y="435544"/>
            <a:ext cx="8315325" cy="62364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imated_pointer_and_light-up_tex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373</Words>
  <Application>Microsoft Office PowerPoint</Application>
  <PresentationFormat>On-screen Show (4:3)</PresentationFormat>
  <Paragraphs>157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Balthazar</vt:lpstr>
      <vt:lpstr>Calibri</vt:lpstr>
      <vt:lpstr>Amarante</vt:lpstr>
      <vt:lpstr>Arial</vt:lpstr>
      <vt:lpstr>Animated_pointer_and_light-up_text</vt:lpstr>
      <vt:lpstr>          Human Activity Recognition using Skeleton Data from RGBD Sensors  Authors: Enea Cippitelli Samuele Gasparrini  Ennio Gambi  Susanna Spinsante    </vt:lpstr>
      <vt:lpstr>Overview: Problem Statement</vt:lpstr>
      <vt:lpstr>Overview: CAD-60 Dataset</vt:lpstr>
      <vt:lpstr>System Architecture</vt:lpstr>
      <vt:lpstr>Result: Training on Right and Left handed person</vt:lpstr>
      <vt:lpstr>Result: Training on Right</vt:lpstr>
      <vt:lpstr>Result: Confusion Matrix</vt:lpstr>
      <vt:lpstr>Result: Variation of precision and recall with D</vt:lpstr>
      <vt:lpstr>Result: Variation of precision and recall with MAXL</vt:lpstr>
      <vt:lpstr>Comparison of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Human Activity Recognition using Skeleton Data from RGBD Sensors  Authors: Enea Cippitelli Samuele Gasparrini  Ennio Gambi  Susanna Spinsante    </dc:title>
  <cp:lastModifiedBy>dhanesh.pradhan@outlook.com</cp:lastModifiedBy>
  <cp:revision>18</cp:revision>
  <dcterms:modified xsi:type="dcterms:W3CDTF">2017-06-05T22:27:57Z</dcterms:modified>
</cp:coreProperties>
</file>