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3" r:id="rId4"/>
    <p:sldId id="281" r:id="rId5"/>
    <p:sldId id="282" r:id="rId6"/>
    <p:sldId id="276" r:id="rId7"/>
    <p:sldId id="277" r:id="rId8"/>
    <p:sldId id="278" r:id="rId9"/>
    <p:sldId id="283" r:id="rId10"/>
    <p:sldId id="257" r:id="rId11"/>
    <p:sldId id="260" r:id="rId12"/>
    <p:sldId id="271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2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80408" autoAdjust="0"/>
  </p:normalViewPr>
  <p:slideViewPr>
    <p:cSldViewPr>
      <p:cViewPr varScale="1">
        <p:scale>
          <a:sx n="81" d="100"/>
          <a:sy n="81" d="100"/>
        </p:scale>
        <p:origin x="15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9BA32-1066-4DB1-BDBB-24172BC47326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5E53-E53D-44C1-B266-6753EB9C03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8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1F906-EECB-4C0B-B30C-90BDFCBEF61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1BF8-2F75-4406-9476-71BA22EDA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4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1BF8-2F75-4406-9476-71BA22EDAC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9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1BF8-2F75-4406-9476-71BA22EDAC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1BF8-2F75-4406-9476-71BA22EDAC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1BF8-2F75-4406-9476-71BA22EDAC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1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E1BF8-2F75-4406-9476-71BA22EDAC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82296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973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97376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sz="2400"/>
            </a:lvl1pPr>
            <a:lvl2pPr>
              <a:spcBef>
                <a:spcPts val="20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14400"/>
            <a:ext cx="4041775" cy="126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9753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813299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DF85-5102-483E-A1BB-B3F8368E0DB4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2573-55C1-4F8E-942C-3EA0B3A5E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18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8" rtl="0" eaLnBrk="1" latinLnBrk="0" hangingPunct="1"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ts val="2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spcBef>
          <a:spcPts val="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914318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914318" rtl="0" eaLnBrk="1" latinLnBrk="0" hangingPunct="1"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6"/>
            <a:ext cx="8229600" cy="1470025"/>
          </a:xfrm>
        </p:spPr>
        <p:txBody>
          <a:bodyPr>
            <a:normAutofit fontScale="90000"/>
          </a:bodyPr>
          <a:lstStyle/>
          <a:p>
            <a:pPr>
              <a:spcBef>
                <a:spcPts val="3000"/>
              </a:spcBef>
            </a:pPr>
            <a:r>
              <a:rPr lang="en-US" sz="4200" b="1" dirty="0">
                <a:solidFill>
                  <a:srgbClr val="FFFFFF"/>
                </a:solidFill>
              </a:rPr>
              <a:t>Hyperdimensional </a:t>
            </a:r>
            <a:r>
              <a:rPr lang="en-US" sz="4200" b="1" dirty="0" err="1">
                <a:solidFill>
                  <a:srgbClr val="FFFFFF"/>
                </a:solidFill>
              </a:rPr>
              <a:t>Biosignal</a:t>
            </a:r>
            <a:r>
              <a:rPr lang="en-US" sz="4200" b="1" dirty="0">
                <a:solidFill>
                  <a:srgbClr val="FFFFFF"/>
                </a:solidFill>
              </a:rPr>
              <a:t> </a:t>
            </a:r>
            <a:r>
              <a:rPr lang="en-US" sz="4200" b="1" dirty="0" smtClean="0">
                <a:solidFill>
                  <a:srgbClr val="FFFFFF"/>
                </a:solidFill>
              </a:rPr>
              <a:t>Processing:</a:t>
            </a:r>
            <a:r>
              <a:rPr lang="en-US" b="1" dirty="0" smtClean="0">
                <a:solidFill>
                  <a:srgbClr val="FFFFFF"/>
                </a:solidFill>
              </a:rPr>
              <a:t/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  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3100" dirty="0" smtClean="0">
                <a:solidFill>
                  <a:srgbClr val="FFFFFF"/>
                </a:solidFill>
              </a:rPr>
              <a:t>A Case Study </a:t>
            </a:r>
            <a:r>
              <a:rPr lang="en-US" sz="3100" dirty="0">
                <a:solidFill>
                  <a:srgbClr val="FFFFFF"/>
                </a:solidFill>
              </a:rPr>
              <a:t>for </a:t>
            </a:r>
            <a:r>
              <a:rPr lang="en-US" sz="3100" dirty="0" smtClean="0">
                <a:solidFill>
                  <a:srgbClr val="FFFFFF"/>
                </a:solidFill>
              </a:rPr>
              <a:t>EMG−based </a:t>
            </a:r>
            <a:r>
              <a:rPr lang="en-US" sz="3100" dirty="0">
                <a:solidFill>
                  <a:srgbClr val="FFFFFF"/>
                </a:solidFill>
              </a:rPr>
              <a:t>Hand Gesture Recognition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781800" cy="1752600"/>
          </a:xfrm>
        </p:spPr>
        <p:txBody>
          <a:bodyPr>
            <a:normAutofit/>
          </a:bodyPr>
          <a:lstStyle/>
          <a:p>
            <a:r>
              <a:rPr lang="en-US" b="1" dirty="0" smtClean="0"/>
              <a:t>Abbas </a:t>
            </a:r>
            <a:r>
              <a:rPr lang="en-US" b="1" dirty="0" err="1" smtClean="0"/>
              <a:t>Rahimi</a:t>
            </a:r>
            <a:r>
              <a:rPr lang="en-US" baseline="30000" dirty="0" smtClean="0"/>
              <a:t>†</a:t>
            </a:r>
            <a:r>
              <a:rPr lang="en-US" dirty="0" smtClean="0"/>
              <a:t>, Simone </a:t>
            </a:r>
            <a:r>
              <a:rPr lang="en-US" dirty="0" err="1" smtClean="0"/>
              <a:t>Benatti</a:t>
            </a:r>
            <a:r>
              <a:rPr lang="en-US" baseline="30000" dirty="0" smtClean="0"/>
              <a:t>‡</a:t>
            </a:r>
            <a:r>
              <a:rPr lang="en-US" dirty="0" smtClean="0"/>
              <a:t>, </a:t>
            </a:r>
            <a:r>
              <a:rPr lang="en-US" dirty="0" err="1" smtClean="0"/>
              <a:t>Pentti</a:t>
            </a:r>
            <a:r>
              <a:rPr lang="en-US" dirty="0" smtClean="0"/>
              <a:t> </a:t>
            </a:r>
            <a:r>
              <a:rPr lang="en-US" dirty="0" err="1" smtClean="0"/>
              <a:t>Kanerva</a:t>
            </a:r>
            <a:r>
              <a:rPr lang="en-US" baseline="30000" dirty="0"/>
              <a:t>†</a:t>
            </a:r>
            <a:r>
              <a:rPr lang="en-US" dirty="0" smtClean="0"/>
              <a:t>, Luca </a:t>
            </a:r>
            <a:r>
              <a:rPr lang="en-US" dirty="0" err="1" smtClean="0"/>
              <a:t>Benini</a:t>
            </a:r>
            <a:r>
              <a:rPr lang="en-US" baseline="30000" dirty="0" smtClean="0"/>
              <a:t>‡*</a:t>
            </a:r>
            <a:r>
              <a:rPr lang="en-US" dirty="0" smtClean="0"/>
              <a:t>, Jan </a:t>
            </a:r>
            <a:r>
              <a:rPr lang="en-US" dirty="0"/>
              <a:t>M. </a:t>
            </a:r>
            <a:r>
              <a:rPr lang="en-US" dirty="0" err="1" smtClean="0"/>
              <a:t>Rabaey</a:t>
            </a:r>
            <a:r>
              <a:rPr lang="en-US" baseline="30000" dirty="0"/>
              <a:t>†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30000" dirty="0"/>
              <a:t>†</a:t>
            </a:r>
            <a:r>
              <a:rPr lang="en-US" dirty="0" smtClean="0"/>
              <a:t>UC Berkeley, </a:t>
            </a:r>
            <a:r>
              <a:rPr lang="en-US" baseline="30000" dirty="0"/>
              <a:t>‡</a:t>
            </a:r>
            <a:r>
              <a:rPr lang="en-US" dirty="0" smtClean="0"/>
              <a:t>University of Bologna, and </a:t>
            </a:r>
            <a:r>
              <a:rPr lang="en-US" baseline="30000" dirty="0" smtClean="0"/>
              <a:t>*</a:t>
            </a:r>
            <a:r>
              <a:rPr lang="en-US" dirty="0" smtClean="0"/>
              <a:t>ETH Zurich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Experimental Setup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109" y="1203563"/>
            <a:ext cx="8305891" cy="2400900"/>
            <a:chOff x="152400" y="1203563"/>
            <a:chExt cx="8305891" cy="24009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1584728"/>
              <a:ext cx="8305891" cy="2019735"/>
              <a:chOff x="152400" y="1584728"/>
              <a:chExt cx="8305891" cy="201973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1070510" y="1584728"/>
                <a:ext cx="7387781" cy="2019735"/>
                <a:chOff x="1007481" y="701873"/>
                <a:chExt cx="6144239" cy="1543420"/>
              </a:xfrm>
              <a:solidFill>
                <a:schemeClr val="bg1"/>
              </a:solidFill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1842660" y="1587142"/>
                  <a:ext cx="5309060" cy="658151"/>
                  <a:chOff x="1842660" y="1790342"/>
                  <a:chExt cx="5309060" cy="658151"/>
                </a:xfrm>
                <a:grpFill/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1842660" y="2236819"/>
                    <a:ext cx="768924" cy="211674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Full dataset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5" name="Rettangolo arrotondato 4"/>
                  <p:cNvSpPr/>
                  <p:nvPr/>
                </p:nvSpPr>
                <p:spPr>
                  <a:xfrm>
                    <a:off x="2828810" y="1910661"/>
                    <a:ext cx="854190" cy="478209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FFFFFF"/>
                        </a:solidFill>
                      </a:rPr>
                      <a:t>Test dataset</a:t>
                    </a:r>
                    <a:endParaRPr lang="en-US" sz="14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4057130" y="1841499"/>
                    <a:ext cx="2169488" cy="547371"/>
                  </a:xfrm>
                  <a:prstGeom prst="rect">
                    <a:avLst/>
                  </a:prstGeom>
                  <a:grpFill/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FFFFFF"/>
                        </a:solidFill>
                      </a:rPr>
                      <a:t>SVM Classification Algorithm</a:t>
                    </a:r>
                    <a:endParaRPr lang="en-US" sz="14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7" name="Bent-Up Arrow 76"/>
                  <p:cNvSpPr/>
                  <p:nvPr/>
                </p:nvSpPr>
                <p:spPr>
                  <a:xfrm rot="5400000">
                    <a:off x="2155822" y="1609727"/>
                    <a:ext cx="439741" cy="903287"/>
                  </a:xfrm>
                  <a:prstGeom prst="bentUp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9" name="Freccia a destra 10"/>
                  <p:cNvSpPr/>
                  <p:nvPr/>
                </p:nvSpPr>
                <p:spPr>
                  <a:xfrm>
                    <a:off x="3712700" y="2017188"/>
                    <a:ext cx="319951" cy="257175"/>
                  </a:xfrm>
                  <a:prstGeom prst="rightArrow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80" name="Connettore 2 18"/>
                  <p:cNvCxnSpPr/>
                  <p:nvPr/>
                </p:nvCxnSpPr>
                <p:spPr>
                  <a:xfrm flipV="1">
                    <a:off x="6233160" y="1921113"/>
                    <a:ext cx="182880" cy="1"/>
                  </a:xfrm>
                  <a:prstGeom prst="straightConnector1">
                    <a:avLst/>
                  </a:prstGeom>
                  <a:grp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CasellaDiTesto 19"/>
                  <p:cNvSpPr txBox="1"/>
                  <p:nvPr/>
                </p:nvSpPr>
                <p:spPr>
                  <a:xfrm>
                    <a:off x="6402847" y="1790342"/>
                    <a:ext cx="748873" cy="23519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FFFFFF"/>
                        </a:solidFill>
                      </a:rPr>
                      <a:t>Gesture 1</a:t>
                    </a:r>
                    <a:endParaRPr lang="en-US" sz="1400" b="1" dirty="0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82" name="Connettore 2 18"/>
                  <p:cNvCxnSpPr/>
                  <p:nvPr/>
                </p:nvCxnSpPr>
                <p:spPr>
                  <a:xfrm flipV="1">
                    <a:off x="6226618" y="2041880"/>
                    <a:ext cx="182880" cy="1"/>
                  </a:xfrm>
                  <a:prstGeom prst="straightConnector1">
                    <a:avLst/>
                  </a:prstGeom>
                  <a:grp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ttore 2 18"/>
                  <p:cNvCxnSpPr/>
                  <p:nvPr/>
                </p:nvCxnSpPr>
                <p:spPr>
                  <a:xfrm flipV="1">
                    <a:off x="6226618" y="2135382"/>
                    <a:ext cx="182880" cy="1"/>
                  </a:xfrm>
                  <a:prstGeom prst="straightConnector1">
                    <a:avLst/>
                  </a:prstGeom>
                  <a:grp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Connettore 2 18"/>
                  <p:cNvCxnSpPr/>
                  <p:nvPr/>
                </p:nvCxnSpPr>
                <p:spPr>
                  <a:xfrm flipV="1">
                    <a:off x="6226618" y="2242261"/>
                    <a:ext cx="182880" cy="1"/>
                  </a:xfrm>
                  <a:prstGeom prst="straightConnector1">
                    <a:avLst/>
                  </a:prstGeom>
                  <a:grp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nettore 2 18"/>
                  <p:cNvCxnSpPr/>
                  <p:nvPr/>
                </p:nvCxnSpPr>
                <p:spPr>
                  <a:xfrm flipV="1">
                    <a:off x="6226618" y="2341361"/>
                    <a:ext cx="182880" cy="1"/>
                  </a:xfrm>
                  <a:prstGeom prst="straightConnector1">
                    <a:avLst/>
                  </a:prstGeom>
                  <a:grp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CasellaDiTesto 19"/>
                  <p:cNvSpPr txBox="1"/>
                  <p:nvPr/>
                </p:nvSpPr>
                <p:spPr>
                  <a:xfrm>
                    <a:off x="6402847" y="2168894"/>
                    <a:ext cx="748873" cy="23519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FFFFFF"/>
                        </a:solidFill>
                      </a:rPr>
                      <a:t>Gesture 5</a:t>
                    </a:r>
                    <a:endParaRPr lang="en-US" sz="1400" b="1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1855088" y="701873"/>
                  <a:ext cx="4399467" cy="679994"/>
                  <a:chOff x="1855088" y="485973"/>
                  <a:chExt cx="4399467" cy="679994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1855088" y="485973"/>
                    <a:ext cx="939572" cy="211674"/>
                  </a:xfrm>
                  <a:prstGeom prst="rect">
                    <a:avLst/>
                  </a:prstGeom>
                  <a:grp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rgbClr val="FFFFFF"/>
                        </a:solidFill>
                      </a:rPr>
                      <a:t>25% of dataset</a:t>
                    </a:r>
                    <a:endParaRPr lang="en-US" sz="12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8" name="Rettangolo arrotondato 4"/>
                  <p:cNvSpPr/>
                  <p:nvPr/>
                </p:nvSpPr>
                <p:spPr>
                  <a:xfrm>
                    <a:off x="2828810" y="546099"/>
                    <a:ext cx="854190" cy="478209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FFFFFF"/>
                        </a:solidFill>
                      </a:rPr>
                      <a:t>Training dataset</a:t>
                    </a:r>
                    <a:endParaRPr lang="en-US" sz="14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4057130" y="546099"/>
                    <a:ext cx="1200487" cy="464477"/>
                  </a:xfrm>
                  <a:prstGeom prst="rect">
                    <a:avLst/>
                  </a:prstGeom>
                  <a:grpFill/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FFFFFF"/>
                        </a:solidFill>
                      </a:rPr>
                      <a:t>SVM Training Algorithm</a:t>
                    </a:r>
                    <a:endParaRPr lang="en-US" sz="14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5573200" y="546098"/>
                    <a:ext cx="681355" cy="464477"/>
                  </a:xfrm>
                  <a:prstGeom prst="rect">
                    <a:avLst/>
                  </a:prstGeom>
                  <a:grpFill/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FFFFFF"/>
                        </a:solidFill>
                      </a:rPr>
                      <a:t>SVM Model</a:t>
                    </a:r>
                    <a:endParaRPr lang="en-US" sz="1400" b="1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1" name="Bent-Up Arrow 70"/>
                  <p:cNvSpPr/>
                  <p:nvPr/>
                </p:nvSpPr>
                <p:spPr>
                  <a:xfrm rot="5400000" flipH="1">
                    <a:off x="2133385" y="472015"/>
                    <a:ext cx="484616" cy="903287"/>
                  </a:xfrm>
                  <a:prstGeom prst="bentUpArrow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3" name="Freccia a destra 10"/>
                  <p:cNvSpPr/>
                  <p:nvPr/>
                </p:nvSpPr>
                <p:spPr>
                  <a:xfrm>
                    <a:off x="3707479" y="649748"/>
                    <a:ext cx="319951" cy="257175"/>
                  </a:xfrm>
                  <a:prstGeom prst="rightArrow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74" name="Freccia a destra 10"/>
                  <p:cNvSpPr/>
                  <p:nvPr/>
                </p:nvSpPr>
                <p:spPr>
                  <a:xfrm>
                    <a:off x="5287317" y="702043"/>
                    <a:ext cx="232421" cy="257175"/>
                  </a:xfrm>
                  <a:prstGeom prst="rightArrow">
                    <a:avLst/>
                  </a:prstGeom>
                  <a:grpFill/>
                  <a:ln w="12700">
                    <a:solidFill>
                      <a:srgbClr val="FFFF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64" name="Rettangolo arrotondato 4"/>
                <p:cNvSpPr/>
                <p:nvPr/>
              </p:nvSpPr>
              <p:spPr>
                <a:xfrm>
                  <a:off x="1298460" y="1165967"/>
                  <a:ext cx="1285990" cy="675532"/>
                </a:xfrm>
                <a:prstGeom prst="round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FFFFFF"/>
                      </a:solidFill>
                    </a:rPr>
                    <a:t>Data segmentation and labelling</a:t>
                  </a:r>
                </a:p>
              </p:txBody>
            </p:sp>
            <p:sp>
              <p:nvSpPr>
                <p:cNvPr id="66" name="Freccia a destra 10"/>
                <p:cNvSpPr/>
                <p:nvPr/>
              </p:nvSpPr>
              <p:spPr>
                <a:xfrm>
                  <a:off x="1007481" y="1360450"/>
                  <a:ext cx="290979" cy="334195"/>
                </a:xfrm>
                <a:prstGeom prst="rightArrow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ccia a destra 10"/>
                <p:cNvSpPr/>
                <p:nvPr/>
              </p:nvSpPr>
              <p:spPr>
                <a:xfrm rot="5400000">
                  <a:off x="5742833" y="1299761"/>
                  <a:ext cx="316697" cy="257175"/>
                </a:xfrm>
                <a:prstGeom prst="rightArrow">
                  <a:avLst/>
                </a:prstGeom>
                <a:grpFill/>
                <a:ln w="12700">
                  <a:solidFill>
                    <a:srgbClr val="FFFF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8" name="Can 117"/>
              <p:cNvSpPr/>
              <p:nvPr/>
            </p:nvSpPr>
            <p:spPr>
              <a:xfrm>
                <a:off x="152400" y="1937190"/>
                <a:ext cx="897273" cy="1254761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FFFF"/>
                    </a:solidFill>
                  </a:rPr>
                  <a:t>EMG </a:t>
                </a:r>
                <a:r>
                  <a:rPr lang="en-US" sz="1400" b="1" dirty="0" smtClean="0">
                    <a:solidFill>
                      <a:srgbClr val="FFFFFF"/>
                    </a:solidFill>
                  </a:rPr>
                  <a:t>dataset</a:t>
                </a:r>
                <a:endParaRPr lang="en-US" sz="14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52400" y="1203563"/>
              <a:ext cx="21310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SVM </a:t>
              </a:r>
              <a:r>
                <a:rPr lang="en-US" b="1" dirty="0" smtClean="0">
                  <a:solidFill>
                    <a:srgbClr val="FFFF00"/>
                  </a:solidFill>
                </a:rPr>
                <a:t>Flow (baseline)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7403" y="3810000"/>
            <a:ext cx="8870555" cy="2666999"/>
            <a:chOff x="167403" y="3810000"/>
            <a:chExt cx="8870555" cy="2666999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67403" y="3810000"/>
              <a:ext cx="8575842" cy="0"/>
            </a:xfrm>
            <a:prstGeom prst="line">
              <a:avLst/>
            </a:prstGeom>
            <a:ln w="349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57200" y="4038600"/>
              <a:ext cx="8580758" cy="2438399"/>
              <a:chOff x="152400" y="4038600"/>
              <a:chExt cx="8580758" cy="2438399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62013" y="4463191"/>
                <a:ext cx="8571145" cy="2013808"/>
                <a:chOff x="492420" y="3805984"/>
                <a:chExt cx="7128414" cy="1538891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250384" y="3805984"/>
                  <a:ext cx="6370450" cy="1538891"/>
                  <a:chOff x="997956" y="3067447"/>
                  <a:chExt cx="6370450" cy="1538891"/>
                </a:xfrm>
                <a:solidFill>
                  <a:schemeClr val="bg1"/>
                </a:solidFill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1833135" y="3845940"/>
                    <a:ext cx="5535271" cy="760398"/>
                    <a:chOff x="1833135" y="4049140"/>
                    <a:chExt cx="5535271" cy="760398"/>
                  </a:xfrm>
                  <a:grpFill/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1833135" y="4597864"/>
                      <a:ext cx="768924" cy="211674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Full dataset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4905751" y="4049140"/>
                      <a:ext cx="510127" cy="352790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Query 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GV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2" name="Rettangolo arrotondato 4"/>
                    <p:cNvSpPr/>
                    <p:nvPr/>
                  </p:nvSpPr>
                  <p:spPr>
                    <a:xfrm>
                      <a:off x="2819285" y="4263336"/>
                      <a:ext cx="854190" cy="478209"/>
                    </a:xfrm>
                    <a:prstGeom prst="round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Test dataset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3" name="Bent-Up Arrow 102"/>
                    <p:cNvSpPr/>
                    <p:nvPr/>
                  </p:nvSpPr>
                  <p:spPr>
                    <a:xfrm rot="5400000">
                      <a:off x="2146297" y="3962402"/>
                      <a:ext cx="439741" cy="903287"/>
                    </a:xfrm>
                    <a:prstGeom prst="bentUpArrow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5" name="Freccia a destra 10"/>
                    <p:cNvSpPr/>
                    <p:nvPr/>
                  </p:nvSpPr>
                  <p:spPr>
                    <a:xfrm>
                      <a:off x="3703175" y="4369863"/>
                      <a:ext cx="319951" cy="257175"/>
                    </a:xfrm>
                    <a:prstGeom prst="rightArrow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cxnSp>
                  <p:nvCxnSpPr>
                    <p:cNvPr id="106" name="Connettore 2 18"/>
                    <p:cNvCxnSpPr/>
                    <p:nvPr/>
                  </p:nvCxnSpPr>
                  <p:spPr>
                    <a:xfrm flipV="1">
                      <a:off x="6433521" y="4277161"/>
                      <a:ext cx="182880" cy="1"/>
                    </a:xfrm>
                    <a:prstGeom prst="straightConnector1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7" name="CasellaDiTesto 19"/>
                    <p:cNvSpPr txBox="1"/>
                    <p:nvPr/>
                  </p:nvSpPr>
                  <p:spPr>
                    <a:xfrm>
                      <a:off x="6619533" y="4176108"/>
                      <a:ext cx="748873" cy="23519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Gesture 1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cxnSp>
                  <p:nvCxnSpPr>
                    <p:cNvPr id="108" name="Connettore 2 18"/>
                    <p:cNvCxnSpPr/>
                    <p:nvPr/>
                  </p:nvCxnSpPr>
                  <p:spPr>
                    <a:xfrm flipV="1">
                      <a:off x="6426979" y="4397928"/>
                      <a:ext cx="182880" cy="1"/>
                    </a:xfrm>
                    <a:prstGeom prst="straightConnector1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Connettore 2 18"/>
                    <p:cNvCxnSpPr/>
                    <p:nvPr/>
                  </p:nvCxnSpPr>
                  <p:spPr>
                    <a:xfrm flipV="1">
                      <a:off x="6426979" y="4491430"/>
                      <a:ext cx="182880" cy="1"/>
                    </a:xfrm>
                    <a:prstGeom prst="straightConnector1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Connettore 2 18"/>
                    <p:cNvCxnSpPr/>
                    <p:nvPr/>
                  </p:nvCxnSpPr>
                  <p:spPr>
                    <a:xfrm flipV="1">
                      <a:off x="6426979" y="4598309"/>
                      <a:ext cx="182880" cy="1"/>
                    </a:xfrm>
                    <a:prstGeom prst="straightConnector1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Connettore 2 18"/>
                    <p:cNvCxnSpPr/>
                    <p:nvPr/>
                  </p:nvCxnSpPr>
                  <p:spPr>
                    <a:xfrm flipV="1">
                      <a:off x="6426979" y="4697409"/>
                      <a:ext cx="182880" cy="1"/>
                    </a:xfrm>
                    <a:prstGeom prst="straightConnector1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2" name="CasellaDiTesto 19"/>
                    <p:cNvSpPr txBox="1"/>
                    <p:nvPr/>
                  </p:nvSpPr>
                  <p:spPr>
                    <a:xfrm>
                      <a:off x="6619533" y="4554658"/>
                      <a:ext cx="748873" cy="235194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Gesture 5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4032685" y="4253421"/>
                      <a:ext cx="960120" cy="464477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HDC Encoder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5467827" y="4253420"/>
                      <a:ext cx="1015635" cy="464477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Associative Memory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15" name="Freccia a destra 10"/>
                    <p:cNvSpPr/>
                    <p:nvPr/>
                  </p:nvSpPr>
                  <p:spPr>
                    <a:xfrm>
                      <a:off x="4992806" y="4369864"/>
                      <a:ext cx="412952" cy="257175"/>
                    </a:xfrm>
                    <a:prstGeom prst="rightArrow">
                      <a:avLst/>
                    </a:prstGeom>
                    <a:grpFill/>
                    <a:ln w="127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1831251" y="3067447"/>
                    <a:ext cx="4649068" cy="673445"/>
                    <a:chOff x="1837601" y="2845197"/>
                    <a:chExt cx="4649068" cy="673445"/>
                  </a:xfrm>
                  <a:grpFill/>
                </p:grpSpPr>
                <p:sp>
                  <p:nvSpPr>
                    <p:cNvPr id="98" name="Rectangle 97"/>
                    <p:cNvSpPr/>
                    <p:nvPr/>
                  </p:nvSpPr>
                  <p:spPr>
                    <a:xfrm>
                      <a:off x="1837601" y="2845197"/>
                      <a:ext cx="939572" cy="211674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25% of dataset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5011722" y="2870116"/>
                      <a:ext cx="310258" cy="211674"/>
                    </a:xfrm>
                    <a:prstGeom prst="rect">
                      <a:avLst/>
                    </a:prstGeom>
                    <a:grpFill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GV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4027430" y="2885980"/>
                      <a:ext cx="960120" cy="464477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HDC Encoder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5434157" y="2885979"/>
                      <a:ext cx="1052512" cy="464477"/>
                    </a:xfrm>
                    <a:prstGeom prst="rect">
                      <a:avLst/>
                    </a:prstGeom>
                    <a:grpFill/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Associative Memory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96" name="Rettangolo arrotondato 4"/>
                    <p:cNvSpPr/>
                    <p:nvPr/>
                  </p:nvSpPr>
                  <p:spPr>
                    <a:xfrm>
                      <a:off x="2819285" y="2898774"/>
                      <a:ext cx="854190" cy="478209"/>
                    </a:xfrm>
                    <a:prstGeom prst="round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FFFF"/>
                          </a:solidFill>
                        </a:rPr>
                        <a:t>Training dataset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97" name="Bent-Up Arrow 96"/>
                    <p:cNvSpPr/>
                    <p:nvPr/>
                  </p:nvSpPr>
                  <p:spPr>
                    <a:xfrm rot="5400000" flipH="1">
                      <a:off x="2123860" y="2824690"/>
                      <a:ext cx="484616" cy="903287"/>
                    </a:xfrm>
                    <a:prstGeom prst="bentUpArrow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99" name="Freccia a destra 10"/>
                    <p:cNvSpPr/>
                    <p:nvPr/>
                  </p:nvSpPr>
                  <p:spPr>
                    <a:xfrm>
                      <a:off x="3697954" y="3002423"/>
                      <a:ext cx="319951" cy="257175"/>
                    </a:xfrm>
                    <a:prstGeom prst="rightArrow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FFFFFF"/>
                        </a:solidFill>
                      </a:endParaRPr>
                    </a:p>
                  </p:txBody>
                </p:sp>
                <p:sp>
                  <p:nvSpPr>
                    <p:cNvPr id="100" name="Freccia a destra 10"/>
                    <p:cNvSpPr/>
                    <p:nvPr/>
                  </p:nvSpPr>
                  <p:spPr>
                    <a:xfrm>
                      <a:off x="4987551" y="3002423"/>
                      <a:ext cx="446606" cy="257175"/>
                    </a:xfrm>
                    <a:prstGeom prst="rightArrow">
                      <a:avLst/>
                    </a:prstGeom>
                    <a:grpFill/>
                    <a:ln w="127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  <p:sp>
                <p:nvSpPr>
                  <p:cNvPr id="90" name="Rettangolo arrotondato 4"/>
                  <p:cNvSpPr/>
                  <p:nvPr/>
                </p:nvSpPr>
                <p:spPr>
                  <a:xfrm>
                    <a:off x="1288935" y="3518642"/>
                    <a:ext cx="1285990" cy="675532"/>
                  </a:xfrm>
                  <a:prstGeom prst="round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solidFill>
                          <a:srgbClr val="FFFFFF"/>
                        </a:solidFill>
                      </a:rPr>
                      <a:t>Data segmentation and labelling</a:t>
                    </a:r>
                  </a:p>
                </p:txBody>
              </p:sp>
              <p:sp>
                <p:nvSpPr>
                  <p:cNvPr id="92" name="Freccia a destra 10"/>
                  <p:cNvSpPr/>
                  <p:nvPr/>
                </p:nvSpPr>
                <p:spPr>
                  <a:xfrm>
                    <a:off x="997956" y="3713125"/>
                    <a:ext cx="290979" cy="334195"/>
                  </a:xfrm>
                  <a:prstGeom prst="rightArrow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93" name="Freccia a destra 10"/>
                  <p:cNvSpPr/>
                  <p:nvPr/>
                </p:nvSpPr>
                <p:spPr>
                  <a:xfrm rot="5400000">
                    <a:off x="5769597" y="3679216"/>
                    <a:ext cx="391741" cy="257175"/>
                  </a:xfrm>
                  <a:prstGeom prst="rightArrow">
                    <a:avLst/>
                  </a:prstGeom>
                  <a:grpFill/>
                  <a:ln w="127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</a:endParaRPr>
                  </a:p>
                </p:txBody>
              </p:sp>
            </p:grpSp>
            <p:sp>
              <p:nvSpPr>
                <p:cNvPr id="119" name="Can 118"/>
                <p:cNvSpPr/>
                <p:nvPr/>
              </p:nvSpPr>
              <p:spPr>
                <a:xfrm>
                  <a:off x="492420" y="4098665"/>
                  <a:ext cx="746240" cy="958850"/>
                </a:xfrm>
                <a:prstGeom prst="ca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FFFFFF"/>
                      </a:solidFill>
                    </a:rPr>
                    <a:t>EMG </a:t>
                  </a:r>
                  <a:r>
                    <a:rPr lang="en-US" sz="1400" b="1" dirty="0" smtClean="0">
                      <a:solidFill>
                        <a:srgbClr val="FFFFFF"/>
                      </a:solidFill>
                    </a:rPr>
                    <a:t>dataset</a:t>
                  </a:r>
                  <a:endParaRPr lang="en-US" sz="1400" b="1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5" name="Rectangle 64"/>
              <p:cNvSpPr/>
              <p:nvPr/>
            </p:nvSpPr>
            <p:spPr>
              <a:xfrm>
                <a:off x="152400" y="4038600"/>
                <a:ext cx="23550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00B0F0"/>
                    </a:solidFill>
                  </a:rPr>
                  <a:t>Our Proposed HD Flow</a:t>
                </a:r>
                <a:endParaRPr lang="en-US" b="1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90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Signal Partitioning for Encoding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71"/>
          <a:stretch/>
        </p:blipFill>
        <p:spPr>
          <a:xfrm>
            <a:off x="1219200" y="1295400"/>
            <a:ext cx="6705600" cy="4192895"/>
          </a:xfrm>
          <a:prstGeom prst="rect">
            <a:avLst/>
          </a:prstGeom>
          <a:ln w="34925">
            <a:noFill/>
          </a:ln>
        </p:spPr>
      </p:pic>
      <p:sp>
        <p:nvSpPr>
          <p:cNvPr id="34" name="Rectangle 33"/>
          <p:cNvSpPr/>
          <p:nvPr/>
        </p:nvSpPr>
        <p:spPr>
          <a:xfrm>
            <a:off x="1770849" y="1371600"/>
            <a:ext cx="1600200" cy="3810000"/>
          </a:xfrm>
          <a:prstGeom prst="rect">
            <a:avLst/>
          </a:prstGeom>
          <a:solidFill>
            <a:srgbClr val="0070C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52600" y="926068"/>
            <a:ext cx="16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Closed hand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0770" y="1447800"/>
            <a:ext cx="1664730" cy="4727377"/>
            <a:chOff x="430770" y="1447800"/>
            <a:chExt cx="1664730" cy="4727377"/>
          </a:xfrm>
        </p:grpSpPr>
        <p:grpSp>
          <p:nvGrpSpPr>
            <p:cNvPr id="36" name="Group 35"/>
            <p:cNvGrpSpPr/>
            <p:nvPr/>
          </p:nvGrpSpPr>
          <p:grpSpPr>
            <a:xfrm>
              <a:off x="430770" y="1447800"/>
              <a:ext cx="1664730" cy="4727377"/>
              <a:chOff x="430770" y="1447800"/>
              <a:chExt cx="1664730" cy="4727377"/>
            </a:xfrm>
          </p:grpSpPr>
          <p:sp>
            <p:nvSpPr>
              <p:cNvPr id="30" name="Left Brace 29"/>
              <p:cNvSpPr/>
              <p:nvPr/>
            </p:nvSpPr>
            <p:spPr>
              <a:xfrm>
                <a:off x="800101" y="1602095"/>
                <a:ext cx="304800" cy="3886200"/>
              </a:xfrm>
              <a:prstGeom prst="leftBrace">
                <a:avLst>
                  <a:gd name="adj1" fmla="val 80833"/>
                  <a:gd name="adj2" fmla="val 49608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6200000">
                <a:off x="-376112" y="3207181"/>
                <a:ext cx="1983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Spatial encoding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714500" y="1447800"/>
                <a:ext cx="381000" cy="4727377"/>
                <a:chOff x="1333500" y="1447800"/>
                <a:chExt cx="381000" cy="4727377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1524000" y="1447800"/>
                  <a:ext cx="0" cy="441960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1333500" y="5867400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1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3" name="Flowchart: Connector 2"/>
            <p:cNvSpPr/>
            <p:nvPr/>
          </p:nvSpPr>
          <p:spPr>
            <a:xfrm>
              <a:off x="1866900" y="2209800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1859217" y="3192154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1866900" y="4030353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1866900" y="4924755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000" y="1447800"/>
            <a:ext cx="3733800" cy="5322332"/>
            <a:chOff x="762000" y="1447800"/>
            <a:chExt cx="3733800" cy="5322332"/>
          </a:xfrm>
        </p:grpSpPr>
        <p:grpSp>
          <p:nvGrpSpPr>
            <p:cNvPr id="38" name="Group 37"/>
            <p:cNvGrpSpPr/>
            <p:nvPr/>
          </p:nvGrpSpPr>
          <p:grpSpPr>
            <a:xfrm>
              <a:off x="762000" y="1447800"/>
              <a:ext cx="3733800" cy="5322332"/>
              <a:chOff x="762000" y="1447800"/>
              <a:chExt cx="3733800" cy="53223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362200" y="1447800"/>
                <a:ext cx="381000" cy="4727377"/>
                <a:chOff x="1516636" y="1447800"/>
                <a:chExt cx="381000" cy="4727377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707136" y="1447800"/>
                  <a:ext cx="0" cy="4419600"/>
                </a:xfrm>
                <a:prstGeom prst="line">
                  <a:avLst/>
                </a:prstGeom>
                <a:ln w="254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1516636" y="5867400"/>
                  <a:ext cx="381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rgbClr val="FF0000"/>
                      </a:solidFill>
                    </a:rPr>
                    <a:t>R3</a:t>
                  </a:r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762000" y="1447800"/>
                <a:ext cx="3733800" cy="5322332"/>
                <a:chOff x="762000" y="1447800"/>
                <a:chExt cx="3733800" cy="5322332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686050" y="1447800"/>
                  <a:ext cx="381000" cy="4727377"/>
                  <a:chOff x="1626614" y="1447800"/>
                  <a:chExt cx="381000" cy="4727377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817114" y="1447800"/>
                    <a:ext cx="0" cy="4419600"/>
                  </a:xfrm>
                  <a:prstGeom prst="line">
                    <a:avLst/>
                  </a:prstGeom>
                  <a:ln w="254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626614" y="5867400"/>
                    <a:ext cx="381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FF0000"/>
                        </a:solidFill>
                      </a:rPr>
                      <a:t>R4</a:t>
                    </a:r>
                    <a:endParaRPr 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048000" y="1447800"/>
                  <a:ext cx="381000" cy="4727377"/>
                  <a:chOff x="1775460" y="1447800"/>
                  <a:chExt cx="381000" cy="4727377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65960" y="1447800"/>
                    <a:ext cx="0" cy="4419600"/>
                  </a:xfrm>
                  <a:prstGeom prst="line">
                    <a:avLst/>
                  </a:prstGeom>
                  <a:ln w="254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775460" y="5867400"/>
                    <a:ext cx="381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FF0000"/>
                        </a:solidFill>
                      </a:rPr>
                      <a:t>R5</a:t>
                    </a:r>
                    <a:endParaRPr 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32" name="Left Brace 31"/>
                <p:cNvSpPr/>
                <p:nvPr/>
              </p:nvSpPr>
              <p:spPr>
                <a:xfrm rot="16200000">
                  <a:off x="2362200" y="5332105"/>
                  <a:ext cx="304800" cy="1828800"/>
                </a:xfrm>
                <a:prstGeom prst="leftBrace">
                  <a:avLst>
                    <a:gd name="adj1" fmla="val 80833"/>
                    <a:gd name="adj2" fmla="val 49608"/>
                  </a:avLst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762000" y="6400800"/>
                  <a:ext cx="3733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Temporal encoding, e.g., pentagram</a:t>
                  </a:r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2025650" y="1447800"/>
                  <a:ext cx="381000" cy="4727377"/>
                  <a:chOff x="1400362" y="1447800"/>
                  <a:chExt cx="381000" cy="4727377"/>
                </a:xfrm>
              </p:grpSpPr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1590862" y="1447800"/>
                    <a:ext cx="0" cy="4419600"/>
                  </a:xfrm>
                  <a:prstGeom prst="line">
                    <a:avLst/>
                  </a:prstGeom>
                  <a:ln w="254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400362" y="5867400"/>
                    <a:ext cx="381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 smtClean="0">
                        <a:solidFill>
                          <a:srgbClr val="FF0000"/>
                        </a:solidFill>
                      </a:rPr>
                      <a:t>R2</a:t>
                    </a:r>
                    <a:endParaRPr lang="en-US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2" name="Flowchart: Connector 41"/>
            <p:cNvSpPr/>
            <p:nvPr/>
          </p:nvSpPr>
          <p:spPr>
            <a:xfrm>
              <a:off x="2179383" y="1600200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2171700" y="2743200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179383" y="3808105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179383" y="4722505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2514600" y="1622425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2506917" y="2604779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2514600" y="3731905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2514600" y="4724400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2836608" y="1600200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2828925" y="2665105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2836608" y="3676650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836608" y="4686630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3200400" y="2209800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3192717" y="3192154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3200400" y="4030353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200400" y="4924755"/>
              <a:ext cx="76200" cy="7809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17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Mapping to HD Space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7631" y="2456926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⟨ </a:t>
            </a:r>
            <a:r>
              <a:rPr lang="en-US" dirty="0" err="1" smtClean="0">
                <a:solidFill>
                  <a:srgbClr val="C00000"/>
                </a:solidFill>
              </a:rPr>
              <a:t>iM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CH1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 smtClean="0">
                <a:solidFill>
                  <a:srgbClr val="C00000"/>
                </a:solidFill>
              </a:rPr>
              <a:t>iM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CH2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 ⟩ </a:t>
            </a:r>
            <a:r>
              <a:rPr lang="en-US" dirty="0">
                <a:solidFill>
                  <a:srgbClr val="FFFFFF"/>
                </a:solidFill>
              </a:rPr>
              <a:t>= </a:t>
            </a:r>
            <a:r>
              <a:rPr lang="en-US" dirty="0" smtClean="0">
                <a:solidFill>
                  <a:srgbClr val="FFFFFF"/>
                </a:solidFill>
              </a:rPr>
              <a:t>0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⟨ </a:t>
            </a:r>
            <a:r>
              <a:rPr lang="en-US" dirty="0" err="1" smtClean="0">
                <a:solidFill>
                  <a:srgbClr val="C00000"/>
                </a:solidFill>
              </a:rPr>
              <a:t>iM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CH2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 smtClean="0">
                <a:solidFill>
                  <a:srgbClr val="C00000"/>
                </a:solidFill>
              </a:rPr>
              <a:t>iM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CH3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⟩ = 0</a:t>
            </a:r>
          </a:p>
          <a:p>
            <a:r>
              <a:rPr lang="en-US" dirty="0">
                <a:solidFill>
                  <a:srgbClr val="FFFFFF"/>
                </a:solidFill>
              </a:rPr>
              <a:t>⟨ </a:t>
            </a:r>
            <a:r>
              <a:rPr lang="en-US" dirty="0" err="1" smtClean="0">
                <a:solidFill>
                  <a:srgbClr val="C00000"/>
                </a:solidFill>
              </a:rPr>
              <a:t>iM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CH3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 smtClean="0">
                <a:solidFill>
                  <a:srgbClr val="C00000"/>
                </a:solidFill>
              </a:rPr>
              <a:t>iM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CH4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⟩ = 0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7484" y="4013912"/>
            <a:ext cx="2755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⟨ </a:t>
            </a:r>
            <a:r>
              <a:rPr lang="en-US" dirty="0" err="1" smtClean="0">
                <a:solidFill>
                  <a:srgbClr val="92D050"/>
                </a:solidFill>
              </a:rPr>
              <a:t>CiM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0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 smtClean="0">
                <a:solidFill>
                  <a:srgbClr val="92D050"/>
                </a:solidFill>
              </a:rPr>
              <a:t>CiM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 ⟩ </a:t>
            </a:r>
            <a:r>
              <a:rPr lang="en-US" dirty="0">
                <a:solidFill>
                  <a:srgbClr val="FFFFFF"/>
                </a:solidFill>
              </a:rPr>
              <a:t>= </a:t>
            </a:r>
            <a:r>
              <a:rPr lang="en-US" dirty="0" smtClean="0">
                <a:solidFill>
                  <a:srgbClr val="FFFFFF"/>
                </a:solidFill>
              </a:rPr>
              <a:t>0.95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⟨ </a:t>
            </a:r>
            <a:r>
              <a:rPr lang="en-US" dirty="0" err="1" smtClean="0">
                <a:solidFill>
                  <a:srgbClr val="92D050"/>
                </a:solidFill>
              </a:rPr>
              <a:t>CiM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0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 smtClean="0">
                <a:solidFill>
                  <a:srgbClr val="92D050"/>
                </a:solidFill>
              </a:rPr>
              <a:t>CiM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⟩ = </a:t>
            </a:r>
            <a:r>
              <a:rPr lang="en-US" dirty="0" smtClean="0">
                <a:solidFill>
                  <a:srgbClr val="FFFFFF"/>
                </a:solidFill>
              </a:rPr>
              <a:t>0.90</a:t>
            </a:r>
          </a:p>
          <a:p>
            <a:r>
              <a:rPr lang="en-US" dirty="0">
                <a:solidFill>
                  <a:srgbClr val="FFFFFF"/>
                </a:solidFill>
              </a:rPr>
              <a:t>⟨ </a:t>
            </a:r>
            <a:r>
              <a:rPr lang="en-US" dirty="0" err="1">
                <a:solidFill>
                  <a:srgbClr val="92D050"/>
                </a:solidFill>
              </a:rPr>
              <a:t>CiM</a:t>
            </a:r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dirty="0">
                <a:solidFill>
                  <a:srgbClr val="FFFFFF"/>
                </a:solidFill>
              </a:rPr>
              <a:t>, </a:t>
            </a:r>
            <a:r>
              <a:rPr lang="en-US" dirty="0" err="1" smtClean="0">
                <a:solidFill>
                  <a:srgbClr val="92D050"/>
                </a:solidFill>
              </a:rPr>
              <a:t>CiM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⟩ = </a:t>
            </a:r>
            <a:r>
              <a:rPr lang="en-US" dirty="0" smtClean="0">
                <a:solidFill>
                  <a:srgbClr val="FFFFFF"/>
                </a:solidFill>
              </a:rPr>
              <a:t>0.85</a:t>
            </a:r>
          </a:p>
          <a:p>
            <a:r>
              <a:rPr lang="en-US" dirty="0">
                <a:solidFill>
                  <a:srgbClr val="FFFFFF"/>
                </a:solidFill>
              </a:rPr>
              <a:t>⟨ </a:t>
            </a:r>
            <a:r>
              <a:rPr lang="en-US" dirty="0" err="1">
                <a:solidFill>
                  <a:srgbClr val="92D050"/>
                </a:solidFill>
              </a:rPr>
              <a:t>CiM</a:t>
            </a:r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0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dirty="0">
                <a:solidFill>
                  <a:srgbClr val="FFFFFF"/>
                </a:solidFill>
              </a:rPr>
              <a:t>, </a:t>
            </a:r>
            <a:r>
              <a:rPr lang="en-US" dirty="0" err="1" smtClean="0">
                <a:solidFill>
                  <a:srgbClr val="92D050"/>
                </a:solidFill>
              </a:rPr>
              <a:t>CiM</a:t>
            </a:r>
            <a:r>
              <a:rPr lang="en-US" dirty="0" smtClean="0">
                <a:solidFill>
                  <a:srgbClr val="92D050"/>
                </a:solidFill>
              </a:rPr>
              <a:t>(4)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⟩ = </a:t>
            </a:r>
            <a:r>
              <a:rPr lang="en-US" dirty="0" smtClean="0">
                <a:solidFill>
                  <a:srgbClr val="FFFFFF"/>
                </a:solidFill>
              </a:rPr>
              <a:t>0.80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….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⟨ </a:t>
            </a:r>
            <a:r>
              <a:rPr lang="en-US" dirty="0" err="1" smtClean="0">
                <a:solidFill>
                  <a:srgbClr val="92D050"/>
                </a:solidFill>
              </a:rPr>
              <a:t>CiM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0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 smtClean="0">
                <a:solidFill>
                  <a:srgbClr val="92D050"/>
                </a:solidFill>
              </a:rPr>
              <a:t>CiM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 smtClean="0">
                <a:solidFill>
                  <a:srgbClr val="FFFFFF"/>
                </a:solidFill>
              </a:rPr>
              <a:t>20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⟩ = </a:t>
            </a:r>
            <a:r>
              <a:rPr lang="en-US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57727" y="2456926"/>
            <a:ext cx="2523956" cy="927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2" name="Content Placeholder 2"/>
          <p:cNvSpPr txBox="1">
            <a:spLocks/>
          </p:cNvSpPr>
          <p:nvPr/>
        </p:nvSpPr>
        <p:spPr>
          <a:xfrm>
            <a:off x="457200" y="990600"/>
            <a:ext cx="8229600" cy="684466"/>
          </a:xfrm>
          <a:prstGeom prst="rect">
            <a:avLst/>
          </a:prstGeom>
        </p:spPr>
        <p:txBody>
          <a:bodyPr vert="horz" lIns="91432" tIns="45716" rIns="91432" bIns="45716" rtlCol="0">
            <a:normAutofit fontScale="92500" lnSpcReduction="20000"/>
          </a:bodyPr>
          <a:lstStyle>
            <a:lvl1pPr marL="342870" indent="-34287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83" indent="-285724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98" indent="-22858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5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1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6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4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Item Memory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C00000"/>
                </a:solidFill>
              </a:rPr>
              <a:t>iM</a:t>
            </a:r>
            <a:r>
              <a:rPr lang="en-US" dirty="0" smtClean="0">
                <a:solidFill>
                  <a:srgbClr val="FFFFFF"/>
                </a:solidFill>
              </a:rPr>
              <a:t>) maps channels to orthogonal hypervectors.</a:t>
            </a:r>
          </a:p>
          <a:p>
            <a:r>
              <a:rPr lang="en-US" dirty="0" err="1" smtClean="0">
                <a:solidFill>
                  <a:srgbClr val="92D050"/>
                </a:solidFill>
              </a:rPr>
              <a:t>CiM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maps quantities </a:t>
            </a:r>
            <a:r>
              <a:rPr lang="en-US" i="1" dirty="0" smtClean="0">
                <a:solidFill>
                  <a:srgbClr val="FFFFFF"/>
                </a:solidFill>
              </a:rPr>
              <a:t>continuously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to </a:t>
            </a:r>
            <a:r>
              <a:rPr lang="en-US" dirty="0" smtClean="0">
                <a:solidFill>
                  <a:srgbClr val="FFFFFF"/>
                </a:solidFill>
              </a:rPr>
              <a:t>hypervectors.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57727" y="4013912"/>
            <a:ext cx="2523956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70368" y="2129305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</a:rPr>
              <a:t>iM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70368" y="3678295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</a:rPr>
              <a:t>CiM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8821" y="1905000"/>
            <a:ext cx="4156979" cy="4732646"/>
            <a:chOff x="1329421" y="1905000"/>
            <a:chExt cx="4156979" cy="4732646"/>
          </a:xfrm>
        </p:grpSpPr>
        <p:sp>
          <p:nvSpPr>
            <p:cNvPr id="110" name="Rounded Rectangle 109"/>
            <p:cNvSpPr/>
            <p:nvPr/>
          </p:nvSpPr>
          <p:spPr>
            <a:xfrm>
              <a:off x="2661134" y="2023989"/>
              <a:ext cx="666007" cy="4974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Q: 21 levels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4330821" y="2104707"/>
              <a:ext cx="1049165" cy="40808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59442" y="2138799"/>
              <a:ext cx="1056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/>
                <a:t>CiM</a:t>
              </a:r>
              <a:r>
                <a:rPr lang="en-US" sz="1400" b="1" dirty="0"/>
                <a:t>(S</a:t>
              </a:r>
              <a:r>
                <a:rPr lang="en-US" sz="1400" b="1" baseline="-25000" dirty="0"/>
                <a:t>CH1</a:t>
              </a:r>
              <a:r>
                <a:rPr lang="en-US" sz="1400" b="1" dirty="0"/>
                <a:t>[t])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359116" y="2294216"/>
              <a:ext cx="3078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327142" y="2294216"/>
              <a:ext cx="3078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16275" y="2590800"/>
              <a:ext cx="3782766" cy="408081"/>
              <a:chOff x="1616275" y="2590800"/>
              <a:chExt cx="3782766" cy="408081"/>
            </a:xfrm>
          </p:grpSpPr>
          <p:sp>
            <p:nvSpPr>
              <p:cNvPr id="117" name="Right Arrow 116"/>
              <p:cNvSpPr/>
              <p:nvPr/>
            </p:nvSpPr>
            <p:spPr>
              <a:xfrm>
                <a:off x="4333561" y="2590800"/>
                <a:ext cx="1065480" cy="408081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623591" y="2635230"/>
                <a:ext cx="701856" cy="31393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C00000"/>
                    </a:solidFill>
                  </a:rPr>
                  <a:t>iM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>
                <a:off x="2057400" y="2783432"/>
                <a:ext cx="158145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616275" y="2618303"/>
                <a:ext cx="508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CH1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383317" y="2637027"/>
                <a:ext cx="7986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</a:t>
                </a:r>
                <a:r>
                  <a: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(CH1)</a:t>
                </a:r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3628352" y="2054204"/>
              <a:ext cx="701856" cy="4837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92D050"/>
                  </a:solidFill>
                </a:rPr>
                <a:t>CiM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667808" y="3166989"/>
              <a:ext cx="659333" cy="4974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Q: 21 </a:t>
              </a:r>
              <a:r>
                <a:rPr lang="en-US" sz="1400" b="1" dirty="0">
                  <a:solidFill>
                    <a:schemeClr val="tx1"/>
                  </a:solidFill>
                </a:rPr>
                <a:t>levels</a:t>
              </a:r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4330821" y="3247707"/>
              <a:ext cx="1049165" cy="40808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59442" y="3281799"/>
              <a:ext cx="1056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/>
                <a:t>CiM</a:t>
              </a:r>
              <a:r>
                <a:rPr lang="en-US" sz="1400" b="1" dirty="0"/>
                <a:t>(S</a:t>
              </a:r>
              <a:r>
                <a:rPr lang="en-US" sz="1400" b="1" baseline="-25000" dirty="0"/>
                <a:t>CH2</a:t>
              </a:r>
              <a:r>
                <a:rPr lang="en-US" sz="1400" b="1" dirty="0"/>
                <a:t>[t])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2359116" y="3437216"/>
              <a:ext cx="3078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327142" y="3437216"/>
              <a:ext cx="3078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3628352" y="3197204"/>
              <a:ext cx="701856" cy="4837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92D050"/>
                  </a:solidFill>
                </a:rPr>
                <a:t>CiM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667808" y="4309989"/>
              <a:ext cx="652984" cy="4974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Q: 21 </a:t>
              </a:r>
              <a:r>
                <a:rPr lang="en-US" sz="1400" b="1" dirty="0">
                  <a:solidFill>
                    <a:schemeClr val="tx1"/>
                  </a:solidFill>
                </a:rPr>
                <a:t>levels</a:t>
              </a: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4324471" y="4390707"/>
              <a:ext cx="1049165" cy="40808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253091" y="4424799"/>
              <a:ext cx="1056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/>
                <a:t>CiM</a:t>
              </a:r>
              <a:r>
                <a:rPr lang="en-US" sz="1400" b="1" dirty="0"/>
                <a:t>(S</a:t>
              </a:r>
              <a:r>
                <a:rPr lang="en-US" sz="1400" b="1" baseline="-25000" dirty="0"/>
                <a:t>CH3</a:t>
              </a:r>
              <a:r>
                <a:rPr lang="en-US" sz="1400" b="1" dirty="0"/>
                <a:t>[t])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2352766" y="4580216"/>
              <a:ext cx="3078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320792" y="4580216"/>
              <a:ext cx="3078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3622002" y="4340204"/>
              <a:ext cx="701856" cy="4837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92D050"/>
                  </a:solidFill>
                </a:rPr>
                <a:t>CiM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661458" y="5440289"/>
              <a:ext cx="659333" cy="4974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Q: 21 </a:t>
              </a:r>
              <a:r>
                <a:rPr lang="en-US" sz="1400" b="1" dirty="0">
                  <a:solidFill>
                    <a:schemeClr val="tx1"/>
                  </a:solidFill>
                </a:rPr>
                <a:t>levels</a:t>
              </a:r>
            </a:p>
          </p:txBody>
        </p:sp>
        <p:sp>
          <p:nvSpPr>
            <p:cNvPr id="75" name="Right Arrow 74"/>
            <p:cNvSpPr/>
            <p:nvPr/>
          </p:nvSpPr>
          <p:spPr>
            <a:xfrm>
              <a:off x="4324471" y="5521007"/>
              <a:ext cx="1049165" cy="40808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53092" y="5555099"/>
              <a:ext cx="1056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/>
                <a:t>CiM</a:t>
              </a:r>
              <a:r>
                <a:rPr lang="en-US" sz="1400" b="1" dirty="0"/>
                <a:t>(S</a:t>
              </a:r>
              <a:r>
                <a:rPr lang="en-US" sz="1400" b="1" baseline="-25000" dirty="0"/>
                <a:t>CH4</a:t>
              </a:r>
              <a:r>
                <a:rPr lang="en-US" sz="1400" b="1" dirty="0"/>
                <a:t>[t])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2352766" y="5710516"/>
              <a:ext cx="3078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3320792" y="5710516"/>
              <a:ext cx="3078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3622002" y="5470504"/>
              <a:ext cx="701856" cy="48371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92D050"/>
                  </a:solidFill>
                </a:rPr>
                <a:t>CiM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14600" y="1905000"/>
              <a:ext cx="2971800" cy="4732646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0" r="71982" b="74707"/>
            <a:stretch/>
          </p:blipFill>
          <p:spPr>
            <a:xfrm>
              <a:off x="1397040" y="1981200"/>
              <a:ext cx="946542" cy="640080"/>
            </a:xfrm>
            <a:prstGeom prst="rect">
              <a:avLst/>
            </a:prstGeom>
            <a:ln w="34925">
              <a:noFill/>
            </a:ln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5" t="26286" r="72132" b="49669"/>
            <a:stretch/>
          </p:blipFill>
          <p:spPr>
            <a:xfrm>
              <a:off x="1351112" y="3124200"/>
              <a:ext cx="995681" cy="640080"/>
            </a:xfrm>
            <a:prstGeom prst="rect">
              <a:avLst/>
            </a:prstGeom>
            <a:ln w="34925">
              <a:noFill/>
            </a:ln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1" t="47993" r="69474" b="25290"/>
            <a:stretch/>
          </p:blipFill>
          <p:spPr>
            <a:xfrm>
              <a:off x="1360602" y="4247673"/>
              <a:ext cx="982771" cy="640080"/>
            </a:xfrm>
            <a:prstGeom prst="rect">
              <a:avLst/>
            </a:prstGeom>
            <a:ln w="34925">
              <a:noFill/>
            </a:ln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2" t="68128" r="72811" b="9345"/>
            <a:stretch/>
          </p:blipFill>
          <p:spPr>
            <a:xfrm>
              <a:off x="1329421" y="5410200"/>
              <a:ext cx="1004718" cy="609600"/>
            </a:xfrm>
            <a:prstGeom prst="rect">
              <a:avLst/>
            </a:prstGeom>
            <a:ln w="34925">
              <a:noFill/>
            </a:ln>
          </p:spPr>
        </p:pic>
        <p:grpSp>
          <p:nvGrpSpPr>
            <p:cNvPr id="123" name="Group 122"/>
            <p:cNvGrpSpPr/>
            <p:nvPr/>
          </p:nvGrpSpPr>
          <p:grpSpPr>
            <a:xfrm>
              <a:off x="1627434" y="3706719"/>
              <a:ext cx="3782766" cy="408081"/>
              <a:chOff x="1616275" y="2590800"/>
              <a:chExt cx="3782766" cy="408081"/>
            </a:xfrm>
          </p:grpSpPr>
          <p:sp>
            <p:nvSpPr>
              <p:cNvPr id="124" name="Right Arrow 123"/>
              <p:cNvSpPr/>
              <p:nvPr/>
            </p:nvSpPr>
            <p:spPr>
              <a:xfrm>
                <a:off x="4333561" y="2590800"/>
                <a:ext cx="1065480" cy="408081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3591" y="2635230"/>
                <a:ext cx="701856" cy="31393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C00000"/>
                    </a:solidFill>
                  </a:rPr>
                  <a:t>iM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26" name="Straight Arrow Connector 125"/>
              <p:cNvCxnSpPr/>
              <p:nvPr/>
            </p:nvCxnSpPr>
            <p:spPr>
              <a:xfrm>
                <a:off x="2057400" y="2783432"/>
                <a:ext cx="158145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27" name="TextBox 126"/>
              <p:cNvSpPr txBox="1"/>
              <p:nvPr/>
            </p:nvSpPr>
            <p:spPr>
              <a:xfrm>
                <a:off x="1616275" y="2618303"/>
                <a:ext cx="508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CH2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83317" y="2637027"/>
                <a:ext cx="7986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</a:t>
                </a:r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(CH2)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616275" y="4827102"/>
              <a:ext cx="3782766" cy="408081"/>
              <a:chOff x="1616275" y="2590800"/>
              <a:chExt cx="3782766" cy="408081"/>
            </a:xfrm>
          </p:grpSpPr>
          <p:sp>
            <p:nvSpPr>
              <p:cNvPr id="130" name="Right Arrow 129"/>
              <p:cNvSpPr/>
              <p:nvPr/>
            </p:nvSpPr>
            <p:spPr>
              <a:xfrm>
                <a:off x="4333561" y="2590800"/>
                <a:ext cx="1065480" cy="408081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623591" y="2635230"/>
                <a:ext cx="701856" cy="31393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C00000"/>
                    </a:solidFill>
                  </a:rPr>
                  <a:t>iM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>
              <a:xfrm>
                <a:off x="2057400" y="2783432"/>
                <a:ext cx="158145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616275" y="2618303"/>
                <a:ext cx="508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CH3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383317" y="2637027"/>
                <a:ext cx="7986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</a:t>
                </a:r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(CH3)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1627434" y="5979591"/>
              <a:ext cx="3782766" cy="408081"/>
              <a:chOff x="1616275" y="2590800"/>
              <a:chExt cx="3782766" cy="408081"/>
            </a:xfrm>
          </p:grpSpPr>
          <p:sp>
            <p:nvSpPr>
              <p:cNvPr id="136" name="Right Arrow 135"/>
              <p:cNvSpPr/>
              <p:nvPr/>
            </p:nvSpPr>
            <p:spPr>
              <a:xfrm>
                <a:off x="4333561" y="2590800"/>
                <a:ext cx="1065480" cy="408081"/>
              </a:xfrm>
              <a:prstGeom prst="rightArrow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23591" y="2635230"/>
                <a:ext cx="701856" cy="31393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C00000"/>
                    </a:solidFill>
                  </a:rPr>
                  <a:t>iM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2057400" y="2783432"/>
                <a:ext cx="1581450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616275" y="2618303"/>
                <a:ext cx="508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CH4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383317" y="2637027"/>
                <a:ext cx="7986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</a:t>
                </a:r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(CH4)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33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Spatiotemporal Encoding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7187" y="5858470"/>
            <a:ext cx="7428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NimbusRomNo9L-Regu"/>
              </a:rPr>
              <a:t>Bind a channel to its signal level: </a:t>
            </a:r>
            <a:r>
              <a:rPr lang="en-US" dirty="0" err="1">
                <a:solidFill>
                  <a:srgbClr val="FFFFFF"/>
                </a:solidFill>
                <a:latin typeface="NimbusRomNo9L-Regu"/>
              </a:rPr>
              <a:t>iM</a:t>
            </a:r>
            <a:r>
              <a:rPr lang="en-US" dirty="0">
                <a:solidFill>
                  <a:srgbClr val="FFFFFF"/>
                </a:solidFill>
                <a:latin typeface="NimbusRomNo9L-Regu"/>
              </a:rPr>
              <a:t>(CH1) </a:t>
            </a:r>
            <a:r>
              <a:rPr lang="en-US" b="1" dirty="0">
                <a:solidFill>
                  <a:srgbClr val="92D050"/>
                </a:solidFill>
                <a:latin typeface="NimbusRomNo9L-Regu"/>
              </a:rPr>
              <a:t>*</a:t>
            </a:r>
            <a:r>
              <a:rPr lang="en-US" dirty="0">
                <a:latin typeface="CMSY1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NimbusRomNo9L-Regu"/>
              </a:rPr>
              <a:t>CiM</a:t>
            </a:r>
            <a:r>
              <a:rPr lang="en-US" dirty="0">
                <a:solidFill>
                  <a:srgbClr val="FFFFFF"/>
                </a:solidFill>
                <a:latin typeface="NimbusRomNo9L-Regu"/>
              </a:rPr>
              <a:t>(S</a:t>
            </a:r>
            <a:r>
              <a:rPr lang="en-US" sz="800" dirty="0">
                <a:solidFill>
                  <a:srgbClr val="FFFFFF"/>
                </a:solidFill>
                <a:latin typeface="NimbusRomNo9L-Regu"/>
              </a:rPr>
              <a:t>CH1</a:t>
            </a:r>
            <a:r>
              <a:rPr lang="en-US" dirty="0">
                <a:solidFill>
                  <a:srgbClr val="FFFFFF"/>
                </a:solidFill>
                <a:latin typeface="NimbusRomNo9L-Regu"/>
              </a:rPr>
              <a:t>[t])</a:t>
            </a:r>
            <a:endParaRPr lang="en-US" dirty="0" smtClean="0">
              <a:solidFill>
                <a:srgbClr val="FFFFFF"/>
              </a:solidFill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NimbusRomNo9L-Regu"/>
              </a:rPr>
              <a:t>Generate a holistic record (R[t]) across 4 channels by </a:t>
            </a:r>
            <a:r>
              <a:rPr lang="en-US" b="1" dirty="0" smtClean="0">
                <a:solidFill>
                  <a:srgbClr val="C00000"/>
                </a:solidFill>
                <a:latin typeface="NimbusRomNo9L-Regu"/>
              </a:rPr>
              <a:t>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FF00"/>
                </a:solidFill>
                <a:latin typeface="NimbusRomNo9L-Regu"/>
              </a:rPr>
              <a:t>Rotate</a:t>
            </a:r>
            <a:r>
              <a:rPr lang="en-US" dirty="0" smtClean="0">
                <a:solidFill>
                  <a:srgbClr val="FFFF00"/>
                </a:solidFill>
                <a:latin typeface="NimbusRomNo9L-Regu"/>
              </a:rPr>
              <a:t> (</a:t>
            </a:r>
            <a:r>
              <a:rPr lang="el-GR" b="1" dirty="0" smtClean="0">
                <a:solidFill>
                  <a:srgbClr val="FFFF00"/>
                </a:solidFill>
              </a:rPr>
              <a:t>ρ</a:t>
            </a:r>
            <a:r>
              <a:rPr lang="en-US" dirty="0" smtClean="0">
                <a:solidFill>
                  <a:srgbClr val="FFFF00"/>
                </a:solidFill>
                <a:latin typeface="NimbusRomNo9L-Regu"/>
              </a:rPr>
              <a:t>) </a:t>
            </a:r>
            <a:r>
              <a:rPr lang="en-US" dirty="0" smtClean="0">
                <a:solidFill>
                  <a:srgbClr val="FFFFFF"/>
                </a:solidFill>
                <a:latin typeface="NimbusRomNo9L-Regu"/>
              </a:rPr>
              <a:t>a record to capture sequences</a:t>
            </a:r>
            <a:endParaRPr lang="en-US" dirty="0" smtClean="0">
              <a:solidFill>
                <a:srgbClr val="FFFFFF"/>
              </a:solidFill>
              <a:latin typeface="CMR1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28817" y="1143000"/>
            <a:ext cx="5284739" cy="4648200"/>
            <a:chOff x="338821" y="1905000"/>
            <a:chExt cx="5894339" cy="4732646"/>
          </a:xfrm>
        </p:grpSpPr>
        <p:grpSp>
          <p:nvGrpSpPr>
            <p:cNvPr id="134" name="Group 133"/>
            <p:cNvGrpSpPr/>
            <p:nvPr/>
          </p:nvGrpSpPr>
          <p:grpSpPr>
            <a:xfrm>
              <a:off x="338821" y="1905000"/>
              <a:ext cx="5071379" cy="4732646"/>
              <a:chOff x="1329421" y="1905000"/>
              <a:chExt cx="5071379" cy="4732646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2661134" y="2023989"/>
                <a:ext cx="666007" cy="4974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Q: 21 levels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ight Arrow 155"/>
              <p:cNvSpPr/>
              <p:nvPr/>
            </p:nvSpPr>
            <p:spPr>
              <a:xfrm>
                <a:off x="4330821" y="2104707"/>
                <a:ext cx="1049165" cy="40808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4310436" y="2138799"/>
                <a:ext cx="1056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/>
                  <a:t>CiM</a:t>
                </a:r>
                <a:r>
                  <a:rPr lang="en-US" sz="1400" b="1" dirty="0"/>
                  <a:t>(S</a:t>
                </a:r>
                <a:r>
                  <a:rPr lang="en-US" sz="1400" b="1" baseline="-25000" dirty="0"/>
                  <a:t>CH1</a:t>
                </a:r>
                <a:r>
                  <a:rPr lang="en-US" sz="1400" b="1" dirty="0"/>
                  <a:t>[t])</a:t>
                </a:r>
              </a:p>
            </p:txBody>
          </p:sp>
          <p:cxnSp>
            <p:nvCxnSpPr>
              <p:cNvPr id="158" name="Straight Arrow Connector 157"/>
              <p:cNvCxnSpPr/>
              <p:nvPr/>
            </p:nvCxnSpPr>
            <p:spPr>
              <a:xfrm>
                <a:off x="2359116" y="2294216"/>
                <a:ext cx="3078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3327142" y="2294216"/>
                <a:ext cx="3078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1529447" y="2590800"/>
                <a:ext cx="3869594" cy="408081"/>
                <a:chOff x="1529447" y="2590800"/>
                <a:chExt cx="3869594" cy="408081"/>
              </a:xfrm>
            </p:grpSpPr>
            <p:sp>
              <p:nvSpPr>
                <p:cNvPr id="203" name="Right Arrow 202"/>
                <p:cNvSpPr/>
                <p:nvPr/>
              </p:nvSpPr>
              <p:spPr>
                <a:xfrm>
                  <a:off x="4333561" y="2590800"/>
                  <a:ext cx="1065480" cy="408081"/>
                </a:xfrm>
                <a:prstGeom prst="rightArrow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3591" y="2635230"/>
                  <a:ext cx="701856" cy="31393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C00000"/>
                      </a:solidFill>
                    </a:rPr>
                    <a:t>iM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05" name="Straight Arrow Connector 204"/>
                <p:cNvCxnSpPr/>
                <p:nvPr/>
              </p:nvCxnSpPr>
              <p:spPr>
                <a:xfrm>
                  <a:off x="2057400" y="2783432"/>
                  <a:ext cx="158145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06" name="TextBox 205"/>
                <p:cNvSpPr txBox="1"/>
                <p:nvPr/>
              </p:nvSpPr>
              <p:spPr>
                <a:xfrm>
                  <a:off x="1529447" y="2618303"/>
                  <a:ext cx="594899" cy="313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CH1</a:t>
                  </a: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4383317" y="2637027"/>
                  <a:ext cx="79861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iM</a:t>
                  </a:r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(CH1)</a:t>
                  </a:r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>
                <a:off x="3628352" y="2054204"/>
                <a:ext cx="701856" cy="483718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92D050"/>
                    </a:solidFill>
                  </a:rPr>
                  <a:t>CiM</a:t>
                </a:r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667808" y="3166989"/>
                <a:ext cx="659333" cy="4974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Q: 21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levels</a:t>
                </a:r>
              </a:p>
            </p:txBody>
          </p:sp>
          <p:sp>
            <p:nvSpPr>
              <p:cNvPr id="163" name="Right Arrow 162"/>
              <p:cNvSpPr/>
              <p:nvPr/>
            </p:nvSpPr>
            <p:spPr>
              <a:xfrm>
                <a:off x="4330821" y="3247707"/>
                <a:ext cx="1049165" cy="40808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318935" y="3281799"/>
                <a:ext cx="1056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/>
                  <a:t>CiM</a:t>
                </a:r>
                <a:r>
                  <a:rPr lang="en-US" sz="1400" b="1" dirty="0"/>
                  <a:t>(S</a:t>
                </a:r>
                <a:r>
                  <a:rPr lang="en-US" sz="1400" b="1" baseline="-25000" dirty="0"/>
                  <a:t>CH2</a:t>
                </a:r>
                <a:r>
                  <a:rPr lang="en-US" sz="1400" b="1" dirty="0"/>
                  <a:t>[t])</a:t>
                </a:r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>
                <a:off x="2359116" y="3437216"/>
                <a:ext cx="3078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3327142" y="3437216"/>
                <a:ext cx="3078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3628352" y="3197204"/>
                <a:ext cx="701856" cy="483718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92D050"/>
                    </a:solidFill>
                  </a:rPr>
                  <a:t>CiM</a:t>
                </a:r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2667808" y="4309989"/>
                <a:ext cx="652984" cy="4974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 smtClean="0">
                    <a:solidFill>
                      <a:schemeClr val="tx1"/>
                    </a:solidFill>
                  </a:rPr>
                  <a:t>Q: 21 </a:t>
                </a:r>
                <a:r>
                  <a:rPr lang="en-US" sz="1100" b="1" dirty="0">
                    <a:solidFill>
                      <a:schemeClr val="tx1"/>
                    </a:solidFill>
                  </a:rPr>
                  <a:t>levels</a:t>
                </a:r>
              </a:p>
            </p:txBody>
          </p:sp>
          <p:sp>
            <p:nvSpPr>
              <p:cNvPr id="169" name="Right Arrow 168"/>
              <p:cNvSpPr/>
              <p:nvPr/>
            </p:nvSpPr>
            <p:spPr>
              <a:xfrm>
                <a:off x="4324471" y="4390707"/>
                <a:ext cx="1049165" cy="40808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304085" y="4424799"/>
                <a:ext cx="1056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/>
                  <a:t>CiM</a:t>
                </a:r>
                <a:r>
                  <a:rPr lang="en-US" sz="1400" b="1" dirty="0"/>
                  <a:t>(S</a:t>
                </a:r>
                <a:r>
                  <a:rPr lang="en-US" sz="1400" b="1" baseline="-25000" dirty="0"/>
                  <a:t>CH3</a:t>
                </a:r>
                <a:r>
                  <a:rPr lang="en-US" sz="1400" b="1" dirty="0"/>
                  <a:t>[t])</a:t>
                </a:r>
              </a:p>
            </p:txBody>
          </p:sp>
          <p:cxnSp>
            <p:nvCxnSpPr>
              <p:cNvPr id="171" name="Straight Arrow Connector 170"/>
              <p:cNvCxnSpPr/>
              <p:nvPr/>
            </p:nvCxnSpPr>
            <p:spPr>
              <a:xfrm>
                <a:off x="2352766" y="4580216"/>
                <a:ext cx="3078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3320792" y="4580216"/>
                <a:ext cx="3078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3" name="Rectangle 172"/>
              <p:cNvSpPr/>
              <p:nvPr/>
            </p:nvSpPr>
            <p:spPr>
              <a:xfrm>
                <a:off x="3622002" y="4340204"/>
                <a:ext cx="701856" cy="483718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92D050"/>
                    </a:solidFill>
                  </a:rPr>
                  <a:t>CiM</a:t>
                </a:r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661458" y="5440289"/>
                <a:ext cx="659333" cy="49743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Q: 21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levels</a:t>
                </a:r>
              </a:p>
            </p:txBody>
          </p:sp>
          <p:sp>
            <p:nvSpPr>
              <p:cNvPr id="175" name="Right Arrow 174"/>
              <p:cNvSpPr/>
              <p:nvPr/>
            </p:nvSpPr>
            <p:spPr>
              <a:xfrm>
                <a:off x="4324471" y="5521007"/>
                <a:ext cx="1049165" cy="408081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4304085" y="5555099"/>
                <a:ext cx="1056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/>
                  <a:t>CiM</a:t>
                </a:r>
                <a:r>
                  <a:rPr lang="en-US" sz="1400" b="1" dirty="0"/>
                  <a:t>(S</a:t>
                </a:r>
                <a:r>
                  <a:rPr lang="en-US" sz="1400" b="1" baseline="-25000" dirty="0"/>
                  <a:t>CH4</a:t>
                </a:r>
                <a:r>
                  <a:rPr lang="en-US" sz="1400" b="1" dirty="0"/>
                  <a:t>[t])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>
                <a:off x="2352766" y="5710516"/>
                <a:ext cx="3078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>
                <a:off x="3320792" y="5710516"/>
                <a:ext cx="3078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9" name="Rectangle 178"/>
              <p:cNvSpPr/>
              <p:nvPr/>
            </p:nvSpPr>
            <p:spPr>
              <a:xfrm>
                <a:off x="3622002" y="5470504"/>
                <a:ext cx="701856" cy="483718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92D050"/>
                    </a:solidFill>
                  </a:rPr>
                  <a:t>CiM</a:t>
                </a:r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514600" y="1905000"/>
                <a:ext cx="3886200" cy="4732646"/>
              </a:xfrm>
              <a:prstGeom prst="rect">
                <a:avLst/>
              </a:prstGeom>
              <a:noFill/>
              <a:ln w="15875">
                <a:solidFill>
                  <a:srgbClr val="FFFFF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F0"/>
                  </a:solidFill>
                </a:endParaRPr>
              </a:p>
            </p:txBody>
          </p:sp>
          <p:pic>
            <p:nvPicPr>
              <p:cNvPr id="181" name="Picture 18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40" r="71982" b="74707"/>
              <a:stretch/>
            </p:blipFill>
            <p:spPr>
              <a:xfrm>
                <a:off x="1397040" y="1981200"/>
                <a:ext cx="946542" cy="640080"/>
              </a:xfrm>
              <a:prstGeom prst="rect">
                <a:avLst/>
              </a:prstGeom>
              <a:ln w="34925">
                <a:noFill/>
              </a:ln>
            </p:spPr>
          </p:pic>
          <p:pic>
            <p:nvPicPr>
              <p:cNvPr id="182" name="Picture 18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85" t="26286" r="72132" b="49669"/>
              <a:stretch/>
            </p:blipFill>
            <p:spPr>
              <a:xfrm>
                <a:off x="1351112" y="3124200"/>
                <a:ext cx="995681" cy="640080"/>
              </a:xfrm>
              <a:prstGeom prst="rect">
                <a:avLst/>
              </a:prstGeom>
              <a:ln w="34925">
                <a:noFill/>
              </a:ln>
            </p:spPr>
          </p:pic>
          <p:pic>
            <p:nvPicPr>
              <p:cNvPr id="183" name="Picture 18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81" t="47993" r="69474" b="25290"/>
              <a:stretch/>
            </p:blipFill>
            <p:spPr>
              <a:xfrm>
                <a:off x="1360602" y="4247673"/>
                <a:ext cx="982771" cy="640080"/>
              </a:xfrm>
              <a:prstGeom prst="rect">
                <a:avLst/>
              </a:prstGeom>
              <a:ln w="34925">
                <a:noFill/>
              </a:ln>
            </p:spPr>
          </p:pic>
          <p:pic>
            <p:nvPicPr>
              <p:cNvPr id="184" name="Picture 18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2" t="68128" r="72811" b="9345"/>
              <a:stretch/>
            </p:blipFill>
            <p:spPr>
              <a:xfrm>
                <a:off x="1329421" y="5410200"/>
                <a:ext cx="1004718" cy="609600"/>
              </a:xfrm>
              <a:prstGeom prst="rect">
                <a:avLst/>
              </a:prstGeom>
              <a:ln w="34925">
                <a:noFill/>
              </a:ln>
            </p:spPr>
          </p:pic>
          <p:grpSp>
            <p:nvGrpSpPr>
              <p:cNvPr id="185" name="Group 184"/>
              <p:cNvGrpSpPr/>
              <p:nvPr/>
            </p:nvGrpSpPr>
            <p:grpSpPr>
              <a:xfrm>
                <a:off x="1570202" y="3706719"/>
                <a:ext cx="3839998" cy="408081"/>
                <a:chOff x="1559043" y="2590800"/>
                <a:chExt cx="3839998" cy="408081"/>
              </a:xfrm>
            </p:grpSpPr>
            <p:sp>
              <p:nvSpPr>
                <p:cNvPr id="198" name="Right Arrow 197"/>
                <p:cNvSpPr/>
                <p:nvPr/>
              </p:nvSpPr>
              <p:spPr>
                <a:xfrm>
                  <a:off x="4333561" y="2590800"/>
                  <a:ext cx="1065480" cy="408081"/>
                </a:xfrm>
                <a:prstGeom prst="rightArrow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3591" y="2635230"/>
                  <a:ext cx="701856" cy="31393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C00000"/>
                      </a:solidFill>
                    </a:rPr>
                    <a:t>iM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00" name="Straight Arrow Connector 199"/>
                <p:cNvCxnSpPr/>
                <p:nvPr/>
              </p:nvCxnSpPr>
              <p:spPr>
                <a:xfrm>
                  <a:off x="2057400" y="2783432"/>
                  <a:ext cx="158145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xtBox 200"/>
                <p:cNvSpPr txBox="1"/>
                <p:nvPr/>
              </p:nvSpPr>
              <p:spPr>
                <a:xfrm>
                  <a:off x="1559043" y="2618303"/>
                  <a:ext cx="565303" cy="313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CH2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4383317" y="2637027"/>
                  <a:ext cx="79861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iM</a:t>
                  </a:r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(CH2)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1529447" y="4827102"/>
                <a:ext cx="3869594" cy="408081"/>
                <a:chOff x="1529447" y="2590800"/>
                <a:chExt cx="3869594" cy="408081"/>
              </a:xfrm>
            </p:grpSpPr>
            <p:sp>
              <p:nvSpPr>
                <p:cNvPr id="193" name="Right Arrow 192"/>
                <p:cNvSpPr/>
                <p:nvPr/>
              </p:nvSpPr>
              <p:spPr>
                <a:xfrm>
                  <a:off x="4333561" y="2590800"/>
                  <a:ext cx="1065480" cy="408081"/>
                </a:xfrm>
                <a:prstGeom prst="rightArrow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3591" y="2635230"/>
                  <a:ext cx="701856" cy="31393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C00000"/>
                      </a:solidFill>
                    </a:rPr>
                    <a:t>iM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95" name="Straight Arrow Connector 194"/>
                <p:cNvCxnSpPr/>
                <p:nvPr/>
              </p:nvCxnSpPr>
              <p:spPr>
                <a:xfrm>
                  <a:off x="2057400" y="2783432"/>
                  <a:ext cx="158145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/>
                <p:cNvSpPr txBox="1"/>
                <p:nvPr/>
              </p:nvSpPr>
              <p:spPr>
                <a:xfrm>
                  <a:off x="1529447" y="2618303"/>
                  <a:ext cx="594899" cy="313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CH3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4383317" y="2637027"/>
                  <a:ext cx="79861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iM</a:t>
                  </a:r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(CH3)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1570202" y="5979591"/>
                <a:ext cx="3839998" cy="408081"/>
                <a:chOff x="1559043" y="2590800"/>
                <a:chExt cx="3839998" cy="408081"/>
              </a:xfrm>
            </p:grpSpPr>
            <p:sp>
              <p:nvSpPr>
                <p:cNvPr id="188" name="Right Arrow 187"/>
                <p:cNvSpPr/>
                <p:nvPr/>
              </p:nvSpPr>
              <p:spPr>
                <a:xfrm>
                  <a:off x="4333561" y="2590800"/>
                  <a:ext cx="1065480" cy="408081"/>
                </a:xfrm>
                <a:prstGeom prst="rightArrow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3623591" y="2635230"/>
                  <a:ext cx="701856" cy="31393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rgbClr val="C00000"/>
                      </a:solidFill>
                    </a:rPr>
                    <a:t>iM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190" name="Straight Arrow Connector 189"/>
                <p:cNvCxnSpPr/>
                <p:nvPr/>
              </p:nvCxnSpPr>
              <p:spPr>
                <a:xfrm>
                  <a:off x="2057400" y="2783432"/>
                  <a:ext cx="1581450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191" name="TextBox 190"/>
                <p:cNvSpPr txBox="1"/>
                <p:nvPr/>
              </p:nvSpPr>
              <p:spPr>
                <a:xfrm>
                  <a:off x="1559043" y="2618303"/>
                  <a:ext cx="565303" cy="313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CH4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4383317" y="2637027"/>
                  <a:ext cx="79861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iM</a:t>
                  </a:r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(CH4)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35" name="Group 134"/>
            <p:cNvGrpSpPr/>
            <p:nvPr/>
          </p:nvGrpSpPr>
          <p:grpSpPr>
            <a:xfrm>
              <a:off x="4400746" y="2131643"/>
              <a:ext cx="598591" cy="804571"/>
              <a:chOff x="4410362" y="2188514"/>
              <a:chExt cx="598591" cy="804571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4412910" y="2188514"/>
                <a:ext cx="294988" cy="804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ight Arrow 152"/>
              <p:cNvSpPr/>
              <p:nvPr/>
            </p:nvSpPr>
            <p:spPr>
              <a:xfrm>
                <a:off x="4703971" y="2386982"/>
                <a:ext cx="304982" cy="36959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410362" y="2446576"/>
                <a:ext cx="300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92D050"/>
                    </a:solidFill>
                  </a:rPr>
                  <a:t>*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419600" y="3228815"/>
              <a:ext cx="598591" cy="804571"/>
              <a:chOff x="4410362" y="2188514"/>
              <a:chExt cx="598591" cy="8045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4412910" y="2188514"/>
                <a:ext cx="294988" cy="804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ight Arrow 149"/>
              <p:cNvSpPr/>
              <p:nvPr/>
            </p:nvSpPr>
            <p:spPr>
              <a:xfrm>
                <a:off x="4703971" y="2386982"/>
                <a:ext cx="304982" cy="36959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410362" y="2446576"/>
                <a:ext cx="300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92D050"/>
                    </a:solidFill>
                  </a:rPr>
                  <a:t>*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06250" y="4410660"/>
              <a:ext cx="598591" cy="804571"/>
              <a:chOff x="4410362" y="2188514"/>
              <a:chExt cx="598591" cy="804571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4412910" y="2188514"/>
                <a:ext cx="294988" cy="804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ight Arrow 146"/>
              <p:cNvSpPr/>
              <p:nvPr/>
            </p:nvSpPr>
            <p:spPr>
              <a:xfrm>
                <a:off x="4703971" y="2386982"/>
                <a:ext cx="304982" cy="36959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410362" y="2446576"/>
                <a:ext cx="300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92D050"/>
                    </a:solidFill>
                  </a:rPr>
                  <a:t>*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382954" y="5535437"/>
              <a:ext cx="598591" cy="804571"/>
              <a:chOff x="4410362" y="2188514"/>
              <a:chExt cx="598591" cy="804571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4412910" y="2188514"/>
                <a:ext cx="294988" cy="8045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ight Arrow 143"/>
              <p:cNvSpPr/>
              <p:nvPr/>
            </p:nvSpPr>
            <p:spPr>
              <a:xfrm>
                <a:off x="4703971" y="2386982"/>
                <a:ext cx="304982" cy="36959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410362" y="2446576"/>
                <a:ext cx="300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92D050"/>
                    </a:solidFill>
                  </a:rPr>
                  <a:t>*</a:t>
                </a:r>
              </a:p>
            </p:txBody>
          </p:sp>
        </p:grpSp>
        <p:sp>
          <p:nvSpPr>
            <p:cNvPr id="139" name="Oval 138"/>
            <p:cNvSpPr/>
            <p:nvPr/>
          </p:nvSpPr>
          <p:spPr>
            <a:xfrm>
              <a:off x="5033428" y="2362200"/>
              <a:ext cx="294988" cy="38600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033274" y="4024255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+</a:t>
              </a:r>
            </a:p>
          </p:txBody>
        </p:sp>
        <p:sp>
          <p:nvSpPr>
            <p:cNvPr id="141" name="Right Arrow 140"/>
            <p:cNvSpPr/>
            <p:nvPr/>
          </p:nvSpPr>
          <p:spPr>
            <a:xfrm>
              <a:off x="5343113" y="3981877"/>
              <a:ext cx="890047" cy="36959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401309" y="4021076"/>
              <a:ext cx="406902" cy="27874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R[t]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87485" y="2480181"/>
            <a:ext cx="4030196" cy="3257299"/>
            <a:chOff x="4987485" y="2480181"/>
            <a:chExt cx="4030196" cy="3257299"/>
          </a:xfrm>
        </p:grpSpPr>
        <p:sp>
          <p:nvSpPr>
            <p:cNvPr id="106" name="Oval 105"/>
            <p:cNvSpPr/>
            <p:nvPr/>
          </p:nvSpPr>
          <p:spPr>
            <a:xfrm>
              <a:off x="5436449" y="3211451"/>
              <a:ext cx="294988" cy="3294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430695" y="3185821"/>
              <a:ext cx="3064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l-GR" b="1" dirty="0">
                  <a:solidFill>
                    <a:srgbClr val="FFFF00"/>
                  </a:solidFill>
                </a:rPr>
                <a:t>ρ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08" name="Right Arrow 107"/>
            <p:cNvSpPr/>
            <p:nvPr/>
          </p:nvSpPr>
          <p:spPr>
            <a:xfrm rot="5400000">
              <a:off x="4860831" y="3630628"/>
              <a:ext cx="557925" cy="21447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ight Arrow 108"/>
            <p:cNvSpPr/>
            <p:nvPr/>
          </p:nvSpPr>
          <p:spPr>
            <a:xfrm rot="5400000">
              <a:off x="6580494" y="4160578"/>
              <a:ext cx="867032" cy="1033236"/>
            </a:xfrm>
            <a:prstGeom prst="rightArrow">
              <a:avLst>
                <a:gd name="adj1" fmla="val 50000"/>
                <a:gd name="adj2" fmla="val 46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55835" y="5062432"/>
              <a:ext cx="9501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 smtClean="0"/>
                <a:t>N</a:t>
              </a:r>
              <a:r>
                <a:rPr lang="en-US" sz="1400" b="1" dirty="0" smtClean="0"/>
                <a:t>−gram[t</a:t>
              </a:r>
              <a:r>
                <a:rPr lang="en-US" sz="1400" b="1" dirty="0"/>
                <a:t>]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540624" y="2887233"/>
              <a:ext cx="1135835" cy="678693"/>
              <a:chOff x="6138683" y="3248008"/>
              <a:chExt cx="1294068" cy="749376"/>
            </a:xfrm>
            <a:noFill/>
          </p:grpSpPr>
          <p:sp>
            <p:nvSpPr>
              <p:cNvPr id="130" name="Right Arrow 129"/>
              <p:cNvSpPr/>
              <p:nvPr/>
            </p:nvSpPr>
            <p:spPr>
              <a:xfrm>
                <a:off x="6365938" y="3589303"/>
                <a:ext cx="716604" cy="408081"/>
              </a:xfrm>
              <a:prstGeom prst="right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138683" y="3248008"/>
                <a:ext cx="970140" cy="3398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400" b="1" dirty="0"/>
                  <a:t>ρ</a:t>
                </a:r>
                <a:r>
                  <a:rPr lang="en-US" sz="1400" b="1" dirty="0" smtClean="0"/>
                  <a:t>(R[t−1</a:t>
                </a:r>
                <a:r>
                  <a:rPr lang="en-US" sz="1400" b="1" dirty="0"/>
                  <a:t>])</a:t>
                </a: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7090114" y="3605992"/>
                <a:ext cx="336083" cy="36370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7083558" y="3577693"/>
                <a:ext cx="349193" cy="4077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b="1" dirty="0">
                    <a:solidFill>
                      <a:srgbClr val="FFFF00"/>
                    </a:solidFill>
                  </a:rPr>
                  <a:t>ρ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6544300" y="2887234"/>
              <a:ext cx="1389000" cy="672941"/>
              <a:chOff x="6212208" y="3254359"/>
              <a:chExt cx="1582502" cy="743025"/>
            </a:xfrm>
            <a:noFill/>
          </p:grpSpPr>
          <p:sp>
            <p:nvSpPr>
              <p:cNvPr id="126" name="Right Arrow 125"/>
              <p:cNvSpPr/>
              <p:nvPr/>
            </p:nvSpPr>
            <p:spPr>
              <a:xfrm>
                <a:off x="6365938" y="3589303"/>
                <a:ext cx="785502" cy="408081"/>
              </a:xfrm>
              <a:prstGeom prst="right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212208" y="3254359"/>
                <a:ext cx="1039540" cy="3398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sz="1400" b="1" dirty="0"/>
                  <a:t>ρ</a:t>
                </a:r>
                <a:r>
                  <a:rPr lang="en-US" sz="1400" b="1" baseline="30000" dirty="0" smtClean="0"/>
                  <a:t>2</a:t>
                </a:r>
                <a:r>
                  <a:rPr lang="en-US" sz="1400" b="1" dirty="0" smtClean="0"/>
                  <a:t>(R[t−2</a:t>
                </a:r>
                <a:r>
                  <a:rPr lang="en-US" sz="1400" b="1" dirty="0"/>
                  <a:t>])</a:t>
                </a: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7447314" y="3610755"/>
                <a:ext cx="336083" cy="36370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7445517" y="3577693"/>
                <a:ext cx="349193" cy="4077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l-GR" b="1" dirty="0">
                    <a:solidFill>
                      <a:srgbClr val="FFFF00"/>
                    </a:solidFill>
                  </a:rPr>
                  <a:t>ρ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13" name="Oval 112"/>
            <p:cNvSpPr/>
            <p:nvPr/>
          </p:nvSpPr>
          <p:spPr>
            <a:xfrm rot="5400000">
              <a:off x="6824072" y="2239767"/>
              <a:ext cx="304383" cy="37034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92D050"/>
                  </a:solidFill>
                </a:rPr>
                <a:t>*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114" name="Right Arrow 113"/>
            <p:cNvSpPr/>
            <p:nvPr/>
          </p:nvSpPr>
          <p:spPr>
            <a:xfrm rot="5400000">
              <a:off x="5757073" y="3595944"/>
              <a:ext cx="459977" cy="21447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ight Arrow 114"/>
            <p:cNvSpPr/>
            <p:nvPr/>
          </p:nvSpPr>
          <p:spPr>
            <a:xfrm rot="5400000">
              <a:off x="6703067" y="3581756"/>
              <a:ext cx="445985" cy="21447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7759002" y="2887234"/>
              <a:ext cx="1258679" cy="1087644"/>
              <a:chOff x="9126242" y="2585918"/>
              <a:chExt cx="1434026" cy="1200918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9126242" y="2585918"/>
                <a:ext cx="1434026" cy="734540"/>
                <a:chOff x="6162612" y="3262844"/>
                <a:chExt cx="1434026" cy="734540"/>
              </a:xfrm>
              <a:noFill/>
            </p:grpSpPr>
            <p:sp>
              <p:nvSpPr>
                <p:cNvPr id="124" name="Right Arrow 123"/>
                <p:cNvSpPr/>
                <p:nvPr/>
              </p:nvSpPr>
              <p:spPr>
                <a:xfrm>
                  <a:off x="6365937" y="3589303"/>
                  <a:ext cx="1074193" cy="408081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162612" y="3262844"/>
                  <a:ext cx="1434026" cy="33983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l-GR" sz="1400" b="1" dirty="0" smtClean="0"/>
                    <a:t>ρ</a:t>
                  </a:r>
                  <a:r>
                    <a:rPr lang="en-US" sz="1400" b="1" i="1" baseline="30000" dirty="0" smtClean="0"/>
                    <a:t>N</a:t>
                  </a:r>
                  <a:r>
                    <a:rPr lang="en-US" sz="1400" b="1" baseline="30000" dirty="0" smtClean="0"/>
                    <a:t>−1</a:t>
                  </a:r>
                  <a:r>
                    <a:rPr lang="en-US" sz="1400" b="1" dirty="0" smtClean="0"/>
                    <a:t>(R[t−</a:t>
                  </a:r>
                  <a:r>
                    <a:rPr lang="en-US" sz="1400" b="1" i="1" dirty="0" smtClean="0"/>
                    <a:t>N</a:t>
                  </a:r>
                  <a:r>
                    <a:rPr lang="en-US" sz="1400" b="1" dirty="0" smtClean="0"/>
                    <a:t>+1])</a:t>
                  </a:r>
                  <a:endParaRPr lang="en-US" sz="1400" b="1" dirty="0"/>
                </a:p>
              </p:txBody>
            </p:sp>
          </p:grpSp>
          <p:sp>
            <p:nvSpPr>
              <p:cNvPr id="123" name="Right Arrow 122"/>
              <p:cNvSpPr/>
              <p:nvPr/>
            </p:nvSpPr>
            <p:spPr>
              <a:xfrm rot="5400000">
                <a:off x="9365703" y="3379830"/>
                <a:ext cx="569659" cy="244353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Rectangle 116"/>
            <p:cNvSpPr/>
            <p:nvPr/>
          </p:nvSpPr>
          <p:spPr>
            <a:xfrm>
              <a:off x="4987485" y="2880975"/>
              <a:ext cx="3927915" cy="1749253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59940" y="2480181"/>
              <a:ext cx="193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Temporal encoder</a:t>
              </a:r>
              <a:endParaRPr lang="en-US" b="1" baseline="-250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353133" y="3175321"/>
              <a:ext cx="305599" cy="33449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…</a:t>
              </a:r>
              <a:endParaRPr lang="en-US" b="1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514672" y="5368148"/>
              <a:ext cx="28705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NimbusRomNo9L-Regu"/>
                </a:rPr>
                <a:t>GV(Label[t]) </a:t>
              </a:r>
              <a:r>
                <a:rPr lang="en-US" dirty="0">
                  <a:solidFill>
                    <a:srgbClr val="C00000"/>
                  </a:solidFill>
                  <a:latin typeface="CMR10"/>
                </a:rPr>
                <a:t>+</a:t>
              </a:r>
              <a:r>
                <a:rPr lang="en-US" dirty="0">
                  <a:latin typeface="CMR10"/>
                </a:rPr>
                <a:t>= </a:t>
              </a:r>
              <a:r>
                <a:rPr lang="en-US" dirty="0" smtClean="0">
                  <a:latin typeface="CMMI10"/>
                </a:rPr>
                <a:t>N</a:t>
              </a:r>
              <a:r>
                <a:rPr lang="en-US" dirty="0" smtClean="0">
                  <a:latin typeface="NimbusRomNo9L-Regu"/>
                </a:rPr>
                <a:t>−gram[t</a:t>
              </a:r>
              <a:r>
                <a:rPr lang="en-US" dirty="0">
                  <a:latin typeface="NimbusRomNo9L-Regu"/>
                </a:rPr>
                <a:t>]</a:t>
              </a:r>
              <a:endParaRPr lang="en-US" dirty="0"/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2043991" y="823736"/>
            <a:ext cx="1665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Spatial encoder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8563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Person-to-person </a:t>
            </a:r>
            <a:r>
              <a:rPr lang="en-US" b="1" dirty="0" smtClean="0">
                <a:solidFill>
                  <a:srgbClr val="FFFFFF"/>
                </a:solidFill>
              </a:rPr>
              <a:t>Differences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60198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HDC has up to </a:t>
            </a:r>
            <a:r>
              <a:rPr lang="en-US" sz="2400" dirty="0" smtClean="0">
                <a:solidFill>
                  <a:srgbClr val="FFFFFF"/>
                </a:solidFill>
              </a:rPr>
              <a:t>100% accuracy (on </a:t>
            </a:r>
            <a:r>
              <a:rPr lang="en-US" sz="2400" dirty="0">
                <a:solidFill>
                  <a:srgbClr val="FFFFFF"/>
                </a:solidFill>
              </a:rPr>
              <a:t>average </a:t>
            </a:r>
            <a:r>
              <a:rPr lang="en-US" sz="2400" b="1" dirty="0">
                <a:solidFill>
                  <a:srgbClr val="FF0000"/>
                </a:solidFill>
              </a:rPr>
              <a:t>8.1% higher </a:t>
            </a:r>
            <a:r>
              <a:rPr lang="en-US" sz="2400" dirty="0">
                <a:solidFill>
                  <a:srgbClr val="FFFFFF"/>
                </a:solidFill>
              </a:rPr>
              <a:t>than </a:t>
            </a:r>
            <a:r>
              <a:rPr lang="en-US" sz="2400" dirty="0" smtClean="0">
                <a:solidFill>
                  <a:srgbClr val="FFFFFF"/>
                </a:solidFill>
              </a:rPr>
              <a:t>SVM) with equal training!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53714"/>
          <a:stretch/>
        </p:blipFill>
        <p:spPr>
          <a:xfrm>
            <a:off x="1257298" y="760379"/>
            <a:ext cx="3162301" cy="2513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52956"/>
          <a:stretch/>
        </p:blipFill>
        <p:spPr>
          <a:xfrm>
            <a:off x="1219200" y="3352800"/>
            <a:ext cx="3200400" cy="26450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1428"/>
          <a:stretch/>
        </p:blipFill>
        <p:spPr>
          <a:xfrm>
            <a:off x="4572000" y="773112"/>
            <a:ext cx="3289083" cy="2491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2644"/>
          <a:stretch/>
        </p:blipFill>
        <p:spPr>
          <a:xfrm>
            <a:off x="4572000" y="3352799"/>
            <a:ext cx="3289083" cy="26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Adaptive Encoder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19424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How can we </a:t>
            </a:r>
            <a:r>
              <a:rPr lang="en-US" b="1" i="1" dirty="0" smtClean="0">
                <a:solidFill>
                  <a:srgbClr val="FFFFFF"/>
                </a:solidFill>
              </a:rPr>
              <a:t>robustly</a:t>
            </a:r>
            <a:r>
              <a:rPr lang="en-US" b="1" dirty="0" smtClean="0">
                <a:solidFill>
                  <a:srgbClr val="FFFFFF"/>
                </a:solidFill>
              </a:rPr>
              <a:t> reuse</a:t>
            </a:r>
            <a:r>
              <a:rPr lang="en-US" dirty="0" smtClean="0">
                <a:solidFill>
                  <a:srgbClr val="FFFFFF"/>
                </a:solidFill>
              </a:rPr>
              <a:t> the encoder across </a:t>
            </a:r>
            <a:r>
              <a:rPr lang="en-US" dirty="0">
                <a:solidFill>
                  <a:srgbClr val="FFFFFF"/>
                </a:solidFill>
              </a:rPr>
              <a:t>different </a:t>
            </a:r>
            <a:r>
              <a:rPr lang="en-US" dirty="0" smtClean="0">
                <a:solidFill>
                  <a:srgbClr val="FFFFFF"/>
                </a:solidFill>
              </a:rPr>
              <a:t>test subjects?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Train with the best N−gram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Adaptively </a:t>
            </a:r>
            <a:r>
              <a:rPr lang="en-US" dirty="0">
                <a:solidFill>
                  <a:srgbClr val="FFFFFF"/>
                </a:solidFill>
              </a:rPr>
              <a:t>tune </a:t>
            </a:r>
            <a:r>
              <a:rPr lang="en-US" dirty="0" smtClean="0">
                <a:solidFill>
                  <a:srgbClr val="FFFFFF"/>
                </a:solidFill>
              </a:rPr>
              <a:t>N−grams </a:t>
            </a:r>
            <a:r>
              <a:rPr lang="en-US" smtClean="0">
                <a:solidFill>
                  <a:srgbClr val="FFFFFF"/>
                </a:solidFill>
              </a:rPr>
              <a:t>in the encoder </a:t>
            </a:r>
            <a:r>
              <a:rPr lang="en-US" dirty="0" smtClean="0">
                <a:solidFill>
                  <a:srgbClr val="FFFFFF"/>
                </a:solidFill>
              </a:rPr>
              <a:t>based </a:t>
            </a:r>
            <a:r>
              <a:rPr lang="en-US" dirty="0">
                <a:solidFill>
                  <a:srgbClr val="FFFFFF"/>
                </a:solidFill>
              </a:rPr>
              <a:t>on stored </a:t>
            </a:r>
            <a:r>
              <a:rPr lang="en-US" dirty="0" smtClean="0">
                <a:solidFill>
                  <a:srgbClr val="FFFFFF"/>
                </a:solidFill>
              </a:rPr>
              <a:t>patterns in AM </a:t>
            </a:r>
            <a:r>
              <a:rPr lang="en-US" smtClean="0">
                <a:solidFill>
                  <a:srgbClr val="FFFFFF"/>
                </a:solidFill>
              </a:rPr>
              <a:t>using feedback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62000" y="3090167"/>
            <a:ext cx="7467599" cy="3463033"/>
            <a:chOff x="763326" y="3090167"/>
            <a:chExt cx="6944311" cy="3082033"/>
          </a:xfrm>
        </p:grpSpPr>
        <p:sp>
          <p:nvSpPr>
            <p:cNvPr id="4" name="Rectangle 3"/>
            <p:cNvSpPr/>
            <p:nvPr/>
          </p:nvSpPr>
          <p:spPr>
            <a:xfrm>
              <a:off x="1741018" y="3772200"/>
              <a:ext cx="1909267" cy="143245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235451" y="3772199"/>
              <a:ext cx="3149599" cy="143245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637834" y="3871971"/>
              <a:ext cx="2632916" cy="1243787"/>
              <a:chOff x="3050436" y="3760013"/>
              <a:chExt cx="2632916" cy="124378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050438" y="3793354"/>
                <a:ext cx="1953159" cy="18288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B0F0"/>
                    </a:solidFill>
                  </a:rPr>
                  <a:t>GV (Label=1)</a:t>
                </a:r>
                <a:endParaRPr lang="en-US" sz="14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50437" y="4115222"/>
                <a:ext cx="1953159" cy="18288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B0F0"/>
                    </a:solidFill>
                  </a:rPr>
                  <a:t>GV (Label=2)</a:t>
                </a:r>
                <a:endParaRPr lang="en-US" sz="14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50436" y="4517741"/>
                <a:ext cx="1953159" cy="18288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B0F0"/>
                    </a:solidFill>
                  </a:rPr>
                  <a:t>GV (Label=5)</a:t>
                </a:r>
                <a:endParaRPr lang="en-US" sz="14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405932" y="3760013"/>
                <a:ext cx="277420" cy="124378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b="1" dirty="0" smtClean="0">
                    <a:solidFill>
                      <a:srgbClr val="00B0F0"/>
                    </a:solidFill>
                  </a:rPr>
                  <a:t>Cosine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5005520" y="3898463"/>
                <a:ext cx="400412" cy="0"/>
              </a:xfrm>
              <a:prstGeom prst="straightConnector1">
                <a:avLst/>
              </a:prstGeom>
              <a:ln w="666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003595" y="4209898"/>
                <a:ext cx="400412" cy="0"/>
              </a:xfrm>
              <a:prstGeom prst="straightConnector1">
                <a:avLst/>
              </a:prstGeom>
              <a:ln w="666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005520" y="4607561"/>
                <a:ext cx="400412" cy="0"/>
              </a:xfrm>
              <a:prstGeom prst="straightConnector1">
                <a:avLst/>
              </a:prstGeom>
              <a:ln w="666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871913" y="4238616"/>
                <a:ext cx="4333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00B0F0"/>
                    </a:solidFill>
                  </a:rPr>
                  <a:t>…</a:t>
                </a:r>
                <a:endParaRPr lang="en-US" sz="1400" b="1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4235452" y="3450636"/>
              <a:ext cx="3149598" cy="32869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Associative Memory (AM)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41017" y="3447318"/>
              <a:ext cx="1909267" cy="32869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Encoder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50284" y="4264065"/>
              <a:ext cx="585167" cy="1"/>
            </a:xfrm>
            <a:prstGeom prst="straightConnector1">
              <a:avLst/>
            </a:prstGeom>
            <a:ln w="666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419600" y="4951959"/>
              <a:ext cx="2571805" cy="1037"/>
            </a:xfrm>
            <a:prstGeom prst="straightConnector1">
              <a:avLst/>
            </a:prstGeom>
            <a:ln w="666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239995" y="4231081"/>
              <a:ext cx="210515" cy="756090"/>
              <a:chOff x="3802685" y="4014409"/>
              <a:chExt cx="210515" cy="98044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802685" y="4055119"/>
                <a:ext cx="210515" cy="0"/>
              </a:xfrm>
              <a:prstGeom prst="straightConnector1">
                <a:avLst/>
              </a:prstGeom>
              <a:ln w="66675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3982174" y="4014409"/>
                <a:ext cx="933" cy="980441"/>
              </a:xfrm>
              <a:prstGeom prst="straightConnector1">
                <a:avLst/>
              </a:prstGeom>
              <a:ln w="66675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3610903" y="3709125"/>
              <a:ext cx="643895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00B0F0"/>
                  </a:solidFill>
                </a:rPr>
                <a:t>Query</a:t>
              </a:r>
              <a:br>
                <a:rPr lang="en-US" sz="1400" b="1" dirty="0" smtClean="0">
                  <a:solidFill>
                    <a:srgbClr val="00B0F0"/>
                  </a:solidFill>
                </a:rPr>
              </a:br>
              <a:r>
                <a:rPr lang="en-US" sz="1400" b="1" dirty="0" smtClean="0">
                  <a:solidFill>
                    <a:srgbClr val="00B0F0"/>
                  </a:solidFill>
                </a:rPr>
                <a:t>GV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007530" y="4261829"/>
              <a:ext cx="731520" cy="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63326" y="3709125"/>
              <a:ext cx="893211" cy="520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EMG </a:t>
              </a:r>
            </a:p>
            <a:p>
              <a:r>
                <a:rPr lang="en-US" sz="1600" b="1" dirty="0" smtClean="0">
                  <a:solidFill>
                    <a:schemeClr val="tx1"/>
                  </a:solidFill>
                </a:rPr>
                <a:t>Channels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007530" y="4410060"/>
              <a:ext cx="731520" cy="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007530" y="4558291"/>
              <a:ext cx="731520" cy="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014250" y="4658351"/>
              <a:ext cx="731520" cy="6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797866" y="3818170"/>
              <a:ext cx="475434" cy="12975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b="1" dirty="0" smtClean="0">
                  <a:solidFill>
                    <a:srgbClr val="00B0F0"/>
                  </a:solidFill>
                </a:rPr>
                <a:t>Spatial Encoding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2733" y="4038955"/>
              <a:ext cx="995832" cy="46550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B0F0"/>
                  </a:solidFill>
                </a:rPr>
                <a:t>Temporal</a:t>
              </a:r>
            </a:p>
            <a:p>
              <a:pPr algn="ctr"/>
              <a:r>
                <a:rPr lang="en-US" sz="1600" b="1" dirty="0" smtClean="0">
                  <a:solidFill>
                    <a:srgbClr val="00B0F0"/>
                  </a:solidFill>
                </a:rPr>
                <a:t>Encoding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30" name="Straight Arrow Connector 29"/>
            <p:cNvCxnSpPr>
              <a:endCxn id="29" idx="1"/>
            </p:cNvCxnSpPr>
            <p:nvPr/>
          </p:nvCxnSpPr>
          <p:spPr>
            <a:xfrm flipV="1">
              <a:off x="2273300" y="4271709"/>
              <a:ext cx="239433" cy="1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607820" y="3406678"/>
              <a:ext cx="5935980" cy="1930060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0284" y="3090167"/>
              <a:ext cx="1909267" cy="35609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Plant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121150" y="5360253"/>
              <a:ext cx="1993453" cy="772503"/>
              <a:chOff x="3382316" y="3292495"/>
              <a:chExt cx="1993453" cy="77250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382316" y="3583512"/>
                <a:ext cx="1993453" cy="4814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90170" y="3292495"/>
                <a:ext cx="162211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/>
                  <a:t>Controller</a:t>
                </a:r>
                <a:endParaRPr lang="en-US" sz="1600" b="1" dirty="0"/>
              </a:p>
            </p:txBody>
          </p:sp>
        </p:grpSp>
        <p:cxnSp>
          <p:nvCxnSpPr>
            <p:cNvPr id="36" name="Elbow Connector 35"/>
            <p:cNvCxnSpPr>
              <a:stCxn id="5" idx="3"/>
              <a:endCxn id="34" idx="3"/>
            </p:cNvCxnSpPr>
            <p:nvPr/>
          </p:nvCxnSpPr>
          <p:spPr>
            <a:xfrm flipH="1">
              <a:off x="6114603" y="4488429"/>
              <a:ext cx="1270447" cy="1403584"/>
            </a:xfrm>
            <a:prstGeom prst="bentConnector3">
              <a:avLst>
                <a:gd name="adj1" fmla="val -1799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085524" y="5626350"/>
              <a:ext cx="16221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/>
                <a:t>Measurement: cosine similarity</a:t>
              </a:r>
              <a:endParaRPr lang="en-US" sz="1600" b="1" dirty="0"/>
            </a:p>
          </p:txBody>
        </p:sp>
        <p:cxnSp>
          <p:nvCxnSpPr>
            <p:cNvPr id="38" name="Elbow Connector 37"/>
            <p:cNvCxnSpPr>
              <a:stCxn id="34" idx="1"/>
              <a:endCxn id="4" idx="2"/>
            </p:cNvCxnSpPr>
            <p:nvPr/>
          </p:nvCxnSpPr>
          <p:spPr>
            <a:xfrm rot="10800000">
              <a:off x="2695652" y="5204659"/>
              <a:ext cx="1425498" cy="68735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602308" y="5648980"/>
              <a:ext cx="16221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/>
                <a:t>Actuation: </a:t>
              </a:r>
            </a:p>
            <a:p>
              <a:pPr algn="ctr"/>
              <a:r>
                <a:rPr lang="en-US" sz="1600" b="1" dirty="0" smtClean="0"/>
                <a:t>change </a:t>
              </a:r>
              <a:r>
                <a:rPr lang="en-US" sz="1600" b="1" i="1" dirty="0" smtClean="0"/>
                <a:t>N</a:t>
              </a:r>
              <a:endParaRPr lang="en-US" sz="1600" b="1" dirty="0"/>
            </a:p>
          </p:txBody>
        </p:sp>
        <p:cxnSp>
          <p:nvCxnSpPr>
            <p:cNvPr id="40" name="Straight Arrow Connector 39"/>
            <p:cNvCxnSpPr>
              <a:stCxn id="4" idx="2"/>
            </p:cNvCxnSpPr>
            <p:nvPr/>
          </p:nvCxnSpPr>
          <p:spPr>
            <a:xfrm flipH="1" flipV="1">
              <a:off x="2695650" y="4513196"/>
              <a:ext cx="2" cy="691462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708669" y="4584465"/>
              <a:ext cx="887945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b="1" i="1" dirty="0" smtClean="0">
                  <a:solidFill>
                    <a:srgbClr val="00B0F0"/>
                  </a:solidFill>
                </a:rPr>
                <a:t>N</a:t>
              </a:r>
              <a:endParaRPr lang="en-US" sz="14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093591" y="5720690"/>
              <a:ext cx="2061783" cy="444510"/>
              <a:chOff x="2580067" y="5061009"/>
              <a:chExt cx="2061783" cy="44451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580067" y="5061009"/>
                <a:ext cx="2061783" cy="27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 err="1"/>
                  <a:t>a</a:t>
                </a:r>
                <a:r>
                  <a:rPr lang="en-US" sz="1400" b="1" dirty="0" err="1" smtClean="0"/>
                  <a:t>rgmax</a:t>
                </a:r>
                <a:r>
                  <a:rPr lang="en-US" sz="1400" b="1" dirty="0" smtClean="0"/>
                  <a:t> cosine−similarity</a:t>
                </a:r>
                <a:endParaRPr lang="en-US" sz="1400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825265" y="5228520"/>
                <a:ext cx="21078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i="1" dirty="0" smtClean="0"/>
                  <a:t>N</a:t>
                </a:r>
                <a:endParaRPr lang="en-US" sz="1400" b="1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09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FFFF"/>
                </a:solidFill>
              </a:rPr>
              <a:t>Similarity Is </a:t>
            </a:r>
            <a:r>
              <a:rPr lang="en-US" sz="3000" b="1" dirty="0" smtClean="0">
                <a:solidFill>
                  <a:srgbClr val="FF0000"/>
                </a:solidFill>
              </a:rPr>
              <a:t>VERY Low</a:t>
            </a:r>
            <a:r>
              <a:rPr lang="en-US" sz="3000" b="1" dirty="0" smtClean="0">
                <a:solidFill>
                  <a:srgbClr val="FFFFFF"/>
                </a:solidFill>
              </a:rPr>
              <a:t> for </a:t>
            </a:r>
            <a:r>
              <a:rPr lang="en-US" sz="3000" b="1" dirty="0" err="1" smtClean="0">
                <a:solidFill>
                  <a:srgbClr val="FFFFFF"/>
                </a:solidFill>
              </a:rPr>
              <a:t>Tested≠Trained</a:t>
            </a:r>
            <a:r>
              <a:rPr lang="en-US" sz="3000" b="1" dirty="0" smtClean="0">
                <a:solidFill>
                  <a:srgbClr val="FFFFFF"/>
                </a:solidFill>
              </a:rPr>
              <a:t> N−grams</a:t>
            </a:r>
            <a:endParaRPr lang="en-US" sz="3000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011" r="6999" b="2847"/>
          <a:stretch/>
        </p:blipFill>
        <p:spPr>
          <a:xfrm>
            <a:off x="844297" y="884783"/>
            <a:ext cx="3474720" cy="2823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4348" b="2082"/>
          <a:stretch/>
        </p:blipFill>
        <p:spPr>
          <a:xfrm>
            <a:off x="4724402" y="884783"/>
            <a:ext cx="3474720" cy="27639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892" r="4881"/>
          <a:stretch/>
        </p:blipFill>
        <p:spPr>
          <a:xfrm>
            <a:off x="844297" y="3809253"/>
            <a:ext cx="3474720" cy="28855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4049" r="6866"/>
          <a:stretch/>
        </p:blipFill>
        <p:spPr>
          <a:xfrm>
            <a:off x="4724402" y="3800109"/>
            <a:ext cx="3474720" cy="28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Accuracy with </a:t>
            </a:r>
            <a:r>
              <a:rPr lang="en-US" b="1" dirty="0" smtClean="0">
                <a:solidFill>
                  <a:srgbClr val="FFFFFF"/>
                </a:solidFill>
              </a:rPr>
              <a:t>Overlapping </a:t>
            </a:r>
            <a:r>
              <a:rPr lang="en-US" b="1" dirty="0">
                <a:solidFill>
                  <a:srgbClr val="FFFFFF"/>
                </a:solidFill>
              </a:rPr>
              <a:t>G</a:t>
            </a:r>
            <a:r>
              <a:rPr lang="en-US" b="1" dirty="0" smtClean="0">
                <a:solidFill>
                  <a:srgbClr val="FFFFFF"/>
                </a:solidFill>
              </a:rPr>
              <a:t>estures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90600"/>
            <a:ext cx="8229600" cy="5257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>
            <a:lvl1pPr marL="342870" indent="-34287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83" indent="-285724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98" indent="-22858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5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1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6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4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What if the classification window contains multiple gestures?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Peak-accuracy </a:t>
            </a:r>
            <a:r>
              <a:rPr lang="en-US" b="1" dirty="0" smtClean="0">
                <a:solidFill>
                  <a:srgbClr val="FF0000"/>
                </a:solidFill>
              </a:rPr>
              <a:t>up to 30</a:t>
            </a:r>
            <a:r>
              <a:rPr lang="en-US" b="1" dirty="0">
                <a:solidFill>
                  <a:srgbClr val="FF0000"/>
                </a:solidFill>
              </a:rPr>
              <a:t>% overlapping</a:t>
            </a:r>
            <a:r>
              <a:rPr lang="en-US" dirty="0">
                <a:solidFill>
                  <a:srgbClr val="FFFFFF"/>
                </a:solidFill>
              </a:rPr>
              <a:t> between two gestures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6629400" cy="44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HDC Learns Fast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685800"/>
            <a:ext cx="9014990" cy="3040482"/>
            <a:chOff x="76200" y="685800"/>
            <a:chExt cx="9014990" cy="3040482"/>
          </a:xfrm>
        </p:grpSpPr>
        <p:sp>
          <p:nvSpPr>
            <p:cNvPr id="5" name="Rectangle 4"/>
            <p:cNvSpPr/>
            <p:nvPr/>
          </p:nvSpPr>
          <p:spPr>
            <a:xfrm>
              <a:off x="76200" y="1143000"/>
              <a:ext cx="403860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smtClean="0">
                  <a:solidFill>
                    <a:srgbClr val="FFFFFF"/>
                  </a:solidFill>
                  <a:latin typeface="NimbusRomNo9L-Medi"/>
                </a:rPr>
                <a:t>97.8% </a:t>
              </a:r>
              <a:r>
                <a:rPr lang="en-US" sz="2800" dirty="0" smtClean="0">
                  <a:solidFill>
                    <a:srgbClr val="FFFFFF"/>
                  </a:solidFill>
                  <a:latin typeface="NimbusRomNo9L-Medi"/>
                </a:rPr>
                <a:t>accuracy </a:t>
              </a:r>
              <a:r>
                <a:rPr lang="en-US" sz="2800" dirty="0">
                  <a:solidFill>
                    <a:srgbClr val="FFFFFF"/>
                  </a:solidFill>
                  <a:latin typeface="NimbusRomNo9L-Medi"/>
                </a:rPr>
                <a:t>with </a:t>
              </a:r>
              <a:r>
                <a:rPr lang="en-US" sz="2800" b="1" dirty="0" smtClean="0">
                  <a:solidFill>
                    <a:srgbClr val="FF0000"/>
                  </a:solidFill>
                  <a:latin typeface="NimbusRomNo9L-Medi"/>
                </a:rPr>
                <a:t>only </a:t>
              </a:r>
              <a:r>
                <a:rPr lang="en-US" sz="2800" b="1" dirty="0" smtClean="0">
                  <a:solidFill>
                    <a:srgbClr val="FF0000"/>
                  </a:solidFill>
                  <a:latin typeface="CMR9"/>
                </a:rPr>
                <a:t>1/3 </a:t>
              </a:r>
              <a:r>
                <a:rPr lang="en-US" sz="2800" b="1" dirty="0">
                  <a:solidFill>
                    <a:srgbClr val="FF0000"/>
                  </a:solidFill>
                  <a:latin typeface="NimbusRomNo9L-Medi"/>
                </a:rPr>
                <a:t>the training data</a:t>
              </a:r>
              <a:r>
                <a:rPr lang="en-US" sz="2800" dirty="0">
                  <a:solidFill>
                    <a:srgbClr val="FFFFFF"/>
                  </a:solidFill>
                  <a:latin typeface="NimbusRomNo9L-Medi"/>
                </a:rPr>
                <a:t> required </a:t>
              </a:r>
              <a:r>
                <a:rPr lang="en-US" sz="2800" dirty="0" smtClean="0">
                  <a:solidFill>
                    <a:srgbClr val="FFFFFF"/>
                  </a:solidFill>
                  <a:latin typeface="NimbusRomNo9L-Medi"/>
                </a:rPr>
                <a:t>by state-of-the</a:t>
              </a:r>
              <a:r>
                <a:rPr lang="en-US" sz="2800" dirty="0">
                  <a:solidFill>
                    <a:srgbClr val="FFFFFF"/>
                  </a:solidFill>
                  <a:latin typeface="NimbusRomNo9L-Medi"/>
                </a:rPr>
                <a:t>-</a:t>
              </a:r>
              <a:r>
                <a:rPr lang="en-US" sz="2800" dirty="0" smtClean="0">
                  <a:solidFill>
                    <a:srgbClr val="FFFFFF"/>
                  </a:solidFill>
                  <a:latin typeface="NimbusRomNo9L-Medi"/>
                </a:rPr>
                <a:t>art </a:t>
              </a:r>
              <a:r>
                <a:rPr lang="en-US" sz="2800" dirty="0">
                  <a:solidFill>
                    <a:srgbClr val="FFFFFF"/>
                  </a:solidFill>
                  <a:latin typeface="NimbusRomNo9L-Medi"/>
                </a:rPr>
                <a:t>SVM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8150" y="685800"/>
              <a:ext cx="4843040" cy="304048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06680" y="3838575"/>
            <a:ext cx="8974985" cy="2959466"/>
            <a:chOff x="106680" y="3838575"/>
            <a:chExt cx="8974985" cy="2959466"/>
          </a:xfrm>
        </p:grpSpPr>
        <p:sp>
          <p:nvSpPr>
            <p:cNvPr id="8" name="Rectangle 7"/>
            <p:cNvSpPr/>
            <p:nvPr/>
          </p:nvSpPr>
          <p:spPr>
            <a:xfrm>
              <a:off x="106680" y="3962400"/>
              <a:ext cx="4141470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700" dirty="0">
                  <a:solidFill>
                    <a:srgbClr val="FFFFFF"/>
                  </a:solidFill>
                </a:rPr>
                <a:t>I</a:t>
              </a:r>
              <a:r>
                <a:rPr lang="en-US" sz="2700" dirty="0" smtClean="0">
                  <a:solidFill>
                    <a:srgbClr val="FFFFFF"/>
                  </a:solidFill>
                </a:rPr>
                <a:t>ncreasing training 10</a:t>
              </a:r>
              <a:r>
                <a:rPr lang="en-US" sz="2700" dirty="0">
                  <a:solidFill>
                    <a:srgbClr val="FFFFFF"/>
                  </a:solidFill>
                </a:rPr>
                <a:t>% to 80</a:t>
              </a:r>
              <a:r>
                <a:rPr lang="en-US" sz="2700" dirty="0" smtClean="0">
                  <a:solidFill>
                    <a:srgbClr val="FFFFFF"/>
                  </a:solidFill>
                </a:rPr>
                <a:t>% </a:t>
              </a:r>
              <a:r>
                <a:rPr lang="en-US" sz="2700" dirty="0" smtClean="0">
                  <a:solidFill>
                    <a:srgbClr val="FFFFFF"/>
                  </a:solidFill>
                  <a:sym typeface="Wingdings" panose="05000000000000000000" pitchFamily="2" charset="2"/>
                </a:rPr>
                <a:t> </a:t>
              </a:r>
              <a:r>
                <a:rPr lang="en-US" sz="2700" dirty="0" smtClean="0">
                  <a:solidFill>
                    <a:srgbClr val="FFFFFF"/>
                  </a:solidFill>
                </a:rPr>
                <a:t>increases SVs from </a:t>
              </a:r>
              <a:r>
                <a:rPr lang="en-US" sz="2700" dirty="0">
                  <a:solidFill>
                    <a:srgbClr val="FFFFFF"/>
                  </a:solidFill>
                </a:rPr>
                <a:t>30 to </a:t>
              </a:r>
              <a:r>
                <a:rPr lang="en-US" sz="2700" dirty="0" smtClean="0">
                  <a:solidFill>
                    <a:srgbClr val="FFFFFF"/>
                  </a:solidFill>
                </a:rPr>
                <a:t>155 (higher execution)</a:t>
              </a:r>
              <a:endParaRPr lang="en-US" sz="2700" dirty="0">
                <a:solidFill>
                  <a:srgbClr val="FFFFFF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8150" y="3838575"/>
              <a:ext cx="4833515" cy="2959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832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Summary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2800" b="1" dirty="0" smtClean="0">
                <a:solidFill>
                  <a:srgbClr val="FF0000"/>
                </a:solidFill>
              </a:rPr>
              <a:t>Simple</a:t>
            </a:r>
            <a:r>
              <a:rPr lang="en-US" sz="2800" dirty="0" smtClean="0">
                <a:solidFill>
                  <a:srgbClr val="FFFFFF"/>
                </a:solidFill>
              </a:rPr>
              <a:t> vector−space operations are </a:t>
            </a:r>
            <a:r>
              <a:rPr lang="en-US" sz="2800" dirty="0">
                <a:solidFill>
                  <a:srgbClr val="FFFFFF"/>
                </a:solidFill>
              </a:rPr>
              <a:t>used to encode analog input signals for </a:t>
            </a:r>
            <a:r>
              <a:rPr lang="en-US" sz="2800" dirty="0" smtClean="0">
                <a:solidFill>
                  <a:srgbClr val="FFFFFF"/>
                </a:solidFill>
              </a:rPr>
              <a:t>classification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FFFF"/>
                </a:solidFill>
              </a:rPr>
              <a:t>Compared to state-of-the</a:t>
            </a:r>
            <a:r>
              <a:rPr lang="en-US" sz="2800" dirty="0">
                <a:solidFill>
                  <a:srgbClr val="FFFFFF"/>
                </a:solidFill>
              </a:rPr>
              <a:t>-</a:t>
            </a:r>
            <a:r>
              <a:rPr lang="en-US" sz="2800" dirty="0" smtClean="0">
                <a:solidFill>
                  <a:srgbClr val="FFFFFF"/>
                </a:solidFill>
              </a:rPr>
              <a:t>art SVM:</a:t>
            </a:r>
          </a:p>
          <a:p>
            <a:pPr lv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FFFFFF"/>
                </a:solidFill>
              </a:rPr>
              <a:t>A </a:t>
            </a:r>
            <a:r>
              <a:rPr lang="en-US" sz="2600" dirty="0">
                <a:solidFill>
                  <a:srgbClr val="FFFFFF"/>
                </a:solidFill>
              </a:rPr>
              <a:t>high level of accuracy (97.8%) with only </a:t>
            </a:r>
            <a:r>
              <a:rPr lang="en-US" sz="2600" b="1" dirty="0" smtClean="0">
                <a:solidFill>
                  <a:srgbClr val="FF0000"/>
                </a:solidFill>
              </a:rPr>
              <a:t>1/3 the </a:t>
            </a:r>
            <a:r>
              <a:rPr lang="en-US" sz="2600" b="1" dirty="0">
                <a:solidFill>
                  <a:srgbClr val="FF0000"/>
                </a:solidFill>
              </a:rPr>
              <a:t>training </a:t>
            </a:r>
            <a:r>
              <a:rPr lang="en-US" sz="2600" b="1" dirty="0" smtClean="0">
                <a:solidFill>
                  <a:srgbClr val="FF0000"/>
                </a:solidFill>
              </a:rPr>
              <a:t>data</a:t>
            </a:r>
            <a:endParaRPr lang="en-US" sz="2600" dirty="0" smtClean="0">
              <a:solidFill>
                <a:srgbClr val="FFFFFF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FFFF"/>
                </a:solidFill>
              </a:rPr>
              <a:t>HD encoder adjusts </a:t>
            </a:r>
            <a:r>
              <a:rPr lang="en-US" sz="2800" dirty="0">
                <a:solidFill>
                  <a:srgbClr val="FFFFFF"/>
                </a:solidFill>
              </a:rPr>
              <a:t>to </a:t>
            </a:r>
            <a:endParaRPr lang="en-US" sz="2800" dirty="0" smtClean="0">
              <a:solidFill>
                <a:srgbClr val="FFFFFF"/>
              </a:solidFill>
            </a:endParaRPr>
          </a:p>
          <a:p>
            <a:pPr lv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FFFFFF"/>
                </a:solidFill>
              </a:rPr>
              <a:t>variations </a:t>
            </a:r>
            <a:r>
              <a:rPr lang="en-US" sz="2600" dirty="0">
                <a:solidFill>
                  <a:srgbClr val="FFFFFF"/>
                </a:solidFill>
              </a:rPr>
              <a:t>in </a:t>
            </a:r>
            <a:r>
              <a:rPr lang="en-US" sz="2600" dirty="0" smtClean="0">
                <a:solidFill>
                  <a:srgbClr val="FFFFFF"/>
                </a:solidFill>
              </a:rPr>
              <a:t>gesture−timing across </a:t>
            </a:r>
            <a:r>
              <a:rPr lang="en-US" sz="2600" dirty="0">
                <a:solidFill>
                  <a:srgbClr val="FFFFFF"/>
                </a:solidFill>
              </a:rPr>
              <a:t>different </a:t>
            </a:r>
            <a:r>
              <a:rPr lang="en-US" sz="2600" dirty="0" smtClean="0">
                <a:solidFill>
                  <a:srgbClr val="FFFFFF"/>
                </a:solidFill>
              </a:rPr>
              <a:t>subjects</a:t>
            </a:r>
          </a:p>
          <a:p>
            <a:pPr lv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FFFFFF"/>
                </a:solidFill>
              </a:rPr>
              <a:t> 30</a:t>
            </a:r>
            <a:r>
              <a:rPr lang="en-US" sz="2600" dirty="0">
                <a:solidFill>
                  <a:srgbClr val="FFFFFF"/>
                </a:solidFill>
              </a:rPr>
              <a:t>% </a:t>
            </a:r>
            <a:r>
              <a:rPr lang="en-US" sz="2600" dirty="0" smtClean="0">
                <a:solidFill>
                  <a:srgbClr val="FFFFFF"/>
                </a:solidFill>
              </a:rPr>
              <a:t>overlapping between </a:t>
            </a:r>
            <a:r>
              <a:rPr lang="en-US" sz="2600" dirty="0">
                <a:solidFill>
                  <a:srgbClr val="FFFFFF"/>
                </a:solidFill>
              </a:rPr>
              <a:t>two neighboring </a:t>
            </a:r>
            <a:r>
              <a:rPr lang="en-US" sz="2600" dirty="0" smtClean="0">
                <a:solidFill>
                  <a:srgbClr val="FFFFFF"/>
                </a:solidFill>
              </a:rPr>
              <a:t>gestures</a:t>
            </a:r>
          </a:p>
          <a:p>
            <a:pPr>
              <a:spcAft>
                <a:spcPts val="1800"/>
              </a:spcAft>
            </a:pPr>
            <a:r>
              <a:rPr lang="en-US" sz="2800" dirty="0" smtClean="0">
                <a:solidFill>
                  <a:srgbClr val="FFFFFF"/>
                </a:solidFill>
              </a:rPr>
              <a:t>Next: online and continuous learning!</a:t>
            </a:r>
          </a:p>
          <a:p>
            <a:pPr marL="0" indent="0">
              <a:spcAft>
                <a:spcPts val="1800"/>
              </a:spcAft>
              <a:buNone/>
            </a:pPr>
            <a:endParaRPr lang="en-US" sz="26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Outline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66800"/>
            <a:ext cx="8229600" cy="54864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>
            <a:lvl1pPr marL="342870" indent="-34287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83" indent="-285724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98" indent="-22858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5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1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6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4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600" dirty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Background in HD Computing</a:t>
            </a:r>
          </a:p>
          <a:p>
            <a:pPr>
              <a:lnSpc>
                <a:spcPct val="150000"/>
              </a:lnSpc>
            </a:pPr>
            <a:r>
              <a:rPr lang="en-US" altLang="en-US" sz="26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EMG−based </a:t>
            </a:r>
            <a:r>
              <a:rPr lang="en-US" altLang="en-US" sz="2600" dirty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Hand Gesture </a:t>
            </a:r>
            <a:r>
              <a:rPr lang="en-US" altLang="en-US" sz="26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Recognition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Embedded Platform for EMG </a:t>
            </a:r>
            <a:r>
              <a:rPr lang="en-US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Acquisition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Mapping EMG Signals to HD Vectors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Spatiotemporal HD Encoding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Experimental Results</a:t>
            </a:r>
            <a:endParaRPr lang="en-US" altLang="en-US" sz="2400" dirty="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1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Acknowledgment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This </a:t>
            </a:r>
            <a:r>
              <a:rPr lang="en-US" dirty="0">
                <a:solidFill>
                  <a:srgbClr val="FFFFFF"/>
                </a:solidFill>
              </a:rPr>
              <a:t>work was supported in part by Systems on Nanoscale Information </a:t>
            </a:r>
            <a:r>
              <a:rPr lang="en-US" dirty="0" err="1">
                <a:solidFill>
                  <a:srgbClr val="FFFFFF"/>
                </a:solidFill>
              </a:rPr>
              <a:t>fabriCs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b="1" dirty="0">
                <a:solidFill>
                  <a:srgbClr val="FFFFFF"/>
                </a:solidFill>
              </a:rPr>
              <a:t>SONIC</a:t>
            </a:r>
            <a:r>
              <a:rPr lang="en-US" dirty="0">
                <a:solidFill>
                  <a:srgbClr val="FFFFFF"/>
                </a:solidFill>
              </a:rPr>
              <a:t>), one of the six </a:t>
            </a:r>
            <a:r>
              <a:rPr lang="en-US" b="1" dirty="0">
                <a:solidFill>
                  <a:srgbClr val="FFFFFF"/>
                </a:solidFill>
              </a:rPr>
              <a:t>SRC </a:t>
            </a:r>
            <a:r>
              <a:rPr lang="en-US" b="1" dirty="0" err="1">
                <a:solidFill>
                  <a:srgbClr val="FFFFFF"/>
                </a:solidFill>
              </a:rPr>
              <a:t>STARnet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Centers, sponsored by MARCO and </a:t>
            </a:r>
            <a:r>
              <a:rPr lang="en-US" dirty="0" smtClean="0">
                <a:solidFill>
                  <a:srgbClr val="FFFFFF"/>
                </a:solidFill>
              </a:rPr>
              <a:t>DARPA.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STA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2056312" cy="118238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rc.org/image/logo-son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267200"/>
            <a:ext cx="2056312" cy="118238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>
            <a:stCxn id="1026" idx="2"/>
            <a:endCxn id="1028" idx="1"/>
          </p:cNvCxnSpPr>
          <p:nvPr/>
        </p:nvCxnSpPr>
        <p:spPr>
          <a:xfrm rot="16200000" flipH="1">
            <a:off x="3248073" y="3763064"/>
            <a:ext cx="780410" cy="1410244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26" idx="2"/>
          </p:cNvCxnSpPr>
          <p:nvPr/>
        </p:nvCxnSpPr>
        <p:spPr>
          <a:xfrm>
            <a:off x="2933156" y="4077981"/>
            <a:ext cx="0" cy="178941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7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Brain-inspired Hyperdimensional Computing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13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Hyperdimensional (HD) computing:</a:t>
            </a:r>
          </a:p>
          <a:p>
            <a:r>
              <a:rPr lang="en-US" dirty="0">
                <a:solidFill>
                  <a:srgbClr val="FFFFFF"/>
                </a:solidFill>
              </a:rPr>
              <a:t>Emulation of cognition by computing with </a:t>
            </a:r>
            <a:r>
              <a:rPr lang="en-US" b="1" dirty="0">
                <a:solidFill>
                  <a:srgbClr val="FFFFFF"/>
                </a:solidFill>
              </a:rPr>
              <a:t>high-dimensional </a:t>
            </a:r>
            <a:r>
              <a:rPr lang="en-US" dirty="0" smtClean="0">
                <a:solidFill>
                  <a:srgbClr val="FFFFFF"/>
                </a:solidFill>
              </a:rPr>
              <a:t>vectors as opposed </a:t>
            </a:r>
            <a:r>
              <a:rPr lang="en-US" dirty="0">
                <a:solidFill>
                  <a:srgbClr val="FFFFFF"/>
                </a:solidFill>
              </a:rPr>
              <a:t>to computing with numbers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Information </a:t>
            </a:r>
            <a:r>
              <a:rPr lang="en-US" dirty="0">
                <a:solidFill>
                  <a:srgbClr val="FFFFFF"/>
                </a:solidFill>
              </a:rPr>
              <a:t>distributed in </a:t>
            </a:r>
            <a:r>
              <a:rPr lang="en-US" b="1" dirty="0" smtClean="0">
                <a:solidFill>
                  <a:srgbClr val="FFFFFF"/>
                </a:solidFill>
              </a:rPr>
              <a:t>high-dimensional space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Supports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</a:rPr>
              <a:t>full algebra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3124200"/>
            <a:ext cx="8572232" cy="30480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>
            <a:lvl1pPr marL="342870" indent="-34287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83" indent="-285724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98" indent="-22858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5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1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6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4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Superb properties: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General </a:t>
            </a:r>
            <a:r>
              <a:rPr lang="en-US" dirty="0" smtClean="0">
                <a:solidFill>
                  <a:srgbClr val="FFFFFF"/>
                </a:solidFill>
              </a:rPr>
              <a:t>and scalable model </a:t>
            </a:r>
            <a:r>
              <a:rPr lang="en-US" dirty="0">
                <a:solidFill>
                  <a:srgbClr val="FFFFFF"/>
                </a:solidFill>
              </a:rPr>
              <a:t>of </a:t>
            </a:r>
            <a:r>
              <a:rPr lang="en-US" dirty="0" smtClean="0">
                <a:solidFill>
                  <a:srgbClr val="FFFFFF"/>
                </a:solidFill>
              </a:rPr>
              <a:t>computing</a:t>
            </a:r>
          </a:p>
          <a:p>
            <a:r>
              <a:rPr lang="en-US" b="1" dirty="0">
                <a:solidFill>
                  <a:srgbClr val="FFFFFF"/>
                </a:solidFill>
              </a:rPr>
              <a:t>Well-defined</a:t>
            </a:r>
            <a:r>
              <a:rPr lang="en-US" dirty="0">
                <a:solidFill>
                  <a:srgbClr val="FFFFFF"/>
                </a:solidFill>
              </a:rPr>
              <a:t> set of arithmetic operations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Fast and one-shot</a:t>
            </a:r>
            <a:r>
              <a:rPr lang="en-US" dirty="0" smtClean="0">
                <a:solidFill>
                  <a:srgbClr val="FFFFFF"/>
                </a:solidFill>
              </a:rPr>
              <a:t> learning (no need of back-prop)</a:t>
            </a:r>
          </a:p>
          <a:p>
            <a:r>
              <a:rPr lang="en-US" dirty="0">
                <a:solidFill>
                  <a:srgbClr val="FFFFFF"/>
                </a:solidFill>
              </a:rPr>
              <a:t>Memory-centric with </a:t>
            </a:r>
            <a:r>
              <a:rPr lang="en-US" dirty="0" smtClean="0">
                <a:solidFill>
                  <a:srgbClr val="FFFFFF"/>
                </a:solidFill>
              </a:rPr>
              <a:t>embarrassingly </a:t>
            </a:r>
            <a:r>
              <a:rPr lang="en-US" b="1" dirty="0" smtClean="0">
                <a:solidFill>
                  <a:srgbClr val="FFFFFF"/>
                </a:solidFill>
              </a:rPr>
              <a:t>parallel</a:t>
            </a:r>
            <a:r>
              <a:rPr lang="en-US" dirty="0" smtClean="0">
                <a:solidFill>
                  <a:srgbClr val="FFFFFF"/>
                </a:solidFill>
              </a:rPr>
              <a:t> operations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Extremely robust </a:t>
            </a:r>
            <a:r>
              <a:rPr lang="en-US" dirty="0" smtClean="0">
                <a:solidFill>
                  <a:srgbClr val="FFFFFF"/>
                </a:solidFill>
              </a:rPr>
              <a:t>against most failure mechanisms and noise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" y="6474023"/>
            <a:ext cx="8877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[P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. </a:t>
            </a:r>
            <a:r>
              <a:rPr lang="en-US" sz="1400" dirty="0" err="1">
                <a:solidFill>
                  <a:srgbClr val="FFFFFF"/>
                </a:solidFill>
                <a:latin typeface="Calibri" panose="020F0502020204030204" pitchFamily="34" charset="0"/>
              </a:rPr>
              <a:t>Kanerva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, An </a:t>
            </a:r>
            <a:r>
              <a:rPr lang="en-US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Introduction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to </a:t>
            </a:r>
            <a:r>
              <a:rPr lang="en-US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Computing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in Distributed </a:t>
            </a:r>
            <a:r>
              <a:rPr lang="en-US" sz="14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Representation </a:t>
            </a: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</a:rPr>
              <a:t>with High-Dimensional Random Vectors, 2009]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73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What Are Hypervectors</a:t>
            </a:r>
            <a:r>
              <a:rPr lang="en-US" b="1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Patterns (mapped to hypervector) as basic data representation in contrast to </a:t>
            </a:r>
            <a:r>
              <a:rPr lang="en-US" sz="2800" b="1" dirty="0">
                <a:solidFill>
                  <a:srgbClr val="FF0000"/>
                </a:solidFill>
              </a:rPr>
              <a:t>computing with numbers</a:t>
            </a:r>
            <a:r>
              <a:rPr lang="en-US" sz="2800" b="1" dirty="0" smtClean="0">
                <a:solidFill>
                  <a:srgbClr val="FF0000"/>
                </a:solidFill>
              </a:rPr>
              <a:t>!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2600" b="1" dirty="0" err="1" smtClean="0">
                <a:solidFill>
                  <a:srgbClr val="FF0000"/>
                </a:solidFill>
              </a:rPr>
              <a:t>Hypervectors</a:t>
            </a:r>
            <a:r>
              <a:rPr lang="en-US" sz="2600" b="1" dirty="0" smtClean="0">
                <a:solidFill>
                  <a:srgbClr val="FF0000"/>
                </a:solidFill>
              </a:rPr>
              <a:t> are: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FFFFFF"/>
                </a:solidFill>
              </a:rPr>
              <a:t>high-dimensional (e.g., </a:t>
            </a:r>
            <a:r>
              <a:rPr lang="en-US" sz="2600" b="1" dirty="0" smtClean="0">
                <a:solidFill>
                  <a:srgbClr val="FFFFFF"/>
                </a:solidFill>
              </a:rPr>
              <a:t>10,000 dimensions</a:t>
            </a:r>
            <a:r>
              <a:rPr lang="en-US" sz="2600" dirty="0" smtClean="0">
                <a:solidFill>
                  <a:srgbClr val="FFFFFF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FFFFFF"/>
                </a:solidFill>
              </a:rPr>
              <a:t>(</a:t>
            </a:r>
            <a:r>
              <a:rPr lang="en-US" sz="2600" dirty="0">
                <a:solidFill>
                  <a:srgbClr val="FFFFFF"/>
                </a:solidFill>
              </a:rPr>
              <a:t>pseudo)</a:t>
            </a:r>
            <a:r>
              <a:rPr lang="en-US" sz="2600" b="1" dirty="0">
                <a:solidFill>
                  <a:srgbClr val="FFFFFF"/>
                </a:solidFill>
              </a:rPr>
              <a:t>random </a:t>
            </a:r>
            <a:r>
              <a:rPr lang="en-US" sz="2600" b="1" dirty="0" smtClean="0">
                <a:solidFill>
                  <a:srgbClr val="FFFFFF"/>
                </a:solidFill>
              </a:rPr>
              <a:t>with </a:t>
            </a:r>
            <a:r>
              <a:rPr lang="en-US" sz="2600" b="1" dirty="0" err="1" smtClean="0">
                <a:solidFill>
                  <a:srgbClr val="FFFFFF"/>
                </a:solidFill>
              </a:rPr>
              <a:t>i.i.d</a:t>
            </a:r>
            <a:r>
              <a:rPr lang="en-US" sz="2600" b="1" dirty="0" smtClean="0">
                <a:solidFill>
                  <a:srgbClr val="FFFFFF"/>
                </a:solidFill>
              </a:rPr>
              <a:t>.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 err="1" smtClean="0">
                <a:solidFill>
                  <a:srgbClr val="FFFFFF"/>
                </a:solidFill>
              </a:rPr>
              <a:t>holographically</a:t>
            </a:r>
            <a:r>
              <a:rPr lang="en-US" sz="2600" dirty="0" smtClean="0">
                <a:solidFill>
                  <a:srgbClr val="FFFFFF"/>
                </a:solidFill>
              </a:rPr>
              <a:t> distributed (i.e., </a:t>
            </a:r>
            <a:r>
              <a:rPr lang="en-US" sz="2600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not </a:t>
            </a:r>
            <a:r>
              <a:rPr lang="en-US" sz="2600" dirty="0" err="1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ＭＳ Ｐゴシック" charset="0"/>
              </a:rPr>
              <a:t>microcoded</a:t>
            </a:r>
            <a:r>
              <a:rPr lang="en-US" sz="2600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sz="2600" b="1" dirty="0" err="1">
                <a:solidFill>
                  <a:srgbClr val="FF0000"/>
                </a:solidFill>
              </a:rPr>
              <a:t>Hypervectors</a:t>
            </a:r>
            <a:r>
              <a:rPr lang="en-US" sz="2600" b="1" dirty="0">
                <a:solidFill>
                  <a:srgbClr val="FF0000"/>
                </a:solidFill>
              </a:rPr>
              <a:t>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FF"/>
                </a:solidFill>
              </a:rPr>
              <a:t>use various </a:t>
            </a:r>
            <a:r>
              <a:rPr lang="en-US" sz="2400" b="1" dirty="0">
                <a:solidFill>
                  <a:srgbClr val="FFFFFF"/>
                </a:solidFill>
              </a:rPr>
              <a:t>coding</a:t>
            </a:r>
            <a:r>
              <a:rPr lang="en-US" sz="2400" dirty="0">
                <a:solidFill>
                  <a:srgbClr val="FFFFFF"/>
                </a:solidFill>
              </a:rPr>
              <a:t>: dense or sparse, bipolar or binary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FFFF"/>
                </a:solidFill>
              </a:rPr>
              <a:t>be </a:t>
            </a:r>
            <a:r>
              <a:rPr lang="en-US" sz="2400" b="1" dirty="0">
                <a:solidFill>
                  <a:srgbClr val="FFFFFF"/>
                </a:solidFill>
              </a:rPr>
              <a:t>combined</a:t>
            </a:r>
            <a:r>
              <a:rPr lang="en-US" sz="2400" dirty="0">
                <a:solidFill>
                  <a:srgbClr val="FFFFFF"/>
                </a:solidFill>
              </a:rPr>
              <a:t> using arithmetic operations: multiplication, addition, and </a:t>
            </a:r>
            <a:r>
              <a:rPr lang="en-US" sz="2400" dirty="0" smtClean="0">
                <a:solidFill>
                  <a:srgbClr val="FFFFFF"/>
                </a:solidFill>
              </a:rPr>
              <a:t>permutation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FF"/>
                </a:solidFill>
              </a:rPr>
              <a:t>be </a:t>
            </a:r>
            <a:r>
              <a:rPr lang="en-US" sz="2400" b="1" dirty="0">
                <a:solidFill>
                  <a:srgbClr val="FFFFFF"/>
                </a:solidFill>
              </a:rPr>
              <a:t>compared</a:t>
            </a:r>
            <a:r>
              <a:rPr lang="en-US" sz="2400" dirty="0">
                <a:solidFill>
                  <a:srgbClr val="FFFFFF"/>
                </a:solidFill>
              </a:rPr>
              <a:t> for similarity using distance </a:t>
            </a:r>
            <a:r>
              <a:rPr lang="en-US" sz="2400" dirty="0" smtClean="0">
                <a:solidFill>
                  <a:srgbClr val="FFFFFF"/>
                </a:solidFill>
              </a:rPr>
              <a:t>metrics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3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Mapping to Hypervectors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Each symbol is represented by a 10,000−D hypervector chosen at </a:t>
            </a:r>
            <a:r>
              <a:rPr lang="en-US" altLang="en-US" i="1" dirty="0" smtClean="0">
                <a:solidFill>
                  <a:srgbClr val="FFFFFF"/>
                </a:solidFill>
              </a:rPr>
              <a:t>random: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</a:rPr>
              <a:t>	</a:t>
            </a:r>
            <a:r>
              <a:rPr lang="en-US" altLang="en-US" b="1" i="1" dirty="0" smtClean="0">
                <a:solidFill>
                  <a:srgbClr val="FFFFFF"/>
                </a:solidFill>
              </a:rPr>
              <a:t>A</a:t>
            </a:r>
            <a:r>
              <a:rPr lang="en-US" altLang="en-US" dirty="0" smtClean="0">
                <a:solidFill>
                  <a:srgbClr val="FFFFFF"/>
                </a:solidFill>
              </a:rPr>
              <a:t> </a:t>
            </a:r>
            <a:r>
              <a:rPr lang="en-US" altLang="en-US" dirty="0">
                <a:solidFill>
                  <a:srgbClr val="FFFFFF"/>
                </a:solidFill>
              </a:rPr>
              <a:t>=  </a:t>
            </a:r>
            <a:r>
              <a:rPr lang="en-US" altLang="en-US" dirty="0" smtClean="0">
                <a:solidFill>
                  <a:srgbClr val="FFFFFF"/>
                </a:solidFill>
              </a:rPr>
              <a:t>[−1 +1 −1 −1 −1 +1 −1 −1 ...]</a:t>
            </a:r>
            <a:endParaRPr lang="en-US" altLang="en-US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</a:t>
            </a:r>
            <a:r>
              <a:rPr lang="en-US" altLang="en-US" b="1" i="1" dirty="0">
                <a:solidFill>
                  <a:srgbClr val="FFFFFF"/>
                </a:solidFill>
              </a:rPr>
              <a:t>B</a:t>
            </a:r>
            <a:r>
              <a:rPr lang="en-US" altLang="en-US" dirty="0">
                <a:solidFill>
                  <a:srgbClr val="FFFFFF"/>
                </a:solidFill>
              </a:rPr>
              <a:t> = </a:t>
            </a:r>
            <a:r>
              <a:rPr lang="en-US" altLang="en-US" dirty="0" smtClean="0">
                <a:solidFill>
                  <a:srgbClr val="FFFFFF"/>
                </a:solidFill>
              </a:rPr>
              <a:t> [+1 −1 +1 +1 +1 −1 +1 −1 ...]</a:t>
            </a:r>
            <a:endParaRPr lang="en-US" altLang="en-US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</a:t>
            </a:r>
            <a:r>
              <a:rPr lang="en-US" altLang="en-US" b="1" i="1" dirty="0">
                <a:solidFill>
                  <a:srgbClr val="FFFFFF"/>
                </a:solidFill>
              </a:rPr>
              <a:t>C</a:t>
            </a:r>
            <a:r>
              <a:rPr lang="en-US" altLang="en-US" dirty="0">
                <a:solidFill>
                  <a:srgbClr val="FFFFFF"/>
                </a:solidFill>
              </a:rPr>
              <a:t> = </a:t>
            </a:r>
            <a:r>
              <a:rPr lang="en-US" altLang="en-US" dirty="0" smtClean="0">
                <a:solidFill>
                  <a:srgbClr val="FFFFFF"/>
                </a:solidFill>
              </a:rPr>
              <a:t> [−1 −1 −1 </a:t>
            </a:r>
            <a:r>
              <a:rPr lang="en-US" altLang="en-US" dirty="0">
                <a:solidFill>
                  <a:srgbClr val="FFFFFF"/>
                </a:solidFill>
              </a:rPr>
              <a:t>+1 +1 </a:t>
            </a:r>
            <a:r>
              <a:rPr lang="en-US" altLang="en-US" dirty="0" smtClean="0">
                <a:solidFill>
                  <a:srgbClr val="FFFFFF"/>
                </a:solidFill>
              </a:rPr>
              <a:t>−1 </a:t>
            </a:r>
            <a:r>
              <a:rPr lang="en-US" altLang="en-US" dirty="0">
                <a:solidFill>
                  <a:srgbClr val="FFFFFF"/>
                </a:solidFill>
              </a:rPr>
              <a:t>+1 </a:t>
            </a:r>
            <a:r>
              <a:rPr lang="en-US" altLang="en-US" dirty="0" smtClean="0">
                <a:solidFill>
                  <a:srgbClr val="FFFFFF"/>
                </a:solidFill>
              </a:rPr>
              <a:t>−1 ...]</a:t>
            </a:r>
            <a:endParaRPr lang="en-US" altLang="en-US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</a:t>
            </a:r>
            <a:r>
              <a:rPr lang="en-US" altLang="en-US" b="1" i="1" dirty="0" smtClean="0">
                <a:solidFill>
                  <a:srgbClr val="FFFFFF"/>
                </a:solidFill>
              </a:rPr>
              <a:t>D</a:t>
            </a:r>
            <a:r>
              <a:rPr lang="en-US" altLang="en-US" dirty="0" smtClean="0">
                <a:solidFill>
                  <a:srgbClr val="FFFFFF"/>
                </a:solidFill>
              </a:rPr>
              <a:t> </a:t>
            </a:r>
            <a:r>
              <a:rPr lang="en-US" altLang="en-US" dirty="0">
                <a:solidFill>
                  <a:srgbClr val="FFFFFF"/>
                </a:solidFill>
              </a:rPr>
              <a:t>=  </a:t>
            </a:r>
            <a:r>
              <a:rPr lang="en-US" altLang="en-US" dirty="0" smtClean="0">
                <a:solidFill>
                  <a:srgbClr val="FFFFFF"/>
                </a:solidFill>
              </a:rPr>
              <a:t>[−1 −1 −1 </a:t>
            </a:r>
            <a:r>
              <a:rPr lang="en-US" altLang="en-US" dirty="0">
                <a:solidFill>
                  <a:srgbClr val="FFFFFF"/>
                </a:solidFill>
              </a:rPr>
              <a:t>+1 +1 </a:t>
            </a:r>
            <a:r>
              <a:rPr lang="en-US" altLang="en-US" dirty="0" smtClean="0">
                <a:solidFill>
                  <a:srgbClr val="FFFFFF"/>
                </a:solidFill>
              </a:rPr>
              <a:t>−1 </a:t>
            </a:r>
            <a:r>
              <a:rPr lang="en-US" altLang="en-US" dirty="0">
                <a:solidFill>
                  <a:srgbClr val="FFFFFF"/>
                </a:solidFill>
              </a:rPr>
              <a:t>+</a:t>
            </a:r>
            <a:r>
              <a:rPr lang="en-US" altLang="en-US" dirty="0" smtClean="0">
                <a:solidFill>
                  <a:srgbClr val="FFFFFF"/>
                </a:solidFill>
              </a:rPr>
              <a:t>1 −1 ...]</a:t>
            </a:r>
            <a:endParaRPr lang="en-US" altLang="en-US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FFFF"/>
                </a:solidFill>
              </a:rPr>
              <a:t>     </a:t>
            </a:r>
            <a:r>
              <a:rPr lang="en-US" altLang="en-US" b="1" i="1" dirty="0">
                <a:solidFill>
                  <a:srgbClr val="FFFFFF"/>
                </a:solidFill>
              </a:rPr>
              <a:t>Z</a:t>
            </a:r>
            <a:r>
              <a:rPr lang="en-US" altLang="en-US" dirty="0">
                <a:solidFill>
                  <a:srgbClr val="FFFFFF"/>
                </a:solidFill>
              </a:rPr>
              <a:t> =   </a:t>
            </a:r>
            <a:r>
              <a:rPr lang="en-US" altLang="en-US" dirty="0" smtClean="0">
                <a:solidFill>
                  <a:srgbClr val="FFFFFF"/>
                </a:solidFill>
              </a:rPr>
              <a:t>[−1 −1 </a:t>
            </a:r>
            <a:r>
              <a:rPr lang="en-US" altLang="en-US" dirty="0">
                <a:solidFill>
                  <a:srgbClr val="FFFFFF"/>
                </a:solidFill>
              </a:rPr>
              <a:t>+1 </a:t>
            </a:r>
            <a:r>
              <a:rPr lang="en-US" altLang="en-US" dirty="0" smtClean="0">
                <a:solidFill>
                  <a:srgbClr val="FFFFFF"/>
                </a:solidFill>
              </a:rPr>
              <a:t>−1 </a:t>
            </a:r>
            <a:r>
              <a:rPr lang="en-US" altLang="en-US" dirty="0">
                <a:solidFill>
                  <a:srgbClr val="FFFFFF"/>
                </a:solidFill>
              </a:rPr>
              <a:t>+1 +1 +1 </a:t>
            </a:r>
            <a:r>
              <a:rPr lang="en-US" altLang="en-US" dirty="0" smtClean="0">
                <a:solidFill>
                  <a:srgbClr val="FFFFFF"/>
                </a:solidFill>
              </a:rPr>
              <a:t>−1 ...]</a:t>
            </a:r>
            <a:endParaRPr lang="en-US" alt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Every letter hypervector is dissimilar to others, e.g., </a:t>
            </a:r>
            <a:r>
              <a:rPr lang="en-US" b="1" dirty="0" smtClean="0">
                <a:solidFill>
                  <a:srgbClr val="FFFFFF"/>
                </a:solidFill>
              </a:rPr>
              <a:t>⟨</a:t>
            </a:r>
            <a:r>
              <a:rPr lang="en-US" b="1" i="1" dirty="0" smtClean="0">
                <a:solidFill>
                  <a:srgbClr val="FFFFFF"/>
                </a:solidFill>
              </a:rPr>
              <a:t>A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i="1" dirty="0">
                <a:solidFill>
                  <a:srgbClr val="FFFFFF"/>
                </a:solidFill>
              </a:rPr>
              <a:t>B</a:t>
            </a:r>
            <a:r>
              <a:rPr lang="en-US" b="1" dirty="0">
                <a:solidFill>
                  <a:srgbClr val="FFFFFF"/>
                </a:solidFill>
              </a:rPr>
              <a:t>⟩ = </a:t>
            </a:r>
            <a:r>
              <a:rPr lang="en-US" b="1" dirty="0" smtClean="0">
                <a:solidFill>
                  <a:srgbClr val="FFFFFF"/>
                </a:solidFill>
              </a:rPr>
              <a:t>0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This assignment is fixed throughout computation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67000" y="5257800"/>
            <a:ext cx="4114800" cy="914400"/>
            <a:chOff x="2286000" y="5562600"/>
            <a:chExt cx="4114800" cy="914400"/>
          </a:xfrm>
        </p:grpSpPr>
        <p:sp>
          <p:nvSpPr>
            <p:cNvPr id="5" name="Rectangle 4"/>
            <p:cNvSpPr/>
            <p:nvPr/>
          </p:nvSpPr>
          <p:spPr>
            <a:xfrm>
              <a:off x="3657600" y="5562600"/>
              <a:ext cx="1295400" cy="9144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Item Memory (</a:t>
              </a:r>
              <a:r>
                <a:rPr lang="en-US" b="1" dirty="0" err="1" smtClean="0">
                  <a:solidFill>
                    <a:srgbClr val="C00000"/>
                  </a:solidFill>
                </a:rPr>
                <a:t>iM</a:t>
              </a:r>
              <a:r>
                <a:rPr lang="en-US" b="1" dirty="0" smtClean="0">
                  <a:solidFill>
                    <a:srgbClr val="C00000"/>
                  </a:solidFill>
                </a:rPr>
                <a:t>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5" idx="1"/>
            </p:cNvCxnSpPr>
            <p:nvPr/>
          </p:nvCxnSpPr>
          <p:spPr>
            <a:xfrm>
              <a:off x="2895600" y="6019800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953000" y="6019800"/>
              <a:ext cx="990600" cy="0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86000" y="5833348"/>
              <a:ext cx="60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“a”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57867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/>
                <a:t>A</a:t>
              </a:r>
              <a:endParaRPr lang="en-US" sz="2400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604266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3000" y="6096000"/>
              <a:ext cx="843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10,000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3188970" y="5966460"/>
              <a:ext cx="76200" cy="99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257800" y="5929631"/>
              <a:ext cx="190500" cy="2349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26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HD Arithmetic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FFFFFF"/>
                </a:solidFill>
              </a:rPr>
              <a:t>Addition (</a:t>
            </a:r>
            <a:r>
              <a:rPr lang="en-US" sz="2800" b="1" i="1" dirty="0" smtClean="0">
                <a:solidFill>
                  <a:srgbClr val="C00000"/>
                </a:solidFill>
              </a:rPr>
              <a:t>+</a:t>
            </a:r>
            <a:r>
              <a:rPr lang="en-US" sz="2800" dirty="0" smtClean="0">
                <a:solidFill>
                  <a:srgbClr val="FFFFFF"/>
                </a:solidFill>
              </a:rPr>
              <a:t>) is good </a:t>
            </a:r>
            <a:r>
              <a:rPr lang="en-US" sz="2800" dirty="0">
                <a:solidFill>
                  <a:srgbClr val="FFFFFF"/>
                </a:solidFill>
              </a:rPr>
              <a:t>for representing </a:t>
            </a:r>
            <a:r>
              <a:rPr lang="en-US" sz="2800" dirty="0" smtClean="0">
                <a:solidFill>
                  <a:srgbClr val="FFFFFF"/>
                </a:solidFill>
              </a:rPr>
              <a:t>sets, since sum vector is similar </a:t>
            </a:r>
            <a:r>
              <a:rPr lang="en-US" sz="2800" dirty="0">
                <a:solidFill>
                  <a:srgbClr val="FFFFFF"/>
                </a:solidFill>
              </a:rPr>
              <a:t>to its constituent </a:t>
            </a:r>
            <a:r>
              <a:rPr lang="en-US" sz="2800" dirty="0" smtClean="0">
                <a:solidFill>
                  <a:srgbClr val="FFFFFF"/>
                </a:solidFill>
              </a:rPr>
              <a:t>vectors. 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solidFill>
                  <a:srgbClr val="FFFFFF"/>
                </a:solidFill>
              </a:rPr>
              <a:t>⟨</a:t>
            </a:r>
            <a:r>
              <a:rPr lang="en-US" sz="2600" b="1" i="1" dirty="0" smtClean="0">
                <a:solidFill>
                  <a:srgbClr val="FFFFFF"/>
                </a:solidFill>
              </a:rPr>
              <a:t>A</a:t>
            </a:r>
            <a:r>
              <a:rPr lang="en-US" sz="2600" b="1" i="1" dirty="0" smtClean="0">
                <a:solidFill>
                  <a:srgbClr val="C00000"/>
                </a:solidFill>
              </a:rPr>
              <a:t>+</a:t>
            </a:r>
            <a:r>
              <a:rPr lang="en-US" sz="2600" b="1" i="1" dirty="0" smtClean="0">
                <a:solidFill>
                  <a:srgbClr val="FFFFFF"/>
                </a:solidFill>
              </a:rPr>
              <a:t>B</a:t>
            </a:r>
            <a:r>
              <a:rPr lang="en-US" sz="2600" b="1" dirty="0" smtClean="0">
                <a:solidFill>
                  <a:srgbClr val="FFFFFF"/>
                </a:solidFill>
              </a:rPr>
              <a:t>, </a:t>
            </a:r>
            <a:r>
              <a:rPr lang="en-US" sz="2600" b="1" i="1" dirty="0" smtClean="0">
                <a:solidFill>
                  <a:srgbClr val="FFFFFF"/>
                </a:solidFill>
              </a:rPr>
              <a:t>A</a:t>
            </a:r>
            <a:r>
              <a:rPr lang="en-US" sz="2600" b="1" dirty="0" smtClean="0">
                <a:solidFill>
                  <a:srgbClr val="FFFFFF"/>
                </a:solidFill>
              </a:rPr>
              <a:t>⟩=0.5</a:t>
            </a:r>
            <a:endParaRPr lang="en-US" sz="2600" dirty="0">
              <a:solidFill>
                <a:srgbClr val="FFFF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FFFFFF"/>
                </a:solidFill>
              </a:rPr>
              <a:t>Multiplication(</a:t>
            </a:r>
            <a:r>
              <a:rPr lang="en-US" sz="2800" b="1" dirty="0" smtClean="0">
                <a:solidFill>
                  <a:srgbClr val="FFFFFF"/>
                </a:solidFill>
              </a:rPr>
              <a:t>*</a:t>
            </a:r>
            <a:r>
              <a:rPr lang="en-US" sz="2800" dirty="0" smtClean="0">
                <a:solidFill>
                  <a:srgbClr val="FFFFFF"/>
                </a:solidFill>
              </a:rPr>
              <a:t>) is </a:t>
            </a:r>
            <a:r>
              <a:rPr lang="en-US" sz="2800" dirty="0">
                <a:solidFill>
                  <a:srgbClr val="FFFFFF"/>
                </a:solidFill>
              </a:rPr>
              <a:t>good for </a:t>
            </a:r>
            <a:r>
              <a:rPr lang="en-US" sz="2800" dirty="0" smtClean="0">
                <a:solidFill>
                  <a:srgbClr val="FFFFFF"/>
                </a:solidFill>
              </a:rPr>
              <a:t>binding, since product vector is dissimilar </a:t>
            </a:r>
            <a:r>
              <a:rPr lang="en-US" sz="2800" dirty="0">
                <a:solidFill>
                  <a:srgbClr val="FFFFFF"/>
                </a:solidFill>
              </a:rPr>
              <a:t>to its constituent </a:t>
            </a:r>
            <a:r>
              <a:rPr lang="en-US" sz="2800" dirty="0" smtClean="0">
                <a:solidFill>
                  <a:srgbClr val="FFFFFF"/>
                </a:solidFill>
              </a:rPr>
              <a:t>vectors. </a:t>
            </a: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solidFill>
                  <a:srgbClr val="FFFFFF"/>
                </a:solidFill>
              </a:rPr>
              <a:t>⟨</a:t>
            </a:r>
            <a:r>
              <a:rPr lang="en-US" sz="2600" b="1" i="1" dirty="0" smtClean="0">
                <a:solidFill>
                  <a:srgbClr val="FFFFFF"/>
                </a:solidFill>
              </a:rPr>
              <a:t>A</a:t>
            </a:r>
            <a:r>
              <a:rPr lang="en-US" sz="2600" b="1" i="1" dirty="0" smtClean="0">
                <a:solidFill>
                  <a:srgbClr val="92D050"/>
                </a:solidFill>
              </a:rPr>
              <a:t>*</a:t>
            </a:r>
            <a:r>
              <a:rPr lang="en-US" sz="2600" b="1" i="1" dirty="0" smtClean="0">
                <a:solidFill>
                  <a:srgbClr val="FFFFFF"/>
                </a:solidFill>
              </a:rPr>
              <a:t>B</a:t>
            </a:r>
            <a:r>
              <a:rPr lang="en-US" sz="2600" b="1" dirty="0" smtClean="0">
                <a:solidFill>
                  <a:srgbClr val="FFFFFF"/>
                </a:solidFill>
              </a:rPr>
              <a:t>, </a:t>
            </a:r>
            <a:r>
              <a:rPr lang="en-US" sz="2600" b="1" i="1" dirty="0">
                <a:solidFill>
                  <a:srgbClr val="FFFFFF"/>
                </a:solidFill>
              </a:rPr>
              <a:t>A</a:t>
            </a:r>
            <a:r>
              <a:rPr lang="en-US" sz="2600" b="1" dirty="0" smtClean="0">
                <a:solidFill>
                  <a:srgbClr val="FFFFFF"/>
                </a:solidFill>
              </a:rPr>
              <a:t>⟩=0</a:t>
            </a:r>
            <a:endParaRPr lang="en-US" sz="2600" dirty="0">
              <a:solidFill>
                <a:srgbClr val="FFFF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FFFFFF"/>
                </a:solidFill>
              </a:rPr>
              <a:t>Permutation (</a:t>
            </a:r>
            <a:r>
              <a:rPr lang="el-GR" sz="2800" b="1" dirty="0">
                <a:solidFill>
                  <a:srgbClr val="FFFF00"/>
                </a:solidFill>
              </a:rPr>
              <a:t>ρ</a:t>
            </a:r>
            <a:r>
              <a:rPr lang="en-US" sz="2800" dirty="0" smtClean="0">
                <a:solidFill>
                  <a:srgbClr val="FFFFFF"/>
                </a:solidFill>
              </a:rPr>
              <a:t>) makes a dissimilar vector by rotating, it good </a:t>
            </a:r>
            <a:r>
              <a:rPr lang="en-US" sz="2800" dirty="0">
                <a:solidFill>
                  <a:srgbClr val="FFFFFF"/>
                </a:solidFill>
              </a:rPr>
              <a:t>for representing sequences. </a:t>
            </a:r>
            <a:endParaRPr lang="en-US" sz="2800" dirty="0" smtClean="0">
              <a:solidFill>
                <a:srgbClr val="FFFFFF"/>
              </a:solidFill>
            </a:endParaRPr>
          </a:p>
          <a:p>
            <a:pPr lvl="1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600" b="1" dirty="0" smtClean="0">
                <a:solidFill>
                  <a:srgbClr val="FFFFFF"/>
                </a:solidFill>
              </a:rPr>
              <a:t>⟨</a:t>
            </a:r>
            <a:r>
              <a:rPr lang="en-US" sz="2600" b="1" i="1" dirty="0" smtClean="0">
                <a:solidFill>
                  <a:srgbClr val="FFFFFF"/>
                </a:solidFill>
              </a:rPr>
              <a:t>A</a:t>
            </a:r>
            <a:r>
              <a:rPr lang="en-US" sz="2600" b="1" dirty="0" smtClean="0">
                <a:solidFill>
                  <a:srgbClr val="FFFFFF"/>
                </a:solidFill>
              </a:rPr>
              <a:t>,</a:t>
            </a:r>
            <a:r>
              <a:rPr lang="en-US" sz="2600" b="1" dirty="0" smtClean="0"/>
              <a:t> </a:t>
            </a:r>
            <a:r>
              <a:rPr lang="el-GR" sz="2600" b="1" dirty="0" smtClean="0">
                <a:solidFill>
                  <a:srgbClr val="FFFF00"/>
                </a:solidFill>
              </a:rPr>
              <a:t>ρ</a:t>
            </a:r>
            <a:r>
              <a:rPr lang="en-US" sz="2600" b="1" i="1" dirty="0" smtClean="0">
                <a:solidFill>
                  <a:srgbClr val="FFFFFF"/>
                </a:solidFill>
              </a:rPr>
              <a:t>A</a:t>
            </a:r>
            <a:r>
              <a:rPr lang="en-US" sz="2600" b="1" dirty="0">
                <a:solidFill>
                  <a:srgbClr val="FFFFFF"/>
                </a:solidFill>
              </a:rPr>
              <a:t>⟩=</a:t>
            </a:r>
            <a:r>
              <a:rPr lang="en-US" sz="2600" b="1" dirty="0" smtClean="0">
                <a:solidFill>
                  <a:srgbClr val="FFFFFF"/>
                </a:solidFill>
              </a:rPr>
              <a:t>0</a:t>
            </a:r>
            <a:endParaRPr lang="en-US" sz="2600" dirty="0">
              <a:solidFill>
                <a:srgbClr val="FFFF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 </a:t>
            </a:r>
            <a:r>
              <a:rPr lang="en-US" sz="2800" b="1" dirty="0">
                <a:solidFill>
                  <a:srgbClr val="92D050"/>
                </a:solidFill>
              </a:rPr>
              <a:t>*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and</a:t>
            </a:r>
            <a:r>
              <a:rPr lang="en-US" sz="2800" dirty="0"/>
              <a:t> </a:t>
            </a:r>
            <a:r>
              <a:rPr lang="el-GR" sz="2800" b="1" dirty="0">
                <a:solidFill>
                  <a:srgbClr val="FFFF00"/>
                </a:solidFill>
              </a:rPr>
              <a:t>ρ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invertible and preserve </a:t>
            </a:r>
            <a:r>
              <a:rPr lang="en-US" sz="2800" dirty="0" smtClean="0">
                <a:solidFill>
                  <a:srgbClr val="FFFFFF"/>
                </a:solidFill>
              </a:rPr>
              <a:t>distance 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Computing a Profile Using HD Arithmetic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dirty="0" smtClean="0">
                <a:solidFill>
                  <a:srgbClr val="FFFFFF"/>
                </a:solidFill>
              </a:rPr>
              <a:t>trigram (3−letter sequence) </a:t>
            </a:r>
            <a:r>
              <a:rPr lang="en-US" dirty="0">
                <a:solidFill>
                  <a:srgbClr val="FFFFFF"/>
                </a:solidFill>
              </a:rPr>
              <a:t>is represented by a </a:t>
            </a:r>
            <a:r>
              <a:rPr lang="en-US" dirty="0" smtClean="0">
                <a:solidFill>
                  <a:srgbClr val="FFFFFF"/>
                </a:solidFill>
              </a:rPr>
              <a:t>10,000−D hypervector computed </a:t>
            </a:r>
            <a:r>
              <a:rPr lang="en-US" dirty="0">
                <a:solidFill>
                  <a:srgbClr val="FFFFFF"/>
                </a:solidFill>
              </a:rPr>
              <a:t>from its </a:t>
            </a:r>
            <a:r>
              <a:rPr lang="en-US" dirty="0" smtClean="0">
                <a:solidFill>
                  <a:srgbClr val="FFFFFF"/>
                </a:solidFill>
              </a:rPr>
              <a:t>Letter Vectors with </a:t>
            </a:r>
            <a:r>
              <a:rPr lang="en-US" dirty="0" smtClean="0">
                <a:solidFill>
                  <a:srgbClr val="FFFF00"/>
                </a:solidFill>
              </a:rPr>
              <a:t>permutation</a:t>
            </a:r>
            <a:r>
              <a:rPr lang="en-US" dirty="0" smtClean="0">
                <a:solidFill>
                  <a:srgbClr val="FFFFFF"/>
                </a:solidFill>
              </a:rPr>
              <a:t> and </a:t>
            </a:r>
            <a:r>
              <a:rPr lang="en-US" dirty="0" smtClean="0">
                <a:solidFill>
                  <a:srgbClr val="92D050"/>
                </a:solidFill>
              </a:rPr>
              <a:t>multiplication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838200" y="2209800"/>
            <a:ext cx="77724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Example: “eat”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l-GR" sz="2000" b="1" dirty="0" smtClean="0">
                <a:solidFill>
                  <a:srgbClr val="FFFF00"/>
                </a:solidFill>
                <a:latin typeface="+mj-lt"/>
              </a:rPr>
              <a:t>ρ</a:t>
            </a:r>
            <a:r>
              <a:rPr lang="el-GR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l-GR" sz="2000" b="1" dirty="0" smtClean="0">
                <a:solidFill>
                  <a:srgbClr val="FFFF00"/>
                </a:solidFill>
                <a:latin typeface="+mj-lt"/>
              </a:rPr>
              <a:t>ρ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i="1" dirty="0" smtClean="0">
                <a:latin typeface="+mj-lt"/>
              </a:rPr>
              <a:t>E</a:t>
            </a:r>
            <a:r>
              <a:rPr lang="en-US" sz="2000" b="1" i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i="1" dirty="0" smtClean="0">
                <a:solidFill>
                  <a:srgbClr val="92D050"/>
                </a:solidFill>
                <a:latin typeface="+mj-lt"/>
              </a:rPr>
              <a:t>*</a:t>
            </a:r>
            <a:r>
              <a:rPr lang="en-US" sz="2000" b="1" i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l-GR" sz="2000" b="1" dirty="0" smtClean="0">
                <a:solidFill>
                  <a:srgbClr val="FFFF00"/>
                </a:solidFill>
                <a:latin typeface="+mj-lt"/>
              </a:rPr>
              <a:t>ρ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i="1" dirty="0" smtClean="0">
                <a:latin typeface="+mj-lt"/>
              </a:rPr>
              <a:t>A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</a:rPr>
              <a:t>*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i="1" dirty="0" smtClean="0">
                <a:latin typeface="+mj-lt"/>
              </a:rPr>
              <a:t>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i="1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E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 = −1 −1 −1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−1   ...</a:t>
            </a: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=   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−1 −1 −1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−1 −1   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   </a:t>
            </a: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=     −1 −1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+1 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 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−−−−−−−−−−−−−−−−−−−−−−−−−−−−−−−−</a:t>
            </a: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“eat”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=     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+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1 ...</a:t>
            </a: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  </a:t>
            </a:r>
            <a:endParaRPr lang="en-US" altLang="en-US" sz="2000" dirty="0" smtClean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Example: “ate” </a:t>
            </a:r>
            <a:r>
              <a:rPr lang="en-US" altLang="en-US" sz="2000" dirty="0" smtClean="0">
                <a:solidFill>
                  <a:srgbClr val="FFFFFF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latin typeface="+mj-lt"/>
                <a:sym typeface="Wingdings" panose="05000000000000000000" pitchFamily="2" charset="2"/>
              </a:rPr>
              <a:t> </a:t>
            </a:r>
            <a:r>
              <a:rPr lang="el-GR" sz="2000" b="1" dirty="0" smtClean="0">
                <a:solidFill>
                  <a:srgbClr val="FFFF00"/>
                </a:solidFill>
                <a:latin typeface="+mj-lt"/>
              </a:rPr>
              <a:t>ρ</a:t>
            </a:r>
            <a:r>
              <a:rPr lang="el-GR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l-GR" sz="2000" b="1" dirty="0" smtClean="0">
                <a:solidFill>
                  <a:srgbClr val="FFFF00"/>
                </a:solidFill>
                <a:latin typeface="+mj-lt"/>
              </a:rPr>
              <a:t>ρ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i="1" dirty="0" smtClean="0">
                <a:latin typeface="+mj-lt"/>
              </a:rPr>
              <a:t>A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</a:rPr>
              <a:t>*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l-GR" sz="2000" b="1" dirty="0" smtClean="0">
                <a:solidFill>
                  <a:srgbClr val="FFFF00"/>
                </a:solidFill>
                <a:latin typeface="+mj-lt"/>
              </a:rPr>
              <a:t>ρ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i="1" dirty="0" smtClean="0">
                <a:latin typeface="+mj-lt"/>
              </a:rPr>
              <a:t>T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</a:rPr>
              <a:t>*</a:t>
            </a:r>
            <a:r>
              <a:rPr lang="en-US" sz="2000" b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i="1" dirty="0" smtClean="0">
                <a:latin typeface="+mj-lt"/>
              </a:rPr>
              <a:t>E</a:t>
            </a:r>
            <a:endParaRPr lang="en-US" altLang="en-US" sz="2000" i="1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</a:t>
            </a: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= 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−1 −1 −1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−1 −1   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=  −1 −1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+1 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 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E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=  −1 −1 −1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+1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−1   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−−−−−−−−−−−−−−−−−−−−−−−−−−−−−−−−−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“ate”</a:t>
            </a:r>
            <a:r>
              <a:rPr lang="en-US" altLang="en-US" sz="2000" dirty="0" smtClean="0">
                <a:solidFill>
                  <a:srgbClr val="FFFFFF"/>
                </a:solidFill>
                <a:latin typeface="Arial" panose="020B0604020202020204" pitchFamily="34" charset="0"/>
              </a:rPr>
              <a:t> =   −1 +1 −1 +1 −1 +1   ...</a:t>
            </a:r>
            <a:endParaRPr lang="en-US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50904"/>
              </p:ext>
            </p:extLst>
          </p:nvPr>
        </p:nvGraphicFramePr>
        <p:xfrm>
          <a:off x="914400" y="4514489"/>
          <a:ext cx="6934201" cy="211683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5458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10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65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</a:rPr>
                        <a:t>Applications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N−grams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</a:rPr>
                        <a:t>HD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>
                          <a:effectLst/>
                        </a:rPr>
                        <a:t>Baseline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>
                          <a:effectLst/>
                        </a:rPr>
                        <a:t>Language </a:t>
                      </a:r>
                      <a:r>
                        <a:rPr lang="en-US" sz="1800" b="1" dirty="0" smtClean="0">
                          <a:effectLst/>
                        </a:rPr>
                        <a:t>identification </a:t>
                      </a:r>
                      <a:br>
                        <a:rPr lang="en-US" sz="1800" b="1" dirty="0" smtClean="0">
                          <a:effectLst/>
                        </a:rPr>
                      </a:br>
                      <a:r>
                        <a:rPr lang="en-US" sz="1800" b="1" dirty="0" smtClean="0">
                          <a:effectLst/>
                        </a:rPr>
                        <a:t>[QI’16, ISLPED’16]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N=3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96.7%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97.9%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>
                          <a:effectLst/>
                        </a:rPr>
                        <a:t>Text </a:t>
                      </a:r>
                      <a:r>
                        <a:rPr lang="en-US" sz="1800" b="1" dirty="0" smtClean="0">
                          <a:effectLst/>
                        </a:rPr>
                        <a:t>categorization [DATE’16]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N=5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94.2%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86.4%</a:t>
                      </a:r>
                      <a:endParaRPr lang="en-US" sz="2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600" b="1" dirty="0">
                          <a:effectLst/>
                        </a:rPr>
                        <a:t>EMG gesture </a:t>
                      </a:r>
                      <a:r>
                        <a:rPr lang="en-US" sz="1600" b="1" dirty="0" smtClean="0">
                          <a:effectLst/>
                        </a:rPr>
                        <a:t>recognition [ICRC’16]</a:t>
                      </a: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N={3,4,5}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97.8%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89.7%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Outline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66800"/>
            <a:ext cx="8229600" cy="54864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>
            <a:lvl1pPr marL="342870" indent="-34287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83" indent="-285724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98" indent="-228580" algn="l" defTabSz="914318" rtl="0" eaLnBrk="1" latinLnBrk="0" hangingPunct="1">
              <a:spcBef>
                <a:spcPts val="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5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17" indent="-228580" algn="l" defTabSz="914318" rtl="0" eaLnBrk="1" latinLnBrk="0" hangingPunct="1">
              <a:spcBef>
                <a:spcPts val="2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76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5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4" indent="-228580" algn="l" defTabSz="91431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600" dirty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Background in HD Computing</a:t>
            </a:r>
          </a:p>
          <a:p>
            <a:pPr>
              <a:lnSpc>
                <a:spcPct val="150000"/>
              </a:lnSpc>
            </a:pPr>
            <a:r>
              <a:rPr lang="en-US" altLang="en-US" sz="2600" b="1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EMG−based </a:t>
            </a:r>
            <a:r>
              <a:rPr lang="en-US" altLang="en-US" sz="2600" b="1" dirty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Hand Gesture </a:t>
            </a:r>
            <a:r>
              <a:rPr lang="en-US" altLang="en-US" sz="2600" b="1" dirty="0" smtClean="0">
                <a:solidFill>
                  <a:srgbClr val="FF0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Recognition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Embedded Platform for EMG </a:t>
            </a:r>
            <a:r>
              <a:rPr lang="en-US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Acquisition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Mapping EMG Signals to HD Vectors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Spatiotemporal HD Encoding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rgbClr val="FFFFFF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Experimental Results</a:t>
            </a:r>
            <a:endParaRPr lang="en-US" altLang="en-US" sz="2400" dirty="0">
              <a:solidFill>
                <a:srgbClr val="FFFFFF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49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Embedded Platform for </a:t>
            </a:r>
            <a:r>
              <a:rPr lang="en-US" b="1" dirty="0" smtClean="0"/>
              <a:t>Electromyography (EMG)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2285"/>
          <a:stretch/>
        </p:blipFill>
        <p:spPr>
          <a:xfrm>
            <a:off x="152400" y="1295400"/>
            <a:ext cx="3477863" cy="2492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355" y="2119323"/>
            <a:ext cx="5285235" cy="16689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56355" y="1447800"/>
            <a:ext cx="5311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Block diagram 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of a versatile embedded 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p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latform [TBCAS’15]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810000"/>
            <a:ext cx="3447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Placement </a:t>
            </a:r>
            <a:r>
              <a:rPr lang="en-US" dirty="0">
                <a:solidFill>
                  <a:srgbClr val="FFFFFF"/>
                </a:solidFill>
              </a:rPr>
              <a:t>of EMG electrodes on the subjects’ forearms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3" y="3886200"/>
            <a:ext cx="5235245" cy="2852165"/>
          </a:xfrm>
          <a:prstGeom prst="rect">
            <a:avLst/>
          </a:prstGeom>
          <a:ln w="34925">
            <a:solidFill>
              <a:srgbClr val="0070C0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flipH="1">
            <a:off x="3756356" y="2873907"/>
            <a:ext cx="3034971" cy="10122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53327" y="2873907"/>
            <a:ext cx="1488263" cy="10122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791327" y="2362200"/>
            <a:ext cx="762000" cy="511707"/>
          </a:xfrm>
          <a:prstGeom prst="rect">
            <a:avLst/>
          </a:prstGeom>
          <a:noFill/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3537" y="4724400"/>
            <a:ext cx="3477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latin typeface="+mj-lt"/>
              </a:rPr>
              <a:t>F</a:t>
            </a:r>
            <a:r>
              <a:rPr lang="en-US" smtClean="0">
                <a:solidFill>
                  <a:srgbClr val="FFFFFF"/>
                </a:solidFill>
                <a:latin typeface="+mj-lt"/>
              </a:rPr>
              <a:t>our EMG 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sensors</a:t>
            </a:r>
            <a:endParaRPr lang="en-US" dirty="0" smtClean="0">
              <a:solidFill>
                <a:srgbClr val="FFFFFF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+mj-lt"/>
              </a:rPr>
              <a:t>Sampled at 1K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+mj-lt"/>
              </a:rPr>
              <a:t>Max amplitude: 20 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latin typeface="+mj-lt"/>
              </a:rPr>
              <a:t>Five gestures: {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closed hand, open 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hand, 2−finger 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pinch, </a:t>
            </a:r>
            <a:r>
              <a:rPr lang="en-US" dirty="0" smtClean="0">
                <a:solidFill>
                  <a:srgbClr val="FFFFFF"/>
                </a:solidFill>
                <a:latin typeface="+mj-lt"/>
              </a:rPr>
              <a:t>point index, rest}</a:t>
            </a:r>
            <a:endParaRPr lang="en-US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ergy-Saving">
      <a:dk1>
        <a:srgbClr val="000000"/>
      </a:dk1>
      <a:lt1>
        <a:srgbClr val="D7D7D7"/>
      </a:lt1>
      <a:dk2>
        <a:srgbClr val="000000"/>
      </a:dk2>
      <a:lt2>
        <a:srgbClr val="D7D7D7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8B1C33-1571-459A-95AD-9F0F4527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Energy and paper-saving presentation</Template>
  <TotalTime>598</TotalTime>
  <Words>1136</Words>
  <Application>Microsoft Office PowerPoint</Application>
  <PresentationFormat>On-screen Show (4:3)</PresentationFormat>
  <Paragraphs>274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ＭＳ Ｐゴシック</vt:lpstr>
      <vt:lpstr>ＭＳ Ｐゴシック</vt:lpstr>
      <vt:lpstr>Arial</vt:lpstr>
      <vt:lpstr>Calibri</vt:lpstr>
      <vt:lpstr>CMMI10</vt:lpstr>
      <vt:lpstr>CMR10</vt:lpstr>
      <vt:lpstr>CMR9</vt:lpstr>
      <vt:lpstr>CMSY10</vt:lpstr>
      <vt:lpstr>Courier New</vt:lpstr>
      <vt:lpstr>NimbusRomNo9L-Medi</vt:lpstr>
      <vt:lpstr>NimbusRomNo9L-Regu</vt:lpstr>
      <vt:lpstr>Wingdings</vt:lpstr>
      <vt:lpstr>Office Theme</vt:lpstr>
      <vt:lpstr>Hyperdimensional Biosignal Processing:    A Case Study for EMG−based Hand Gesture Recognition</vt:lpstr>
      <vt:lpstr>Outline</vt:lpstr>
      <vt:lpstr>Brain-inspired Hyperdimensional Computing</vt:lpstr>
      <vt:lpstr>What Are Hypervectors?</vt:lpstr>
      <vt:lpstr>Mapping to Hypervectors</vt:lpstr>
      <vt:lpstr>HD Arithmetic</vt:lpstr>
      <vt:lpstr>Computing a Profile Using HD Arithmetic</vt:lpstr>
      <vt:lpstr>Outline</vt:lpstr>
      <vt:lpstr>Embedded Platform for Electromyography (EMG)</vt:lpstr>
      <vt:lpstr>Experimental Setup</vt:lpstr>
      <vt:lpstr>Signal Partitioning for Encoding</vt:lpstr>
      <vt:lpstr>Mapping to HD Space</vt:lpstr>
      <vt:lpstr>Spatiotemporal Encoding</vt:lpstr>
      <vt:lpstr>Person-to-person Differences</vt:lpstr>
      <vt:lpstr>Adaptive Encoder</vt:lpstr>
      <vt:lpstr>Similarity Is VERY Low for Tested≠Trained N−grams</vt:lpstr>
      <vt:lpstr>Accuracy with Overlapping Gestures</vt:lpstr>
      <vt:lpstr>HDC Learns Fast</vt:lpstr>
      <vt:lpstr>Summary</vt:lpstr>
      <vt:lpstr>Acknowledgment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Energy-Saving Template</dc:title>
  <dc:creator>Abbas</dc:creator>
  <cp:keywords/>
  <cp:lastModifiedBy>Abbas Rahimi</cp:lastModifiedBy>
  <cp:revision>124</cp:revision>
  <dcterms:created xsi:type="dcterms:W3CDTF">2016-06-16T18:23:28Z</dcterms:created>
  <dcterms:modified xsi:type="dcterms:W3CDTF">2016-12-20T01:04:19Z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TC102872799990</vt:lpwstr>
  </property>
</Properties>
</file>