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0" d="100"/>
          <a:sy n="100" d="100"/>
        </p:scale>
        <p:origin x="5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1942" y="3012141"/>
            <a:ext cx="6970058" cy="2124636"/>
          </a:xfrm>
        </p:spPr>
        <p:txBody>
          <a:bodyPr>
            <a:normAutofit fontScale="90000"/>
          </a:bodyPr>
          <a:lstStyle/>
          <a:p>
            <a:r>
              <a:rPr lang="en-US" dirty="0" smtClean="0"/>
              <a:t>18csc206j </a:t>
            </a:r>
            <a:br>
              <a:rPr lang="en-US" dirty="0" smtClean="0"/>
            </a:br>
            <a:r>
              <a:rPr lang="en-US" dirty="0" smtClean="0"/>
              <a:t> </a:t>
            </a:r>
            <a:r>
              <a:rPr lang="en-US" dirty="0" err="1" smtClean="0"/>
              <a:t>SoftwaRE</a:t>
            </a:r>
            <a:r>
              <a:rPr lang="en-US" dirty="0" smtClean="0"/>
              <a:t> Engineering and project management</a:t>
            </a:r>
            <a:endParaRPr lang="en-IN" dirty="0"/>
          </a:p>
        </p:txBody>
      </p:sp>
      <p:sp>
        <p:nvSpPr>
          <p:cNvPr id="3" name="Subtitle 2"/>
          <p:cNvSpPr>
            <a:spLocks noGrp="1"/>
          </p:cNvSpPr>
          <p:nvPr>
            <p:ph type="subTitle" idx="1"/>
          </p:nvPr>
        </p:nvSpPr>
        <p:spPr>
          <a:xfrm>
            <a:off x="8706971" y="5136777"/>
            <a:ext cx="2776258" cy="620338"/>
          </a:xfrm>
        </p:spPr>
        <p:txBody>
          <a:bodyPr>
            <a:normAutofit fontScale="85000" lnSpcReduction="10000"/>
          </a:bodyPr>
          <a:lstStyle/>
          <a:p>
            <a:r>
              <a:rPr lang="en-US" dirty="0" smtClean="0"/>
              <a:t>      Project presentation</a:t>
            </a:r>
            <a:endParaRPr lang="en-IN" dirty="0"/>
          </a:p>
        </p:txBody>
      </p:sp>
    </p:spTree>
    <p:extLst>
      <p:ext uri="{BB962C8B-B14F-4D97-AF65-F5344CB8AC3E}">
        <p14:creationId xmlns:p14="http://schemas.microsoft.com/office/powerpoint/2010/main" val="393382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Stackholder</a:t>
            </a:r>
            <a:endParaRPr lang="en-IN" dirty="0"/>
          </a:p>
        </p:txBody>
      </p:sp>
      <p:sp>
        <p:nvSpPr>
          <p:cNvPr id="3" name="Content Placeholder 2"/>
          <p:cNvSpPr>
            <a:spLocks noGrp="1"/>
          </p:cNvSpPr>
          <p:nvPr>
            <p:ph idx="1"/>
          </p:nvPr>
        </p:nvSpPr>
        <p:spPr/>
        <p:txBody>
          <a:bodyPr/>
          <a:lstStyle/>
          <a:p>
            <a:r>
              <a:rPr lang="en-US" dirty="0" smtClean="0"/>
              <a:t>This project will be either funded by government of private company</a:t>
            </a:r>
          </a:p>
          <a:p>
            <a:pPr marL="0" indent="0">
              <a:buNone/>
            </a:pPr>
            <a:r>
              <a:rPr lang="en-US" dirty="0"/>
              <a:t> </a:t>
            </a:r>
            <a:r>
              <a:rPr lang="en-US" dirty="0" smtClean="0"/>
              <a:t>  who strictly follow government.</a:t>
            </a:r>
          </a:p>
          <a:p>
            <a:r>
              <a:rPr lang="en-US" dirty="0" smtClean="0"/>
              <a:t>It will be also sponsored by camera company.</a:t>
            </a:r>
          </a:p>
          <a:p>
            <a:r>
              <a:rPr lang="en-US" dirty="0" smtClean="0"/>
              <a:t>It will also sponsored by advertising company.</a:t>
            </a:r>
            <a:endParaRPr lang="en-IN" dirty="0"/>
          </a:p>
        </p:txBody>
      </p:sp>
    </p:spTree>
    <p:extLst>
      <p:ext uri="{BB962C8B-B14F-4D97-AF65-F5344CB8AC3E}">
        <p14:creationId xmlns:p14="http://schemas.microsoft.com/office/powerpoint/2010/main" val="265189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p:txBody>
          <a:bodyPr/>
          <a:lstStyle/>
          <a:p>
            <a:r>
              <a:rPr lang="en-US" dirty="0" smtClean="0"/>
              <a:t>Camera (1080p, 720p)</a:t>
            </a:r>
          </a:p>
          <a:p>
            <a:r>
              <a:rPr lang="en-US" dirty="0" smtClean="0"/>
              <a:t>Screen</a:t>
            </a:r>
          </a:p>
          <a:p>
            <a:r>
              <a:rPr lang="en-US" dirty="0" smtClean="0"/>
              <a:t>Proper battery backup.</a:t>
            </a:r>
          </a:p>
          <a:p>
            <a:r>
              <a:rPr lang="en-US" dirty="0" smtClean="0"/>
              <a:t>Proper understanding of YOLO algorithm in </a:t>
            </a:r>
            <a:r>
              <a:rPr lang="en-US" dirty="0"/>
              <a:t>M</a:t>
            </a:r>
            <a:r>
              <a:rPr lang="en-US" dirty="0" smtClean="0"/>
              <a:t>achine Learning.</a:t>
            </a:r>
            <a:endParaRPr lang="en-IN" dirty="0"/>
          </a:p>
        </p:txBody>
      </p:sp>
    </p:spTree>
    <p:extLst>
      <p:ext uri="{BB962C8B-B14F-4D97-AF65-F5344CB8AC3E}">
        <p14:creationId xmlns:p14="http://schemas.microsoft.com/office/powerpoint/2010/main" val="428542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and cost estimation</a:t>
            </a:r>
            <a:endParaRPr lang="en-IN" dirty="0"/>
          </a:p>
        </p:txBody>
      </p:sp>
      <p:sp>
        <p:nvSpPr>
          <p:cNvPr id="4" name="Content Placeholder 3"/>
          <p:cNvSpPr>
            <a:spLocks noGrp="1"/>
          </p:cNvSpPr>
          <p:nvPr>
            <p:ph sz="half" idx="1"/>
          </p:nvPr>
        </p:nvSpPr>
        <p:spPr>
          <a:xfrm>
            <a:off x="1141411" y="2249486"/>
            <a:ext cx="4367850" cy="3541714"/>
          </a:xfrm>
        </p:spPr>
        <p:txBody>
          <a:bodyPr>
            <a:normAutofit fontScale="85000" lnSpcReduction="20000"/>
          </a:bodyPr>
          <a:lstStyle/>
          <a:p>
            <a:pPr marL="0" indent="0">
              <a:buNone/>
            </a:pPr>
            <a:r>
              <a:rPr lang="en-IN" dirty="0" smtClean="0"/>
              <a:t>Modules</a:t>
            </a:r>
            <a:r>
              <a:rPr lang="en-IN" dirty="0"/>
              <a:t>: </a:t>
            </a:r>
            <a:endParaRPr lang="en-IN" dirty="0" smtClean="0"/>
          </a:p>
          <a:p>
            <a:pPr marL="0" indent="0">
              <a:buNone/>
            </a:pPr>
            <a:r>
              <a:rPr lang="en-IN" dirty="0" smtClean="0"/>
              <a:t>● Login </a:t>
            </a:r>
            <a:r>
              <a:rPr lang="en-IN" dirty="0"/>
              <a:t>Module — 20 KLOC </a:t>
            </a:r>
            <a:endParaRPr lang="en-IN" dirty="0" smtClean="0"/>
          </a:p>
          <a:p>
            <a:pPr marL="0" indent="0">
              <a:buNone/>
            </a:pPr>
            <a:r>
              <a:rPr lang="en-IN" dirty="0" smtClean="0"/>
              <a:t>● </a:t>
            </a:r>
            <a:r>
              <a:rPr lang="en-IN" dirty="0"/>
              <a:t>Home Module — 50 KLOC </a:t>
            </a:r>
            <a:endParaRPr lang="en-IN" dirty="0" smtClean="0"/>
          </a:p>
          <a:p>
            <a:pPr marL="0" indent="0">
              <a:buNone/>
            </a:pPr>
            <a:r>
              <a:rPr lang="en-IN" dirty="0" smtClean="0"/>
              <a:t>● </a:t>
            </a:r>
            <a:r>
              <a:rPr lang="en-IN" dirty="0"/>
              <a:t>Detection Module — 30KLOC </a:t>
            </a:r>
            <a:endParaRPr lang="en-IN" dirty="0" smtClean="0"/>
          </a:p>
          <a:p>
            <a:pPr marL="0" indent="0">
              <a:buNone/>
            </a:pPr>
            <a:r>
              <a:rPr lang="en-IN" dirty="0" smtClean="0"/>
              <a:t>● </a:t>
            </a:r>
            <a:r>
              <a:rPr lang="en-IN" dirty="0"/>
              <a:t>Feedback Module — 20 KLOC </a:t>
            </a:r>
            <a:endParaRPr lang="en-IN" dirty="0" smtClean="0"/>
          </a:p>
          <a:p>
            <a:pPr marL="0" indent="0">
              <a:buNone/>
            </a:pPr>
            <a:r>
              <a:rPr lang="en-IN" dirty="0" smtClean="0"/>
              <a:t>● Calculation </a:t>
            </a:r>
            <a:r>
              <a:rPr lang="en-IN" dirty="0"/>
              <a:t>Module — 30 KLOC </a:t>
            </a:r>
            <a:endParaRPr lang="en-IN" dirty="0" smtClean="0"/>
          </a:p>
          <a:p>
            <a:pPr marL="0" indent="0">
              <a:buNone/>
            </a:pPr>
            <a:r>
              <a:rPr lang="en-IN" dirty="0" smtClean="0"/>
              <a:t>---------------------------------------------</a:t>
            </a:r>
          </a:p>
          <a:p>
            <a:pPr marL="0" indent="0">
              <a:buNone/>
            </a:pPr>
            <a:r>
              <a:rPr lang="en-IN" dirty="0" smtClean="0"/>
              <a:t>    Total </a:t>
            </a:r>
            <a:r>
              <a:rPr lang="en-IN" dirty="0"/>
              <a:t>— 150KLOC</a:t>
            </a:r>
          </a:p>
        </p:txBody>
      </p:sp>
      <p:sp>
        <p:nvSpPr>
          <p:cNvPr id="5" name="Content Placeholder 4"/>
          <p:cNvSpPr>
            <a:spLocks noGrp="1"/>
          </p:cNvSpPr>
          <p:nvPr>
            <p:ph sz="half" idx="2"/>
          </p:nvPr>
        </p:nvSpPr>
        <p:spPr>
          <a:xfrm>
            <a:off x="5913120" y="2097088"/>
            <a:ext cx="5134291" cy="2238692"/>
          </a:xfrm>
        </p:spPr>
        <p:txBody>
          <a:bodyPr>
            <a:normAutofit fontScale="85000" lnSpcReduction="20000"/>
          </a:bodyPr>
          <a:lstStyle/>
          <a:p>
            <a:pPr marL="0" indent="0">
              <a:buNone/>
            </a:pPr>
            <a:r>
              <a:rPr lang="en-US" dirty="0"/>
              <a:t>E = 2.4*(150)^1.05 = 2.4*192.706 = 462.495MM </a:t>
            </a:r>
            <a:endParaRPr lang="en-US" dirty="0" smtClean="0"/>
          </a:p>
          <a:p>
            <a:pPr marL="0" indent="0">
              <a:buNone/>
            </a:pPr>
            <a:r>
              <a:rPr lang="en-US" dirty="0" smtClean="0"/>
              <a:t>Time </a:t>
            </a:r>
            <a:r>
              <a:rPr lang="en-US" dirty="0"/>
              <a:t>= 2.5*(462.495)^0.38 = 2.5 * 10.297= 25.74~ 26 Months </a:t>
            </a:r>
            <a:endParaRPr lang="en-US" dirty="0" smtClean="0"/>
          </a:p>
          <a:p>
            <a:pPr marL="0" indent="0">
              <a:buNone/>
            </a:pPr>
            <a:r>
              <a:rPr lang="en-US" dirty="0" smtClean="0"/>
              <a:t>Person </a:t>
            </a:r>
            <a:r>
              <a:rPr lang="en-US" dirty="0"/>
              <a:t>required = E/Time = 462.495/26 = 17.78~ 18 Persons</a:t>
            </a:r>
            <a:endParaRPr lang="en-IN" dirty="0"/>
          </a:p>
        </p:txBody>
      </p:sp>
    </p:spTree>
    <p:extLst>
      <p:ext uri="{BB962C8B-B14F-4D97-AF65-F5344CB8AC3E}">
        <p14:creationId xmlns:p14="http://schemas.microsoft.com/office/powerpoint/2010/main" val="74651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54765"/>
          </a:xfrm>
        </p:spPr>
        <p:txBody>
          <a:bodyPr/>
          <a:lstStyle/>
          <a:p>
            <a:r>
              <a:rPr lang="en-US" dirty="0" smtClean="0"/>
              <a:t>Work breakdown</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9210" t="21041" r="31821" b="14845"/>
          <a:stretch/>
        </p:blipFill>
        <p:spPr>
          <a:xfrm>
            <a:off x="1225232" y="1773282"/>
            <a:ext cx="6829107" cy="4025537"/>
          </a:xfrm>
        </p:spPr>
      </p:pic>
    </p:spTree>
    <p:extLst>
      <p:ext uri="{BB962C8B-B14F-4D97-AF65-F5344CB8AC3E}">
        <p14:creationId xmlns:p14="http://schemas.microsoft.com/office/powerpoint/2010/main" val="186112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62684" y="397538"/>
            <a:ext cx="9905998" cy="935962"/>
          </a:xfrm>
        </p:spPr>
        <p:txBody>
          <a:bodyPr/>
          <a:lstStyle/>
          <a:p>
            <a:r>
              <a:rPr lang="en-US" dirty="0" smtClean="0"/>
              <a:t>Timeline</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5941" t="16298" r="25529"/>
          <a:stretch/>
        </p:blipFill>
        <p:spPr>
          <a:xfrm>
            <a:off x="1162684" y="1333500"/>
            <a:ext cx="6944996" cy="4442460"/>
          </a:xfrm>
        </p:spPr>
      </p:pic>
    </p:spTree>
    <p:extLst>
      <p:ext uri="{BB962C8B-B14F-4D97-AF65-F5344CB8AC3E}">
        <p14:creationId xmlns:p14="http://schemas.microsoft.com/office/powerpoint/2010/main" val="90409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33758"/>
            <a:ext cx="9905998" cy="859762"/>
          </a:xfrm>
        </p:spPr>
        <p:txBody>
          <a:bodyPr/>
          <a:lstStyle/>
          <a:p>
            <a:r>
              <a:rPr lang="en-US" dirty="0" smtClean="0"/>
              <a:t>Risk </a:t>
            </a:r>
            <a:r>
              <a:rPr lang="en-US" dirty="0"/>
              <a:t>management</a:t>
            </a:r>
            <a:endParaRPr lang="en-IN" dirty="0"/>
          </a:p>
        </p:txBody>
      </p:sp>
      <p:sp>
        <p:nvSpPr>
          <p:cNvPr id="6" name="Content Placeholder 5"/>
          <p:cNvSpPr>
            <a:spLocks noGrp="1"/>
          </p:cNvSpPr>
          <p:nvPr>
            <p:ph idx="1"/>
          </p:nvPr>
        </p:nvSpPr>
        <p:spPr>
          <a:xfrm>
            <a:off x="1141411" y="1493520"/>
            <a:ext cx="9905999" cy="3541714"/>
          </a:xfrm>
        </p:spPr>
        <p:txBody>
          <a:bodyPr>
            <a:normAutofit/>
          </a:bodyPr>
          <a:lstStyle/>
          <a:p>
            <a:pPr marL="0" indent="0">
              <a:buNone/>
            </a:pPr>
            <a:r>
              <a:rPr lang="en-US" sz="1800" dirty="0" smtClean="0"/>
              <a:t>SWOT ANALYSIS</a:t>
            </a:r>
            <a:endParaRPr lang="en-IN" sz="18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1364" t="32189" r="31288" b="26195"/>
          <a:stretch/>
        </p:blipFill>
        <p:spPr>
          <a:xfrm>
            <a:off x="1219200" y="2065020"/>
            <a:ext cx="6667500" cy="3710940"/>
          </a:xfrm>
          <a:prstGeom prst="rect">
            <a:avLst/>
          </a:prstGeom>
        </p:spPr>
      </p:pic>
    </p:spTree>
    <p:extLst>
      <p:ext uri="{BB962C8B-B14F-4D97-AF65-F5344CB8AC3E}">
        <p14:creationId xmlns:p14="http://schemas.microsoft.com/office/powerpoint/2010/main" val="353925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93" y="694718"/>
            <a:ext cx="9905998" cy="753082"/>
          </a:xfrm>
        </p:spPr>
        <p:txBody>
          <a:bodyPr/>
          <a:lstStyle/>
          <a:p>
            <a:r>
              <a:rPr lang="en-US" dirty="0" smtClean="0"/>
              <a:t>USECASE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42" t="39328" r="26375" b="13985"/>
          <a:stretch/>
        </p:blipFill>
        <p:spPr>
          <a:xfrm>
            <a:off x="1257300" y="1714500"/>
            <a:ext cx="7595630" cy="4183380"/>
          </a:xfrm>
        </p:spPr>
      </p:pic>
    </p:spTree>
    <p:extLst>
      <p:ext uri="{BB962C8B-B14F-4D97-AF65-F5344CB8AC3E}">
        <p14:creationId xmlns:p14="http://schemas.microsoft.com/office/powerpoint/2010/main" val="29305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02338"/>
            <a:ext cx="9905998" cy="798802"/>
          </a:xfrm>
        </p:spPr>
        <p:txBody>
          <a:bodyPr/>
          <a:lstStyle/>
          <a:p>
            <a:r>
              <a:rPr lang="en-US" dirty="0" smtClean="0"/>
              <a:t>Class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426" t="18243" r="28070" b="14845"/>
          <a:stretch/>
        </p:blipFill>
        <p:spPr>
          <a:xfrm>
            <a:off x="1272540" y="1501139"/>
            <a:ext cx="7604760" cy="4392991"/>
          </a:xfrm>
        </p:spPr>
      </p:pic>
    </p:spTree>
    <p:extLst>
      <p:ext uri="{BB962C8B-B14F-4D97-AF65-F5344CB8AC3E}">
        <p14:creationId xmlns:p14="http://schemas.microsoft.com/office/powerpoint/2010/main" val="91410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3122"/>
          </a:xfrm>
        </p:spPr>
        <p:txBody>
          <a:bodyPr/>
          <a:lstStyle/>
          <a:p>
            <a:r>
              <a:rPr lang="en-US" dirty="0" smtClean="0"/>
              <a:t>Architecture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732" t="17538" r="30358" b="6543"/>
          <a:stretch/>
        </p:blipFill>
        <p:spPr>
          <a:xfrm>
            <a:off x="1209993" y="1615440"/>
            <a:ext cx="7819707" cy="4191000"/>
          </a:xfrm>
        </p:spPr>
      </p:pic>
    </p:spTree>
    <p:extLst>
      <p:ext uri="{BB962C8B-B14F-4D97-AF65-F5344CB8AC3E}">
        <p14:creationId xmlns:p14="http://schemas.microsoft.com/office/powerpoint/2010/main" val="85585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07362"/>
          </a:xfrm>
        </p:spPr>
        <p:txBody>
          <a:bodyPr/>
          <a:lstStyle/>
          <a:p>
            <a:r>
              <a:rPr lang="en-US" dirty="0" smtClean="0"/>
              <a:t>ER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266" t="27925" r="43682" b="23881"/>
          <a:stretch/>
        </p:blipFill>
        <p:spPr>
          <a:xfrm>
            <a:off x="1280160" y="1325880"/>
            <a:ext cx="7520940" cy="4378518"/>
          </a:xfrm>
        </p:spPr>
      </p:pic>
    </p:spTree>
    <p:extLst>
      <p:ext uri="{BB962C8B-B14F-4D97-AF65-F5344CB8AC3E}">
        <p14:creationId xmlns:p14="http://schemas.microsoft.com/office/powerpoint/2010/main" val="413630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305" y="403365"/>
            <a:ext cx="8352211" cy="1264070"/>
          </a:xfrm>
        </p:spPr>
        <p:txBody>
          <a:bodyPr/>
          <a:lstStyle/>
          <a:p>
            <a:r>
              <a:rPr lang="en-US" dirty="0" smtClean="0"/>
              <a:t>Project title – Face mask detection</a:t>
            </a:r>
            <a:endParaRPr lang="en-IN" dirty="0"/>
          </a:p>
        </p:txBody>
      </p:sp>
      <p:sp>
        <p:nvSpPr>
          <p:cNvPr id="3" name="Content Placeholder 2"/>
          <p:cNvSpPr>
            <a:spLocks noGrp="1"/>
          </p:cNvSpPr>
          <p:nvPr>
            <p:ph idx="1"/>
          </p:nvPr>
        </p:nvSpPr>
        <p:spPr>
          <a:xfrm>
            <a:off x="1918305" y="1667435"/>
            <a:ext cx="5716588" cy="2241831"/>
          </a:xfrm>
        </p:spPr>
        <p:txBody>
          <a:bodyPr>
            <a:normAutofit fontScale="92500"/>
          </a:bodyPr>
          <a:lstStyle/>
          <a:p>
            <a:pPr marL="0" indent="0">
              <a:buNone/>
            </a:pPr>
            <a:r>
              <a:rPr lang="en-US" dirty="0" smtClean="0"/>
              <a:t>Submitted by –</a:t>
            </a:r>
          </a:p>
          <a:p>
            <a:pPr>
              <a:buFont typeface="Wingdings" panose="05000000000000000000" pitchFamily="2" charset="2"/>
              <a:buChar char="Ø"/>
            </a:pPr>
            <a:r>
              <a:rPr lang="en-US" dirty="0"/>
              <a:t> </a:t>
            </a:r>
            <a:r>
              <a:rPr lang="en-US" dirty="0" smtClean="0"/>
              <a:t>Ashish Prakash Singh (RA2011033010060)</a:t>
            </a:r>
          </a:p>
          <a:p>
            <a:pPr>
              <a:buFont typeface="Wingdings" panose="05000000000000000000" pitchFamily="2" charset="2"/>
              <a:buChar char="Ø"/>
            </a:pPr>
            <a:r>
              <a:rPr lang="en-US" dirty="0" smtClean="0"/>
              <a:t> </a:t>
            </a:r>
            <a:r>
              <a:rPr lang="en-US" dirty="0" err="1" smtClean="0"/>
              <a:t>Nilay</a:t>
            </a:r>
            <a:r>
              <a:rPr lang="en-US" dirty="0" smtClean="0"/>
              <a:t> (RA2011033010056)</a:t>
            </a:r>
          </a:p>
          <a:p>
            <a:pPr>
              <a:buFont typeface="Wingdings" panose="05000000000000000000" pitchFamily="2" charset="2"/>
              <a:buChar char="Ø"/>
            </a:pPr>
            <a:r>
              <a:rPr lang="en-US" dirty="0" smtClean="0"/>
              <a:t> Karan </a:t>
            </a:r>
            <a:r>
              <a:rPr lang="en-US" dirty="0" err="1" smtClean="0"/>
              <a:t>Keshri</a:t>
            </a:r>
            <a:r>
              <a:rPr lang="en-US" dirty="0" smtClean="0"/>
              <a:t> (RA2011033010044)</a:t>
            </a:r>
            <a:endParaRPr lang="en-IN" dirty="0"/>
          </a:p>
        </p:txBody>
      </p:sp>
    </p:spTree>
    <p:extLst>
      <p:ext uri="{BB962C8B-B14F-4D97-AF65-F5344CB8AC3E}">
        <p14:creationId xmlns:p14="http://schemas.microsoft.com/office/powerpoint/2010/main" val="476730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flow Diagram</a:t>
            </a:r>
            <a:endParaRPr lang="en-IN" dirty="0"/>
          </a:p>
        </p:txBody>
      </p:sp>
      <p:pic>
        <p:nvPicPr>
          <p:cNvPr id="7" name="Content Placeholder 6"/>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3147" t="27062" r="29678" b="35451"/>
          <a:stretch/>
        </p:blipFill>
        <p:spPr>
          <a:xfrm>
            <a:off x="1226820" y="1735136"/>
            <a:ext cx="4526280" cy="4056064"/>
          </a:xfrm>
        </p:spPr>
      </p:pic>
      <p:pic>
        <p:nvPicPr>
          <p:cNvPr id="8" name="Content Placeholder 7"/>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3137" t="26213" r="32790" b="15434"/>
          <a:stretch/>
        </p:blipFill>
        <p:spPr>
          <a:xfrm>
            <a:off x="6240780" y="1731978"/>
            <a:ext cx="4541520" cy="4059222"/>
          </a:xfrm>
        </p:spPr>
      </p:pic>
    </p:spTree>
    <p:extLst>
      <p:ext uri="{BB962C8B-B14F-4D97-AF65-F5344CB8AC3E}">
        <p14:creationId xmlns:p14="http://schemas.microsoft.com/office/powerpoint/2010/main" val="334033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75002"/>
          </a:xfrm>
        </p:spPr>
        <p:txBody>
          <a:bodyPr/>
          <a:lstStyle/>
          <a:p>
            <a:r>
              <a:rPr lang="en-US" dirty="0" smtClean="0"/>
              <a:t>Sequence diagram</a:t>
            </a: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32478" t="47073" r="33394" b="24527"/>
          <a:stretch/>
        </p:blipFill>
        <p:spPr>
          <a:xfrm>
            <a:off x="1264920" y="1493518"/>
            <a:ext cx="7520940" cy="3870961"/>
          </a:xfrm>
        </p:spPr>
      </p:pic>
    </p:spTree>
    <p:extLst>
      <p:ext uri="{BB962C8B-B14F-4D97-AF65-F5344CB8AC3E}">
        <p14:creationId xmlns:p14="http://schemas.microsoft.com/office/powerpoint/2010/main" val="2796284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7382"/>
          </a:xfrm>
        </p:spPr>
        <p:txBody>
          <a:bodyPr/>
          <a:lstStyle/>
          <a:p>
            <a:r>
              <a:rPr lang="en-US" dirty="0"/>
              <a:t>collaboration diagram</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3566" t="25128" r="32547" b="46042"/>
          <a:stretch/>
        </p:blipFill>
        <p:spPr>
          <a:xfrm>
            <a:off x="1333500" y="1485900"/>
            <a:ext cx="7581900" cy="3628481"/>
          </a:xfrm>
        </p:spPr>
      </p:pic>
    </p:spTree>
    <p:extLst>
      <p:ext uri="{BB962C8B-B14F-4D97-AF65-F5344CB8AC3E}">
        <p14:creationId xmlns:p14="http://schemas.microsoft.com/office/powerpoint/2010/main" val="305856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18518"/>
            <a:ext cx="9905998" cy="577822"/>
          </a:xfrm>
        </p:spPr>
        <p:txBody>
          <a:bodyPr>
            <a:normAutofit fontScale="90000"/>
          </a:bodyPr>
          <a:lstStyle/>
          <a:p>
            <a:r>
              <a:rPr lang="en-US" dirty="0" smtClean="0"/>
              <a:t>Test cases</a:t>
            </a:r>
            <a:endParaRPr lang="en-IN"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36471" t="23837" r="36662" b="30336"/>
          <a:stretch/>
        </p:blipFill>
        <p:spPr>
          <a:xfrm>
            <a:off x="1264920" y="1272540"/>
            <a:ext cx="7612380" cy="4006472"/>
          </a:xfrm>
        </p:spPr>
      </p:pic>
    </p:spTree>
    <p:extLst>
      <p:ext uri="{BB962C8B-B14F-4D97-AF65-F5344CB8AC3E}">
        <p14:creationId xmlns:p14="http://schemas.microsoft.com/office/powerpoint/2010/main" val="2869688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17802"/>
          </a:xfrm>
        </p:spPr>
        <p:txBody>
          <a:bodyPr>
            <a:normAutofit fontScale="90000"/>
          </a:bodyPr>
          <a:lstStyle/>
          <a:p>
            <a:r>
              <a:rPr lang="en-US" dirty="0" smtClean="0"/>
              <a:t>Code with implementation</a:t>
            </a:r>
            <a:endParaRPr lang="en-IN" dirty="0"/>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5802" t="18731" r="39049" b="19623"/>
          <a:stretch/>
        </p:blipFill>
        <p:spPr>
          <a:xfrm>
            <a:off x="6210300" y="1219198"/>
            <a:ext cx="4434840" cy="4244341"/>
          </a:xfrm>
        </p:spPr>
      </p:pic>
      <p:pic>
        <p:nvPicPr>
          <p:cNvPr id="7" name="Content Placeholder 6"/>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7200" t="30659" r="46738" b="13211"/>
          <a:stretch/>
        </p:blipFill>
        <p:spPr>
          <a:xfrm>
            <a:off x="1264921" y="1219198"/>
            <a:ext cx="4457700" cy="4244341"/>
          </a:xfrm>
        </p:spPr>
      </p:pic>
    </p:spTree>
    <p:extLst>
      <p:ext uri="{BB962C8B-B14F-4D97-AF65-F5344CB8AC3E}">
        <p14:creationId xmlns:p14="http://schemas.microsoft.com/office/powerpoint/2010/main" val="1204106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448282"/>
          </a:xfrm>
        </p:spPr>
        <p:txBody>
          <a:bodyPr>
            <a:normAutofit fontScale="90000"/>
          </a:bodyPr>
          <a:lstStyle/>
          <a:p>
            <a:r>
              <a:rPr lang="en-US"/>
              <a:t>Code with implementation</a:t>
            </a:r>
            <a:endParaRPr lang="en-IN"/>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6427" t="23729" r="37800" b="22677"/>
          <a:stretch/>
        </p:blipFill>
        <p:spPr>
          <a:xfrm>
            <a:off x="1325880" y="1227410"/>
            <a:ext cx="4470018" cy="4747260"/>
          </a:xfrm>
        </p:spPr>
      </p:pic>
      <p:pic>
        <p:nvPicPr>
          <p:cNvPr id="6" name="Content Placeholder 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6887" t="23435" r="39043" b="20992"/>
          <a:stretch/>
        </p:blipFill>
        <p:spPr>
          <a:xfrm>
            <a:off x="6263639" y="1227410"/>
            <a:ext cx="4328161" cy="4740231"/>
          </a:xfrm>
        </p:spPr>
      </p:pic>
    </p:spTree>
    <p:extLst>
      <p:ext uri="{BB962C8B-B14F-4D97-AF65-F5344CB8AC3E}">
        <p14:creationId xmlns:p14="http://schemas.microsoft.com/office/powerpoint/2010/main" val="206482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577822"/>
          </a:xfrm>
        </p:spPr>
        <p:txBody>
          <a:bodyPr>
            <a:normAutofit fontScale="90000"/>
          </a:bodyPr>
          <a:lstStyle/>
          <a:p>
            <a:r>
              <a:rPr lang="en-US" dirty="0"/>
              <a:t>Code with implementation</a:t>
            </a:r>
            <a:endParaRPr lang="en-IN" dirty="0"/>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6896" t="20675" r="41393" b="28230"/>
          <a:stretch/>
        </p:blipFill>
        <p:spPr>
          <a:xfrm>
            <a:off x="1386840" y="1264920"/>
            <a:ext cx="7162800" cy="4823460"/>
          </a:xfrm>
        </p:spPr>
      </p:pic>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116751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41413" y="618518"/>
            <a:ext cx="9905998" cy="494002"/>
          </a:xfrm>
        </p:spPr>
        <p:txBody>
          <a:bodyPr>
            <a:normAutofit fontScale="90000"/>
          </a:bodyPr>
          <a:lstStyle/>
          <a:p>
            <a:r>
              <a:rPr lang="en-US" smtClean="0"/>
              <a:t>Conclusion</a:t>
            </a:r>
            <a:endParaRPr lang="en-IN"/>
          </a:p>
        </p:txBody>
      </p:sp>
      <p:sp>
        <p:nvSpPr>
          <p:cNvPr id="8" name="Content Placeholder 7"/>
          <p:cNvSpPr>
            <a:spLocks noGrp="1"/>
          </p:cNvSpPr>
          <p:nvPr>
            <p:ph idx="1"/>
          </p:nvPr>
        </p:nvSpPr>
        <p:spPr>
          <a:xfrm>
            <a:off x="1141413" y="1243647"/>
            <a:ext cx="9905999" cy="3541714"/>
          </a:xfrm>
        </p:spPr>
        <p:txBody>
          <a:bodyPr>
            <a:normAutofit fontScale="77500" lnSpcReduction="20000"/>
          </a:bodyPr>
          <a:lstStyle/>
          <a:p>
            <a:pPr marL="0" indent="0">
              <a:buNone/>
            </a:pPr>
            <a:r>
              <a:rPr lang="en-US"/>
              <a:t>As the technology are blooming with emerging trends the availability so we have novel face mask detector which can possibly contribute to public healthcare. </a:t>
            </a:r>
            <a:r>
              <a:rPr lang="en-US" dirty="0"/>
              <a:t>The architecture consists of Mobile Net as the backbone it can be used for high and low computation scenarios. In order to extract more robust features, we utilize transfer learning to adopt weights from a similar task face detection, which is trained on a very large dataset. We used </a:t>
            </a:r>
            <a:r>
              <a:rPr lang="en-US" dirty="0" err="1"/>
              <a:t>OpenCV</a:t>
            </a:r>
            <a:r>
              <a:rPr lang="en-US" dirty="0"/>
              <a:t>, tensor flow, and NN to detect whether people were wearing face masks or not. The models were tested with images and real-time video streams. The accuracy of the model is achieved and, the optimization of the model is a continuous process and we are building a highly accurate solution by tuning the hyper parameters. This specific model could be used as a use case for edge analytics. Furthermore, the proposed method achieves state-of-the-art results on a public face mask dataset. By the development of face mask-detection we can detect if the person is wearing a face mask and allow their entry would be of great help to the </a:t>
            </a:r>
            <a:r>
              <a:rPr lang="en-US" dirty="0" smtClean="0"/>
              <a:t>society</a:t>
            </a:r>
            <a:endParaRPr lang="en-IN"/>
          </a:p>
        </p:txBody>
      </p:sp>
    </p:spTree>
    <p:extLst>
      <p:ext uri="{BB962C8B-B14F-4D97-AF65-F5344CB8AC3E}">
        <p14:creationId xmlns:p14="http://schemas.microsoft.com/office/powerpoint/2010/main" val="42634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IN" dirty="0"/>
          </a:p>
        </p:txBody>
      </p:sp>
      <p:sp>
        <p:nvSpPr>
          <p:cNvPr id="3" name="Content Placeholder 2"/>
          <p:cNvSpPr>
            <a:spLocks noGrp="1"/>
          </p:cNvSpPr>
          <p:nvPr>
            <p:ph idx="1"/>
          </p:nvPr>
        </p:nvSpPr>
        <p:spPr>
          <a:xfrm>
            <a:off x="1141413" y="2249487"/>
            <a:ext cx="3718912" cy="1251594"/>
          </a:xfrm>
        </p:spPr>
        <p:txBody>
          <a:bodyPr/>
          <a:lstStyle/>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827663"/>
            <a:ext cx="7298724" cy="4243445"/>
          </a:xfrm>
          <a:prstGeom prst="rect">
            <a:avLst/>
          </a:prstGeom>
        </p:spPr>
      </p:pic>
    </p:spTree>
    <p:extLst>
      <p:ext uri="{BB962C8B-B14F-4D97-AF65-F5344CB8AC3E}">
        <p14:creationId xmlns:p14="http://schemas.microsoft.com/office/powerpoint/2010/main" val="211834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8924607" cy="1478570"/>
          </a:xfrm>
        </p:spPr>
        <p:txBody>
          <a:bodyPr/>
          <a:lstStyle/>
          <a:p>
            <a:r>
              <a:rPr lang="en-US" dirty="0" smtClean="0"/>
              <a:t>   INDEX</a:t>
            </a:r>
            <a:endParaRPr lang="en-IN" dirty="0"/>
          </a:p>
        </p:txBody>
      </p:sp>
      <p:sp>
        <p:nvSpPr>
          <p:cNvPr id="3" name="Content Placeholder 2"/>
          <p:cNvSpPr>
            <a:spLocks noGrp="1"/>
          </p:cNvSpPr>
          <p:nvPr>
            <p:ph sz="half" idx="1"/>
          </p:nvPr>
        </p:nvSpPr>
        <p:spPr/>
        <p:txBody>
          <a:bodyPr>
            <a:noAutofit/>
          </a:bodyPr>
          <a:lstStyle/>
          <a:p>
            <a:pPr marL="285750" indent="-285750"/>
            <a:r>
              <a:rPr lang="en-IN" sz="1400" dirty="0"/>
              <a:t>ABSTRACT</a:t>
            </a:r>
          </a:p>
          <a:p>
            <a:pPr marL="285750" indent="-285750"/>
            <a:r>
              <a:rPr lang="en-US" sz="1400" dirty="0" smtClean="0"/>
              <a:t>PROBLEM STATEMENT</a:t>
            </a:r>
            <a:endParaRPr lang="en-IN" sz="1400" dirty="0"/>
          </a:p>
          <a:p>
            <a:pPr marL="285750" indent="-285750"/>
            <a:r>
              <a:rPr lang="en-IN" sz="1400" dirty="0"/>
              <a:t>BENEFITS</a:t>
            </a:r>
          </a:p>
          <a:p>
            <a:pPr marL="285750" indent="-285750"/>
            <a:r>
              <a:rPr lang="en-IN" sz="1400" dirty="0"/>
              <a:t>LIMITATIONS</a:t>
            </a:r>
          </a:p>
          <a:p>
            <a:pPr marL="285750" indent="-285750"/>
            <a:r>
              <a:rPr lang="en-IN" sz="1400" dirty="0"/>
              <a:t>METHODODLOGY</a:t>
            </a:r>
          </a:p>
          <a:p>
            <a:pPr marL="285750" indent="-285750"/>
            <a:r>
              <a:rPr lang="en-IN" sz="1400" dirty="0"/>
              <a:t>STAKEHOLDERS</a:t>
            </a:r>
          </a:p>
          <a:p>
            <a:pPr marL="285750" indent="-285750"/>
            <a:r>
              <a:rPr lang="en-IN" sz="1400" dirty="0"/>
              <a:t>REQUIREMENTS</a:t>
            </a:r>
          </a:p>
          <a:p>
            <a:pPr marL="285750" indent="-285750"/>
            <a:r>
              <a:rPr lang="en-IN" sz="1400" dirty="0"/>
              <a:t>EFFORT AND COST ESTIMATIONS</a:t>
            </a:r>
          </a:p>
          <a:p>
            <a:pPr marL="285750" indent="-285750"/>
            <a:r>
              <a:rPr lang="en-IN" sz="1400" dirty="0"/>
              <a:t>WORK </a:t>
            </a:r>
            <a:r>
              <a:rPr lang="en-IN" sz="1400" dirty="0" smtClean="0"/>
              <a:t>BREAKDOWN</a:t>
            </a:r>
            <a:endParaRPr lang="en-IN" sz="1400" dirty="0"/>
          </a:p>
        </p:txBody>
      </p:sp>
      <p:sp>
        <p:nvSpPr>
          <p:cNvPr id="4" name="Content Placeholder 3"/>
          <p:cNvSpPr>
            <a:spLocks noGrp="1"/>
          </p:cNvSpPr>
          <p:nvPr>
            <p:ph sz="half" idx="2"/>
          </p:nvPr>
        </p:nvSpPr>
        <p:spPr/>
        <p:txBody>
          <a:bodyPr>
            <a:normAutofit fontScale="77500" lnSpcReduction="20000"/>
          </a:bodyPr>
          <a:lstStyle/>
          <a:p>
            <a:pPr marL="285750" indent="-285750"/>
            <a:r>
              <a:rPr lang="en-IN" sz="2100" dirty="0"/>
              <a:t>TIMELINE</a:t>
            </a:r>
          </a:p>
          <a:p>
            <a:pPr marL="285750" indent="-285750"/>
            <a:r>
              <a:rPr lang="en-IN" sz="2100" dirty="0"/>
              <a:t>RISK </a:t>
            </a:r>
            <a:r>
              <a:rPr lang="en-IN" sz="2100" dirty="0" smtClean="0"/>
              <a:t>MANAGMENT</a:t>
            </a:r>
            <a:endParaRPr lang="en-IN" sz="2100" dirty="0"/>
          </a:p>
          <a:p>
            <a:pPr marL="285750" indent="-285750"/>
            <a:r>
              <a:rPr lang="en-IN" sz="2100" dirty="0"/>
              <a:t>USE-CASE, CLASS, ARCHITECTURE DIAGRAMS</a:t>
            </a:r>
          </a:p>
          <a:p>
            <a:pPr marL="285750" indent="-285750"/>
            <a:r>
              <a:rPr lang="en-IN" sz="2100" dirty="0"/>
              <a:t>ER DIAGRAM</a:t>
            </a:r>
          </a:p>
          <a:p>
            <a:pPr marL="285750" indent="-285750"/>
            <a:r>
              <a:rPr lang="en-IN" sz="2100" dirty="0"/>
              <a:t>DATA FLOW DIAGRAM</a:t>
            </a:r>
          </a:p>
          <a:p>
            <a:pPr marL="285750" indent="-285750"/>
            <a:r>
              <a:rPr lang="en-IN" sz="2100" dirty="0"/>
              <a:t>SEQUENCE AND COLLABORATION DIAGRAM</a:t>
            </a:r>
          </a:p>
          <a:p>
            <a:pPr marL="285750" indent="-285750"/>
            <a:r>
              <a:rPr lang="en-IN" sz="2100" dirty="0"/>
              <a:t>TEST CASES</a:t>
            </a:r>
          </a:p>
          <a:p>
            <a:pPr marL="285750" indent="-285750"/>
            <a:r>
              <a:rPr lang="en-IN" sz="2100" dirty="0" smtClean="0"/>
              <a:t>CODE </a:t>
            </a:r>
            <a:r>
              <a:rPr lang="en-IN" sz="2100" dirty="0"/>
              <a:t>DESIGN </a:t>
            </a:r>
            <a:r>
              <a:rPr lang="en-IN" sz="2100" dirty="0" smtClean="0"/>
              <a:t>AND IMPLEMENTATION</a:t>
            </a:r>
          </a:p>
          <a:p>
            <a:pPr marL="285750" indent="-285750"/>
            <a:r>
              <a:rPr lang="en-US" sz="2100" dirty="0"/>
              <a:t>C</a:t>
            </a:r>
            <a:r>
              <a:rPr lang="en-US" sz="2100" dirty="0" smtClean="0"/>
              <a:t>ONCLUSION</a:t>
            </a:r>
            <a:endParaRPr lang="en-IN" sz="2100" dirty="0" smtClean="0"/>
          </a:p>
          <a:p>
            <a:pPr marL="285750" indent="-285750"/>
            <a:endParaRPr lang="en-IN" dirty="0"/>
          </a:p>
        </p:txBody>
      </p:sp>
    </p:spTree>
    <p:extLst>
      <p:ext uri="{BB962C8B-B14F-4D97-AF65-F5344CB8AC3E}">
        <p14:creationId xmlns:p14="http://schemas.microsoft.com/office/powerpoint/2010/main" val="115915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a:xfrm>
            <a:off x="1141412" y="1799906"/>
            <a:ext cx="9905999" cy="3854133"/>
          </a:xfrm>
        </p:spPr>
        <p:txBody>
          <a:bodyPr>
            <a:normAutofit fontScale="85000" lnSpcReduction="20000"/>
          </a:bodyPr>
          <a:lstStyle/>
          <a:p>
            <a:r>
              <a:rPr lang="en-US" dirty="0"/>
              <a:t>COVID-19 pandemic has rapidly affected our day-to-day life disrupting the world trade and movements. Wearing a protective face mask has become a new normal. In the near future, many public service providers will ask the customers to wear masks correctly to avail of their services. Therefore, face mask detection has become a crucial task to help global society. </a:t>
            </a:r>
            <a:endParaRPr lang="en-US" dirty="0" smtClean="0"/>
          </a:p>
          <a:p>
            <a:r>
              <a:rPr lang="en-US" dirty="0" smtClean="0"/>
              <a:t>This </a:t>
            </a:r>
            <a:r>
              <a:rPr lang="en-US" dirty="0"/>
              <a:t>project presents a simplified approach to achieve this purpose using some basic Machine Learning packages like </a:t>
            </a:r>
            <a:r>
              <a:rPr lang="en-US" dirty="0" err="1"/>
              <a:t>TensorFlow</a:t>
            </a:r>
            <a:r>
              <a:rPr lang="en-US" dirty="0"/>
              <a:t>, </a:t>
            </a:r>
            <a:r>
              <a:rPr lang="en-US" dirty="0" err="1"/>
              <a:t>Keras</a:t>
            </a:r>
            <a:r>
              <a:rPr lang="en-US" dirty="0"/>
              <a:t>, </a:t>
            </a:r>
            <a:r>
              <a:rPr lang="en-US" dirty="0" err="1" smtClean="0"/>
              <a:t>OpenCV</a:t>
            </a:r>
            <a:r>
              <a:rPr lang="en-US" dirty="0" smtClean="0"/>
              <a:t>. </a:t>
            </a:r>
            <a:r>
              <a:rPr lang="en-US" dirty="0"/>
              <a:t>The proposed method detects the face from the image correctly and then identifies if it has a mask on it or not. As a surveillance task performer, it can also detect a face along with a mask in motion. The method attains accuracy up to </a:t>
            </a:r>
            <a:r>
              <a:rPr lang="en-US" dirty="0" smtClean="0"/>
              <a:t>97.77% </a:t>
            </a:r>
            <a:r>
              <a:rPr lang="en-US" dirty="0"/>
              <a:t>respectively on two different datasets. We explore optimized values of parameters using the Sequential Convolutional Neural Network model to detect the presence of masks correctly without causing over-fitting. </a:t>
            </a:r>
            <a:endParaRPr lang="en-IN" dirty="0"/>
          </a:p>
        </p:txBody>
      </p:sp>
    </p:spTree>
    <p:extLst>
      <p:ext uri="{BB962C8B-B14F-4D97-AF65-F5344CB8AC3E}">
        <p14:creationId xmlns:p14="http://schemas.microsoft.com/office/powerpoint/2010/main" val="147401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78538"/>
            <a:ext cx="9905998" cy="1065502"/>
          </a:xfrm>
        </p:spPr>
        <p:txBody>
          <a:bodyPr/>
          <a:lstStyle/>
          <a:p>
            <a:r>
              <a:rPr lang="en-US" dirty="0" smtClean="0"/>
              <a:t>PROBLEM STATEMENT</a:t>
            </a:r>
            <a:endParaRPr lang="en-IN" dirty="0"/>
          </a:p>
        </p:txBody>
      </p:sp>
      <p:sp>
        <p:nvSpPr>
          <p:cNvPr id="3" name="Content Placeholder 2"/>
          <p:cNvSpPr>
            <a:spLocks noGrp="1"/>
          </p:cNvSpPr>
          <p:nvPr>
            <p:ph idx="1"/>
          </p:nvPr>
        </p:nvSpPr>
        <p:spPr>
          <a:xfrm>
            <a:off x="1141412" y="1967547"/>
            <a:ext cx="9905999" cy="3541714"/>
          </a:xfrm>
        </p:spPr>
        <p:txBody>
          <a:bodyPr>
            <a:normAutofit fontScale="92500" lnSpcReduction="10000"/>
          </a:bodyPr>
          <a:lstStyle/>
          <a:p>
            <a:r>
              <a:rPr lang="en-US" dirty="0"/>
              <a:t>The main objective of the face detection model is to detect the face of individuals and conclude whether they are wearing masks or not at that particular moment when they are captured in the image or in Video. </a:t>
            </a:r>
            <a:endParaRPr lang="en-US" dirty="0" smtClean="0"/>
          </a:p>
          <a:p>
            <a:r>
              <a:rPr lang="en-US" dirty="0" smtClean="0"/>
              <a:t>With </a:t>
            </a:r>
            <a:r>
              <a:rPr lang="en-US" dirty="0"/>
              <a:t>the advancements in technology that the world has been witnessing, there are various available techniques that could prove valuable to society if used effectively. A real-time system which could itself classify, seeing a person, in two categories : </a:t>
            </a:r>
            <a:endParaRPr lang="en-US" dirty="0" smtClean="0"/>
          </a:p>
          <a:p>
            <a:pPr marL="0" indent="0">
              <a:buNone/>
            </a:pPr>
            <a:r>
              <a:rPr lang="en-US" dirty="0" smtClean="0"/>
              <a:t>   1</a:t>
            </a:r>
            <a:r>
              <a:rPr lang="en-US" dirty="0"/>
              <a:t>. A person wearing a face mask </a:t>
            </a:r>
            <a:endParaRPr lang="en-US" dirty="0" smtClean="0"/>
          </a:p>
          <a:p>
            <a:pPr marL="0" indent="0">
              <a:buNone/>
            </a:pPr>
            <a:r>
              <a:rPr lang="en-US" dirty="0" smtClean="0"/>
              <a:t>   2</a:t>
            </a:r>
            <a:r>
              <a:rPr lang="en-US" dirty="0"/>
              <a:t>. </a:t>
            </a:r>
            <a:r>
              <a:rPr lang="en-US" dirty="0" smtClean="0"/>
              <a:t>A </a:t>
            </a:r>
            <a:r>
              <a:rPr lang="en-US" dirty="0"/>
              <a:t>person not wearing a face mask</a:t>
            </a:r>
            <a:endParaRPr lang="en-IN" dirty="0"/>
          </a:p>
        </p:txBody>
      </p:sp>
    </p:spTree>
    <p:extLst>
      <p:ext uri="{BB962C8B-B14F-4D97-AF65-F5344CB8AC3E}">
        <p14:creationId xmlns:p14="http://schemas.microsoft.com/office/powerpoint/2010/main" val="338319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bENEFITS</a:t>
            </a:r>
            <a:endParaRPr lang="en-IN" dirty="0"/>
          </a:p>
        </p:txBody>
      </p:sp>
      <p:sp>
        <p:nvSpPr>
          <p:cNvPr id="3" name="Content Placeholder 2"/>
          <p:cNvSpPr>
            <a:spLocks noGrp="1"/>
          </p:cNvSpPr>
          <p:nvPr>
            <p:ph idx="1"/>
          </p:nvPr>
        </p:nvSpPr>
        <p:spPr/>
        <p:txBody>
          <a:bodyPr/>
          <a:lstStyle/>
          <a:p>
            <a:r>
              <a:rPr lang="en-US" dirty="0" smtClean="0"/>
              <a:t>This will help many organization to detect whether people are wearing facemask  or not.</a:t>
            </a:r>
          </a:p>
          <a:p>
            <a:r>
              <a:rPr lang="en-US" dirty="0" smtClean="0"/>
              <a:t>This will be helpful to implement government protocol.</a:t>
            </a:r>
          </a:p>
          <a:p>
            <a:r>
              <a:rPr lang="en-US" dirty="0" smtClean="0"/>
              <a:t>This will reduce manual </a:t>
            </a:r>
            <a:r>
              <a:rPr lang="en-US" dirty="0" err="1" smtClean="0"/>
              <a:t>labour</a:t>
            </a:r>
            <a:r>
              <a:rPr lang="en-US" dirty="0" smtClean="0"/>
              <a:t> cost.</a:t>
            </a:r>
          </a:p>
          <a:p>
            <a:endParaRPr lang="en-US" dirty="0" smtClean="0"/>
          </a:p>
          <a:p>
            <a:endParaRPr lang="en-IN" dirty="0"/>
          </a:p>
        </p:txBody>
      </p:sp>
    </p:spTree>
    <p:extLst>
      <p:ext uri="{BB962C8B-B14F-4D97-AF65-F5344CB8AC3E}">
        <p14:creationId xmlns:p14="http://schemas.microsoft.com/office/powerpoint/2010/main" val="389476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IN" dirty="0"/>
          </a:p>
        </p:txBody>
      </p:sp>
      <p:sp>
        <p:nvSpPr>
          <p:cNvPr id="3" name="Content Placeholder 2"/>
          <p:cNvSpPr>
            <a:spLocks noGrp="1"/>
          </p:cNvSpPr>
          <p:nvPr>
            <p:ph idx="1"/>
          </p:nvPr>
        </p:nvSpPr>
        <p:spPr/>
        <p:txBody>
          <a:bodyPr/>
          <a:lstStyle/>
          <a:p>
            <a:r>
              <a:rPr lang="en-US" dirty="0" smtClean="0"/>
              <a:t>Involve too many machine learning concepts and complexities.</a:t>
            </a:r>
          </a:p>
          <a:p>
            <a:r>
              <a:rPr lang="en-US" dirty="0" smtClean="0"/>
              <a:t>Due to camera quality or low face visibility it might be chances that </a:t>
            </a:r>
          </a:p>
          <a:p>
            <a:pPr marL="0" indent="0">
              <a:buNone/>
            </a:pPr>
            <a:r>
              <a:rPr lang="en-US" dirty="0" smtClean="0"/>
              <a:t>   it will lead issue in detects face</a:t>
            </a:r>
          </a:p>
          <a:p>
            <a:r>
              <a:rPr lang="en-US" dirty="0" smtClean="0"/>
              <a:t> High setup cost.</a:t>
            </a:r>
            <a:endParaRPr lang="en-IN" dirty="0"/>
          </a:p>
        </p:txBody>
      </p:sp>
    </p:spTree>
    <p:extLst>
      <p:ext uri="{BB962C8B-B14F-4D97-AF65-F5344CB8AC3E}">
        <p14:creationId xmlns:p14="http://schemas.microsoft.com/office/powerpoint/2010/main" val="9137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0222"/>
          </a:xfrm>
        </p:spPr>
        <p:txBody>
          <a:bodyPr/>
          <a:lstStyle/>
          <a:p>
            <a:pPr marL="285750" indent="-285750"/>
            <a:r>
              <a:rPr lang="en-IN" dirty="0"/>
              <a:t>METHODODLOGY</a:t>
            </a:r>
            <a:endParaRPr lang="en-IN" dirty="0"/>
          </a:p>
        </p:txBody>
      </p:sp>
      <p:sp>
        <p:nvSpPr>
          <p:cNvPr id="3" name="Content Placeholder 2"/>
          <p:cNvSpPr>
            <a:spLocks noGrp="1"/>
          </p:cNvSpPr>
          <p:nvPr>
            <p:ph idx="1"/>
          </p:nvPr>
        </p:nvSpPr>
        <p:spPr>
          <a:xfrm>
            <a:off x="1141412" y="1601787"/>
            <a:ext cx="9905999" cy="3541714"/>
          </a:xfrm>
        </p:spPr>
        <p:txBody>
          <a:bodyPr/>
          <a:lstStyle/>
          <a:p>
            <a:pPr marL="0" indent="0">
              <a:buNone/>
            </a:pPr>
            <a:r>
              <a:rPr lang="en-US" dirty="0"/>
              <a:t>We are going to use Agile model for our project implementation</a:t>
            </a:r>
            <a:r>
              <a:rPr lang="en-US" dirty="0" smtClean="0"/>
              <a:t>.</a:t>
            </a:r>
          </a:p>
          <a:p>
            <a:pPr marL="0" indent="0">
              <a:buNone/>
            </a:pPr>
            <a:r>
              <a:rPr lang="en-US" dirty="0" smtClean="0"/>
              <a:t>Agile </a:t>
            </a:r>
            <a:r>
              <a:rPr lang="en-US" dirty="0"/>
              <a:t>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a:t>
            </a:r>
            <a:endParaRPr lang="en-IN" dirty="0"/>
          </a:p>
        </p:txBody>
      </p:sp>
    </p:spTree>
    <p:extLst>
      <p:ext uri="{BB962C8B-B14F-4D97-AF65-F5344CB8AC3E}">
        <p14:creationId xmlns:p14="http://schemas.microsoft.com/office/powerpoint/2010/main" val="3235114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126</TotalTime>
  <Words>842</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Trebuchet MS</vt:lpstr>
      <vt:lpstr>Tw Cen MT</vt:lpstr>
      <vt:lpstr>Wingdings</vt:lpstr>
      <vt:lpstr>Circuit</vt:lpstr>
      <vt:lpstr>18csc206j   SoftwaRE Engineering and project management</vt:lpstr>
      <vt:lpstr>Project title – Face mask detection</vt:lpstr>
      <vt:lpstr>Sample-</vt:lpstr>
      <vt:lpstr>   INDEX</vt:lpstr>
      <vt:lpstr>Abstract-</vt:lpstr>
      <vt:lpstr>PROBLEM STATEMENT</vt:lpstr>
      <vt:lpstr>bENEFITS</vt:lpstr>
      <vt:lpstr>limitations</vt:lpstr>
      <vt:lpstr>METHODODLOGY</vt:lpstr>
      <vt:lpstr>Stackholder</vt:lpstr>
      <vt:lpstr>Requirements</vt:lpstr>
      <vt:lpstr>Effort and cost estimation</vt:lpstr>
      <vt:lpstr>Work breakdown</vt:lpstr>
      <vt:lpstr>Timeline</vt:lpstr>
      <vt:lpstr>Risk management</vt:lpstr>
      <vt:lpstr>USECASE Diagram</vt:lpstr>
      <vt:lpstr>Class diagram</vt:lpstr>
      <vt:lpstr>Architecture diagram</vt:lpstr>
      <vt:lpstr>ER Diagram</vt:lpstr>
      <vt:lpstr>Data flow Diagram</vt:lpstr>
      <vt:lpstr>Sequence diagram</vt:lpstr>
      <vt:lpstr>collaboration diagram</vt:lpstr>
      <vt:lpstr>Test cases</vt:lpstr>
      <vt:lpstr>Code with implementation</vt:lpstr>
      <vt:lpstr>Code with implementation</vt:lpstr>
      <vt:lpstr>Code with implementation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18csc206j – SoftwaRE Engineering and project management</dc:title>
  <dc:creator>sameer dewangan</dc:creator>
  <cp:lastModifiedBy>sameer dewangan</cp:lastModifiedBy>
  <cp:revision>14</cp:revision>
  <dcterms:created xsi:type="dcterms:W3CDTF">2022-06-30T18:36:02Z</dcterms:created>
  <dcterms:modified xsi:type="dcterms:W3CDTF">2022-06-30T20:42:52Z</dcterms:modified>
</cp:coreProperties>
</file>