
<file path=[Content_Types].xml><?xml version="1.0" encoding="utf-8"?>
<Types xmlns="http://schemas.openxmlformats.org/package/2006/content-types">
  <Default Extension="jfif" ContentType="image/jpeg"/>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8" d="100"/>
          <a:sy n="88" d="100"/>
        </p:scale>
        <p:origin x="398"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2/9/2025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tmp"/><Relationship Id="rId5" Type="http://schemas.openxmlformats.org/officeDocument/2006/relationships/image" Target="../media/image7.tmp"/><Relationship Id="rId4" Type="http://schemas.openxmlformats.org/officeDocument/2006/relationships/image" Target="../media/image6.tmp"/></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4551643" y="3568535"/>
            <a:ext cx="5417692" cy="2903385"/>
          </a:xfrm>
        </p:spPr>
        <p:txBody>
          <a:bodyPr>
            <a:normAutofit/>
          </a:bodyPr>
          <a:lstStyle/>
          <a:p>
            <a:pPr algn="r"/>
            <a:r>
              <a:rPr lang="en-US" b="0" smtClean="0">
                <a:solidFill>
                  <a:schemeClr val="tx1"/>
                </a:solidFill>
              </a:rPr>
              <a:t>[</a:t>
            </a:r>
            <a:r>
              <a:rPr lang="en-US" smtClean="0">
                <a:solidFill>
                  <a:schemeClr val="tx1"/>
                </a:solidFill>
              </a:rPr>
              <a:t>Ashish Kumar</a:t>
            </a:r>
            <a:r>
              <a:rPr lang="en-US" b="0" smtClean="0">
                <a:solidFill>
                  <a:schemeClr val="tx1"/>
                </a:solidFill>
              </a:rPr>
              <a:t>]</a:t>
            </a:r>
            <a:endParaRPr lang="en-US" b="0" dirty="0">
              <a:solidFill>
                <a:schemeClr val="tx1"/>
              </a:solidFill>
            </a:endParaRPr>
          </a:p>
          <a:p>
            <a:pPr algn="r"/>
            <a:r>
              <a:rPr lang="en-US" b="0" smtClean="0">
                <a:solidFill>
                  <a:schemeClr val="tx1"/>
                </a:solidFill>
              </a:rPr>
              <a:t>ashishkumar7645092418</a:t>
            </a:r>
            <a:r>
              <a:rPr lang="en-US" b="0" smtClean="0">
                <a:solidFill>
                  <a:schemeClr val="tx1"/>
                </a:solidFill>
              </a:rPr>
              <a:t>@gmail.com</a:t>
            </a:r>
          </a:p>
          <a:p>
            <a:pPr algn="r"/>
            <a:r>
              <a:rPr lang="en-IN" b="0" smtClean="0">
                <a:solidFill>
                  <a:schemeClr val="tx1"/>
                </a:solidFill>
              </a:rPr>
              <a:t>AICTE ID-</a:t>
            </a:r>
            <a:r>
              <a:rPr lang="en-IN" b="0">
                <a:solidFill>
                  <a:schemeClr val="tx1">
                    <a:lumMod val="95000"/>
                    <a:lumOff val="5000"/>
                  </a:schemeClr>
                </a:solidFill>
              </a:rPr>
              <a:t>STU66d09fa6c3cca1724948390</a:t>
            </a:r>
            <a:endParaRPr lang="en-IN" b="0" dirty="0">
              <a:solidFill>
                <a:schemeClr val="tx1">
                  <a:lumMod val="95000"/>
                  <a:lumOff val="5000"/>
                </a:schemeClr>
              </a:solidFill>
            </a:endParaRPr>
          </a:p>
          <a:p>
            <a:pPr algn="r"/>
            <a:endParaRPr lang="en-IN" b="0" dirty="0">
              <a:solidFill>
                <a:schemeClr val="tx1"/>
              </a:solidFill>
            </a:endParaRPr>
          </a:p>
          <a:p>
            <a:pPr algn="r"/>
            <a:r>
              <a:rPr lang="en-IN" b="0" dirty="0">
                <a:solidFill>
                  <a:schemeClr val="tx1"/>
                </a:solidFill>
              </a:rPr>
              <a:t>Under Guidance of</a:t>
            </a:r>
          </a:p>
          <a:p>
            <a:pPr algn="r"/>
            <a:r>
              <a:rPr lang="en-IN" dirty="0">
                <a:solidFill>
                  <a:schemeClr val="tx1"/>
                </a:solidFill>
              </a:rPr>
              <a:t>Aditya </a:t>
            </a:r>
            <a:r>
              <a:rPr lang="en-IN" dirty="0" err="1">
                <a:solidFill>
                  <a:schemeClr val="tx1"/>
                </a:solidFill>
              </a:rPr>
              <a:t>Dambale</a:t>
            </a:r>
            <a:r>
              <a:rPr lang="en-IN" dirty="0">
                <a:solidFill>
                  <a:schemeClr val="tx1"/>
                </a:solidFill>
              </a:rPr>
              <a:t>  </a:t>
            </a: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4551643" y="3072852"/>
            <a:ext cx="5881175" cy="582646"/>
          </a:xfrm>
        </p:spPr>
        <p:txBody>
          <a:bodyPr>
            <a:normAutofit fontScale="90000"/>
          </a:bodyPr>
          <a:lstStyle/>
          <a:p>
            <a:r>
              <a:rPr lang="en-GB" sz="3200" dirty="0"/>
              <a:t>Land-registry using blockchain -</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47" dur="500"/>
                                        <p:tgtEl>
                                          <p:spTgt spid="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233265" y="1708930"/>
            <a:ext cx="7319140" cy="3440139"/>
          </a:xfrm>
        </p:spPr>
        <p:txBody>
          <a:bodyPr>
            <a:normAutofit fontScale="92500" lnSpcReduction="20000"/>
          </a:bodyPr>
          <a:lstStyle/>
          <a:p>
            <a:endParaRPr lang="en-US" sz="2800" dirty="0"/>
          </a:p>
          <a:p>
            <a:r>
              <a:rPr lang="en-US" sz="2800" dirty="0"/>
              <a:t>Land ownership records are often prone to fraud, disputes, and inefficiencies due to manual or centralized storage. A blockchain-based </a:t>
            </a:r>
            <a:r>
              <a:rPr lang="en-US" sz="2800" b="1" dirty="0"/>
              <a:t>Land Registry System</a:t>
            </a:r>
            <a:r>
              <a:rPr lang="en-US" sz="2800" dirty="0"/>
              <a:t> ensures secure, transparent, and tamper-proof land registration and ownership transfers. This smart contract automates verification, prevents forgery, and allows only rightful owners to transfer land.</a:t>
            </a:r>
          </a:p>
          <a:p>
            <a:pPr>
              <a:lnSpc>
                <a:spcPct val="150000"/>
              </a:lnSpc>
            </a:pP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xmlns="" id="{F4C20ED5-514C-3687-3956-4D82B4ADE58E}"/>
              </a:ext>
            </a:extLst>
          </p:cNvPr>
          <p:cNvSpPr txBox="1"/>
          <p:nvPr/>
        </p:nvSpPr>
        <p:spPr>
          <a:xfrm>
            <a:off x="675958" y="2083095"/>
            <a:ext cx="7478998" cy="3077766"/>
          </a:xfrm>
          <a:prstGeom prst="rect">
            <a:avLst/>
          </a:prstGeom>
          <a:noFill/>
        </p:spPr>
        <p:txBody>
          <a:bodyPr wrap="square" rtlCol="0">
            <a:spAutoFit/>
          </a:bodyPr>
          <a:lstStyle/>
          <a:p>
            <a:r>
              <a:rPr lang="en-US" sz="1600" dirty="0"/>
              <a:t>The </a:t>
            </a:r>
            <a:r>
              <a:rPr lang="en-US" sz="1600" b="1" dirty="0"/>
              <a:t>Land Registry System</a:t>
            </a:r>
            <a:r>
              <a:rPr lang="en-US" sz="1600" dirty="0"/>
              <a:t> is a </a:t>
            </a:r>
            <a:r>
              <a:rPr lang="en-US" sz="1600" b="1" dirty="0"/>
              <a:t>blockchain-powered smart contract</a:t>
            </a:r>
            <a:r>
              <a:rPr lang="en-US" sz="1600" dirty="0"/>
              <a:t> that enables </a:t>
            </a:r>
            <a:r>
              <a:rPr lang="en-US" sz="1600" b="1" dirty="0"/>
              <a:t>secure, transparent, and tamper-proof</a:t>
            </a:r>
            <a:r>
              <a:rPr lang="en-US" sz="1600" dirty="0"/>
              <a:t> land ownership management. It allows users to </a:t>
            </a:r>
            <a:r>
              <a:rPr lang="en-US" sz="1600" b="1" dirty="0"/>
              <a:t>register land parcels</a:t>
            </a:r>
            <a:r>
              <a:rPr lang="en-US" sz="1600" dirty="0"/>
              <a:t>, </a:t>
            </a:r>
            <a:r>
              <a:rPr lang="en-US" sz="1600" b="1" dirty="0"/>
              <a:t>verify ownership</a:t>
            </a:r>
            <a:r>
              <a:rPr lang="en-US" sz="1600" dirty="0"/>
              <a:t>, and </a:t>
            </a:r>
            <a:r>
              <a:rPr lang="en-US" sz="1600" b="1" dirty="0"/>
              <a:t>transfer property rights</a:t>
            </a:r>
            <a:r>
              <a:rPr lang="en-US" sz="1600" dirty="0"/>
              <a:t> securely without intermediaries.</a:t>
            </a:r>
          </a:p>
          <a:p>
            <a:r>
              <a:rPr lang="en-US" sz="1600" dirty="0"/>
              <a:t>Built on </a:t>
            </a:r>
            <a:r>
              <a:rPr lang="en-US" sz="1600" b="1" dirty="0"/>
              <a:t>Ethereum (Solidity)</a:t>
            </a:r>
            <a:r>
              <a:rPr lang="en-US" sz="1600" dirty="0"/>
              <a:t>, this smart contract:</a:t>
            </a:r>
            <a:br>
              <a:rPr lang="en-US" sz="1600" dirty="0"/>
            </a:br>
            <a:r>
              <a:rPr lang="en-US" sz="1600" b="1" dirty="0"/>
              <a:t>Registers land</a:t>
            </a:r>
            <a:r>
              <a:rPr lang="en-US" sz="1600" dirty="0"/>
              <a:t> with a unique ID, location, area, and owner details.</a:t>
            </a:r>
            <a:br>
              <a:rPr lang="en-US" sz="1600" dirty="0"/>
            </a:br>
            <a:r>
              <a:rPr lang="en-US" sz="1600" b="1" dirty="0"/>
              <a:t>Prevents fraud</a:t>
            </a:r>
            <a:r>
              <a:rPr lang="en-US" sz="1600" dirty="0"/>
              <a:t> by ensuring only unregistered land can be added.</a:t>
            </a:r>
            <a:br>
              <a:rPr lang="en-US" sz="1600" dirty="0"/>
            </a:br>
            <a:r>
              <a:rPr lang="en-US" sz="1600" b="1" dirty="0"/>
              <a:t>Ensures secure ownership transfer</a:t>
            </a:r>
            <a:r>
              <a:rPr lang="en-US" sz="1600" dirty="0"/>
              <a:t>—only the current owner can sell or transfer land.</a:t>
            </a:r>
            <a:br>
              <a:rPr lang="en-US" sz="1600" dirty="0"/>
            </a:br>
            <a:r>
              <a:rPr lang="en-US" sz="1600" b="1" dirty="0"/>
              <a:t>Provides instant verification</a:t>
            </a:r>
            <a:r>
              <a:rPr lang="en-US" sz="1600" dirty="0"/>
              <a:t>—anyone can check land details via the blockchain.</a:t>
            </a:r>
            <a:r>
              <a:rPr lang="en-US" dirty="0"/>
              <a:t/>
            </a:r>
            <a:br>
              <a:rPr lang="en-US"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xmlns="" id="{5BA5048F-94B3-5311-3D7D-4249F299666A}"/>
              </a:ext>
            </a:extLst>
          </p:cNvPr>
          <p:cNvSpPr>
            <a:spLocks noGrp="1" noChangeArrowheads="1"/>
          </p:cNvSpPr>
          <p:nvPr>
            <p:ph type="body" sz="quarter" idx="12"/>
          </p:nvPr>
        </p:nvSpPr>
        <p:spPr bwMode="auto">
          <a:xfrm>
            <a:off x="620008" y="1517890"/>
            <a:ext cx="4326697"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Government Authorities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Landowners &amp; Property Buyers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Financial Institutions &amp; Banks </a:t>
            </a:r>
          </a:p>
          <a:p>
            <a:pPr marL="0" marR="0" lvl="0" indent="0" algn="l" defTabSz="914400" rtl="0" eaLnBrk="0" fontAlgn="base" latinLnBrk="0" hangingPunct="0">
              <a:lnSpc>
                <a:spcPct val="100000"/>
              </a:lnSpc>
              <a:spcBef>
                <a:spcPct val="0"/>
              </a:spcBef>
              <a:spcAft>
                <a:spcPct val="0"/>
              </a:spcAft>
              <a:buClrTx/>
              <a:buSzTx/>
              <a:buFontTx/>
              <a:buChar char="•"/>
              <a:tabLst/>
            </a:pPr>
            <a:r>
              <a:rPr lang="en-IN" sz="1600" dirty="0">
                <a:solidFill>
                  <a:schemeClr val="tx1"/>
                </a:solidFill>
              </a:rPr>
              <a:t>Real Estate Agents</a:t>
            </a:r>
          </a:p>
          <a:p>
            <a:pPr marL="0" marR="0" lvl="0" indent="0" algn="l" defTabSz="914400" rtl="0" eaLnBrk="0" fontAlgn="base" latinLnBrk="0" hangingPunct="0">
              <a:lnSpc>
                <a:spcPct val="100000"/>
              </a:lnSpc>
              <a:spcBef>
                <a:spcPct val="0"/>
              </a:spcBef>
              <a:spcAft>
                <a:spcPct val="0"/>
              </a:spcAft>
              <a:buClrTx/>
              <a:buSzTx/>
              <a:buFontTx/>
              <a:buChar char="•"/>
              <a:tabLst/>
            </a:pPr>
            <a:r>
              <a:rPr lang="en-IN" sz="1600" dirty="0">
                <a:solidFill>
                  <a:schemeClr val="tx1"/>
                </a:solidFill>
              </a:rPr>
              <a:t>Banks and Financial Institutions</a:t>
            </a:r>
          </a:p>
          <a:p>
            <a:pPr marL="0" marR="0" lvl="0" indent="0" algn="l" defTabSz="914400" rtl="0" eaLnBrk="0" fontAlgn="base" latinLnBrk="0" hangingPunct="0">
              <a:lnSpc>
                <a:spcPct val="100000"/>
              </a:lnSpc>
              <a:spcBef>
                <a:spcPct val="0"/>
              </a:spcBef>
              <a:spcAft>
                <a:spcPct val="0"/>
              </a:spcAft>
              <a:buClrTx/>
              <a:buSzTx/>
              <a:buFontTx/>
              <a:buChar char="•"/>
              <a:tabLst/>
            </a:pPr>
            <a:r>
              <a:rPr lang="en-IN" sz="1600" dirty="0">
                <a:solidFill>
                  <a:schemeClr val="tx1"/>
                </a:solidFill>
              </a:rPr>
              <a:t>Legal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solidFill>
                  <a:schemeClr val="tx1"/>
                </a:solidFill>
              </a:rPr>
              <a:t>Environmental and Urban Planning Agencies</a:t>
            </a:r>
            <a:endParaRPr lang="en-IN" sz="16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solidFill>
                  <a:schemeClr val="tx1"/>
                </a:solidFill>
              </a:rPr>
              <a:t>Investors and Property Management Firms</a:t>
            </a:r>
          </a:p>
          <a:p>
            <a:pPr marL="0" marR="0" lvl="0" indent="0" algn="l" defTabSz="914400" rtl="0" eaLnBrk="0" fontAlgn="base" latinLnBrk="0" hangingPunct="0">
              <a:lnSpc>
                <a:spcPct val="100000"/>
              </a:lnSpc>
              <a:spcBef>
                <a:spcPct val="0"/>
              </a:spcBef>
              <a:spcAft>
                <a:spcPct val="0"/>
              </a:spcAft>
              <a:buClrTx/>
              <a:buSzTx/>
              <a:buFontTx/>
              <a:buChar char="•"/>
              <a:tabLst/>
            </a:pPr>
            <a:r>
              <a:rPr lang="en-IN" sz="1600" dirty="0">
                <a:solidFill>
                  <a:schemeClr val="tx1"/>
                </a:solidFill>
              </a:rPr>
              <a:t>Surveyors and Appraisers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Remix ide</a:t>
            </a:r>
          </a:p>
          <a:p>
            <a:pPr lvl="1">
              <a:lnSpc>
                <a:spcPct val="150000"/>
              </a:lnSpc>
            </a:pPr>
            <a:r>
              <a:rPr lang="en-IN" dirty="0"/>
              <a:t>solidity</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575287" y="1260273"/>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213793" y="1260273"/>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960575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a:solidFill>
                  <a:srgbClr val="0070C0"/>
                </a:solidFill>
                <a:hlinkClick r:id="rId3" action="ppaction://hlinkfile">
                  <a:extLst>
                    <a:ext uri="{A12FA001-AC4F-418D-AE19-62706E023703}">
                      <ahyp:hlinkClr xmlns:ahyp="http://schemas.microsoft.com/office/drawing/2018/hyperlinkcolor" xmlns="" val="tx"/>
                    </a:ext>
                  </a:extLst>
                </a:hlinkClick>
              </a:rPr>
              <a:t>Demo </a:t>
            </a:r>
            <a:r>
              <a:rPr lang="en-GB" sz="2000" b="0" smtClean="0">
                <a:solidFill>
                  <a:srgbClr val="0070C0"/>
                </a:solidFill>
                <a:hlinkClick r:id="rId3" action="ppaction://hlinkfile">
                  <a:extLst>
                    <a:ext uri="{A12FA001-AC4F-418D-AE19-62706E023703}">
                      <ahyp:hlinkClr xmlns:ahyp="http://schemas.microsoft.com/office/drawing/2018/hyperlinkcolor" xmlns="" val="tx"/>
                    </a:ext>
                  </a:extLst>
                </a:hlinkClick>
              </a:rPr>
              <a:t>Link</a:t>
            </a:r>
            <a:r>
              <a:rPr lang="en-GB" sz="2000" b="0">
                <a:solidFill>
                  <a:srgbClr val="0070C0"/>
                </a:solidFill>
              </a:rPr>
              <a:t>: https://github.com/ashish7645/Land-registry-using-blockchain-.git</a:t>
            </a:r>
            <a:endParaRPr lang="en-IN" b="0" dirty="0">
              <a:solidFill>
                <a:srgbClr val="0070C0"/>
              </a:solidFill>
            </a:endParaRPr>
          </a:p>
        </p:txBody>
      </p:sp>
      <p:sp>
        <p:nvSpPr>
          <p:cNvPr id="10" name="Text Placeholder 1">
            <a:extLst>
              <a:ext uri="{FF2B5EF4-FFF2-40B4-BE49-F238E27FC236}">
                <a16:creationId xmlns:a16="http://schemas.microsoft.com/office/drawing/2014/main" xmlns="" id="{B19D8AC7-3787-4ADB-9212-0808F015C2DD}"/>
              </a:ext>
            </a:extLst>
          </p:cNvPr>
          <p:cNvSpPr>
            <a:spLocks noGrp="1"/>
          </p:cNvSpPr>
          <p:nvPr>
            <p:ph type="body" sz="quarter" idx="12"/>
          </p:nvPr>
        </p:nvSpPr>
        <p:spPr>
          <a:xfrm>
            <a:off x="213884" y="1262437"/>
            <a:ext cx="2939015" cy="477520"/>
          </a:xfrm>
        </p:spPr>
        <p:txBody>
          <a:bodyPr>
            <a:normAutofit/>
          </a:bodyPr>
          <a:lstStyle/>
          <a:p>
            <a:pPr marL="0" indent="0">
              <a:buNone/>
            </a:pPr>
            <a:r>
              <a:rPr lang="en-US" dirty="0"/>
              <a:t>[1</a:t>
            </a:r>
            <a:r>
              <a:rPr lang="en-US" baseline="30000" dirty="0"/>
              <a:t>st</a:t>
            </a:r>
            <a:r>
              <a:rPr lang="en-US" dirty="0"/>
              <a:t> screenshot]</a:t>
            </a:r>
          </a:p>
          <a:p>
            <a:pPr marL="0" indent="0">
              <a:buNone/>
            </a:pPr>
            <a:endParaRPr lang="en-IN" dirty="0"/>
          </a:p>
        </p:txBody>
      </p:sp>
      <p:sp>
        <p:nvSpPr>
          <p:cNvPr id="6" name="Text Placeholder 30">
            <a:extLst>
              <a:ext uri="{FF2B5EF4-FFF2-40B4-BE49-F238E27FC236}">
                <a16:creationId xmlns:a16="http://schemas.microsoft.com/office/drawing/2014/main" xmlns="" id="{2B6DDD66-BFC6-FC85-C668-D1B9F495F0C2}"/>
              </a:ext>
            </a:extLst>
          </p:cNvPr>
          <p:cNvSpPr txBox="1">
            <a:spLocks/>
          </p:cNvSpPr>
          <p:nvPr/>
        </p:nvSpPr>
        <p:spPr>
          <a:xfrm>
            <a:off x="7557354" y="1264916"/>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a:t>[3</a:t>
            </a:r>
            <a:r>
              <a:rPr lang="en-GB" sz="2000" baseline="30000" dirty="0"/>
              <a:t>nd</a:t>
            </a:r>
            <a:r>
              <a:rPr lang="en-GB" sz="2000" dirty="0"/>
              <a:t> screenshot]</a:t>
            </a:r>
          </a:p>
        </p:txBody>
      </p:sp>
      <p:sp>
        <p:nvSpPr>
          <p:cNvPr id="15" name="Text Placeholder 30">
            <a:extLst>
              <a:ext uri="{FF2B5EF4-FFF2-40B4-BE49-F238E27FC236}">
                <a16:creationId xmlns:a16="http://schemas.microsoft.com/office/drawing/2014/main" xmlns="" id="{E8C38A32-CE72-3A8F-CF46-5E1DC789C556}"/>
              </a:ext>
            </a:extLst>
          </p:cNvPr>
          <p:cNvSpPr txBox="1">
            <a:spLocks/>
          </p:cNvSpPr>
          <p:nvPr/>
        </p:nvSpPr>
        <p:spPr>
          <a:xfrm>
            <a:off x="3346895" y="1255630"/>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dirty="0"/>
              <a:t>[2</a:t>
            </a:r>
            <a:r>
              <a:rPr lang="en-GB" sz="2000" baseline="30000" dirty="0"/>
              <a:t>nd</a:t>
            </a:r>
            <a:r>
              <a:rPr lang="en-GB" sz="2000" dirty="0"/>
              <a:t> screenshot]</a:t>
            </a:r>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40" y="1861806"/>
            <a:ext cx="2999510" cy="2490652"/>
          </a:xfrm>
          <a:prstGeom prst="rect">
            <a:avLst/>
          </a:prstGeom>
        </p:spPr>
      </p:pic>
      <p:pic>
        <p:nvPicPr>
          <p:cNvPr id="16" name="Picture 1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8925" y="1861806"/>
            <a:ext cx="3126476" cy="2490652"/>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2299" y="1861806"/>
            <a:ext cx="3242421" cy="249065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P spid="6"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xmlns="" id="{BC277FD7-925B-4C3D-A364-118403201507}"/>
              </a:ext>
            </a:extLst>
          </p:cNvPr>
          <p:cNvSpPr>
            <a:spLocks noGrp="1"/>
          </p:cNvSpPr>
          <p:nvPr>
            <p:ph type="body" sz="quarter" idx="12"/>
          </p:nvPr>
        </p:nvSpPr>
        <p:spPr>
          <a:xfrm>
            <a:off x="675957" y="1347814"/>
            <a:ext cx="10076213" cy="4025735"/>
          </a:xfrm>
        </p:spPr>
        <p:txBody>
          <a:bodyPr>
            <a:normAutofit/>
          </a:bodyPr>
          <a:lstStyle/>
          <a:p>
            <a:endParaRPr lang="en-US" smtClean="0">
              <a:solidFill>
                <a:schemeClr val="tx1"/>
              </a:solidFill>
            </a:endParaRPr>
          </a:p>
          <a:p>
            <a:r>
              <a:rPr lang="en-US">
                <a:solidFill>
                  <a:schemeClr val="tx1">
                    <a:lumMod val="95000"/>
                    <a:lumOff val="5000"/>
                  </a:schemeClr>
                </a:solidFill>
              </a:rPr>
              <a:t>That's incredible. Having a mentor like </a:t>
            </a:r>
            <a:r>
              <a:rPr lang="en-US">
                <a:solidFill>
                  <a:schemeClr val="tx1">
                    <a:lumMod val="95000"/>
                    <a:lumOff val="5000"/>
                  </a:schemeClr>
                </a:solidFill>
              </a:rPr>
              <a:t>Mr</a:t>
            </a:r>
            <a:r>
              <a:rPr lang="en-US" smtClean="0">
                <a:solidFill>
                  <a:schemeClr val="tx1">
                    <a:lumMod val="95000"/>
                    <a:lumOff val="5000"/>
                  </a:schemeClr>
                </a:solidFill>
              </a:rPr>
              <a:t>.</a:t>
            </a:r>
            <a:r>
              <a:rPr lang="en-US">
                <a:solidFill>
                  <a:schemeClr val="tx1">
                    <a:lumMod val="95000"/>
                    <a:lumOff val="5000"/>
                  </a:schemeClr>
                </a:solidFill>
              </a:rPr>
              <a:t> Adaity</a:t>
            </a:r>
            <a:r>
              <a:rPr lang="en-US" smtClean="0">
                <a:solidFill>
                  <a:schemeClr val="tx1">
                    <a:lumMod val="95000"/>
                    <a:lumOff val="5000"/>
                  </a:schemeClr>
                </a:solidFill>
              </a:rPr>
              <a:t> </a:t>
            </a:r>
            <a:r>
              <a:rPr lang="en-US">
                <a:solidFill>
                  <a:schemeClr val="tx1">
                    <a:lumMod val="95000"/>
                    <a:lumOff val="5000"/>
                  </a:schemeClr>
                </a:solidFill>
              </a:rPr>
              <a:t>Dambale can truly transform a project's trajectory. Leveraging blockchain for land registry isn't just innovative—it's a bold step toward enhancing transparency and trust in property transactions. It's fascinating how this technology, originally devised for cryptocurrencies, is now reshaping fundamental societal systems.</a:t>
            </a:r>
          </a:p>
          <a:p>
            <a:r>
              <a:rPr lang="en-US">
                <a:solidFill>
                  <a:schemeClr val="tx1">
                    <a:lumMod val="95000"/>
                    <a:lumOff val="5000"/>
                  </a:schemeClr>
                </a:solidFill>
              </a:rPr>
              <a:t>Platforms like VOIS are game-changers, too. They don't just teach skills; they empower students to push boundaries and create solutions that can have real-world impact. I'm curious—how did working on this project deepen your understanding of blockchain's potential in social applications? And in what ways did mentorship and supportive platforms influence your approach and outcomes?</a:t>
            </a:r>
          </a:p>
          <a:p>
            <a:endParaRPr lang="en-IN" dirty="0">
              <a:solidFill>
                <a:schemeClr val="tx1"/>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632</TotalTime>
  <Words>313</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Land-registry using blockchain -</vt:lpstr>
      <vt:lpstr>PROBLEM  STATEMENT</vt:lpstr>
      <vt:lpstr>Project Description   </vt:lpstr>
      <vt:lpstr>WHO ARE THE END USERS?</vt:lpstr>
      <vt:lpstr>Technology Used</vt:lpstr>
      <vt:lpstr>RESULTS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Ashish KUMAR</cp:lastModifiedBy>
  <cp:revision>83</cp:revision>
  <dcterms:created xsi:type="dcterms:W3CDTF">2021-07-11T13:13:15Z</dcterms:created>
  <dcterms:modified xsi:type="dcterms:W3CDTF">2025-02-09T06:27:36Z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